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DPWMG6BU79VQ00TG9ZRNDL0D7NN0OAYR9S06XJD7XGPRTG5T6DBRIC0HFSUHP86RBSMXOOL5ZIA78IJJRUFTQF8H8RMMWLCB8OOOPHB3CF246877F91CABEAB6ED8C966C115487" Type="http://schemas.microsoft.com/office/2006/relationships/officeDocumentMain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0" r:id="rId3"/>
    <p:sldId id="365" r:id="rId4"/>
    <p:sldId id="371" r:id="rId5"/>
    <p:sldId id="367" r:id="rId6"/>
    <p:sldId id="368" r:id="rId7"/>
    <p:sldId id="269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E53A4"/>
        </a:solidFill>
        <a:effectLst/>
        <a:uFillTx/>
        <a:latin typeface="思源黑体 CN Regular"/>
        <a:ea typeface="思源黑体 CN Regular"/>
        <a:cs typeface="思源黑体 CN Regular"/>
        <a:sym typeface="思源黑体 CN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E53A4"/>
        </a:solidFill>
        <a:effectLst/>
        <a:uFillTx/>
        <a:latin typeface="思源黑体 CN Regular"/>
        <a:ea typeface="思源黑体 CN Regular"/>
        <a:cs typeface="思源黑体 CN Regular"/>
        <a:sym typeface="思源黑体 CN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E53A4"/>
        </a:solidFill>
        <a:effectLst/>
        <a:uFillTx/>
        <a:latin typeface="思源黑体 CN Regular"/>
        <a:ea typeface="思源黑体 CN Regular"/>
        <a:cs typeface="思源黑体 CN Regular"/>
        <a:sym typeface="思源黑体 CN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E53A4"/>
        </a:solidFill>
        <a:effectLst/>
        <a:uFillTx/>
        <a:latin typeface="思源黑体 CN Regular"/>
        <a:ea typeface="思源黑体 CN Regular"/>
        <a:cs typeface="思源黑体 CN Regular"/>
        <a:sym typeface="思源黑体 CN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E53A4"/>
        </a:solidFill>
        <a:effectLst/>
        <a:uFillTx/>
        <a:latin typeface="思源黑体 CN Regular"/>
        <a:ea typeface="思源黑体 CN Regular"/>
        <a:cs typeface="思源黑体 CN Regular"/>
        <a:sym typeface="思源黑体 CN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E53A4"/>
        </a:solidFill>
        <a:effectLst/>
        <a:uFillTx/>
        <a:latin typeface="思源黑体 CN Regular"/>
        <a:ea typeface="思源黑体 CN Regular"/>
        <a:cs typeface="思源黑体 CN Regular"/>
        <a:sym typeface="思源黑体 CN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E53A4"/>
        </a:solidFill>
        <a:effectLst/>
        <a:uFillTx/>
        <a:latin typeface="思源黑体 CN Regular"/>
        <a:ea typeface="思源黑体 CN Regular"/>
        <a:cs typeface="思源黑体 CN Regular"/>
        <a:sym typeface="思源黑体 CN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E53A4"/>
        </a:solidFill>
        <a:effectLst/>
        <a:uFillTx/>
        <a:latin typeface="思源黑体 CN Regular"/>
        <a:ea typeface="思源黑体 CN Regular"/>
        <a:cs typeface="思源黑体 CN Regular"/>
        <a:sym typeface="思源黑体 CN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E53A4"/>
        </a:solidFill>
        <a:effectLst/>
        <a:uFillTx/>
        <a:latin typeface="思源黑体 CN Regular"/>
        <a:ea typeface="思源黑体 CN Regular"/>
        <a:cs typeface="思源黑体 CN Regular"/>
        <a:sym typeface="思源黑体 CN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rgbClr val="F0CACB"/>
          </a:solidFill>
        </a:fill>
      </a:tcStyle>
    </a:wholeTbl>
    <a:band2H>
      <a:tcTxStyle/>
      <a:tcStyle>
        <a:tcBdr/>
        <a:fill>
          <a:solidFill>
            <a:srgbClr val="F8E6E7"/>
          </a:solidFill>
        </a:fill>
      </a:tcStyle>
    </a:band2H>
    <a:firstCol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rgbClr val="D2EDFF"/>
          </a:solidFill>
        </a:fill>
      </a:tcStyle>
    </a:wholeTbl>
    <a:band2H>
      <a:tcTxStyle/>
      <a:tcStyle>
        <a:tcBdr/>
        <a:fill>
          <a:solidFill>
            <a:srgbClr val="EAF6FF"/>
          </a:solidFill>
        </a:fill>
      </a:tcStyle>
    </a:band2H>
    <a:firstCol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5">
              <a:lumOff val="2058"/>
            </a:schemeClr>
          </a:solidFill>
        </a:fill>
      </a:tcStyle>
    </a:wholeTbl>
    <a:band2H>
      <a:tcTxStyle/>
      <a:tcStyle>
        <a:tcBdr/>
        <a:fill>
          <a:solidFill>
            <a:schemeClr val="accent5">
              <a:lumOff val="5293"/>
            </a:schemeClr>
          </a:solidFill>
        </a:fill>
      </a:tcStyle>
    </a:band2H>
    <a:firstCol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F0"/>
          </a:solidFill>
        </a:fill>
      </a:tcStyle>
    </a:wholeTbl>
    <a:band2H>
      <a:tcTxStyle/>
      <a:tcStyle>
        <a:tcBdr/>
        <a:fill>
          <a:solidFill>
            <a:schemeClr val="accent5">
              <a:lumOff val="8235"/>
            </a:schemeClr>
          </a:solidFill>
        </a:fill>
      </a:tcStyle>
    </a:band2H>
    <a:firstCol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E53A4"/>
              </a:solidFill>
              <a:prstDash val="solid"/>
              <a:round/>
            </a:ln>
          </a:top>
          <a:bottom>
            <a:ln w="25400" cap="flat">
              <a:solidFill>
                <a:srgbClr val="1E53A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lumOff val="8235"/>
            </a:schemeClr>
          </a:solidFill>
        </a:fill>
      </a:tcStyle>
    </a:lastRow>
    <a:firstRow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E53A4"/>
              </a:solidFill>
              <a:prstDash val="solid"/>
              <a:round/>
            </a:ln>
          </a:top>
          <a:bottom>
            <a:ln w="25400" cap="flat">
              <a:solidFill>
                <a:srgbClr val="1E53A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rgbClr val="CBCFE0"/>
          </a:solidFill>
        </a:fill>
      </a:tcStyle>
    </a:wholeTbl>
    <a:band2H>
      <a:tcTxStyle/>
      <a:tcStyle>
        <a:tcBdr/>
        <a:fill>
          <a:solidFill>
            <a:srgbClr val="E7E9F0"/>
          </a:solidFill>
        </a:fill>
      </a:tcStyle>
    </a:band2H>
    <a:firstCol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rgbClr val="1E53A4"/>
          </a:solidFill>
        </a:fill>
      </a:tcStyle>
    </a:firstCol>
    <a:lastRow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rgbClr val="1E53A4"/>
          </a:solidFill>
        </a:fill>
      </a:tcStyle>
    </a:lastRow>
    <a:firstRow>
      <a:tcTxStyle b="on" i="off">
        <a:font>
          <a:latin typeface="思源黑体 CN Regular"/>
          <a:ea typeface="思源黑体 CN Regular"/>
          <a:cs typeface="思源黑体 CN Regular"/>
        </a:font>
        <a:schemeClr val="accent5">
          <a:lumOff val="8235"/>
        </a:schemeClr>
      </a:tcTxStyle>
      <a:tcStyle>
        <a:tcBdr>
          <a:lef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lumOff val="8235"/>
                </a:schemeClr>
              </a:solidFill>
              <a:prstDash val="solid"/>
              <a:round/>
            </a:ln>
          </a:insideV>
        </a:tcBdr>
        <a:fill>
          <a:solidFill>
            <a:srgbClr val="1E53A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solidFill>
                <a:srgbClr val="1E53A4"/>
              </a:solidFill>
              <a:prstDash val="solid"/>
              <a:round/>
            </a:ln>
          </a:left>
          <a:right>
            <a:ln w="12700" cap="flat">
              <a:solidFill>
                <a:srgbClr val="1E53A4"/>
              </a:solidFill>
              <a:prstDash val="solid"/>
              <a:round/>
            </a:ln>
          </a:right>
          <a:top>
            <a:ln w="12700" cap="flat">
              <a:solidFill>
                <a:srgbClr val="1E53A4"/>
              </a:solidFill>
              <a:prstDash val="solid"/>
              <a:round/>
            </a:ln>
          </a:top>
          <a:bottom>
            <a:ln w="12700" cap="flat">
              <a:solidFill>
                <a:srgbClr val="1E53A4"/>
              </a:solidFill>
              <a:prstDash val="solid"/>
              <a:round/>
            </a:ln>
          </a:bottom>
          <a:insideH>
            <a:ln w="12700" cap="flat">
              <a:solidFill>
                <a:srgbClr val="1E53A4"/>
              </a:solidFill>
              <a:prstDash val="solid"/>
              <a:round/>
            </a:ln>
          </a:insideH>
          <a:insideV>
            <a:ln w="12700" cap="flat">
              <a:solidFill>
                <a:srgbClr val="1E53A4"/>
              </a:solidFill>
              <a:prstDash val="solid"/>
              <a:round/>
            </a:ln>
          </a:insideV>
        </a:tcBdr>
        <a:fill>
          <a:solidFill>
            <a:srgbClr val="1E53A4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5">
              <a:lumOff val="8235"/>
            </a:schemeClr>
          </a:solidFill>
        </a:fill>
      </a:tcStyle>
    </a:band2H>
    <a:firstCol>
      <a:tcTxStyle b="on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solidFill>
                <a:srgbClr val="1E53A4"/>
              </a:solidFill>
              <a:prstDash val="solid"/>
              <a:round/>
            </a:ln>
          </a:left>
          <a:right>
            <a:ln w="12700" cap="flat">
              <a:solidFill>
                <a:srgbClr val="1E53A4"/>
              </a:solidFill>
              <a:prstDash val="solid"/>
              <a:round/>
            </a:ln>
          </a:right>
          <a:top>
            <a:ln w="12700" cap="flat">
              <a:solidFill>
                <a:srgbClr val="1E53A4"/>
              </a:solidFill>
              <a:prstDash val="solid"/>
              <a:round/>
            </a:ln>
          </a:top>
          <a:bottom>
            <a:ln w="12700" cap="flat">
              <a:solidFill>
                <a:srgbClr val="1E53A4"/>
              </a:solidFill>
              <a:prstDash val="solid"/>
              <a:round/>
            </a:ln>
          </a:bottom>
          <a:insideH>
            <a:ln w="12700" cap="flat">
              <a:solidFill>
                <a:srgbClr val="1E53A4"/>
              </a:solidFill>
              <a:prstDash val="solid"/>
              <a:round/>
            </a:ln>
          </a:insideH>
          <a:insideV>
            <a:ln w="12700" cap="flat">
              <a:solidFill>
                <a:srgbClr val="1E53A4"/>
              </a:solidFill>
              <a:prstDash val="solid"/>
              <a:round/>
            </a:ln>
          </a:insideV>
        </a:tcBdr>
        <a:fill>
          <a:solidFill>
            <a:srgbClr val="1E53A4">
              <a:alpha val="20000"/>
            </a:srgbClr>
          </a:solidFill>
        </a:fill>
      </a:tcStyle>
    </a:firstCol>
    <a:lastRow>
      <a:tcTxStyle b="on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solidFill>
                <a:srgbClr val="1E53A4"/>
              </a:solidFill>
              <a:prstDash val="solid"/>
              <a:round/>
            </a:ln>
          </a:left>
          <a:right>
            <a:ln w="12700" cap="flat">
              <a:solidFill>
                <a:srgbClr val="1E53A4"/>
              </a:solidFill>
              <a:prstDash val="solid"/>
              <a:round/>
            </a:ln>
          </a:right>
          <a:top>
            <a:ln w="50800" cap="flat">
              <a:solidFill>
                <a:srgbClr val="1E53A4"/>
              </a:solidFill>
              <a:prstDash val="solid"/>
              <a:round/>
            </a:ln>
          </a:top>
          <a:bottom>
            <a:ln w="12700" cap="flat">
              <a:solidFill>
                <a:srgbClr val="1E53A4"/>
              </a:solidFill>
              <a:prstDash val="solid"/>
              <a:round/>
            </a:ln>
          </a:bottom>
          <a:insideH>
            <a:ln w="12700" cap="flat">
              <a:solidFill>
                <a:srgbClr val="1E53A4"/>
              </a:solidFill>
              <a:prstDash val="solid"/>
              <a:round/>
            </a:ln>
          </a:insideH>
          <a:insideV>
            <a:ln w="12700" cap="flat">
              <a:solidFill>
                <a:srgbClr val="1E53A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思源黑体 CN Regular"/>
          <a:ea typeface="思源黑体 CN Regular"/>
          <a:cs typeface="思源黑体 CN Regular"/>
        </a:font>
        <a:srgbClr val="1E53A4"/>
      </a:tcTxStyle>
      <a:tcStyle>
        <a:tcBdr>
          <a:left>
            <a:ln w="12700" cap="flat">
              <a:solidFill>
                <a:srgbClr val="1E53A4"/>
              </a:solidFill>
              <a:prstDash val="solid"/>
              <a:round/>
            </a:ln>
          </a:left>
          <a:right>
            <a:ln w="12700" cap="flat">
              <a:solidFill>
                <a:srgbClr val="1E53A4"/>
              </a:solidFill>
              <a:prstDash val="solid"/>
              <a:round/>
            </a:ln>
          </a:right>
          <a:top>
            <a:ln w="12700" cap="flat">
              <a:solidFill>
                <a:srgbClr val="1E53A4"/>
              </a:solidFill>
              <a:prstDash val="solid"/>
              <a:round/>
            </a:ln>
          </a:top>
          <a:bottom>
            <a:ln w="25400" cap="flat">
              <a:solidFill>
                <a:srgbClr val="1E53A4"/>
              </a:solidFill>
              <a:prstDash val="solid"/>
              <a:round/>
            </a:ln>
          </a:bottom>
          <a:insideH>
            <a:ln w="12700" cap="flat">
              <a:solidFill>
                <a:srgbClr val="1E53A4"/>
              </a:solidFill>
              <a:prstDash val="solid"/>
              <a:round/>
            </a:ln>
          </a:insideH>
          <a:insideV>
            <a:ln w="12700" cap="flat">
              <a:solidFill>
                <a:srgbClr val="1E53A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/>
    <p:restoredTop sz="67720"/>
  </p:normalViewPr>
  <p:slideViewPr>
    <p:cSldViewPr snapToGrid="0">
      <p:cViewPr>
        <p:scale>
          <a:sx n="87" d="100"/>
          <a:sy n="87" d="100"/>
        </p:scale>
        <p:origin x="1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DengXian"/>
      </a:defRPr>
    </a:lvl1pPr>
    <a:lvl2pPr indent="228600" latinLnBrk="0">
      <a:defRPr sz="1200">
        <a:latin typeface="+mj-lt"/>
        <a:ea typeface="+mj-ea"/>
        <a:cs typeface="+mj-cs"/>
        <a:sym typeface="DengXian"/>
      </a:defRPr>
    </a:lvl2pPr>
    <a:lvl3pPr indent="457200" latinLnBrk="0">
      <a:defRPr sz="1200">
        <a:latin typeface="+mj-lt"/>
        <a:ea typeface="+mj-ea"/>
        <a:cs typeface="+mj-cs"/>
        <a:sym typeface="DengXian"/>
      </a:defRPr>
    </a:lvl3pPr>
    <a:lvl4pPr indent="685800" latinLnBrk="0">
      <a:defRPr sz="1200">
        <a:latin typeface="+mj-lt"/>
        <a:ea typeface="+mj-ea"/>
        <a:cs typeface="+mj-cs"/>
        <a:sym typeface="DengXian"/>
      </a:defRPr>
    </a:lvl4pPr>
    <a:lvl5pPr indent="914400" latinLnBrk="0">
      <a:defRPr sz="1200">
        <a:latin typeface="+mj-lt"/>
        <a:ea typeface="+mj-ea"/>
        <a:cs typeface="+mj-cs"/>
        <a:sym typeface="DengXian"/>
      </a:defRPr>
    </a:lvl5pPr>
    <a:lvl6pPr indent="1143000" latinLnBrk="0">
      <a:defRPr sz="1200">
        <a:latin typeface="+mj-lt"/>
        <a:ea typeface="+mj-ea"/>
        <a:cs typeface="+mj-cs"/>
        <a:sym typeface="DengXian"/>
      </a:defRPr>
    </a:lvl6pPr>
    <a:lvl7pPr indent="1371600" latinLnBrk="0">
      <a:defRPr sz="1200">
        <a:latin typeface="+mj-lt"/>
        <a:ea typeface="+mj-ea"/>
        <a:cs typeface="+mj-cs"/>
        <a:sym typeface="DengXian"/>
      </a:defRPr>
    </a:lvl7pPr>
    <a:lvl8pPr indent="1600200" latinLnBrk="0">
      <a:defRPr sz="1200">
        <a:latin typeface="+mj-lt"/>
        <a:ea typeface="+mj-ea"/>
        <a:cs typeface="+mj-cs"/>
        <a:sym typeface="DengXian"/>
      </a:defRPr>
    </a:lvl8pPr>
    <a:lvl9pPr indent="1828800" latinLnBrk="0">
      <a:defRPr sz="1200">
        <a:latin typeface="+mj-lt"/>
        <a:ea typeface="+mj-ea"/>
        <a:cs typeface="+mj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各位领导，早上好，我叫周伟林，目前在个人直通银行任职前端开发，以下是我的转正答辩内容。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endParaRPr lang="zh-CN" altLang="en-US" sz="1200" b="0" dirty="0">
              <a:effectLst/>
              <a:latin typeface="+mj-lt"/>
              <a:ea typeface="+mj-ea"/>
              <a:cs typeface="+mj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80239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首先是试用期回顾，整个试用期可以划分为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4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个阶段。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首先是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10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天的封闭培训和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4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天的封闭开发。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第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3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阶段，我来到部门，正好这周是测试周，利用这周时间，我读了一些开发文档、熟悉了管理端和火鸡小程序的代码。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第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4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阶段的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8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周时间，我跟了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4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轮迭代，做了三方面的工作。（担任了一轮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CDN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发布管理员，并做了如下三项具体工作：火鸡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APP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端需求，小程序告警跟踪，脚本和短链工作。另外，还简单做了一次技术分享，发表了一篇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KM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文章。）</a:t>
            </a:r>
          </a:p>
        </p:txBody>
      </p:sp>
    </p:spTree>
    <p:extLst>
      <p:ext uri="{BB962C8B-B14F-4D97-AF65-F5344CB8AC3E}">
        <p14:creationId xmlns:p14="http://schemas.microsoft.com/office/powerpoint/2010/main" val="233802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第一块工作是，火鸡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APP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相关的业务需求开发，包括了表格中的三项。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第一个是微业贷邀请好友功能的分享图片到朋友圈，这个需求遇到了不少难题。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例如，环境相关的问题。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通过请教终端大神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Eric</a:t>
            </a:r>
            <a: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  <a:t>，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他用了一个小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Trick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帮我解决了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iOS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包下载超时的问题，方法是，修改本地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host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文件，把下载请求定向到本地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http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服务器。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还遇到了比较恼人的，安卓连接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Mac mini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频繁掉线，</a:t>
            </a:r>
            <a:r>
              <a:rPr lang="en" altLang="zh-CN" sz="1200" b="0" dirty="0" err="1">
                <a:effectLst/>
                <a:latin typeface="+mj-lt"/>
                <a:ea typeface="+mj-ea"/>
                <a:cs typeface="+mj-cs"/>
                <a:sym typeface="DengXian"/>
              </a:rPr>
              <a:t>adb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进程一段时间后离线。之后，通过查</a:t>
            </a:r>
            <a:r>
              <a:rPr lang="en" altLang="zh-CN" sz="1200" b="0" dirty="0" err="1">
                <a:effectLst/>
                <a:latin typeface="+mj-lt"/>
                <a:ea typeface="+mj-ea"/>
                <a:cs typeface="+mj-cs"/>
                <a:sym typeface="DengXian"/>
              </a:rPr>
              <a:t>StackOverflow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发现有一个低赞答主的答案和我遇到的情况一模一样，是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Chrome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的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inspect tab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页面与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ADB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的兼容性存在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bug</a:t>
            </a:r>
            <a: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  <a:t>。</a:t>
            </a:r>
          </a:p>
          <a:p>
            <a:b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其中，涉及到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H5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调用原生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APP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的能力，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H5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页面需要与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RN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的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WebView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组件通信。了解其原理之后成功实现了该需求。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第二、三个需求都是换肤相关的。第二个需求涉及到跨天时，边界情况的处理，选择等待用户与页面交互后，从后台拉取时间判断是否跨天，跨天则调用皮肤刷新函数。第三个需求则主要考验耐心和细心。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有一点收获比较大的是，提问的艺术，准确描述问题。</a:t>
            </a:r>
          </a:p>
        </p:txBody>
      </p:sp>
    </p:spTree>
    <p:extLst>
      <p:ext uri="{BB962C8B-B14F-4D97-AF65-F5344CB8AC3E}">
        <p14:creationId xmlns:p14="http://schemas.microsoft.com/office/powerpoint/2010/main" val="378779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第二块工作是，火鸡小程序告警的处理。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小程序告警类型比较杂、而且都是用户终端机器上出现的错误，难以复现。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我拿到任务后，选择了先统计分类。按照出现频率和类型划分了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4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大类，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14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小类，共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58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种错误，汇总成表格。然后进行集中分析，并优先找相应代码编写人员来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fix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错误，然后自己也学着做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bugfix</a:t>
            </a:r>
            <a: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  <a:t>。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最后还总结了月报邮件，警示大家避免相同错误再犯。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从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9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月份的结果来看，效果还不错。告警频率和错误类型都大幅下降。错误分类也比较全面，新增的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2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个错误都在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14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小类中。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但我觉得还有两点不足。首先，这种“亡羊补牢”的方式比较被动，理想的方式是能在开发的时候识别出潜在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bug</a:t>
            </a:r>
            <a: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  <a:t>，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考虑集成到</a:t>
            </a:r>
            <a:r>
              <a:rPr lang="en" altLang="zh-CN" sz="1200" b="0" dirty="0" err="1">
                <a:effectLst/>
                <a:latin typeface="+mj-lt"/>
                <a:ea typeface="+mj-ea"/>
                <a:cs typeface="+mj-cs"/>
                <a:sym typeface="DengXian"/>
              </a:rPr>
              <a:t>eslint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这类插件中。另外，前端监控系统还不够完善，可以更智能地加入与通常情况下不太相同的用户环境信息，帮助复现告警。</a:t>
            </a:r>
          </a:p>
        </p:txBody>
      </p:sp>
    </p:spTree>
    <p:extLst>
      <p:ext uri="{BB962C8B-B14F-4D97-AF65-F5344CB8AC3E}">
        <p14:creationId xmlns:p14="http://schemas.microsoft.com/office/powerpoint/2010/main" val="101998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第三块工作是，自动化类工作，主要包括脚本开发和短链服务集成两项。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由于火鸡小程序和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APP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的开发工作持续进行，也没有很好地维护一张页面名称和页面路径映射表。运营这边经常需要活动推广，让用户跳转到相关页面，就需要经常来询问开发人员，开发人员再去查代码，查路由表、参数等待。  于是希望能通过运行一个脚本，从路由文件中把映射表抽离出来。  通过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NodeJS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结合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Shell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脚本，成功实现了映射表的抽离。  但是有一些不足在于不能识别页面需要的参数，计划未来通过 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@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babel/parse 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库提供的 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AST 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能力对脚本增强。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另外一项工作是从新浪的短链服务切换到我行自己的短链服务。思考了行内短链服务可能的几点不足，如未解决哈希碰撞、短链长度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42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个字符长度略大、挡板容易通过添加参数简单绕过；未来计划与后端同讨论交流。</a:t>
            </a:r>
          </a:p>
        </p:txBody>
      </p:sp>
    </p:spTree>
    <p:extLst>
      <p:ext uri="{BB962C8B-B14F-4D97-AF65-F5344CB8AC3E}">
        <p14:creationId xmlns:p14="http://schemas.microsoft.com/office/powerpoint/2010/main" val="260890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最后一部分是自己的心得感悟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首先是，技能体系构建，重点培养练习自己的学习能力、理解能力、表达沟通能力；专业技能方面，发现自己有许多工作用到的技术理解得不够深入，包括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React</a:t>
            </a:r>
            <a: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  <a:t>，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RN</a:t>
            </a:r>
            <a: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  <a:t>，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NodeJS</a:t>
            </a:r>
            <a: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  <a:t>，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babel</a:t>
            </a:r>
            <a: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  <a:t>；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日常信息输入输入方面，我计划对输入内容分为翻翻、略读、精读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3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类，输入输出形成闭环（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KM</a:t>
            </a:r>
            <a:r>
              <a:rPr lang="zh-CN" altLang="en" sz="1200" b="0" dirty="0">
                <a:effectLst/>
                <a:latin typeface="+mj-lt"/>
                <a:ea typeface="+mj-ea"/>
                <a:cs typeface="+mj-cs"/>
                <a:sym typeface="DengXian"/>
              </a:rPr>
              <a:t>、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博客）；另外，还需要加强金融知识，包括银行业务、理财、基金、保险</a:t>
            </a:r>
            <a:r>
              <a:rPr lang="en-US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4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个方面。</a:t>
            </a:r>
          </a:p>
          <a:p>
            <a:b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其次是思维方式转变，记得之前高中非常流行题海战术，但现在想想其实有些缺乏效率，问题分类，追本溯源，从关注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how</a:t>
            </a: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转变为关注</a:t>
            </a:r>
            <a: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  <a:t>why</a:t>
            </a:r>
          </a:p>
          <a:p>
            <a:br>
              <a:rPr lang="en" altLang="zh-CN" sz="1200" b="0" dirty="0">
                <a:effectLst/>
                <a:latin typeface="+mj-lt"/>
                <a:ea typeface="+mj-ea"/>
                <a:cs typeface="+mj-cs"/>
                <a:sym typeface="DengXian"/>
              </a:rPr>
            </a:br>
            <a:r>
              <a:rPr lang="zh-CN" altLang="en-US" sz="1200" b="0" dirty="0">
                <a:effectLst/>
                <a:latin typeface="+mj-lt"/>
                <a:ea typeface="+mj-ea"/>
                <a:cs typeface="+mj-cs"/>
                <a:sym typeface="DengXian"/>
              </a:rPr>
              <a:t>做事态度方面，要避免个人英雄主义，积极主动团结合作，把自己工作做好也想想如何让团队效率更高。</a:t>
            </a:r>
          </a:p>
        </p:txBody>
      </p:sp>
    </p:spTree>
    <p:extLst>
      <p:ext uri="{BB962C8B-B14F-4D97-AF65-F5344CB8AC3E}">
        <p14:creationId xmlns:p14="http://schemas.microsoft.com/office/powerpoint/2010/main" val="72710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457198" y="1863045"/>
            <a:ext cx="6535272" cy="236462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198" y="4358301"/>
            <a:ext cx="6535272" cy="8338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90" y="-3811"/>
            <a:ext cx="2819401" cy="6877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77544"/>
            <a:ext cx="1638936" cy="32321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598805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／内容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338942"/>
            <a:ext cx="4343400" cy="483256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42909" y="1338942"/>
            <a:ext cx="4238439" cy="175920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0">
                <a:solidFill>
                  <a:schemeClr val="accent1"/>
                </a:solidFill>
              </a:defRPr>
            </a:lvl1pPr>
            <a:lvl2pPr marL="1981200" indent="-1524000">
              <a:buClrTx/>
              <a:buFontTx/>
              <a:defRPr sz="12000">
                <a:solidFill>
                  <a:schemeClr val="accent1"/>
                </a:solidFill>
              </a:defRPr>
            </a:lvl2pPr>
            <a:lvl3pPr marL="2438400" indent="-1524000">
              <a:buClrTx/>
              <a:buFontTx/>
              <a:defRPr sz="12000">
                <a:solidFill>
                  <a:schemeClr val="accent1"/>
                </a:solidFill>
              </a:defRPr>
            </a:lvl3pPr>
            <a:lvl4pPr marL="2895600" indent="-1524000">
              <a:buClrTx/>
              <a:buFontTx/>
              <a:defRPr sz="12000">
                <a:solidFill>
                  <a:schemeClr val="accent1"/>
                </a:solidFill>
              </a:defRPr>
            </a:lvl4pPr>
            <a:lvl5pPr marL="3352800" indent="-1524000">
              <a:buClrTx/>
              <a:buFontTx/>
              <a:defRPr sz="12000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446313" y="3263393"/>
            <a:ext cx="6379030" cy="192343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8235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4817381" y="6400627"/>
            <a:ext cx="2546351" cy="15875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000">
                <a:solidFill>
                  <a:schemeClr val="accent5">
                    <a:lumOff val="8235"/>
                  </a:schemeClr>
                </a:solidFill>
              </a:defRPr>
            </a:pPr>
            <a:endParaRPr/>
          </a:p>
        </p:txBody>
      </p:sp>
      <p:pic>
        <p:nvPicPr>
          <p:cNvPr id="54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6397433"/>
            <a:ext cx="780060" cy="153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4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598805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598805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8" hasCustomPrompt="1"/>
          </p:nvPr>
        </p:nvSpPr>
        <p:spPr>
          <a:xfrm>
            <a:off x="457200" y="1333500"/>
            <a:ext cx="11277600" cy="4838700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399781"/>
            <a:ext cx="771294" cy="1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Off val="82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1" y="457198"/>
            <a:ext cx="11277601" cy="88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80837" y="6406977"/>
            <a:ext cx="153964" cy="152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11277600" cy="483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" name="图片 1" descr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1" y="6399781"/>
            <a:ext cx="771295" cy="151983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transition spd="med"/>
  <p:txStyles>
    <p:titleStyle>
      <a:lvl1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1E53A4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1pPr>
      <a:lvl2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1E53A4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2pPr>
      <a:lvl3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1E53A4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3pPr>
      <a:lvl4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1E53A4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4pPr>
      <a:lvl5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1E53A4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5pPr>
      <a:lvl6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1E53A4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6pPr>
      <a:lvl7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1E53A4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7pPr>
      <a:lvl8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1E53A4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8pPr>
      <a:lvl9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1E53A4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1pPr>
      <a:lvl2pPr marL="6858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2pPr>
      <a:lvl3pPr marL="11430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3pPr>
      <a:lvl4pPr marL="16002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4pPr>
      <a:lvl5pPr marL="20574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5pPr>
      <a:lvl6pPr marL="2514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6pPr>
      <a:lvl7pPr marL="29718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7pPr>
      <a:lvl8pPr marL="34290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8pPr>
      <a:lvl9pPr marL="38862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思源黑体 CN Regular"/>
          <a:ea typeface="思源黑体 CN Regular"/>
          <a:cs typeface="思源黑体 CN Regular"/>
          <a:sym typeface="思源黑体 CN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Placeholder 6"/>
          <p:cNvSpPr txBox="1">
            <a:spLocks noGrp="1"/>
          </p:cNvSpPr>
          <p:nvPr>
            <p:ph type="subTitle" sz="quarter" idx="1"/>
          </p:nvPr>
        </p:nvSpPr>
        <p:spPr>
          <a:xfrm>
            <a:off x="10598483" y="201743"/>
            <a:ext cx="1387011" cy="4345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2019.</a:t>
            </a:r>
            <a:r>
              <a:rPr lang="en-US" altLang="zh-CN" dirty="0"/>
              <a:t>1</a:t>
            </a:r>
            <a:r>
              <a:rPr dirty="0"/>
              <a:t>0.0</a:t>
            </a:r>
            <a:r>
              <a:rPr lang="en-US" altLang="zh-CN" dirty="0"/>
              <a:t>8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6095999" y="3827580"/>
            <a:ext cx="5065160" cy="2131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08939" indent="-408939" defTabSz="537463">
              <a:lnSpc>
                <a:spcPct val="150000"/>
              </a:lnSpc>
              <a:buSzPct val="145000"/>
              <a:defRPr sz="2208" b="0">
                <a:solidFill>
                  <a:srgbClr val="004D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姓名：周伟林（</a:t>
            </a:r>
            <a:r>
              <a:rPr lang="en-US" altLang="zh-CN" dirty="0" err="1"/>
              <a:t>alwynzhou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08939" indent="-408939" defTabSz="537463">
              <a:lnSpc>
                <a:spcPct val="150000"/>
              </a:lnSpc>
              <a:buSzPct val="145000"/>
              <a:defRPr sz="2208" b="0">
                <a:solidFill>
                  <a:srgbClr val="004D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导师：贺殿（</a:t>
            </a:r>
            <a:r>
              <a:rPr lang="en-US" altLang="zh-CN" dirty="0" err="1"/>
              <a:t>dianhe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08939" indent="-408939" defTabSz="537463">
              <a:lnSpc>
                <a:spcPct val="150000"/>
              </a:lnSpc>
              <a:buSzPct val="145000"/>
              <a:defRPr sz="2208" b="0">
                <a:solidFill>
                  <a:srgbClr val="004D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岗位：前端开发岗</a:t>
            </a:r>
          </a:p>
          <a:p>
            <a:pPr marL="408939" indent="-408939" defTabSz="537463">
              <a:lnSpc>
                <a:spcPct val="150000"/>
              </a:lnSpc>
              <a:buSzPct val="145000"/>
              <a:defRPr sz="2208" b="0">
                <a:solidFill>
                  <a:srgbClr val="004D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部门：个人直通银行部</a:t>
            </a:r>
            <a:r>
              <a:rPr lang="en-US" altLang="zh-CN" dirty="0"/>
              <a:t>-</a:t>
            </a:r>
            <a:r>
              <a:rPr lang="zh-CN" altLang="en-US" dirty="0"/>
              <a:t>市场营销研发室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1E53A4"/>
              </a:solidFill>
              <a:effectLst/>
              <a:uFillTx/>
              <a:latin typeface="思源黑体 CN Regular"/>
              <a:ea typeface="思源黑体 CN Regular"/>
              <a:cs typeface="思源黑体 CN Regular"/>
              <a:sym typeface="思源黑体 CN Regular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323353" y="1568352"/>
            <a:ext cx="7545293" cy="100510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E53A4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1pPr>
            <a:lvl2pPr marL="0" marR="0" indent="0" algn="l" defTabSz="914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1E53A4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2pPr>
            <a:lvl3pPr marL="0" marR="0" indent="0" algn="l" defTabSz="914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1E53A4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3pPr>
            <a:lvl4pPr marL="0" marR="0" indent="0" algn="l" defTabSz="914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1E53A4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4pPr>
            <a:lvl5pPr marL="0" marR="0" indent="0" algn="l" defTabSz="914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1E53A4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5pPr>
            <a:lvl6pPr marL="0" marR="0" indent="0" algn="l" defTabSz="914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1E53A4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6pPr>
            <a:lvl7pPr marL="0" marR="0" indent="0" algn="l" defTabSz="914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1E53A4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7pPr>
            <a:lvl8pPr marL="0" marR="0" indent="0" algn="l" defTabSz="914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1E53A4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8pPr>
            <a:lvl9pPr marL="0" marR="0" indent="0" algn="l" defTabSz="914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1E53A4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9pPr>
          </a:lstStyle>
          <a:p>
            <a:pPr marL="9525" algn="ctr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转正答辩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CBBBD5-5DAD-4B4D-89BA-0E486A79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70" y="2811161"/>
            <a:ext cx="4997857" cy="36390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48F0-5A89-4546-A72C-5C93C7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试用期回顾</a:t>
            </a:r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EE7B7A74-A1D8-5449-8755-932CD6CD8926}"/>
              </a:ext>
            </a:extLst>
          </p:cNvPr>
          <p:cNvSpPr/>
          <p:nvPr/>
        </p:nvSpPr>
        <p:spPr>
          <a:xfrm>
            <a:off x="1586560" y="3129170"/>
            <a:ext cx="2191356" cy="599659"/>
          </a:xfrm>
          <a:custGeom>
            <a:avLst/>
            <a:gdLst>
              <a:gd name="connsiteX0" fmla="*/ 0 w 3123406"/>
              <a:gd name="connsiteY0" fmla="*/ 0 h 1249362"/>
              <a:gd name="connsiteX1" fmla="*/ 2498725 w 3123406"/>
              <a:gd name="connsiteY1" fmla="*/ 0 h 1249362"/>
              <a:gd name="connsiteX2" fmla="*/ 3123406 w 3123406"/>
              <a:gd name="connsiteY2" fmla="*/ 624681 h 1249362"/>
              <a:gd name="connsiteX3" fmla="*/ 2498725 w 3123406"/>
              <a:gd name="connsiteY3" fmla="*/ 1249362 h 1249362"/>
              <a:gd name="connsiteX4" fmla="*/ 0 w 3123406"/>
              <a:gd name="connsiteY4" fmla="*/ 1249362 h 1249362"/>
              <a:gd name="connsiteX5" fmla="*/ 0 w 3123406"/>
              <a:gd name="connsiteY5" fmla="*/ 0 h 124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3406" h="1249362">
                <a:moveTo>
                  <a:pt x="0" y="0"/>
                </a:moveTo>
                <a:lnTo>
                  <a:pt x="2498725" y="0"/>
                </a:lnTo>
                <a:lnTo>
                  <a:pt x="3123406" y="624681"/>
                </a:lnTo>
                <a:lnTo>
                  <a:pt x="2498725" y="1249362"/>
                </a:lnTo>
                <a:lnTo>
                  <a:pt x="0" y="1249362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710" tIns="173355" rIns="399018" bIns="17335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9C466AF-286D-294E-A864-27BF0AA31A47}"/>
              </a:ext>
            </a:extLst>
          </p:cNvPr>
          <p:cNvSpPr/>
          <p:nvPr/>
        </p:nvSpPr>
        <p:spPr>
          <a:xfrm>
            <a:off x="3742626" y="3129170"/>
            <a:ext cx="2191356" cy="599659"/>
          </a:xfrm>
          <a:custGeom>
            <a:avLst/>
            <a:gdLst>
              <a:gd name="connsiteX0" fmla="*/ 0 w 3123406"/>
              <a:gd name="connsiteY0" fmla="*/ 0 h 1249362"/>
              <a:gd name="connsiteX1" fmla="*/ 2498725 w 3123406"/>
              <a:gd name="connsiteY1" fmla="*/ 0 h 1249362"/>
              <a:gd name="connsiteX2" fmla="*/ 3123406 w 3123406"/>
              <a:gd name="connsiteY2" fmla="*/ 624681 h 1249362"/>
              <a:gd name="connsiteX3" fmla="*/ 2498725 w 3123406"/>
              <a:gd name="connsiteY3" fmla="*/ 1249362 h 1249362"/>
              <a:gd name="connsiteX4" fmla="*/ 0 w 3123406"/>
              <a:gd name="connsiteY4" fmla="*/ 1249362 h 1249362"/>
              <a:gd name="connsiteX5" fmla="*/ 624681 w 3123406"/>
              <a:gd name="connsiteY5" fmla="*/ 624681 h 1249362"/>
              <a:gd name="connsiteX6" fmla="*/ 0 w 3123406"/>
              <a:gd name="connsiteY6" fmla="*/ 0 h 124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3406" h="1249362">
                <a:moveTo>
                  <a:pt x="0" y="0"/>
                </a:moveTo>
                <a:lnTo>
                  <a:pt x="2498725" y="0"/>
                </a:lnTo>
                <a:lnTo>
                  <a:pt x="3123406" y="624681"/>
                </a:lnTo>
                <a:lnTo>
                  <a:pt x="2498725" y="1249362"/>
                </a:lnTo>
                <a:lnTo>
                  <a:pt x="0" y="1249362"/>
                </a:lnTo>
                <a:lnTo>
                  <a:pt x="624681" y="6246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4714" tIns="173355" rIns="711359" bIns="17335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6500" kern="1200" dirty="0"/>
              <a:t> </a:t>
            </a: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63C1786E-15D7-5142-8850-35544F645964}"/>
              </a:ext>
            </a:extLst>
          </p:cNvPr>
          <p:cNvSpPr/>
          <p:nvPr/>
        </p:nvSpPr>
        <p:spPr>
          <a:xfrm>
            <a:off x="5898692" y="3129169"/>
            <a:ext cx="2191356" cy="599659"/>
          </a:xfrm>
          <a:custGeom>
            <a:avLst/>
            <a:gdLst>
              <a:gd name="connsiteX0" fmla="*/ 0 w 3123406"/>
              <a:gd name="connsiteY0" fmla="*/ 0 h 1249362"/>
              <a:gd name="connsiteX1" fmla="*/ 2498725 w 3123406"/>
              <a:gd name="connsiteY1" fmla="*/ 0 h 1249362"/>
              <a:gd name="connsiteX2" fmla="*/ 3123406 w 3123406"/>
              <a:gd name="connsiteY2" fmla="*/ 624681 h 1249362"/>
              <a:gd name="connsiteX3" fmla="*/ 2498725 w 3123406"/>
              <a:gd name="connsiteY3" fmla="*/ 1249362 h 1249362"/>
              <a:gd name="connsiteX4" fmla="*/ 0 w 3123406"/>
              <a:gd name="connsiteY4" fmla="*/ 1249362 h 1249362"/>
              <a:gd name="connsiteX5" fmla="*/ 624681 w 3123406"/>
              <a:gd name="connsiteY5" fmla="*/ 624681 h 1249362"/>
              <a:gd name="connsiteX6" fmla="*/ 0 w 3123406"/>
              <a:gd name="connsiteY6" fmla="*/ 0 h 124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3406" h="1249362">
                <a:moveTo>
                  <a:pt x="0" y="0"/>
                </a:moveTo>
                <a:lnTo>
                  <a:pt x="2498725" y="0"/>
                </a:lnTo>
                <a:lnTo>
                  <a:pt x="3123406" y="624681"/>
                </a:lnTo>
                <a:lnTo>
                  <a:pt x="2498725" y="1249362"/>
                </a:lnTo>
                <a:lnTo>
                  <a:pt x="0" y="1249362"/>
                </a:lnTo>
                <a:lnTo>
                  <a:pt x="624681" y="624681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4714" tIns="173355" rIns="711359" bIns="17335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6500" kern="1200" dirty="0"/>
              <a:t> </a:t>
            </a:r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95AF0B5C-C27D-0F4A-A31D-705F3518DBA4}"/>
              </a:ext>
            </a:extLst>
          </p:cNvPr>
          <p:cNvSpPr/>
          <p:nvPr/>
        </p:nvSpPr>
        <p:spPr>
          <a:xfrm>
            <a:off x="8051552" y="3129169"/>
            <a:ext cx="2191356" cy="599659"/>
          </a:xfrm>
          <a:custGeom>
            <a:avLst/>
            <a:gdLst>
              <a:gd name="connsiteX0" fmla="*/ 0 w 3123406"/>
              <a:gd name="connsiteY0" fmla="*/ 0 h 1249362"/>
              <a:gd name="connsiteX1" fmla="*/ 2498725 w 3123406"/>
              <a:gd name="connsiteY1" fmla="*/ 0 h 1249362"/>
              <a:gd name="connsiteX2" fmla="*/ 3123406 w 3123406"/>
              <a:gd name="connsiteY2" fmla="*/ 624681 h 1249362"/>
              <a:gd name="connsiteX3" fmla="*/ 2498725 w 3123406"/>
              <a:gd name="connsiteY3" fmla="*/ 1249362 h 1249362"/>
              <a:gd name="connsiteX4" fmla="*/ 0 w 3123406"/>
              <a:gd name="connsiteY4" fmla="*/ 1249362 h 1249362"/>
              <a:gd name="connsiteX5" fmla="*/ 624681 w 3123406"/>
              <a:gd name="connsiteY5" fmla="*/ 624681 h 1249362"/>
              <a:gd name="connsiteX6" fmla="*/ 0 w 3123406"/>
              <a:gd name="connsiteY6" fmla="*/ 0 h 124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3406" h="1249362">
                <a:moveTo>
                  <a:pt x="0" y="0"/>
                </a:moveTo>
                <a:lnTo>
                  <a:pt x="2498725" y="0"/>
                </a:lnTo>
                <a:lnTo>
                  <a:pt x="3123406" y="624681"/>
                </a:lnTo>
                <a:lnTo>
                  <a:pt x="2498725" y="1249362"/>
                </a:lnTo>
                <a:lnTo>
                  <a:pt x="0" y="1249362"/>
                </a:lnTo>
                <a:lnTo>
                  <a:pt x="624681" y="624681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4714" tIns="173355" rIns="711359" bIns="17335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6500" kern="1200" dirty="0"/>
              <a:t>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F6F868-61B5-4949-928C-D9C105AEB795}"/>
              </a:ext>
            </a:extLst>
          </p:cNvPr>
          <p:cNvSpPr txBox="1"/>
          <p:nvPr/>
        </p:nvSpPr>
        <p:spPr>
          <a:xfrm>
            <a:off x="1830807" y="3239546"/>
            <a:ext cx="147988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0714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~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0724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48E329-192C-614D-B899-21BEF72634BF}"/>
              </a:ext>
            </a:extLst>
          </p:cNvPr>
          <p:cNvSpPr txBox="1"/>
          <p:nvPr/>
        </p:nvSpPr>
        <p:spPr>
          <a:xfrm>
            <a:off x="6403318" y="3228944"/>
            <a:ext cx="147988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0729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~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0802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0E7732-2C0B-6242-A237-C030D94267C3}"/>
              </a:ext>
            </a:extLst>
          </p:cNvPr>
          <p:cNvSpPr txBox="1"/>
          <p:nvPr/>
        </p:nvSpPr>
        <p:spPr>
          <a:xfrm>
            <a:off x="4258579" y="3228944"/>
            <a:ext cx="147988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0725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~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0728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FE62E4-524B-8F42-93FA-44DE173A5607}"/>
              </a:ext>
            </a:extLst>
          </p:cNvPr>
          <p:cNvSpPr txBox="1"/>
          <p:nvPr/>
        </p:nvSpPr>
        <p:spPr>
          <a:xfrm>
            <a:off x="8594674" y="3239546"/>
            <a:ext cx="147988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0805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~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0930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 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A1FE0B8-FB76-014A-B59D-4871C3125C79}"/>
              </a:ext>
            </a:extLst>
          </p:cNvPr>
          <p:cNvCxnSpPr/>
          <p:nvPr/>
        </p:nvCxnSpPr>
        <p:spPr>
          <a:xfrm flipV="1">
            <a:off x="2484521" y="2038110"/>
            <a:ext cx="0" cy="982105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874BA390-E4D4-DF41-B869-BD6838D85E5E}"/>
              </a:ext>
            </a:extLst>
          </p:cNvPr>
          <p:cNvCxnSpPr/>
          <p:nvPr/>
        </p:nvCxnSpPr>
        <p:spPr>
          <a:xfrm flipV="1">
            <a:off x="4730416" y="3838073"/>
            <a:ext cx="0" cy="982105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E0AB4AE-EADF-304E-9193-E86438A56E44}"/>
              </a:ext>
            </a:extLst>
          </p:cNvPr>
          <p:cNvCxnSpPr/>
          <p:nvPr/>
        </p:nvCxnSpPr>
        <p:spPr>
          <a:xfrm flipV="1">
            <a:off x="6823911" y="2038110"/>
            <a:ext cx="0" cy="982105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C5416AA5-940F-F444-9035-38DE63FB98C3}"/>
              </a:ext>
            </a:extLst>
          </p:cNvPr>
          <p:cNvCxnSpPr/>
          <p:nvPr/>
        </p:nvCxnSpPr>
        <p:spPr>
          <a:xfrm flipV="1">
            <a:off x="9049752" y="3838072"/>
            <a:ext cx="0" cy="982105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9DA017A-B68F-2442-AE62-BBB262F256E2}"/>
              </a:ext>
            </a:extLst>
          </p:cNvPr>
          <p:cNvSpPr txBox="1"/>
          <p:nvPr/>
        </p:nvSpPr>
        <p:spPr>
          <a:xfrm>
            <a:off x="1894974" y="1529626"/>
            <a:ext cx="117909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封闭培训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24B9FF-6E43-BE48-A78A-23AD74BAF24D}"/>
              </a:ext>
            </a:extLst>
          </p:cNvPr>
          <p:cNvSpPr txBox="1"/>
          <p:nvPr/>
        </p:nvSpPr>
        <p:spPr>
          <a:xfrm>
            <a:off x="4140869" y="4903549"/>
            <a:ext cx="117909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封闭开发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1A8C96-AE3E-BA42-A442-27AE1C7EDCFD}"/>
              </a:ext>
            </a:extLst>
          </p:cNvPr>
          <p:cNvSpPr txBox="1"/>
          <p:nvPr/>
        </p:nvSpPr>
        <p:spPr>
          <a:xfrm>
            <a:off x="6234364" y="1524297"/>
            <a:ext cx="117909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适应职场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B848C2-3872-A94F-840A-C5894B253676}"/>
              </a:ext>
            </a:extLst>
          </p:cNvPr>
          <p:cNvSpPr txBox="1"/>
          <p:nvPr/>
        </p:nvSpPr>
        <p:spPr>
          <a:xfrm>
            <a:off x="8460205" y="4858485"/>
            <a:ext cx="117909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进入正轨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8E4A50-F6D7-034E-8900-260A53585497}"/>
              </a:ext>
            </a:extLst>
          </p:cNvPr>
          <p:cNvSpPr txBox="1"/>
          <p:nvPr/>
        </p:nvSpPr>
        <p:spPr>
          <a:xfrm>
            <a:off x="1475071" y="4238181"/>
            <a:ext cx="219135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使命、愿景、价值观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思源黑体 CN Regular"/>
              <a:ea typeface="思源黑体 CN Regular"/>
              <a:cs typeface="思源黑体 CN Regular"/>
              <a:sym typeface="思源黑体 CN Regular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文化、礼仪、沟通技巧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思源黑体 CN Regular"/>
              <a:ea typeface="思源黑体 CN Regular"/>
              <a:cs typeface="思源黑体 CN Regular"/>
              <a:sym typeface="思源黑体 CN Regular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1A2551-1D7C-3345-9D92-C5D0749E7328}"/>
              </a:ext>
            </a:extLst>
          </p:cNvPr>
          <p:cNvSpPr txBox="1"/>
          <p:nvPr/>
        </p:nvSpPr>
        <p:spPr>
          <a:xfrm>
            <a:off x="3938145" y="2038110"/>
            <a:ext cx="180031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</a:rPr>
              <a:t>TaxiUnion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网约车平台联盟链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思源黑体 CN Regular"/>
              <a:ea typeface="思源黑体 CN Regular"/>
              <a:cs typeface="思源黑体 CN Regular"/>
              <a:sym typeface="思源黑体 CN Regular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C5507E-9882-CB41-AAF1-55BF0DAB8AA5}"/>
              </a:ext>
            </a:extLst>
          </p:cNvPr>
          <p:cNvSpPr txBox="1"/>
          <p:nvPr/>
        </p:nvSpPr>
        <p:spPr>
          <a:xfrm>
            <a:off x="6096000" y="4242641"/>
            <a:ext cx="210011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物资、手续、工位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思源黑体 CN Regular"/>
              <a:ea typeface="思源黑体 CN Regular"/>
              <a:cs typeface="思源黑体 CN Regular"/>
              <a:sym typeface="思源黑体 CN Regular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迭代流程、开发规范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rPr>
              <a:t>管理端、小程序代码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思源黑体 CN Regular"/>
              <a:ea typeface="思源黑体 CN Regular"/>
              <a:cs typeface="思源黑体 CN Regular"/>
              <a:sym typeface="思源黑体 CN Regular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775F0A-2D88-2340-AEC7-7DC4D256C172}"/>
              </a:ext>
            </a:extLst>
          </p:cNvPr>
          <p:cNvSpPr txBox="1"/>
          <p:nvPr/>
        </p:nvSpPr>
        <p:spPr>
          <a:xfrm>
            <a:off x="8604701" y="2109070"/>
            <a:ext cx="89010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迭代 *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思源黑体 CN Regular"/>
              <a:ea typeface="思源黑体 CN Regular"/>
              <a:cs typeface="思源黑体 CN Regular"/>
              <a:sym typeface="思源黑体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074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80993-86D6-A34D-B5B1-1BD09CDC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一、业务需求开发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8B64F8-2074-E141-932F-27E189145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11053"/>
              </p:ext>
            </p:extLst>
          </p:nvPr>
        </p:nvGraphicFramePr>
        <p:xfrm>
          <a:off x="731520" y="1340283"/>
          <a:ext cx="10887455" cy="2216856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335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2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需求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用户价值</a:t>
                      </a:r>
                      <a:endParaRPr kumimoji="1" lang="en-US" altLang="zh-CN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难点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解决方案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1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APP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MGM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分享朋友圈流程优化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简化用户分享流程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环境、兼容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寻求同事帮助，学习调试技巧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21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积分抽奖页</a:t>
                      </a:r>
                      <a:r>
                        <a:rPr kumimoji="1" lang="en-US" altLang="zh-CN" sz="16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Weday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换肤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强调活动日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边界情况处理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代码解耦，触发时机</a:t>
                      </a:r>
                      <a:r>
                        <a:rPr kumimoji="1" lang="en-US" altLang="zh-C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trade-off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647256"/>
                  </a:ext>
                </a:extLst>
              </a:tr>
              <a:tr h="55421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APP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4.0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换肤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提升视觉体验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远端页面数量多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耐心、细心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20C9C41-91F9-264B-B077-F9427BA13C5B}"/>
              </a:ext>
            </a:extLst>
          </p:cNvPr>
          <p:cNvSpPr txBox="1">
            <a:spLocks/>
          </p:cNvSpPr>
          <p:nvPr/>
        </p:nvSpPr>
        <p:spPr>
          <a:xfrm>
            <a:off x="6307594" y="4067056"/>
            <a:ext cx="4852775" cy="1807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2286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1pPr>
            <a:lvl2pPr marL="6858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2pPr>
            <a:lvl3pPr marL="11430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3pPr>
            <a:lvl4pPr marL="16002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4pPr>
            <a:lvl5pPr marL="20574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5pPr>
            <a:lvl6pPr marL="25146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6pPr>
            <a:lvl7pPr marL="29718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7pPr>
            <a:lvl8pPr marL="34290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8pPr>
            <a:lvl9pPr marL="38862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收获</a:t>
            </a:r>
            <a:endParaRPr kumimoji="1" lang="en-US" altLang="zh-CN" dirty="0"/>
          </a:p>
          <a:p>
            <a:pPr hangingPunct="1"/>
            <a:r>
              <a:rPr kumimoji="1" lang="zh-CN" altLang="en-US" dirty="0"/>
              <a:t>专业技能：</a:t>
            </a:r>
            <a:r>
              <a:rPr kumimoji="1" lang="en-US" altLang="zh-CN" dirty="0"/>
              <a:t>RN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WebView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AS</a:t>
            </a:r>
            <a:r>
              <a:rPr kumimoji="1" lang="zh-CN" altLang="en-US" dirty="0"/>
              <a:t>调试、</a:t>
            </a:r>
            <a:r>
              <a:rPr kumimoji="1" lang="en-US" altLang="zh-CN" dirty="0"/>
              <a:t>tricks</a:t>
            </a:r>
          </a:p>
          <a:p>
            <a:pPr hangingPunct="1"/>
            <a:r>
              <a:rPr kumimoji="1" lang="zh-CN" altLang="en-US" dirty="0"/>
              <a:t>提问的艺术（搜索引擎、同事）</a:t>
            </a:r>
            <a:endParaRPr kumimoji="1" lang="en-US" altLang="zh-CN" dirty="0"/>
          </a:p>
          <a:p>
            <a:pPr hangingPunct="1"/>
            <a:r>
              <a:rPr kumimoji="1" lang="zh-CN" altLang="en-US" dirty="0"/>
              <a:t>代码质量、副作用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B16FF9-4547-4E48-81A6-F461874D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946173"/>
            <a:ext cx="4852775" cy="22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7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80993-86D6-A34D-B5B1-1BD09CDC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二、代码维护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小程序告警处理</a:t>
            </a:r>
          </a:p>
        </p:txBody>
      </p:sp>
      <p:sp>
        <p:nvSpPr>
          <p:cNvPr id="11" name="提取 10">
            <a:extLst>
              <a:ext uri="{FF2B5EF4-FFF2-40B4-BE49-F238E27FC236}">
                <a16:creationId xmlns:a16="http://schemas.microsoft.com/office/drawing/2014/main" id="{491A7567-B598-804D-AE74-9ED48B326F09}"/>
              </a:ext>
            </a:extLst>
          </p:cNvPr>
          <p:cNvSpPr/>
          <p:nvPr/>
        </p:nvSpPr>
        <p:spPr>
          <a:xfrm rot="5400000">
            <a:off x="2812768" y="4393837"/>
            <a:ext cx="466715" cy="397073"/>
          </a:xfrm>
          <a:prstGeom prst="flowChartExtra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提取 13">
            <a:extLst>
              <a:ext uri="{FF2B5EF4-FFF2-40B4-BE49-F238E27FC236}">
                <a16:creationId xmlns:a16="http://schemas.microsoft.com/office/drawing/2014/main" id="{8942D0F3-8099-0C44-AF37-63D0F6227AC5}"/>
              </a:ext>
            </a:extLst>
          </p:cNvPr>
          <p:cNvSpPr/>
          <p:nvPr/>
        </p:nvSpPr>
        <p:spPr>
          <a:xfrm rot="5400000">
            <a:off x="5862642" y="4432955"/>
            <a:ext cx="466715" cy="397073"/>
          </a:xfrm>
          <a:prstGeom prst="flowChartExtra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DD2B51-CEAC-A24E-82C9-4BCC6C6064A3}"/>
              </a:ext>
            </a:extLst>
          </p:cNvPr>
          <p:cNvGrpSpPr/>
          <p:nvPr/>
        </p:nvGrpSpPr>
        <p:grpSpPr>
          <a:xfrm>
            <a:off x="3266352" y="1375603"/>
            <a:ext cx="2647157" cy="3670851"/>
            <a:chOff x="3266352" y="1375603"/>
            <a:chExt cx="2647157" cy="3670851"/>
          </a:xfrm>
        </p:grpSpPr>
        <p:sp>
          <p:nvSpPr>
            <p:cNvPr id="10" name="任意形状 9">
              <a:extLst>
                <a:ext uri="{FF2B5EF4-FFF2-40B4-BE49-F238E27FC236}">
                  <a16:creationId xmlns:a16="http://schemas.microsoft.com/office/drawing/2014/main" id="{340D2CDC-F3E0-F84D-A295-7E4377A04B22}"/>
                </a:ext>
              </a:extLst>
            </p:cNvPr>
            <p:cNvSpPr/>
            <p:nvPr/>
          </p:nvSpPr>
          <p:spPr>
            <a:xfrm rot="16200000">
              <a:off x="3001637" y="2134581"/>
              <a:ext cx="3176588" cy="2647157"/>
            </a:xfrm>
            <a:custGeom>
              <a:avLst/>
              <a:gdLst>
                <a:gd name="connsiteX0" fmla="*/ 0 w 2647156"/>
                <a:gd name="connsiteY0" fmla="*/ 132358 h 3176587"/>
                <a:gd name="connsiteX1" fmla="*/ 132358 w 2647156"/>
                <a:gd name="connsiteY1" fmla="*/ 0 h 3176587"/>
                <a:gd name="connsiteX2" fmla="*/ 2514798 w 2647156"/>
                <a:gd name="connsiteY2" fmla="*/ 0 h 3176587"/>
                <a:gd name="connsiteX3" fmla="*/ 2647156 w 2647156"/>
                <a:gd name="connsiteY3" fmla="*/ 132358 h 3176587"/>
                <a:gd name="connsiteX4" fmla="*/ 2647156 w 2647156"/>
                <a:gd name="connsiteY4" fmla="*/ 3044229 h 3176587"/>
                <a:gd name="connsiteX5" fmla="*/ 2514798 w 2647156"/>
                <a:gd name="connsiteY5" fmla="*/ 3176587 h 3176587"/>
                <a:gd name="connsiteX6" fmla="*/ 132358 w 2647156"/>
                <a:gd name="connsiteY6" fmla="*/ 3176587 h 3176587"/>
                <a:gd name="connsiteX7" fmla="*/ 0 w 2647156"/>
                <a:gd name="connsiteY7" fmla="*/ 3044229 h 3176587"/>
                <a:gd name="connsiteX8" fmla="*/ 0 w 2647156"/>
                <a:gd name="connsiteY8" fmla="*/ 132358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156" h="3176587">
                  <a:moveTo>
                    <a:pt x="2536857" y="1"/>
                  </a:moveTo>
                  <a:cubicBezTo>
                    <a:pt x="2597773" y="1"/>
                    <a:pt x="2647156" y="71111"/>
                    <a:pt x="2647156" y="158830"/>
                  </a:cubicBezTo>
                  <a:lnTo>
                    <a:pt x="2647156" y="3017757"/>
                  </a:lnTo>
                  <a:cubicBezTo>
                    <a:pt x="2647156" y="3105476"/>
                    <a:pt x="2597773" y="3176586"/>
                    <a:pt x="2536857" y="3176586"/>
                  </a:cubicBezTo>
                  <a:lnTo>
                    <a:pt x="110299" y="3176586"/>
                  </a:lnTo>
                  <a:cubicBezTo>
                    <a:pt x="49383" y="3176586"/>
                    <a:pt x="0" y="3105476"/>
                    <a:pt x="0" y="3017757"/>
                  </a:cubicBezTo>
                  <a:lnTo>
                    <a:pt x="0" y="158830"/>
                  </a:lnTo>
                  <a:cubicBezTo>
                    <a:pt x="0" y="71111"/>
                    <a:pt x="49383" y="1"/>
                    <a:pt x="110299" y="1"/>
                  </a:cubicBezTo>
                  <a:lnTo>
                    <a:pt x="2536857" y="1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785" tIns="96012" rIns="124461" bIns="2117726" numCol="1" spcCol="1270" anchor="t" anchorCtr="0">
              <a:noAutofit/>
            </a:bodyPr>
            <a:lstStyle/>
            <a:p>
              <a:pPr marL="0" lvl="0" indent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 dirty="0"/>
            </a:p>
          </p:txBody>
        </p:sp>
        <p:sp>
          <p:nvSpPr>
            <p:cNvPr id="12" name="任意形状 11">
              <a:extLst>
                <a:ext uri="{FF2B5EF4-FFF2-40B4-BE49-F238E27FC236}">
                  <a16:creationId xmlns:a16="http://schemas.microsoft.com/office/drawing/2014/main" id="{237DBF47-B607-D34D-9D3E-9939BBBC215C}"/>
                </a:ext>
              </a:extLst>
            </p:cNvPr>
            <p:cNvSpPr/>
            <p:nvPr/>
          </p:nvSpPr>
          <p:spPr>
            <a:xfrm>
              <a:off x="3382501" y="1688262"/>
              <a:ext cx="2408912" cy="3176587"/>
            </a:xfrm>
            <a:custGeom>
              <a:avLst/>
              <a:gdLst>
                <a:gd name="connsiteX0" fmla="*/ 0 w 1972131"/>
                <a:gd name="connsiteY0" fmla="*/ 0 h 3176587"/>
                <a:gd name="connsiteX1" fmla="*/ 1972131 w 1972131"/>
                <a:gd name="connsiteY1" fmla="*/ 0 h 3176587"/>
                <a:gd name="connsiteX2" fmla="*/ 1972131 w 1972131"/>
                <a:gd name="connsiteY2" fmla="*/ 3176587 h 3176587"/>
                <a:gd name="connsiteX3" fmla="*/ 0 w 1972131"/>
                <a:gd name="connsiteY3" fmla="*/ 3176587 h 3176587"/>
                <a:gd name="connsiteX4" fmla="*/ 0 w 1972131"/>
                <a:gd name="connsiteY4" fmla="*/ 0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131" h="3176587">
                  <a:moveTo>
                    <a:pt x="0" y="0"/>
                  </a:moveTo>
                  <a:lnTo>
                    <a:pt x="1972131" y="0"/>
                  </a:lnTo>
                  <a:lnTo>
                    <a:pt x="1972131" y="3176587"/>
                  </a:lnTo>
                  <a:lnTo>
                    <a:pt x="0" y="31765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①</a:t>
              </a:r>
              <a:r>
                <a:rPr lang="zh-CN" altLang="en-US" sz="2000" kern="1200" dirty="0"/>
                <a:t> </a:t>
              </a:r>
              <a:r>
                <a:rPr lang="zh-CN" altLang="en-US" sz="2000" kern="1200" dirty="0">
                  <a:solidFill>
                    <a:schemeClr val="accent1"/>
                  </a:solidFill>
                </a:rPr>
                <a:t>统计分类</a:t>
              </a:r>
              <a:r>
                <a:rPr lang="zh-CN" altLang="en-US" sz="2000" kern="1200" dirty="0"/>
                <a:t>（</a:t>
              </a:r>
              <a:r>
                <a:rPr lang="en-US" altLang="zh-CN" sz="2000" kern="1200" dirty="0"/>
                <a:t>4</a:t>
              </a:r>
              <a:r>
                <a:rPr lang="zh-CN" altLang="en-US" sz="2000" kern="1200" dirty="0"/>
                <a:t>大类、</a:t>
              </a:r>
              <a:r>
                <a:rPr lang="en-US" altLang="zh-CN" sz="2000" kern="1200" dirty="0"/>
                <a:t>14</a:t>
              </a:r>
              <a:r>
                <a:rPr lang="zh-CN" altLang="en-US" sz="2000" kern="1200" dirty="0"/>
                <a:t>小类、</a:t>
              </a:r>
              <a:r>
                <a:rPr lang="en-US" altLang="zh-CN" sz="2000" kern="1200" dirty="0"/>
                <a:t>58</a:t>
              </a:r>
              <a:r>
                <a:rPr lang="zh-CN" altLang="en-US" sz="2000" kern="1200" dirty="0"/>
                <a:t>种）</a:t>
              </a:r>
              <a:endParaRPr lang="en-US" altLang="zh-CN" sz="2000" kern="1200" dirty="0"/>
            </a:p>
            <a:p>
              <a:pPr marL="0" lvl="0" indent="0" algn="l" defTabSz="2889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②</a:t>
              </a:r>
              <a:r>
                <a:rPr lang="zh-CN" altLang="en-US" sz="2000" kern="1200" dirty="0"/>
                <a:t> 集中处理，优先</a:t>
              </a:r>
              <a:r>
                <a:rPr lang="en-US" altLang="zh-CN" sz="2000" kern="1200" dirty="0"/>
                <a:t>fix</a:t>
              </a:r>
              <a:r>
                <a:rPr lang="zh-CN" altLang="en-US" sz="2000" kern="1200" dirty="0"/>
                <a:t>高频错误（前两大类共占 </a:t>
              </a:r>
              <a:r>
                <a:rPr lang="en-US" altLang="zh-CN" sz="2000" kern="1200" dirty="0"/>
                <a:t>85%</a:t>
              </a:r>
              <a:r>
                <a:rPr lang="zh-CN" altLang="en-US" sz="2000" kern="1200" dirty="0"/>
                <a:t>）</a:t>
              </a:r>
              <a:endParaRPr lang="en-US" altLang="zh-CN" sz="2000" kern="1200" dirty="0"/>
            </a:p>
            <a:p>
              <a:pPr marL="0" lvl="0" indent="0" algn="l" defTabSz="2889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③</a:t>
              </a:r>
              <a:r>
                <a:rPr lang="zh-CN" altLang="en-US" sz="2000" kern="1200" dirty="0"/>
                <a:t> 错误月报邮件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C5606F6-FDFD-D04A-AF70-D94CBF38999A}"/>
                </a:ext>
              </a:extLst>
            </p:cNvPr>
            <p:cNvSpPr/>
            <p:nvPr/>
          </p:nvSpPr>
          <p:spPr>
            <a:xfrm>
              <a:off x="3879071" y="1375603"/>
              <a:ext cx="141577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/>
                <a:t>解决方案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32F95C-5ECE-F244-A8A7-7CDAEF31801E}"/>
              </a:ext>
            </a:extLst>
          </p:cNvPr>
          <p:cNvGrpSpPr/>
          <p:nvPr/>
        </p:nvGrpSpPr>
        <p:grpSpPr>
          <a:xfrm>
            <a:off x="196709" y="1369444"/>
            <a:ext cx="2647157" cy="3694380"/>
            <a:chOff x="196709" y="1369444"/>
            <a:chExt cx="2647157" cy="3694380"/>
          </a:xfrm>
        </p:grpSpPr>
        <p:sp>
          <p:nvSpPr>
            <p:cNvPr id="8" name="任意形状 7">
              <a:extLst>
                <a:ext uri="{FF2B5EF4-FFF2-40B4-BE49-F238E27FC236}">
                  <a16:creationId xmlns:a16="http://schemas.microsoft.com/office/drawing/2014/main" id="{B6D15C4A-095B-9D4B-9B78-177DD0BF8C7E}"/>
                </a:ext>
              </a:extLst>
            </p:cNvPr>
            <p:cNvSpPr/>
            <p:nvPr/>
          </p:nvSpPr>
          <p:spPr>
            <a:xfrm rot="16200000">
              <a:off x="-68006" y="2151951"/>
              <a:ext cx="3176588" cy="2647157"/>
            </a:xfrm>
            <a:custGeom>
              <a:avLst/>
              <a:gdLst>
                <a:gd name="connsiteX0" fmla="*/ 0 w 2647156"/>
                <a:gd name="connsiteY0" fmla="*/ 132358 h 3176587"/>
                <a:gd name="connsiteX1" fmla="*/ 132358 w 2647156"/>
                <a:gd name="connsiteY1" fmla="*/ 0 h 3176587"/>
                <a:gd name="connsiteX2" fmla="*/ 2514798 w 2647156"/>
                <a:gd name="connsiteY2" fmla="*/ 0 h 3176587"/>
                <a:gd name="connsiteX3" fmla="*/ 2647156 w 2647156"/>
                <a:gd name="connsiteY3" fmla="*/ 132358 h 3176587"/>
                <a:gd name="connsiteX4" fmla="*/ 2647156 w 2647156"/>
                <a:gd name="connsiteY4" fmla="*/ 3044229 h 3176587"/>
                <a:gd name="connsiteX5" fmla="*/ 2514798 w 2647156"/>
                <a:gd name="connsiteY5" fmla="*/ 3176587 h 3176587"/>
                <a:gd name="connsiteX6" fmla="*/ 132358 w 2647156"/>
                <a:gd name="connsiteY6" fmla="*/ 3176587 h 3176587"/>
                <a:gd name="connsiteX7" fmla="*/ 0 w 2647156"/>
                <a:gd name="connsiteY7" fmla="*/ 3044229 h 3176587"/>
                <a:gd name="connsiteX8" fmla="*/ 0 w 2647156"/>
                <a:gd name="connsiteY8" fmla="*/ 132358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156" h="3176587">
                  <a:moveTo>
                    <a:pt x="2536857" y="1"/>
                  </a:moveTo>
                  <a:cubicBezTo>
                    <a:pt x="2597773" y="1"/>
                    <a:pt x="2647156" y="71111"/>
                    <a:pt x="2647156" y="158830"/>
                  </a:cubicBezTo>
                  <a:lnTo>
                    <a:pt x="2647156" y="3017757"/>
                  </a:lnTo>
                  <a:cubicBezTo>
                    <a:pt x="2647156" y="3105476"/>
                    <a:pt x="2597773" y="3176586"/>
                    <a:pt x="2536857" y="3176586"/>
                  </a:cubicBezTo>
                  <a:lnTo>
                    <a:pt x="110299" y="3176586"/>
                  </a:lnTo>
                  <a:cubicBezTo>
                    <a:pt x="49383" y="3176586"/>
                    <a:pt x="0" y="3105476"/>
                    <a:pt x="0" y="3017757"/>
                  </a:cubicBezTo>
                  <a:lnTo>
                    <a:pt x="0" y="158830"/>
                  </a:lnTo>
                  <a:cubicBezTo>
                    <a:pt x="0" y="71111"/>
                    <a:pt x="49383" y="1"/>
                    <a:pt x="110299" y="1"/>
                  </a:cubicBezTo>
                  <a:lnTo>
                    <a:pt x="2536857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785" tIns="96011" rIns="124461" bIns="2117726" numCol="1" spcCol="1270" anchor="t" anchorCtr="0">
              <a:noAutofit/>
            </a:bodyPr>
            <a:lstStyle/>
            <a:p>
              <a:pPr marL="0" lvl="0" indent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 dirty="0"/>
            </a:p>
          </p:txBody>
        </p:sp>
        <p:sp>
          <p:nvSpPr>
            <p:cNvPr id="9" name="任意形状 8">
              <a:extLst>
                <a:ext uri="{FF2B5EF4-FFF2-40B4-BE49-F238E27FC236}">
                  <a16:creationId xmlns:a16="http://schemas.microsoft.com/office/drawing/2014/main" id="{B0F55DCB-DF5B-A14C-9CF6-A2C8D4204CC1}"/>
                </a:ext>
              </a:extLst>
            </p:cNvPr>
            <p:cNvSpPr/>
            <p:nvPr/>
          </p:nvSpPr>
          <p:spPr>
            <a:xfrm>
              <a:off x="358993" y="1887235"/>
              <a:ext cx="2355969" cy="3176587"/>
            </a:xfrm>
            <a:custGeom>
              <a:avLst/>
              <a:gdLst>
                <a:gd name="connsiteX0" fmla="*/ 0 w 1972131"/>
                <a:gd name="connsiteY0" fmla="*/ 0 h 3176587"/>
                <a:gd name="connsiteX1" fmla="*/ 1972131 w 1972131"/>
                <a:gd name="connsiteY1" fmla="*/ 0 h 3176587"/>
                <a:gd name="connsiteX2" fmla="*/ 1972131 w 1972131"/>
                <a:gd name="connsiteY2" fmla="*/ 3176587 h 3176587"/>
                <a:gd name="connsiteX3" fmla="*/ 0 w 1972131"/>
                <a:gd name="connsiteY3" fmla="*/ 3176587 h 3176587"/>
                <a:gd name="connsiteX4" fmla="*/ 0 w 1972131"/>
                <a:gd name="connsiteY4" fmla="*/ 0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131" h="3176587">
                  <a:moveTo>
                    <a:pt x="0" y="0"/>
                  </a:moveTo>
                  <a:lnTo>
                    <a:pt x="1972131" y="0"/>
                  </a:lnTo>
                  <a:lnTo>
                    <a:pt x="1972131" y="3176587"/>
                  </a:lnTo>
                  <a:lnTo>
                    <a:pt x="0" y="31765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lvl="0" defTabSz="2889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/>
                <a:t>①</a:t>
              </a:r>
              <a:r>
                <a:rPr lang="zh-CN" altLang="en-US" sz="2000" kern="1200" dirty="0"/>
                <a:t> 错误原因各异</a:t>
              </a:r>
              <a:endParaRPr lang="en-US" altLang="zh-CN" sz="2000" kern="1200" dirty="0"/>
            </a:p>
            <a:p>
              <a:pPr lvl="0" defTabSz="2889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/>
                <a:t>②</a:t>
              </a:r>
              <a:r>
                <a:rPr lang="zh-CN" altLang="en-US" sz="2000" kern="1200" dirty="0"/>
                <a:t> 用户场景复杂，复现困难</a:t>
              </a:r>
              <a:endParaRPr lang="en-US" altLang="zh-CN" sz="2000" kern="12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514674A-0C4C-3C47-9200-A4A048CEB9BC}"/>
                </a:ext>
              </a:extLst>
            </p:cNvPr>
            <p:cNvSpPr/>
            <p:nvPr/>
          </p:nvSpPr>
          <p:spPr>
            <a:xfrm>
              <a:off x="1211768" y="1369444"/>
              <a:ext cx="80022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/>
                <a:t>难点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3E4F2D-41AA-0D41-BE72-33A8CE1A53F5}"/>
              </a:ext>
            </a:extLst>
          </p:cNvPr>
          <p:cNvGrpSpPr/>
          <p:nvPr/>
        </p:nvGrpSpPr>
        <p:grpSpPr>
          <a:xfrm>
            <a:off x="6244406" y="1369444"/>
            <a:ext cx="2647157" cy="3677011"/>
            <a:chOff x="6244406" y="1369444"/>
            <a:chExt cx="2647157" cy="3677011"/>
          </a:xfrm>
        </p:grpSpPr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F8F43923-D286-4C40-9126-EBD4C05196CA}"/>
                </a:ext>
              </a:extLst>
            </p:cNvPr>
            <p:cNvSpPr/>
            <p:nvPr/>
          </p:nvSpPr>
          <p:spPr>
            <a:xfrm rot="16200000">
              <a:off x="5979691" y="2134582"/>
              <a:ext cx="3176588" cy="2647157"/>
            </a:xfrm>
            <a:custGeom>
              <a:avLst/>
              <a:gdLst>
                <a:gd name="connsiteX0" fmla="*/ 0 w 2647156"/>
                <a:gd name="connsiteY0" fmla="*/ 132358 h 3176587"/>
                <a:gd name="connsiteX1" fmla="*/ 132358 w 2647156"/>
                <a:gd name="connsiteY1" fmla="*/ 0 h 3176587"/>
                <a:gd name="connsiteX2" fmla="*/ 2514798 w 2647156"/>
                <a:gd name="connsiteY2" fmla="*/ 0 h 3176587"/>
                <a:gd name="connsiteX3" fmla="*/ 2647156 w 2647156"/>
                <a:gd name="connsiteY3" fmla="*/ 132358 h 3176587"/>
                <a:gd name="connsiteX4" fmla="*/ 2647156 w 2647156"/>
                <a:gd name="connsiteY4" fmla="*/ 3044229 h 3176587"/>
                <a:gd name="connsiteX5" fmla="*/ 2514798 w 2647156"/>
                <a:gd name="connsiteY5" fmla="*/ 3176587 h 3176587"/>
                <a:gd name="connsiteX6" fmla="*/ 132358 w 2647156"/>
                <a:gd name="connsiteY6" fmla="*/ 3176587 h 3176587"/>
                <a:gd name="connsiteX7" fmla="*/ 0 w 2647156"/>
                <a:gd name="connsiteY7" fmla="*/ 3044229 h 3176587"/>
                <a:gd name="connsiteX8" fmla="*/ 0 w 2647156"/>
                <a:gd name="connsiteY8" fmla="*/ 132358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156" h="3176587">
                  <a:moveTo>
                    <a:pt x="2536857" y="1"/>
                  </a:moveTo>
                  <a:cubicBezTo>
                    <a:pt x="2597773" y="1"/>
                    <a:pt x="2647156" y="71111"/>
                    <a:pt x="2647156" y="158830"/>
                  </a:cubicBezTo>
                  <a:lnTo>
                    <a:pt x="2647156" y="3017757"/>
                  </a:lnTo>
                  <a:cubicBezTo>
                    <a:pt x="2647156" y="3105476"/>
                    <a:pt x="2597773" y="3176586"/>
                    <a:pt x="2536857" y="3176586"/>
                  </a:cubicBezTo>
                  <a:lnTo>
                    <a:pt x="110299" y="3176586"/>
                  </a:lnTo>
                  <a:cubicBezTo>
                    <a:pt x="49383" y="3176586"/>
                    <a:pt x="0" y="3105476"/>
                    <a:pt x="0" y="3017757"/>
                  </a:cubicBezTo>
                  <a:lnTo>
                    <a:pt x="0" y="158830"/>
                  </a:lnTo>
                  <a:cubicBezTo>
                    <a:pt x="0" y="71111"/>
                    <a:pt x="49383" y="1"/>
                    <a:pt x="110299" y="1"/>
                  </a:cubicBezTo>
                  <a:lnTo>
                    <a:pt x="2536857" y="1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785" tIns="96012" rIns="124461" bIns="2117725" numCol="1" spcCol="1270" anchor="t" anchorCtr="0">
              <a:noAutofit/>
            </a:bodyPr>
            <a:lstStyle/>
            <a:p>
              <a:pPr marL="0" lvl="0" indent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 dirty="0"/>
            </a:p>
          </p:txBody>
        </p:sp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D1EDA802-D903-5047-BFFD-86AC61256122}"/>
                </a:ext>
              </a:extLst>
            </p:cNvPr>
            <p:cNvSpPr/>
            <p:nvPr/>
          </p:nvSpPr>
          <p:spPr>
            <a:xfrm>
              <a:off x="6389448" y="1869865"/>
              <a:ext cx="2289790" cy="3176587"/>
            </a:xfrm>
            <a:custGeom>
              <a:avLst/>
              <a:gdLst>
                <a:gd name="connsiteX0" fmla="*/ 0 w 1972131"/>
                <a:gd name="connsiteY0" fmla="*/ 0 h 3176587"/>
                <a:gd name="connsiteX1" fmla="*/ 1972131 w 1972131"/>
                <a:gd name="connsiteY1" fmla="*/ 0 h 3176587"/>
                <a:gd name="connsiteX2" fmla="*/ 1972131 w 1972131"/>
                <a:gd name="connsiteY2" fmla="*/ 3176587 h 3176587"/>
                <a:gd name="connsiteX3" fmla="*/ 0 w 1972131"/>
                <a:gd name="connsiteY3" fmla="*/ 3176587 h 3176587"/>
                <a:gd name="connsiteX4" fmla="*/ 0 w 1972131"/>
                <a:gd name="connsiteY4" fmla="*/ 0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131" h="3176587">
                  <a:moveTo>
                    <a:pt x="0" y="0"/>
                  </a:moveTo>
                  <a:lnTo>
                    <a:pt x="1972131" y="0"/>
                  </a:lnTo>
                  <a:lnTo>
                    <a:pt x="1972131" y="3176587"/>
                  </a:lnTo>
                  <a:lnTo>
                    <a:pt x="0" y="31765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①</a:t>
              </a:r>
              <a:r>
                <a:rPr lang="zh-CN" altLang="en-US" sz="2000" kern="1200" dirty="0"/>
                <a:t> 频率降低</a:t>
              </a:r>
              <a:r>
                <a:rPr lang="en-US" altLang="zh-CN" sz="2000" kern="1200" dirty="0"/>
                <a:t>8</a:t>
              </a:r>
              <a:r>
                <a:rPr lang="zh-CN" altLang="en-US" sz="2000" kern="1200" dirty="0"/>
                <a:t>成、种类降低</a:t>
              </a:r>
              <a:r>
                <a:rPr lang="en-US" altLang="zh-CN" sz="2000" kern="1200" dirty="0"/>
                <a:t>5</a:t>
              </a:r>
              <a:r>
                <a:rPr lang="zh-CN" altLang="en-US" sz="2000" kern="1200" dirty="0"/>
                <a:t>成</a:t>
              </a:r>
              <a:endParaRPr lang="en-US" altLang="zh-CN" sz="2000" kern="1200" dirty="0"/>
            </a:p>
            <a:p>
              <a:pPr marL="0" lvl="0" indent="0" algn="l" defTabSz="2889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②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9</a:t>
              </a:r>
              <a:r>
                <a:rPr lang="zh-CN" altLang="en-US" sz="2000" kern="1200" dirty="0"/>
                <a:t>月份只新增了</a:t>
              </a:r>
              <a:r>
                <a:rPr lang="en-US" altLang="zh-CN" sz="2000" kern="1200" dirty="0"/>
                <a:t>2</a:t>
              </a:r>
              <a:r>
                <a:rPr lang="zh-CN" altLang="en-US" sz="2000" kern="1200" dirty="0"/>
                <a:t>种错误，大类和小类没有增加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9BFC49-658E-364D-98F9-6210ABC00A31}"/>
                </a:ext>
              </a:extLst>
            </p:cNvPr>
            <p:cNvSpPr/>
            <p:nvPr/>
          </p:nvSpPr>
          <p:spPr>
            <a:xfrm>
              <a:off x="7134233" y="1369444"/>
              <a:ext cx="80022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/>
                <a:t>结果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B6E1B29-FA22-094C-8B7A-E10156973B88}"/>
              </a:ext>
            </a:extLst>
          </p:cNvPr>
          <p:cNvGrpSpPr/>
          <p:nvPr/>
        </p:nvGrpSpPr>
        <p:grpSpPr>
          <a:xfrm>
            <a:off x="9256034" y="1338465"/>
            <a:ext cx="2647157" cy="3742353"/>
            <a:chOff x="9256034" y="1338465"/>
            <a:chExt cx="2647157" cy="3742353"/>
          </a:xfrm>
        </p:grpSpPr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1EE6022F-377C-9C4F-91F8-21BFA85169B8}"/>
                </a:ext>
              </a:extLst>
            </p:cNvPr>
            <p:cNvSpPr/>
            <p:nvPr/>
          </p:nvSpPr>
          <p:spPr>
            <a:xfrm rot="16200000">
              <a:off x="8991319" y="2151952"/>
              <a:ext cx="3176588" cy="2647157"/>
            </a:xfrm>
            <a:custGeom>
              <a:avLst/>
              <a:gdLst>
                <a:gd name="connsiteX0" fmla="*/ 0 w 2647156"/>
                <a:gd name="connsiteY0" fmla="*/ 132358 h 3176587"/>
                <a:gd name="connsiteX1" fmla="*/ 132358 w 2647156"/>
                <a:gd name="connsiteY1" fmla="*/ 0 h 3176587"/>
                <a:gd name="connsiteX2" fmla="*/ 2514798 w 2647156"/>
                <a:gd name="connsiteY2" fmla="*/ 0 h 3176587"/>
                <a:gd name="connsiteX3" fmla="*/ 2647156 w 2647156"/>
                <a:gd name="connsiteY3" fmla="*/ 132358 h 3176587"/>
                <a:gd name="connsiteX4" fmla="*/ 2647156 w 2647156"/>
                <a:gd name="connsiteY4" fmla="*/ 3044229 h 3176587"/>
                <a:gd name="connsiteX5" fmla="*/ 2514798 w 2647156"/>
                <a:gd name="connsiteY5" fmla="*/ 3176587 h 3176587"/>
                <a:gd name="connsiteX6" fmla="*/ 132358 w 2647156"/>
                <a:gd name="connsiteY6" fmla="*/ 3176587 h 3176587"/>
                <a:gd name="connsiteX7" fmla="*/ 0 w 2647156"/>
                <a:gd name="connsiteY7" fmla="*/ 3044229 h 3176587"/>
                <a:gd name="connsiteX8" fmla="*/ 0 w 2647156"/>
                <a:gd name="connsiteY8" fmla="*/ 132358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156" h="3176587">
                  <a:moveTo>
                    <a:pt x="2536857" y="1"/>
                  </a:moveTo>
                  <a:cubicBezTo>
                    <a:pt x="2597773" y="1"/>
                    <a:pt x="2647156" y="71111"/>
                    <a:pt x="2647156" y="158830"/>
                  </a:cubicBezTo>
                  <a:lnTo>
                    <a:pt x="2647156" y="3017757"/>
                  </a:lnTo>
                  <a:cubicBezTo>
                    <a:pt x="2647156" y="3105476"/>
                    <a:pt x="2597773" y="3176586"/>
                    <a:pt x="2536857" y="3176586"/>
                  </a:cubicBezTo>
                  <a:lnTo>
                    <a:pt x="110299" y="3176586"/>
                  </a:lnTo>
                  <a:cubicBezTo>
                    <a:pt x="49383" y="3176586"/>
                    <a:pt x="0" y="3105476"/>
                    <a:pt x="0" y="3017757"/>
                  </a:cubicBezTo>
                  <a:lnTo>
                    <a:pt x="0" y="158830"/>
                  </a:lnTo>
                  <a:cubicBezTo>
                    <a:pt x="0" y="71111"/>
                    <a:pt x="49383" y="1"/>
                    <a:pt x="110299" y="1"/>
                  </a:cubicBezTo>
                  <a:lnTo>
                    <a:pt x="2536857" y="1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785" tIns="96011" rIns="124461" bIns="2117726" numCol="1" spcCol="1270" anchor="t" anchorCtr="0">
              <a:noAutofit/>
            </a:bodyPr>
            <a:lstStyle/>
            <a:p>
              <a:pPr marL="0" lvl="0" indent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800" kern="12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92489AD-EA35-4347-9244-7219692269D8}"/>
                </a:ext>
              </a:extLst>
            </p:cNvPr>
            <p:cNvSpPr/>
            <p:nvPr/>
          </p:nvSpPr>
          <p:spPr>
            <a:xfrm>
              <a:off x="10113439" y="1338465"/>
              <a:ext cx="80021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/>
                <a:t>不足</a:t>
              </a: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EE984693-B737-2246-8C5F-E0E89C3F5B52}"/>
                </a:ext>
              </a:extLst>
            </p:cNvPr>
            <p:cNvSpPr/>
            <p:nvPr/>
          </p:nvSpPr>
          <p:spPr>
            <a:xfrm>
              <a:off x="9401628" y="1904231"/>
              <a:ext cx="2355969" cy="3176587"/>
            </a:xfrm>
            <a:custGeom>
              <a:avLst/>
              <a:gdLst>
                <a:gd name="connsiteX0" fmla="*/ 0 w 1972131"/>
                <a:gd name="connsiteY0" fmla="*/ 0 h 3176587"/>
                <a:gd name="connsiteX1" fmla="*/ 1972131 w 1972131"/>
                <a:gd name="connsiteY1" fmla="*/ 0 h 3176587"/>
                <a:gd name="connsiteX2" fmla="*/ 1972131 w 1972131"/>
                <a:gd name="connsiteY2" fmla="*/ 3176587 h 3176587"/>
                <a:gd name="connsiteX3" fmla="*/ 0 w 1972131"/>
                <a:gd name="connsiteY3" fmla="*/ 3176587 h 3176587"/>
                <a:gd name="connsiteX4" fmla="*/ 0 w 1972131"/>
                <a:gd name="connsiteY4" fmla="*/ 0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131" h="3176587">
                  <a:moveTo>
                    <a:pt x="0" y="0"/>
                  </a:moveTo>
                  <a:lnTo>
                    <a:pt x="1972131" y="0"/>
                  </a:lnTo>
                  <a:lnTo>
                    <a:pt x="1972131" y="3176587"/>
                  </a:lnTo>
                  <a:lnTo>
                    <a:pt x="0" y="31765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22885" rIns="0" bIns="0" numCol="1" spcCol="1270" anchor="t" anchorCtr="0">
              <a:noAutofit/>
            </a:bodyPr>
            <a:lstStyle/>
            <a:p>
              <a:pPr marL="0" lvl="0" indent="0" algn="l" defTabSz="2889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①</a:t>
              </a:r>
              <a:r>
                <a:rPr lang="zh-CN" altLang="en-US" sz="2000" kern="1200" dirty="0"/>
                <a:t> 凭借经验</a:t>
              </a:r>
              <a:r>
                <a:rPr lang="en-US" altLang="zh-CN" sz="2000" kern="1200" dirty="0"/>
                <a:t>bugfix</a:t>
              </a:r>
              <a:r>
                <a:rPr lang="zh-CN" altLang="en-US" sz="2000" kern="1200" dirty="0"/>
                <a:t>，比较被动</a:t>
              </a:r>
              <a:endParaRPr lang="en-US" altLang="zh-CN" sz="2000" kern="1200" dirty="0"/>
            </a:p>
            <a:p>
              <a:pPr marL="0" lvl="0" indent="0" algn="l" defTabSz="2889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/>
                <a:t>②</a:t>
              </a:r>
              <a:r>
                <a:rPr lang="zh-CN" altLang="en-US" sz="2000" kern="1200" dirty="0"/>
                <a:t> 前端监控系统监控流程长、上下文信息（帮助复现）不足</a:t>
              </a:r>
              <a:endParaRPr lang="en-US" altLang="zh-CN" sz="2000" kern="1200" dirty="0"/>
            </a:p>
          </p:txBody>
        </p:sp>
      </p:grpSp>
      <p:sp>
        <p:nvSpPr>
          <p:cNvPr id="22" name="提取 21">
            <a:extLst>
              <a:ext uri="{FF2B5EF4-FFF2-40B4-BE49-F238E27FC236}">
                <a16:creationId xmlns:a16="http://schemas.microsoft.com/office/drawing/2014/main" id="{D8EC102B-94D3-E442-852D-1ABBDB54AEAF}"/>
              </a:ext>
            </a:extLst>
          </p:cNvPr>
          <p:cNvSpPr/>
          <p:nvPr/>
        </p:nvSpPr>
        <p:spPr>
          <a:xfrm rot="5400000">
            <a:off x="8851465" y="4393837"/>
            <a:ext cx="466715" cy="397073"/>
          </a:xfrm>
          <a:prstGeom prst="flowChartExtra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0282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80993-86D6-A34D-B5B1-1BD09CDC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三、自动化工作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B918F-1C8B-3C4B-82B3-B4701219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42" y="4150912"/>
            <a:ext cx="2582705" cy="167383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F179847-0E21-FA4E-993B-A75E86F00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41189"/>
              </p:ext>
            </p:extLst>
          </p:nvPr>
        </p:nvGraphicFramePr>
        <p:xfrm>
          <a:off x="554735" y="1189642"/>
          <a:ext cx="11082529" cy="2346814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328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95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痛点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工作内容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团队价值</a:t>
                      </a:r>
                      <a:endParaRPr kumimoji="1" lang="en-US" altLang="zh-CN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结果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页面名称与路径映射表需具有</a:t>
                      </a:r>
                      <a:r>
                        <a:rPr kumimoji="1" lang="zh-CN" altLang="en-US" sz="1600" b="1" dirty="0">
                          <a:solidFill>
                            <a:schemeClr val="accent1"/>
                          </a:solidFill>
                        </a:rPr>
                        <a:t>自动更新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的能力，以支持运营活动推广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自动化脚本开发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降低运营与开发沟通频率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能生成</a:t>
                      </a:r>
                      <a:r>
                        <a:rPr kumimoji="1" lang="en-US" altLang="zh-C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mapping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，但不能判断跳转参数和是否能直接跳转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64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新浪停止对外短链服务、我行活动推广和</a:t>
                      </a:r>
                      <a:r>
                        <a:rPr kumimoji="1" lang="en-US" altLang="zh-CN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MGM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依赖了其服务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我行短链服务集成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提高运营工作效率，降低</a:t>
                      </a:r>
                      <a:r>
                        <a:rPr kumimoji="1" lang="zh-CN" altLang="en-US" sz="1600" dirty="0">
                          <a:solidFill>
                            <a:schemeClr val="accent1"/>
                          </a:solidFill>
                        </a:rPr>
                        <a:t>开发工作被打断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的频率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已集成到</a:t>
                      </a:r>
                      <a:r>
                        <a:rPr kumimoji="1" lang="en-US" altLang="zh-CN" sz="16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mogic</a:t>
                      </a:r>
                      <a:r>
                        <a:rPr kumimoji="1" lang="zh-CN" alt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工具</a:t>
                      </a:r>
                      <a:endParaRPr kumimoji="1" lang="en-US" altLang="zh-CN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647256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B6C9206-AA88-D140-9A39-ECBEBC73FF40}"/>
              </a:ext>
            </a:extLst>
          </p:cNvPr>
          <p:cNvSpPr txBox="1">
            <a:spLocks/>
          </p:cNvSpPr>
          <p:nvPr/>
        </p:nvSpPr>
        <p:spPr>
          <a:xfrm>
            <a:off x="4553907" y="4020521"/>
            <a:ext cx="6985820" cy="238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2286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1pPr>
            <a:lvl2pPr marL="6858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2pPr>
            <a:lvl3pPr marL="11430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3pPr>
            <a:lvl4pPr marL="16002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4pPr>
            <a:lvl5pPr marL="20574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5pPr>
            <a:lvl6pPr marL="25146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6pPr>
            <a:lvl7pPr marL="29718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7pPr>
            <a:lvl8pPr marL="34290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8pPr>
            <a:lvl9pPr marL="3886200" marR="0" indent="-228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思源黑体 CN Regular"/>
                <a:ea typeface="思源黑体 CN Regular"/>
                <a:cs typeface="思源黑体 CN Regular"/>
                <a:sym typeface="思源黑体 CN Regular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总结</a:t>
            </a:r>
            <a:endParaRPr kumimoji="1" lang="en-US" altLang="zh-CN" dirty="0"/>
          </a:p>
          <a:p>
            <a:pPr hangingPunct="1"/>
            <a:r>
              <a:rPr kumimoji="1" lang="zh-CN" altLang="en-US" dirty="0"/>
              <a:t>专业技能：熟悉了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NodeJS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Babel</a:t>
            </a:r>
            <a:r>
              <a:rPr kumimoji="1" lang="zh-CN" altLang="en-US" dirty="0"/>
              <a:t>一些新特性</a:t>
            </a:r>
            <a:endParaRPr kumimoji="1" lang="en-US" altLang="zh-CN" dirty="0"/>
          </a:p>
          <a:p>
            <a:pPr hangingPunct="1"/>
            <a:r>
              <a:rPr kumimoji="1" lang="en-US" altLang="zh-CN" dirty="0"/>
              <a:t>@babel/parse</a:t>
            </a:r>
            <a:r>
              <a:rPr kumimoji="1" lang="zh-CN" altLang="en-US" dirty="0"/>
              <a:t> 提供了对代码 </a:t>
            </a:r>
            <a:r>
              <a:rPr kumimoji="1" lang="en-US" altLang="zh-CN" dirty="0"/>
              <a:t>AST</a:t>
            </a:r>
            <a:r>
              <a:rPr kumimoji="1" lang="zh-CN" altLang="en-US" dirty="0"/>
              <a:t>分析的能力，未来考虑增强脚本</a:t>
            </a:r>
            <a:endParaRPr kumimoji="1" lang="en-US" altLang="zh-CN" dirty="0"/>
          </a:p>
          <a:p>
            <a:pPr hangingPunct="1"/>
            <a:r>
              <a:rPr kumimoji="1" lang="zh-CN" altLang="en-US" dirty="0"/>
              <a:t>短链服务仍然存在不足，存在哈希碰撞、</a:t>
            </a:r>
            <a:r>
              <a:rPr kumimoji="1" lang="en-US" altLang="zh-CN" dirty="0"/>
              <a:t>42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URL</a:t>
            </a:r>
            <a:r>
              <a:rPr kumimoji="1" lang="zh-CN" altLang="en-US" dirty="0"/>
              <a:t>过长、挡板容易轻易绕过等</a:t>
            </a:r>
          </a:p>
        </p:txBody>
      </p:sp>
    </p:spTree>
    <p:extLst>
      <p:ext uri="{BB962C8B-B14F-4D97-AF65-F5344CB8AC3E}">
        <p14:creationId xmlns:p14="http://schemas.microsoft.com/office/powerpoint/2010/main" val="238895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91F5-C06E-C94A-88B4-25D48097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57198"/>
            <a:ext cx="11277601" cy="883086"/>
          </a:xfrm>
        </p:spPr>
        <p:txBody>
          <a:bodyPr/>
          <a:lstStyle/>
          <a:p>
            <a:r>
              <a:rPr kumimoji="1" lang="zh-CN" altLang="en-US" dirty="0"/>
              <a:t>四、心得感悟</a:t>
            </a: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DBE98F50-1349-A245-B197-6E9AE05DC763}"/>
              </a:ext>
            </a:extLst>
          </p:cNvPr>
          <p:cNvSpPr/>
          <p:nvPr/>
        </p:nvSpPr>
        <p:spPr>
          <a:xfrm>
            <a:off x="3662970" y="1591896"/>
            <a:ext cx="4064508" cy="4064508"/>
          </a:xfrm>
          <a:custGeom>
            <a:avLst/>
            <a:gdLst>
              <a:gd name="connsiteX0" fmla="*/ 2032254 w 4064508"/>
              <a:gd name="connsiteY0" fmla="*/ 0 h 4064508"/>
              <a:gd name="connsiteX1" fmla="*/ 3792238 w 4064508"/>
              <a:gd name="connsiteY1" fmla="*/ 1016127 h 4064508"/>
              <a:gd name="connsiteX2" fmla="*/ 3792238 w 4064508"/>
              <a:gd name="connsiteY2" fmla="*/ 3048381 h 4064508"/>
              <a:gd name="connsiteX3" fmla="*/ 2032254 w 4064508"/>
              <a:gd name="connsiteY3" fmla="*/ 2032254 h 4064508"/>
              <a:gd name="connsiteX4" fmla="*/ 2032254 w 4064508"/>
              <a:gd name="connsiteY4" fmla="*/ 0 h 406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508" h="4064508">
                <a:moveTo>
                  <a:pt x="2032254" y="0"/>
                </a:moveTo>
                <a:cubicBezTo>
                  <a:pt x="2758308" y="0"/>
                  <a:pt x="3429210" y="387345"/>
                  <a:pt x="3792238" y="1016127"/>
                </a:cubicBezTo>
                <a:cubicBezTo>
                  <a:pt x="4155265" y="1644909"/>
                  <a:pt x="4155265" y="2419599"/>
                  <a:pt x="3792238" y="3048381"/>
                </a:cubicBezTo>
                <a:lnTo>
                  <a:pt x="2032254" y="2032254"/>
                </a:lnTo>
                <a:lnTo>
                  <a:pt x="2032254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89082" tIns="908279" rIns="517796" bIns="2040534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700" kern="1200" dirty="0"/>
              <a:t>思维方式</a:t>
            </a: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1F720AA5-1701-E241-A01D-977ED3CBA979}"/>
              </a:ext>
            </a:extLst>
          </p:cNvPr>
          <p:cNvSpPr/>
          <p:nvPr/>
        </p:nvSpPr>
        <p:spPr>
          <a:xfrm>
            <a:off x="3579260" y="1737057"/>
            <a:ext cx="4064508" cy="4064508"/>
          </a:xfrm>
          <a:custGeom>
            <a:avLst/>
            <a:gdLst>
              <a:gd name="connsiteX0" fmla="*/ 3792238 w 4064508"/>
              <a:gd name="connsiteY0" fmla="*/ 3048381 h 4064508"/>
              <a:gd name="connsiteX1" fmla="*/ 2032254 w 4064508"/>
              <a:gd name="connsiteY1" fmla="*/ 4064508 h 4064508"/>
              <a:gd name="connsiteX2" fmla="*/ 272270 w 4064508"/>
              <a:gd name="connsiteY2" fmla="*/ 3048381 h 4064508"/>
              <a:gd name="connsiteX3" fmla="*/ 2032254 w 4064508"/>
              <a:gd name="connsiteY3" fmla="*/ 2032254 h 4064508"/>
              <a:gd name="connsiteX4" fmla="*/ 3792238 w 4064508"/>
              <a:gd name="connsiteY4" fmla="*/ 3048381 h 406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508" h="4064508">
                <a:moveTo>
                  <a:pt x="3792238" y="3048381"/>
                </a:moveTo>
                <a:cubicBezTo>
                  <a:pt x="3429211" y="3677163"/>
                  <a:pt x="2758309" y="4064508"/>
                  <a:pt x="2032254" y="4064508"/>
                </a:cubicBezTo>
                <a:cubicBezTo>
                  <a:pt x="1306200" y="4064508"/>
                  <a:pt x="635298" y="3677163"/>
                  <a:pt x="272270" y="3048381"/>
                </a:cubicBezTo>
                <a:lnTo>
                  <a:pt x="2032254" y="2032254"/>
                </a:lnTo>
                <a:lnTo>
                  <a:pt x="3792238" y="304838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4730" tIns="2684082" rIns="966343" bIns="409892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700" kern="1200" dirty="0"/>
              <a:t>做事态度</a:t>
            </a:r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DF9AAD10-4B36-224A-B96E-F7B305CCB9B2}"/>
              </a:ext>
            </a:extLst>
          </p:cNvPr>
          <p:cNvSpPr/>
          <p:nvPr/>
        </p:nvSpPr>
        <p:spPr>
          <a:xfrm>
            <a:off x="3495551" y="1591896"/>
            <a:ext cx="4064508" cy="4064508"/>
          </a:xfrm>
          <a:custGeom>
            <a:avLst/>
            <a:gdLst>
              <a:gd name="connsiteX0" fmla="*/ 272270 w 4064508"/>
              <a:gd name="connsiteY0" fmla="*/ 3048381 h 4064508"/>
              <a:gd name="connsiteX1" fmla="*/ 272270 w 4064508"/>
              <a:gd name="connsiteY1" fmla="*/ 1016127 h 4064508"/>
              <a:gd name="connsiteX2" fmla="*/ 2032254 w 4064508"/>
              <a:gd name="connsiteY2" fmla="*/ 0 h 4064508"/>
              <a:gd name="connsiteX3" fmla="*/ 2032254 w 4064508"/>
              <a:gd name="connsiteY3" fmla="*/ 2032254 h 4064508"/>
              <a:gd name="connsiteX4" fmla="*/ 272270 w 4064508"/>
              <a:gd name="connsiteY4" fmla="*/ 3048381 h 406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508" h="4064508">
                <a:moveTo>
                  <a:pt x="272270" y="3048381"/>
                </a:moveTo>
                <a:cubicBezTo>
                  <a:pt x="-90757" y="2419599"/>
                  <a:pt x="-90757" y="1644909"/>
                  <a:pt x="272270" y="1016127"/>
                </a:cubicBezTo>
                <a:cubicBezTo>
                  <a:pt x="635297" y="387345"/>
                  <a:pt x="1306199" y="0"/>
                  <a:pt x="2032254" y="0"/>
                </a:cubicBezTo>
                <a:lnTo>
                  <a:pt x="2032254" y="2032254"/>
                </a:lnTo>
                <a:lnTo>
                  <a:pt x="272270" y="3048381"/>
                </a:ln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795" tIns="908279" rIns="2189083" bIns="2040534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700" kern="1200" dirty="0"/>
              <a:t>技能体系</a:t>
            </a:r>
          </a:p>
        </p:txBody>
      </p:sp>
      <p:sp>
        <p:nvSpPr>
          <p:cNvPr id="11" name="环形箭头 10">
            <a:extLst>
              <a:ext uri="{FF2B5EF4-FFF2-40B4-BE49-F238E27FC236}">
                <a16:creationId xmlns:a16="http://schemas.microsoft.com/office/drawing/2014/main" id="{E667AEE0-F902-E344-A734-0714EFC0E005}"/>
              </a:ext>
            </a:extLst>
          </p:cNvPr>
          <p:cNvSpPr/>
          <p:nvPr/>
        </p:nvSpPr>
        <p:spPr>
          <a:xfrm>
            <a:off x="3411693" y="1340284"/>
            <a:ext cx="4567732" cy="4567732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环形箭头 11">
            <a:extLst>
              <a:ext uri="{FF2B5EF4-FFF2-40B4-BE49-F238E27FC236}">
                <a16:creationId xmlns:a16="http://schemas.microsoft.com/office/drawing/2014/main" id="{F433F55D-0EA6-D64F-9117-E9F9F677F159}"/>
              </a:ext>
            </a:extLst>
          </p:cNvPr>
          <p:cNvSpPr/>
          <p:nvPr/>
        </p:nvSpPr>
        <p:spPr>
          <a:xfrm>
            <a:off x="3327648" y="1485188"/>
            <a:ext cx="4567732" cy="4567732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87C7A099-8D8D-7E47-B8D1-4CA27AA15945}"/>
              </a:ext>
            </a:extLst>
          </p:cNvPr>
          <p:cNvSpPr/>
          <p:nvPr/>
        </p:nvSpPr>
        <p:spPr>
          <a:xfrm>
            <a:off x="3243603" y="1340284"/>
            <a:ext cx="4567732" cy="4567732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B42FAD-3DFB-774C-8152-6F1589664E82}"/>
              </a:ext>
            </a:extLst>
          </p:cNvPr>
          <p:cNvSpPr txBox="1"/>
          <p:nvPr/>
        </p:nvSpPr>
        <p:spPr>
          <a:xfrm>
            <a:off x="1833220" y="1728525"/>
            <a:ext cx="1926096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能力培养</a:t>
            </a:r>
          </a:p>
          <a:p>
            <a:r>
              <a:rPr lang="zh-CN" altLang="en-US" sz="2400" dirty="0"/>
              <a:t>专业技能</a:t>
            </a:r>
            <a:endParaRPr lang="en-US" altLang="zh-CN" sz="2400" dirty="0"/>
          </a:p>
          <a:p>
            <a:r>
              <a:rPr lang="zh-CN" altLang="en-US" sz="2400" dirty="0"/>
              <a:t>输入输出</a:t>
            </a:r>
            <a:endParaRPr lang="en-US" altLang="zh-CN" sz="2400" dirty="0"/>
          </a:p>
          <a:p>
            <a:r>
              <a:rPr lang="zh-CN" altLang="en-US" sz="2400" dirty="0"/>
              <a:t>其他知识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B74925-72E4-6641-A737-B3CE1A5FA281}"/>
              </a:ext>
            </a:extLst>
          </p:cNvPr>
          <p:cNvSpPr txBox="1"/>
          <p:nvPr/>
        </p:nvSpPr>
        <p:spPr>
          <a:xfrm>
            <a:off x="7893759" y="2513354"/>
            <a:ext cx="456773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应试思维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F584E3-6F3A-894C-B6D3-CC7BEB321A41}"/>
              </a:ext>
            </a:extLst>
          </p:cNvPr>
          <p:cNvSpPr txBox="1"/>
          <p:nvPr/>
        </p:nvSpPr>
        <p:spPr>
          <a:xfrm>
            <a:off x="3437879" y="5908016"/>
            <a:ext cx="19260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400" dirty="0"/>
              <a:t>个人英雄主义</a:t>
            </a:r>
          </a:p>
        </p:txBody>
      </p:sp>
      <p:sp>
        <p:nvSpPr>
          <p:cNvPr id="14" name="提取 13">
            <a:extLst>
              <a:ext uri="{FF2B5EF4-FFF2-40B4-BE49-F238E27FC236}">
                <a16:creationId xmlns:a16="http://schemas.microsoft.com/office/drawing/2014/main" id="{BF6A30E3-55D9-994D-95B6-DF356D1F47A0}"/>
              </a:ext>
            </a:extLst>
          </p:cNvPr>
          <p:cNvSpPr/>
          <p:nvPr/>
        </p:nvSpPr>
        <p:spPr>
          <a:xfrm rot="5400000">
            <a:off x="5319705" y="5960834"/>
            <a:ext cx="466715" cy="397073"/>
          </a:xfrm>
          <a:prstGeom prst="flowChartExtra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提取 14">
            <a:extLst>
              <a:ext uri="{FF2B5EF4-FFF2-40B4-BE49-F238E27FC236}">
                <a16:creationId xmlns:a16="http://schemas.microsoft.com/office/drawing/2014/main" id="{7D411D43-5A45-C14D-915C-EE9857AF6B21}"/>
              </a:ext>
            </a:extLst>
          </p:cNvPr>
          <p:cNvSpPr/>
          <p:nvPr/>
        </p:nvSpPr>
        <p:spPr>
          <a:xfrm rot="5400000">
            <a:off x="9175455" y="2548175"/>
            <a:ext cx="466715" cy="397073"/>
          </a:xfrm>
          <a:prstGeom prst="flowChartExtra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E6191E-3129-CB49-B28F-7571DEED009F}"/>
              </a:ext>
            </a:extLst>
          </p:cNvPr>
          <p:cNvSpPr/>
          <p:nvPr/>
        </p:nvSpPr>
        <p:spPr>
          <a:xfrm>
            <a:off x="9593839" y="251335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产出思维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9DB629-74DC-5F4E-8B33-CCF964A0BA63}"/>
              </a:ext>
            </a:extLst>
          </p:cNvPr>
          <p:cNvSpPr/>
          <p:nvPr/>
        </p:nvSpPr>
        <p:spPr>
          <a:xfrm>
            <a:off x="5807827" y="591545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团队团结协作</a:t>
            </a:r>
          </a:p>
        </p:txBody>
      </p:sp>
      <p:pic>
        <p:nvPicPr>
          <p:cNvPr id="21" name="图形 20" descr="上升趋势">
            <a:extLst>
              <a:ext uri="{FF2B5EF4-FFF2-40B4-BE49-F238E27FC236}">
                <a16:creationId xmlns:a16="http://schemas.microsoft.com/office/drawing/2014/main" id="{B31E03C4-64A4-3645-A9B6-551999C98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789" y="1728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2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" grpId="0"/>
      <p:bldP spid="6" grpId="0"/>
      <p:bldP spid="7" grpId="0"/>
      <p:bldP spid="15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3"/>
          <p:cNvSpPr txBox="1">
            <a:spLocks noGrp="1"/>
          </p:cNvSpPr>
          <p:nvPr>
            <p:ph type="ctrTitle"/>
          </p:nvPr>
        </p:nvSpPr>
        <p:spPr>
          <a:xfrm>
            <a:off x="446313" y="2706008"/>
            <a:ext cx="6546158" cy="2364629"/>
          </a:xfrm>
          <a:prstGeom prst="rect">
            <a:avLst/>
          </a:prstGeom>
        </p:spPr>
        <p:txBody>
          <a:bodyPr/>
          <a:lstStyle/>
          <a:p>
            <a:pPr indent="9525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谢谢</a:t>
            </a:r>
            <a:br/>
            <a:r>
              <a:t>Thanks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eBank">
  <a:themeElements>
    <a:clrScheme name="WeBank">
      <a:dk1>
        <a:srgbClr val="FFFFFF"/>
      </a:dk1>
      <a:lt1>
        <a:srgbClr val="1E53A4"/>
      </a:lt1>
      <a:dk2>
        <a:srgbClr val="A7A7A7"/>
      </a:dk2>
      <a:lt2>
        <a:srgbClr val="535353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0000FF"/>
      </a:hlink>
      <a:folHlink>
        <a:srgbClr val="FF00FF"/>
      </a:folHlink>
    </a:clrScheme>
    <a:fontScheme name="WeBank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WeB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Off val="8235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53A4"/>
            </a:solidFill>
            <a:effectLst/>
            <a:uFillTx/>
            <a:latin typeface="思源黑体 CN Regular"/>
            <a:ea typeface="思源黑体 CN Regular"/>
            <a:cs typeface="思源黑体 CN Regular"/>
            <a:sym typeface="思源黑体 C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53A4"/>
            </a:solidFill>
            <a:effectLst/>
            <a:uFillTx/>
            <a:latin typeface="思源黑体 CN Regular"/>
            <a:ea typeface="思源黑体 CN Regular"/>
            <a:cs typeface="思源黑体 CN Regular"/>
            <a:sym typeface="思源黑体 C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eBank">
  <a:themeElements>
    <a:clrScheme name="WeB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0000FF"/>
      </a:hlink>
      <a:folHlink>
        <a:srgbClr val="FF00FF"/>
      </a:folHlink>
    </a:clrScheme>
    <a:fontScheme name="WeBank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WeB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Off val="8235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53A4"/>
            </a:solidFill>
            <a:effectLst/>
            <a:uFillTx/>
            <a:latin typeface="思源黑体 CN Regular"/>
            <a:ea typeface="思源黑体 CN Regular"/>
            <a:cs typeface="思源黑体 CN Regular"/>
            <a:sym typeface="思源黑体 C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53A4"/>
            </a:solidFill>
            <a:effectLst/>
            <a:uFillTx/>
            <a:latin typeface="思源黑体 CN Regular"/>
            <a:ea typeface="思源黑体 CN Regular"/>
            <a:cs typeface="思源黑体 CN Regular"/>
            <a:sym typeface="思源黑体 C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579</Words>
  <Application>Microsoft Macintosh PowerPoint</Application>
  <PresentationFormat>宽屏</PresentationFormat>
  <Paragraphs>117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DengXian</vt:lpstr>
      <vt:lpstr>思源黑体 CN Regular</vt:lpstr>
      <vt:lpstr>微软雅黑</vt:lpstr>
      <vt:lpstr>Arial</vt:lpstr>
      <vt:lpstr>Helvetica</vt:lpstr>
      <vt:lpstr>WeBank</vt:lpstr>
      <vt:lpstr>PowerPoint 演示文稿</vt:lpstr>
      <vt:lpstr>试用期回顾</vt:lpstr>
      <vt:lpstr>一、业务需求开发</vt:lpstr>
      <vt:lpstr>二、代码维护——小程序告警处理</vt:lpstr>
      <vt:lpstr>三、自动化工作</vt:lpstr>
      <vt:lpstr>四、心得感悟</vt:lpstr>
      <vt:lpstr>谢谢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转正答辩 岗位：前端开发岗 姓名：陈肇龙(dragonchen) 部门：个人直通银行部-互联网产品研发室</dc:title>
  <cp:lastModifiedBy>zhou weilin</cp:lastModifiedBy>
  <cp:revision>198</cp:revision>
  <cp:lastPrinted>2019-10-07T07:52:00Z</cp:lastPrinted>
  <dcterms:modified xsi:type="dcterms:W3CDTF">2019-10-07T16:42:46Z</dcterms:modified>
</cp:coreProperties>
</file>