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3161dba6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3161dba6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3161dba6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3161dba6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317a52e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317a52e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161dba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161dba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161dba6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161dba6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161dba6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161dba6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3161dba6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3161dba6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3161dba6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3161dba6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feabac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feabac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2feabacc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2feabacc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feabacc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feabacc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5G Utility Pole Planner</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Yanyu Zhang, Luxuan Qi, Zhou Fang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107050" y="1468625"/>
            <a:ext cx="4929900" cy="15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Completed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0" y="625250"/>
            <a:ext cx="4586576" cy="3562701"/>
          </a:xfrm>
          <a:prstGeom prst="rect">
            <a:avLst/>
          </a:prstGeom>
          <a:noFill/>
          <a:ln>
            <a:noFill/>
          </a:ln>
        </p:spPr>
      </p:pic>
      <p:pic>
        <p:nvPicPr>
          <p:cNvPr id="127" name="Google Shape;127;p23"/>
          <p:cNvPicPr preferRelativeResize="0"/>
          <p:nvPr/>
        </p:nvPicPr>
        <p:blipFill>
          <a:blip r:embed="rId4">
            <a:alphaModFix/>
          </a:blip>
          <a:stretch>
            <a:fillRect/>
          </a:stretch>
        </p:blipFill>
        <p:spPr>
          <a:xfrm>
            <a:off x="4586575" y="625250"/>
            <a:ext cx="4557425" cy="3562701"/>
          </a:xfrm>
          <a:prstGeom prst="rect">
            <a:avLst/>
          </a:prstGeom>
          <a:noFill/>
          <a:ln>
            <a:noFill/>
          </a:ln>
        </p:spPr>
      </p:pic>
      <p:sp>
        <p:nvSpPr>
          <p:cNvPr id="128" name="Google Shape;128;p23"/>
          <p:cNvSpPr txBox="1"/>
          <p:nvPr>
            <p:ph type="title"/>
          </p:nvPr>
        </p:nvSpPr>
        <p:spPr>
          <a:xfrm>
            <a:off x="707497" y="4187950"/>
            <a:ext cx="31716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POLES</a:t>
            </a:r>
            <a:endParaRPr/>
          </a:p>
        </p:txBody>
      </p:sp>
      <p:sp>
        <p:nvSpPr>
          <p:cNvPr id="129" name="Google Shape;129;p23"/>
          <p:cNvSpPr txBox="1"/>
          <p:nvPr>
            <p:ph type="title"/>
          </p:nvPr>
        </p:nvSpPr>
        <p:spPr>
          <a:xfrm>
            <a:off x="5437110" y="4100175"/>
            <a:ext cx="31716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a:t>
            </a:r>
            <a:r>
              <a:rPr lang="en"/>
              <a:t>POLES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36275" y="7242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Arithmetic and </a:t>
            </a:r>
            <a:r>
              <a:rPr lang="en"/>
              <a:t>package</a:t>
            </a:r>
            <a:endParaRPr/>
          </a:p>
        </p:txBody>
      </p:sp>
      <p:sp>
        <p:nvSpPr>
          <p:cNvPr id="135" name="Google Shape;135;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CNN. Why do not use SVM, Decision Trees or other arithmetic?</a:t>
            </a:r>
            <a:endParaRPr/>
          </a:p>
          <a:p>
            <a:pPr indent="-342900" lvl="0" marL="457200" rtl="0" algn="l">
              <a:spcBef>
                <a:spcPts val="0"/>
              </a:spcBef>
              <a:spcAft>
                <a:spcPts val="0"/>
              </a:spcAft>
              <a:buSzPts val="1800"/>
              <a:buAutoNum type="arabicPeriod"/>
            </a:pPr>
            <a:r>
              <a:rPr lang="en"/>
              <a:t>Keras. Why do not use TF or Pytorch?</a:t>
            </a:r>
            <a:endParaRPr/>
          </a:p>
          <a:p>
            <a:pPr indent="-342900" lvl="0" marL="457200" rtl="0" algn="l">
              <a:spcBef>
                <a:spcPts val="0"/>
              </a:spcBef>
              <a:spcAft>
                <a:spcPts val="0"/>
              </a:spcAft>
              <a:buSzPts val="1800"/>
              <a:buAutoNum type="arabicPeriod"/>
            </a:pPr>
            <a:r>
              <a:rPr lang="en"/>
              <a:t>Why data set only contains 2000 pictures?</a:t>
            </a:r>
            <a:endParaRPr/>
          </a:p>
        </p:txBody>
      </p:sp>
      <p:pic>
        <p:nvPicPr>
          <p:cNvPr id="136" name="Google Shape;136;p24"/>
          <p:cNvPicPr preferRelativeResize="0"/>
          <p:nvPr/>
        </p:nvPicPr>
        <p:blipFill>
          <a:blip r:embed="rId3">
            <a:alphaModFix/>
          </a:blip>
          <a:stretch>
            <a:fillRect/>
          </a:stretch>
        </p:blipFill>
        <p:spPr>
          <a:xfrm>
            <a:off x="152400" y="2382900"/>
            <a:ext cx="4231275" cy="210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0" y="753531"/>
            <a:ext cx="4572000" cy="3428993"/>
          </a:xfrm>
          <a:prstGeom prst="rect">
            <a:avLst/>
          </a:prstGeom>
          <a:noFill/>
          <a:ln>
            <a:noFill/>
          </a:ln>
        </p:spPr>
      </p:pic>
      <p:pic>
        <p:nvPicPr>
          <p:cNvPr id="142" name="Google Shape;142;p25"/>
          <p:cNvPicPr preferRelativeResize="0"/>
          <p:nvPr/>
        </p:nvPicPr>
        <p:blipFill>
          <a:blip r:embed="rId4">
            <a:alphaModFix/>
          </a:blip>
          <a:stretch>
            <a:fillRect/>
          </a:stretch>
        </p:blipFill>
        <p:spPr>
          <a:xfrm>
            <a:off x="4572000" y="753525"/>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2299425" y="72100"/>
            <a:ext cx="4735700" cy="4999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0" y="986625"/>
            <a:ext cx="4571999" cy="2551670"/>
          </a:xfrm>
          <a:prstGeom prst="rect">
            <a:avLst/>
          </a:prstGeom>
          <a:noFill/>
          <a:ln>
            <a:noFill/>
          </a:ln>
        </p:spPr>
      </p:pic>
      <p:pic>
        <p:nvPicPr>
          <p:cNvPr id="153" name="Google Shape;153;p27"/>
          <p:cNvPicPr preferRelativeResize="0"/>
          <p:nvPr/>
        </p:nvPicPr>
        <p:blipFill>
          <a:blip r:embed="rId4">
            <a:alphaModFix/>
          </a:blip>
          <a:stretch>
            <a:fillRect/>
          </a:stretch>
        </p:blipFill>
        <p:spPr>
          <a:xfrm>
            <a:off x="4572000" y="986625"/>
            <a:ext cx="4572001" cy="255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89775" y="1209075"/>
            <a:ext cx="42210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Looking Forward</a:t>
            </a:r>
            <a:endParaRPr/>
          </a:p>
        </p:txBody>
      </p:sp>
      <p:sp>
        <p:nvSpPr>
          <p:cNvPr id="159" name="Google Shape;159;p28"/>
          <p:cNvSpPr txBox="1"/>
          <p:nvPr>
            <p:ph idx="2" type="body"/>
          </p:nvPr>
        </p:nvSpPr>
        <p:spPr>
          <a:xfrm>
            <a:off x="4951300" y="323125"/>
            <a:ext cx="3837000" cy="4230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Download the google street view photos in Boston (need to choose available distance between two photos).</a:t>
            </a:r>
            <a:endParaRPr/>
          </a:p>
          <a:p>
            <a:pPr indent="-342900" lvl="0" marL="457200" rtl="0" algn="l">
              <a:spcBef>
                <a:spcPts val="0"/>
              </a:spcBef>
              <a:spcAft>
                <a:spcPts val="0"/>
              </a:spcAft>
              <a:buSzPts val="1800"/>
              <a:buAutoNum type="arabicPeriod"/>
            </a:pPr>
            <a:r>
              <a:rPr lang="en"/>
              <a:t>Use the current model to test these photos and filter the photos contain poles.</a:t>
            </a:r>
            <a:endParaRPr/>
          </a:p>
          <a:p>
            <a:pPr indent="-342900" lvl="0" marL="457200" rtl="0" algn="l">
              <a:spcBef>
                <a:spcPts val="0"/>
              </a:spcBef>
              <a:spcAft>
                <a:spcPts val="0"/>
              </a:spcAft>
              <a:buSzPts val="1800"/>
              <a:buAutoNum type="arabicPeriod"/>
            </a:pPr>
            <a:r>
              <a:rPr lang="en"/>
              <a:t>Show these poles in a 2D graph and assume place 5G Utility on these poles.</a:t>
            </a:r>
            <a:endParaRPr/>
          </a:p>
          <a:p>
            <a:pPr indent="-342900" lvl="0" marL="457200" rtl="0" algn="l">
              <a:spcBef>
                <a:spcPts val="0"/>
              </a:spcBef>
              <a:spcAft>
                <a:spcPts val="0"/>
              </a:spcAft>
              <a:buSzPts val="1800"/>
              <a:buAutoNum type="arabicPeriod"/>
            </a:pPr>
            <a:r>
              <a:rPr lang="en"/>
              <a:t>Assume signal expend as circles, use Matlab to simulate the setting up.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2549400" y="129165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a:solidFill>
                  <a:srgbClr val="FFFFFF"/>
                </a:solidFill>
                <a:latin typeface="Arial"/>
                <a:ea typeface="Arial"/>
                <a:cs typeface="Arial"/>
                <a:sym typeface="Arial"/>
              </a:rPr>
              <a:t>In order to help company to install 5G equipments on utility Poles, our first aim is to build our first dataset by Google street imagery. With machine learning, we will import the dataset and analyse the poles in every image so that we can build a 2D model of the whole neighbourhood. At the same time, our team members are going to use the knowledge of 5G and make an abstraction of each equipment as to make the final model.</a:t>
            </a:r>
            <a:endParaRPr>
              <a:solidFill>
                <a:srgbClr val="FFFFFF"/>
              </a:solidFill>
            </a:endParaRPr>
          </a:p>
        </p:txBody>
      </p:sp>
      <p:sp>
        <p:nvSpPr>
          <p:cNvPr id="70" name="Google Shape;70;p14"/>
          <p:cNvSpPr txBox="1"/>
          <p:nvPr>
            <p:ph type="title"/>
          </p:nvPr>
        </p:nvSpPr>
        <p:spPr>
          <a:xfrm>
            <a:off x="265500" y="1912650"/>
            <a:ext cx="27180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a:t>
            </a:r>
            <a:endParaRPr/>
          </a:p>
          <a:p>
            <a:pPr indent="0" lvl="0" marL="0" rtl="0" algn="ctr">
              <a:spcBef>
                <a:spcPts val="0"/>
              </a:spcBef>
              <a:spcAft>
                <a:spcPts val="0"/>
              </a:spcAft>
              <a:buNone/>
            </a:pPr>
            <a:r>
              <a:rPr lang="en"/>
              <a:t>Mission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Users</a:t>
            </a:r>
            <a:endParaRPr/>
          </a:p>
        </p:txBody>
      </p:sp>
      <p:sp>
        <p:nvSpPr>
          <p:cNvPr id="76" name="Google Shape;7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5G Operator</a:t>
            </a:r>
            <a:endParaRPr sz="2100"/>
          </a:p>
          <a:p>
            <a:pPr indent="0" lvl="0" marL="0" rtl="0" algn="l">
              <a:spcBef>
                <a:spcPts val="1600"/>
              </a:spcBef>
              <a:spcAft>
                <a:spcPts val="1600"/>
              </a:spcAft>
              <a:buNone/>
            </a:pPr>
            <a:r>
              <a:rPr lang="en" sz="2100"/>
              <a:t>5G Maintenance Company</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stories</a:t>
            </a:r>
            <a:endParaRPr/>
          </a:p>
        </p:txBody>
      </p:sp>
      <p:sp>
        <p:nvSpPr>
          <p:cNvPr id="82" name="Google Shape;82;p16"/>
          <p:cNvSpPr txBox="1"/>
          <p:nvPr>
            <p:ph idx="1" type="body"/>
          </p:nvPr>
        </p:nvSpPr>
        <p:spPr>
          <a:xfrm>
            <a:off x="387900" y="1479749"/>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I, the 5G operator, want to identify the poles in the picture and get their coordinates.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I, the 5G operator, want to know the distribution of poles on the street.</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I, the 5G operator/maintenance company, want to know how to achieve full coverage of 5G signals with a minimum of 5G devices.</a:t>
            </a:r>
            <a:endParaRPr sz="2000">
              <a:solidFill>
                <a:srgbClr val="FFFFFF"/>
              </a:solidFill>
              <a:latin typeface="Arial"/>
              <a:ea typeface="Arial"/>
              <a:cs typeface="Arial"/>
              <a:sym typeface="Arial"/>
            </a:endParaRPr>
          </a:p>
          <a:p>
            <a:pPr indent="0" lvl="0" marL="0" rtl="0" algn="l">
              <a:spcBef>
                <a:spcPts val="12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MVP</a:t>
            </a:r>
            <a:endParaRPr/>
          </a:p>
        </p:txBody>
      </p:sp>
      <p:sp>
        <p:nvSpPr>
          <p:cNvPr id="88" name="Google Shape;88;p17"/>
          <p:cNvSpPr txBox="1"/>
          <p:nvPr>
            <p:ph idx="2" type="body"/>
          </p:nvPr>
        </p:nvSpPr>
        <p:spPr>
          <a:xfrm>
            <a:off x="4939500" y="724200"/>
            <a:ext cx="3837000" cy="3695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61950" lvl="0" marL="457200" rtl="0" algn="l">
              <a:spcBef>
                <a:spcPts val="0"/>
              </a:spcBef>
              <a:spcAft>
                <a:spcPts val="0"/>
              </a:spcAft>
              <a:buClr>
                <a:srgbClr val="FFFFFF"/>
              </a:buClr>
              <a:buSzPts val="2100"/>
              <a:buFont typeface="Roboto"/>
              <a:buAutoNum type="arabicPeriod"/>
            </a:pPr>
            <a:r>
              <a:rPr lang="en" sz="2100">
                <a:solidFill>
                  <a:srgbClr val="FFFFFF"/>
                </a:solidFill>
              </a:rPr>
              <a:t>Detect the poles from the pictures.</a:t>
            </a:r>
            <a:endParaRPr sz="2100">
              <a:solidFill>
                <a:srgbClr val="FFFFFF"/>
              </a:solidFill>
            </a:endParaRPr>
          </a:p>
          <a:p>
            <a:pPr indent="-361950" lvl="0" marL="457200" rtl="0" algn="l">
              <a:spcBef>
                <a:spcPts val="0"/>
              </a:spcBef>
              <a:spcAft>
                <a:spcPts val="0"/>
              </a:spcAft>
              <a:buClr>
                <a:srgbClr val="FFFFFF"/>
              </a:buClr>
              <a:buSzPts val="2100"/>
              <a:buFont typeface="Roboto"/>
              <a:buAutoNum type="arabicPeriod"/>
            </a:pPr>
            <a:r>
              <a:rPr lang="en" sz="2100">
                <a:solidFill>
                  <a:srgbClr val="FFFFFF"/>
                </a:solidFill>
              </a:rPr>
              <a:t>Label poles on a 2D map in a small area.</a:t>
            </a:r>
            <a:endParaRPr sz="2100">
              <a:solidFill>
                <a:srgbClr val="FFFFFF"/>
              </a:solidFill>
            </a:endParaRPr>
          </a:p>
          <a:p>
            <a:pPr indent="-361950" lvl="0" marL="457200" rtl="0" algn="l">
              <a:spcBef>
                <a:spcPts val="0"/>
              </a:spcBef>
              <a:spcAft>
                <a:spcPts val="0"/>
              </a:spcAft>
              <a:buClr>
                <a:srgbClr val="FFFFFF"/>
              </a:buClr>
              <a:buSzPts val="2100"/>
              <a:buFont typeface="Arial"/>
              <a:buAutoNum type="arabicPeriod"/>
            </a:pPr>
            <a:r>
              <a:rPr lang="en" sz="2100">
                <a:solidFill>
                  <a:srgbClr val="FFFFFF"/>
                </a:solidFill>
              </a:rPr>
              <a:t>Reasonably distribute 5G equipment</a:t>
            </a:r>
            <a:endParaRPr sz="2100">
              <a:solidFill>
                <a:srgbClr val="FFFFFF"/>
              </a:solidFill>
            </a:endParaRPr>
          </a:p>
          <a:p>
            <a:pPr indent="0" lvl="0" marL="457200" rtl="0" algn="l">
              <a:spcBef>
                <a:spcPts val="1200"/>
              </a:spcBef>
              <a:spcAft>
                <a:spcPts val="0"/>
              </a:spcAft>
              <a:buNone/>
            </a:pPr>
            <a:r>
              <a:t/>
            </a:r>
            <a:endParaRPr>
              <a:solidFill>
                <a:srgbClr val="FFFFFF"/>
              </a:solidFil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it works</a:t>
            </a:r>
            <a:endParaRPr/>
          </a:p>
        </p:txBody>
      </p:sp>
      <p:cxnSp>
        <p:nvCxnSpPr>
          <p:cNvPr id="94" name="Google Shape;94;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95" name="Google Shape;95;p18"/>
          <p:cNvSpPr txBox="1"/>
          <p:nvPr>
            <p:ph idx="4294967295" type="body"/>
          </p:nvPr>
        </p:nvSpPr>
        <p:spPr>
          <a:xfrm>
            <a:off x="311700" y="992700"/>
            <a:ext cx="8520600" cy="3563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Get an access to Google Api and utilize it to crawl the pictures from Google Street View.</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Use </a:t>
            </a:r>
            <a:r>
              <a:rPr lang="en" sz="2000">
                <a:solidFill>
                  <a:srgbClr val="FFFFFF"/>
                </a:solidFill>
                <a:latin typeface="Arial"/>
                <a:ea typeface="Arial"/>
                <a:cs typeface="Arial"/>
                <a:sym typeface="Arial"/>
              </a:rPr>
              <a:t>machine</a:t>
            </a:r>
            <a:r>
              <a:rPr lang="en" sz="2000">
                <a:solidFill>
                  <a:srgbClr val="FFFFFF"/>
                </a:solidFill>
                <a:latin typeface="Arial"/>
                <a:ea typeface="Arial"/>
                <a:cs typeface="Arial"/>
                <a:sym typeface="Arial"/>
              </a:rPr>
              <a:t> </a:t>
            </a:r>
            <a:r>
              <a:rPr lang="en" sz="2000">
                <a:solidFill>
                  <a:srgbClr val="FFFFFF"/>
                </a:solidFill>
                <a:latin typeface="Arial"/>
                <a:ea typeface="Arial"/>
                <a:cs typeface="Arial"/>
                <a:sym typeface="Arial"/>
              </a:rPr>
              <a:t>learning</a:t>
            </a:r>
            <a:r>
              <a:rPr lang="en" sz="2000">
                <a:solidFill>
                  <a:srgbClr val="FFFFFF"/>
                </a:solidFill>
                <a:latin typeface="Arial"/>
                <a:ea typeface="Arial"/>
                <a:cs typeface="Arial"/>
                <a:sym typeface="Arial"/>
              </a:rPr>
              <a:t> to detect poles from pictures if it is necessary.</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Build a map that shows how the poles scattered around the area we choose.</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Make a module for each 5U Utilities, including its coverage area.</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Combine 3 &amp; 4 to reach the final design.</a:t>
            </a:r>
            <a:endParaRPr sz="2000">
              <a:solidFill>
                <a:srgbClr val="FFFFFF"/>
              </a:solidFill>
              <a:latin typeface="Arial"/>
              <a:ea typeface="Arial"/>
              <a:cs typeface="Arial"/>
              <a:sym typeface="Arial"/>
            </a:endParaRPr>
          </a:p>
          <a:p>
            <a:pPr indent="0" lvl="0" marL="0" rtl="0" algn="l">
              <a:spcBef>
                <a:spcPts val="1200"/>
              </a:spcBef>
              <a:spcAft>
                <a:spcPts val="16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54175" y="68375"/>
            <a:ext cx="5030200" cy="3585874"/>
          </a:xfrm>
          <a:prstGeom prst="rect">
            <a:avLst/>
          </a:prstGeom>
          <a:noFill/>
          <a:ln>
            <a:noFill/>
          </a:ln>
        </p:spPr>
      </p:pic>
      <p:pic>
        <p:nvPicPr>
          <p:cNvPr id="101" name="Google Shape;101;p19"/>
          <p:cNvPicPr preferRelativeResize="0"/>
          <p:nvPr/>
        </p:nvPicPr>
        <p:blipFill rotWithShape="1">
          <a:blip r:embed="rId4">
            <a:alphaModFix/>
          </a:blip>
          <a:srcRect b="0" l="16839" r="0" t="0"/>
          <a:stretch/>
        </p:blipFill>
        <p:spPr>
          <a:xfrm>
            <a:off x="4571998" y="1614075"/>
            <a:ext cx="4572000" cy="3529425"/>
          </a:xfrm>
          <a:prstGeom prst="rect">
            <a:avLst/>
          </a:prstGeom>
          <a:noFill/>
          <a:ln>
            <a:noFill/>
          </a:ln>
        </p:spPr>
      </p:pic>
      <p:sp>
        <p:nvSpPr>
          <p:cNvPr id="102" name="Google Shape;102;p19"/>
          <p:cNvSpPr txBox="1"/>
          <p:nvPr/>
        </p:nvSpPr>
        <p:spPr>
          <a:xfrm>
            <a:off x="6058700" y="453575"/>
            <a:ext cx="2152500" cy="9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Non-Poles</a:t>
            </a:r>
            <a:endParaRPr sz="30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152400" y="152400"/>
            <a:ext cx="5534025" cy="3476625"/>
          </a:xfrm>
          <a:prstGeom prst="rect">
            <a:avLst/>
          </a:prstGeom>
          <a:noFill/>
          <a:ln>
            <a:noFill/>
          </a:ln>
        </p:spPr>
      </p:pic>
      <p:pic>
        <p:nvPicPr>
          <p:cNvPr id="108" name="Google Shape;108;p20"/>
          <p:cNvPicPr preferRelativeResize="0"/>
          <p:nvPr/>
        </p:nvPicPr>
        <p:blipFill>
          <a:blip r:embed="rId4">
            <a:alphaModFix/>
          </a:blip>
          <a:stretch>
            <a:fillRect/>
          </a:stretch>
        </p:blipFill>
        <p:spPr>
          <a:xfrm>
            <a:off x="5838825" y="152400"/>
            <a:ext cx="3152775" cy="2101850"/>
          </a:xfrm>
          <a:prstGeom prst="rect">
            <a:avLst/>
          </a:prstGeom>
          <a:noFill/>
          <a:ln>
            <a:noFill/>
          </a:ln>
        </p:spPr>
      </p:pic>
      <p:sp>
        <p:nvSpPr>
          <p:cNvPr id="109" name="Google Shape;109;p20"/>
          <p:cNvSpPr txBox="1"/>
          <p:nvPr/>
        </p:nvSpPr>
        <p:spPr>
          <a:xfrm>
            <a:off x="897113" y="4010975"/>
            <a:ext cx="4044600" cy="67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Roboto"/>
                <a:ea typeface="Roboto"/>
                <a:cs typeface="Roboto"/>
                <a:sym typeface="Roboto"/>
              </a:rPr>
              <a:t>Poles</a:t>
            </a:r>
            <a:endParaRPr sz="3600">
              <a:solidFill>
                <a:srgbClr val="FFFFFF"/>
              </a:solidFill>
              <a:latin typeface="Roboto"/>
              <a:ea typeface="Roboto"/>
              <a:cs typeface="Roboto"/>
              <a:sym typeface="Roboto"/>
            </a:endParaRPr>
          </a:p>
        </p:txBody>
      </p:sp>
      <p:pic>
        <p:nvPicPr>
          <p:cNvPr id="110" name="Google Shape;110;p20"/>
          <p:cNvPicPr preferRelativeResize="0"/>
          <p:nvPr/>
        </p:nvPicPr>
        <p:blipFill>
          <a:blip r:embed="rId5">
            <a:alphaModFix/>
          </a:blip>
          <a:stretch>
            <a:fillRect/>
          </a:stretch>
        </p:blipFill>
        <p:spPr>
          <a:xfrm>
            <a:off x="6555300" y="2451975"/>
            <a:ext cx="1719834" cy="258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Street View Static Api</a:t>
            </a:r>
            <a:endParaRPr>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get the images of the set coordinate points.</a:t>
            </a:r>
            <a:endParaRPr sz="1800">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get images of different angles from the same coordinate point.</a:t>
            </a:r>
            <a:endParaRPr sz="1800">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set the size of image.</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Trained model/algorithm</a:t>
            </a:r>
            <a:endParaRPr>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CNN ( Python )</a:t>
            </a:r>
            <a:endParaRPr sz="1800">
              <a:solidFill>
                <a:srgbClr val="FFFFFF"/>
              </a:solidFill>
              <a:latin typeface="Arial"/>
              <a:ea typeface="Arial"/>
              <a:cs typeface="Arial"/>
              <a:sym typeface="Arial"/>
            </a:endParaRPr>
          </a:p>
          <a:p>
            <a:pPr indent="-342900" lvl="2" marL="13716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easy to use</a:t>
            </a:r>
            <a:endParaRPr sz="1800">
              <a:solidFill>
                <a:srgbClr val="FFFFFF"/>
              </a:solidFill>
              <a:latin typeface="Arial"/>
              <a:ea typeface="Arial"/>
              <a:cs typeface="Arial"/>
              <a:sym typeface="Arial"/>
            </a:endParaRPr>
          </a:p>
          <a:p>
            <a:pPr indent="-342900" lvl="2" marL="13716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very convenient when learning machine</a:t>
            </a:r>
            <a:endParaRPr sz="18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
        <p:nvSpPr>
          <p:cNvPr id="116" name="Google Shape;116;p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Selection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