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20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6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2000" spc="-1" strike="noStrike">
                <a:latin typeface="Arial"/>
              </a:rPr>
              <a:t>Click to edit the notes' 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latin typeface="Times New Roman"/>
              </a:rPr>
              <a:t>&lt;header&gt;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CE077C0D-D7D6-4E3E-A415-3C84AD2CDA24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560"/>
          </a:xfrm>
          <a:prstGeom prst="rect">
            <a:avLst/>
          </a:prstGeom>
        </p:spPr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GB" sz="2000" spc="-1" strike="noStrike">
              <a:latin typeface="Arial"/>
            </a:endParaRPr>
          </a:p>
        </p:txBody>
      </p:sp>
      <p:sp>
        <p:nvSpPr>
          <p:cNvPr id="196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348D48E-19B2-48CD-B3FD-DF174A662786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56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GB" sz="2000" spc="-1" strike="noStrike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5ACA88D-E7D6-43A8-94FD-D0BE85C903F2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560"/>
          </a:xfrm>
          <a:prstGeom prst="rect">
            <a:avLst/>
          </a:prstGeom>
        </p:spPr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GB" sz="2000" spc="-1" strike="noStrike">
              <a:latin typeface="Arial"/>
            </a:endParaRPr>
          </a:p>
        </p:txBody>
      </p:sp>
      <p:sp>
        <p:nvSpPr>
          <p:cNvPr id="22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325EA93E-9487-4F6E-80BC-A508DCEA9F15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GB" sz="1400" spc="-1" strike="noStrike">
                <a:latin typeface="Arial"/>
              </a:rPr>
              <a:t>Point out variation in transition times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560"/>
          </a:xfrm>
          <a:prstGeom prst="rect">
            <a:avLst/>
          </a:prstGeom>
        </p:spPr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560"/>
          </a:xfrm>
          <a:prstGeom prst="rect">
            <a:avLst/>
          </a:prstGeom>
        </p:spPr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GB" sz="1400" spc="-1" strike="noStrike">
                <a:latin typeface="Arial"/>
              </a:rPr>
              <a:t>Set the scene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26" name="CustomShape 3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GB" sz="1800" spc="-1" strike="noStrike">
                <a:latin typeface="Arial"/>
              </a:rPr>
              <a:t>Above is a healthy response to stimulation with 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latin typeface="Arial"/>
              </a:rPr>
              <a:t>Why does it want to oscillate?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19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9AD327A2-CB27-4907-8CEF-5157D9DBFB1C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GB" sz="1400" spc="-1" strike="noStrike">
                <a:latin typeface="Arial"/>
              </a:rPr>
              <a:t>Highlight previous work to develop models of cell cycle and how this relates to 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NF-𝜿B model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560"/>
          </a:xfrm>
          <a:prstGeom prst="rect">
            <a:avLst/>
          </a:prstGeom>
        </p:spPr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560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GB" sz="1400" spc="-1" strike="noStrike">
                <a:latin typeface="Arial"/>
              </a:rPr>
              <a:t>Set the scene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560"/>
          </a:xfrm>
          <a:prstGeom prst="rect">
            <a:avLst/>
          </a:prstGeom>
        </p:spPr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GB" sz="2000" spc="-1" strike="noStrike">
              <a:latin typeface="Arial"/>
            </a:endParaRPr>
          </a:p>
        </p:txBody>
      </p:sp>
      <p:sp>
        <p:nvSpPr>
          <p:cNvPr id="20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F4756343-FB9C-4DD2-A5F8-AF3B66601A9F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GB" sz="1400" spc="-1" strike="noStrike">
                <a:latin typeface="Arial"/>
              </a:rPr>
              <a:t>Discuss cell cycle phases and control of transitions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560"/>
          </a:xfrm>
          <a:prstGeom prst="rect">
            <a:avLst/>
          </a:prstGeom>
        </p:spPr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560"/>
          </a:xfrm>
          <a:prstGeom prst="rect">
            <a:avLst/>
          </a:prstGeom>
        </p:spPr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GB" sz="2000" spc="-1" strike="noStrike">
              <a:latin typeface="Arial"/>
            </a:endParaRPr>
          </a:p>
        </p:txBody>
      </p:sp>
      <p:sp>
        <p:nvSpPr>
          <p:cNvPr id="212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51A89893-2C95-483C-AC7F-9344036AFEFD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56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b="0" lang="en-GB" sz="2000" spc="-1" strike="noStrike">
              <a:latin typeface="Arial"/>
            </a:endParaRPr>
          </a:p>
        </p:txBody>
      </p:sp>
      <p:sp>
        <p:nvSpPr>
          <p:cNvPr id="215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fld id="{B3303022-59EE-4C82-8841-D680869E920E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65760" y="320760"/>
            <a:ext cx="11429640" cy="7966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5760" y="320760"/>
            <a:ext cx="11429640" cy="7966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5760" y="320760"/>
            <a:ext cx="11429640" cy="7966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65760" y="320760"/>
            <a:ext cx="11429640" cy="7966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65760" y="320760"/>
            <a:ext cx="11429640" cy="7966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5760" y="320760"/>
            <a:ext cx="11429640" cy="7966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5760" y="320760"/>
            <a:ext cx="11429640" cy="7966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365760" y="320760"/>
            <a:ext cx="11429640" cy="3694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5760" y="320760"/>
            <a:ext cx="11429640" cy="7966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65760" y="320760"/>
            <a:ext cx="11429640" cy="7966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5760" y="320760"/>
            <a:ext cx="11429640" cy="7966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5760" y="320760"/>
            <a:ext cx="11429640" cy="7966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5760" y="320760"/>
            <a:ext cx="11429640" cy="7966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65760" y="320760"/>
            <a:ext cx="11429640" cy="7966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65760" y="320760"/>
            <a:ext cx="11429640" cy="7966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65760" y="320760"/>
            <a:ext cx="11429640" cy="7966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65760" y="320760"/>
            <a:ext cx="11429640" cy="7966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65760" y="320760"/>
            <a:ext cx="11429640" cy="7966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65760" y="320760"/>
            <a:ext cx="11429640" cy="7966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5760" y="320760"/>
            <a:ext cx="11429640" cy="7966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365760" y="320760"/>
            <a:ext cx="11429640" cy="3694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65760" y="320760"/>
            <a:ext cx="11429640" cy="7966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365760" y="320760"/>
            <a:ext cx="11429640" cy="7966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65760" y="320760"/>
            <a:ext cx="11429640" cy="7966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65760" y="320760"/>
            <a:ext cx="11429640" cy="7966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365760" y="320760"/>
            <a:ext cx="11429640" cy="7966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365760" y="320760"/>
            <a:ext cx="11429640" cy="7966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5760" y="320760"/>
            <a:ext cx="11429640" cy="7966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5760" y="320760"/>
            <a:ext cx="11429640" cy="7966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65760" y="320760"/>
            <a:ext cx="11429640" cy="3694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5760" y="320760"/>
            <a:ext cx="11429640" cy="7966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5760" y="320760"/>
            <a:ext cx="11429640" cy="7966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65760" y="320760"/>
            <a:ext cx="11429640" cy="79668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11;p1" descr=""/>
          <p:cNvPicPr/>
          <p:nvPr/>
        </p:nvPicPr>
        <p:blipFill>
          <a:blip r:embed="rId2"/>
          <a:stretch/>
        </p:blipFill>
        <p:spPr>
          <a:xfrm>
            <a:off x="337680" y="291960"/>
            <a:ext cx="3080880" cy="6217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365760" y="320760"/>
            <a:ext cx="11429640" cy="796680"/>
          </a:xfrm>
          <a:prstGeom prst="rect">
            <a:avLst/>
          </a:prstGeom>
        </p:spPr>
        <p:txBody>
          <a:bodyPr lIns="0" rIns="0" tIns="0" bIns="0" anchor="ctr" anchorCtr="1">
            <a:normAutofit/>
          </a:bodyPr>
          <a:p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4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67;p14" descr=""/>
          <p:cNvPicPr/>
          <p:nvPr/>
        </p:nvPicPr>
        <p:blipFill>
          <a:blip r:embed="rId2"/>
          <a:stretch/>
        </p:blipFill>
        <p:spPr>
          <a:xfrm>
            <a:off x="290520" y="5955480"/>
            <a:ext cx="3080880" cy="62172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520"/>
          </a:xfrm>
          <a:prstGeom prst="rect">
            <a:avLst/>
          </a:prstGeom>
        </p:spPr>
        <p:txBody>
          <a:bodyPr anchor="ctr">
            <a:normAutofit/>
          </a:bodyPr>
          <a:p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11019C0-A187-434E-82E6-042E954D7423}" type="slidenum">
              <a:rPr b="0" lang="en-GB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11;p1" descr=""/>
          <p:cNvPicPr/>
          <p:nvPr/>
        </p:nvPicPr>
        <p:blipFill>
          <a:blip r:embed="rId2"/>
          <a:stretch/>
        </p:blipFill>
        <p:spPr>
          <a:xfrm>
            <a:off x="337680" y="291960"/>
            <a:ext cx="3080880" cy="621720"/>
          </a:xfrm>
          <a:prstGeom prst="rect">
            <a:avLst/>
          </a:prstGeom>
          <a:ln>
            <a:noFill/>
          </a:ln>
        </p:spPr>
      </p:pic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65760" y="320760"/>
            <a:ext cx="11429640" cy="796680"/>
          </a:xfrm>
          <a:prstGeom prst="rect">
            <a:avLst/>
          </a:prstGeom>
        </p:spPr>
        <p:txBody>
          <a:bodyPr lIns="0" rIns="0" tIns="0" bIns="0" anchor="ctr" anchorCtr="1">
            <a:normAutofit/>
          </a:bodyPr>
          <a:p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www.ncbi.nlm.nih.gov/pubmed/?term=Skaar%20JR%5BAuthor%5D&amp;cauthor=true&amp;cauthor_uid=18591966" TargetMode="External"/><Relationship Id="rId2" Type="http://schemas.openxmlformats.org/officeDocument/2006/relationships/hyperlink" Target="https://www.ncbi.nlm.nih.gov/pubmed/?term=Pagano%20M%5BAuthor%5D&amp;cauthor=true&amp;cauthor_uid=18591966" TargetMode="External"/><Relationship Id="rId3" Type="http://schemas.openxmlformats.org/officeDocument/2006/relationships/hyperlink" Target="https://www.ncbi.nlm.nih.gov/pmc/articles/PMC2730193/#" TargetMode="External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4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872640" y="2031480"/>
            <a:ext cx="10034280" cy="246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Modelling SSC week 2</a:t>
            </a:r>
            <a:endParaRPr b="0" lang="en-GB" sz="3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3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Cancer modelling I</a:t>
            </a:r>
            <a:endParaRPr b="0" lang="en-GB" sz="3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3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Dr Richard Norris &amp; Arran Pack</a:t>
            </a:r>
            <a:endParaRPr b="0" lang="en-GB" sz="3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4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230;p36" descr=""/>
          <p:cNvPicPr/>
          <p:nvPr/>
        </p:nvPicPr>
        <p:blipFill>
          <a:blip r:embed="rId1"/>
          <a:stretch/>
        </p:blipFill>
        <p:spPr>
          <a:xfrm>
            <a:off x="1824120" y="1079280"/>
            <a:ext cx="8543520" cy="5381280"/>
          </a:xfrm>
          <a:prstGeom prst="rect">
            <a:avLst/>
          </a:prstGeom>
          <a:ln>
            <a:noFill/>
          </a:ln>
        </p:spPr>
      </p:pic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4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3683880" y="695160"/>
            <a:ext cx="8224920" cy="6023520"/>
          </a:xfrm>
          <a:prstGeom prst="rect">
            <a:avLst/>
          </a:prstGeom>
          <a:solidFill>
            <a:schemeClr val="lt1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70" name="Group 2"/>
          <p:cNvGrpSpPr/>
          <p:nvPr/>
        </p:nvGrpSpPr>
        <p:grpSpPr>
          <a:xfrm>
            <a:off x="3753360" y="757440"/>
            <a:ext cx="8155440" cy="5887800"/>
            <a:chOff x="3753360" y="757440"/>
            <a:chExt cx="8155440" cy="5887800"/>
          </a:xfrm>
        </p:grpSpPr>
        <p:pic>
          <p:nvPicPr>
            <p:cNvPr id="171" name="Google Shape;238;p37" descr=""/>
            <p:cNvPicPr/>
            <p:nvPr/>
          </p:nvPicPr>
          <p:blipFill>
            <a:blip r:embed="rId1"/>
            <a:stretch/>
          </p:blipFill>
          <p:spPr>
            <a:xfrm>
              <a:off x="3780720" y="5511240"/>
              <a:ext cx="5943240" cy="10062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72" name="Google Shape;239;p37" descr=""/>
            <p:cNvPicPr/>
            <p:nvPr/>
          </p:nvPicPr>
          <p:blipFill>
            <a:blip r:embed="rId2"/>
            <a:stretch/>
          </p:blipFill>
          <p:spPr>
            <a:xfrm>
              <a:off x="3753360" y="757440"/>
              <a:ext cx="8155440" cy="4775400"/>
            </a:xfrm>
            <a:prstGeom prst="rect">
              <a:avLst/>
            </a:prstGeom>
            <a:ln>
              <a:noFill/>
            </a:ln>
          </p:spPr>
        </p:pic>
        <p:sp>
          <p:nvSpPr>
            <p:cNvPr id="173" name="CustomShape 3"/>
            <p:cNvSpPr/>
            <p:nvPr/>
          </p:nvSpPr>
          <p:spPr>
            <a:xfrm>
              <a:off x="6043320" y="6248880"/>
              <a:ext cx="1786680" cy="39636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/>
            <a:p>
              <a:pPr>
                <a:lnSpc>
                  <a:spcPct val="100000"/>
                </a:lnSpc>
              </a:pPr>
              <a:r>
                <a: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Time (hours)</a:t>
              </a:r>
              <a:endParaRPr b="0" lang="en-GB" sz="1400" spc="-1" strike="noStrike">
                <a:latin typeface="Arial"/>
              </a:endParaRPr>
            </a:p>
          </p:txBody>
        </p:sp>
      </p:grpSp>
      <p:sp>
        <p:nvSpPr>
          <p:cNvPr id="174" name="CustomShape 4"/>
          <p:cNvSpPr/>
          <p:nvPr/>
        </p:nvSpPr>
        <p:spPr>
          <a:xfrm>
            <a:off x="130680" y="2131560"/>
            <a:ext cx="339372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Plotting the output of the model</a:t>
            </a:r>
            <a:endParaRPr b="0" lang="en-GB" sz="1800" spc="-1" strike="noStrike"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4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roup 1"/>
          <p:cNvGrpSpPr/>
          <p:nvPr/>
        </p:nvGrpSpPr>
        <p:grpSpPr>
          <a:xfrm>
            <a:off x="6645240" y="758880"/>
            <a:ext cx="4676400" cy="6070320"/>
            <a:chOff x="6645240" y="758880"/>
            <a:chExt cx="4676400" cy="6070320"/>
          </a:xfrm>
        </p:grpSpPr>
        <p:pic>
          <p:nvPicPr>
            <p:cNvPr id="176" name="Google Shape;247;p38" descr=""/>
            <p:cNvPicPr/>
            <p:nvPr/>
          </p:nvPicPr>
          <p:blipFill>
            <a:blip r:embed="rId1"/>
            <a:stretch/>
          </p:blipFill>
          <p:spPr>
            <a:xfrm>
              <a:off x="6714360" y="758880"/>
              <a:ext cx="4007880" cy="55252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77" name="CustomShape 2"/>
            <p:cNvSpPr/>
            <p:nvPr/>
          </p:nvSpPr>
          <p:spPr>
            <a:xfrm rot="16200000">
              <a:off x="4493520" y="3234240"/>
              <a:ext cx="4942800" cy="63972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/>
            <a:p>
              <a:pPr algn="ctr">
                <a:lnSpc>
                  <a:spcPct val="100000"/>
                </a:lnSpc>
              </a:pPr>
              <a:endParaRPr b="0" lang="en-GB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GB" sz="1500" spc="-1" strike="noStrike">
                  <a:solidFill>
                    <a:srgbClr val="000000"/>
                  </a:solidFill>
                  <a:latin typeface="Arial"/>
                  <a:ea typeface="Arial"/>
                </a:rPr>
                <a:t>Parameters</a:t>
              </a:r>
              <a:endParaRPr b="0" lang="en-GB" sz="1500" spc="-1" strike="noStrike">
                <a:latin typeface="Arial"/>
              </a:endParaRPr>
            </a:p>
          </p:txBody>
        </p:sp>
        <p:sp>
          <p:nvSpPr>
            <p:cNvPr id="178" name="CustomShape 3"/>
            <p:cNvSpPr/>
            <p:nvPr/>
          </p:nvSpPr>
          <p:spPr>
            <a:xfrm>
              <a:off x="8175960" y="6432840"/>
              <a:ext cx="1485720" cy="396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/>
            <a:p>
              <a:pPr>
                <a:lnSpc>
                  <a:spcPct val="100000"/>
                </a:lnSpc>
              </a:pPr>
              <a:r>
                <a: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Time (hours)</a:t>
              </a:r>
              <a:endParaRPr b="0" lang="en-GB" sz="1400" spc="-1" strike="noStrike">
                <a:latin typeface="Arial"/>
              </a:endParaRPr>
            </a:p>
          </p:txBody>
        </p:sp>
        <p:sp>
          <p:nvSpPr>
            <p:cNvPr id="179" name="CustomShape 4"/>
            <p:cNvSpPr/>
            <p:nvPr/>
          </p:nvSpPr>
          <p:spPr>
            <a:xfrm>
              <a:off x="7313760" y="6058440"/>
              <a:ext cx="4007880" cy="39636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/>
            <a:p>
              <a:pPr>
                <a:lnSpc>
                  <a:spcPct val="100000"/>
                </a:lnSpc>
              </a:pPr>
              <a:r>
                <a: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	</a:t>
              </a:r>
              <a:r>
                <a: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  </a:t>
              </a:r>
              <a:r>
                <a: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5</a:t>
              </a:r>
              <a:r>
                <a: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	</a:t>
              </a:r>
              <a:r>
                <a: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   10</a:t>
              </a:r>
              <a:r>
                <a: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	</a:t>
              </a:r>
              <a:r>
                <a: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      15</a:t>
              </a:r>
              <a:r>
                <a: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	</a:t>
              </a:r>
              <a:r>
                <a: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20</a:t>
              </a:r>
              <a:r>
                <a: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	</a:t>
              </a:r>
              <a:r>
                <a: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  25</a:t>
              </a:r>
              <a:endParaRPr b="0" lang="en-GB" sz="1400" spc="-1" strike="noStrike">
                <a:latin typeface="Arial"/>
              </a:endParaRPr>
            </a:p>
          </p:txBody>
        </p:sp>
      </p:grpSp>
      <p:sp>
        <p:nvSpPr>
          <p:cNvPr id="180" name="CustomShape 5"/>
          <p:cNvSpPr/>
          <p:nvPr/>
        </p:nvSpPr>
        <p:spPr>
          <a:xfrm>
            <a:off x="3967560" y="129960"/>
            <a:ext cx="7661880" cy="91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Cell cycle transition timing derived from simulation of mutations 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81" name="CustomShape 6"/>
          <p:cNvSpPr/>
          <p:nvPr/>
        </p:nvSpPr>
        <p:spPr>
          <a:xfrm>
            <a:off x="340920" y="2086200"/>
            <a:ext cx="5835240" cy="1646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Here we can see the effect of changing parameters in the cell cycle model on the overall length of the cell cycle and the timing of phase transitions. </a:t>
            </a:r>
            <a:endParaRPr b="0" lang="en-GB" sz="2400" spc="-1" strike="noStrike"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4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257;p39" descr=""/>
          <p:cNvPicPr/>
          <p:nvPr/>
        </p:nvPicPr>
        <p:blipFill>
          <a:blip r:embed="rId1"/>
          <a:stretch/>
        </p:blipFill>
        <p:spPr>
          <a:xfrm>
            <a:off x="857160" y="3274560"/>
            <a:ext cx="10477080" cy="2857320"/>
          </a:xfrm>
          <a:prstGeom prst="rect">
            <a:avLst/>
          </a:prstGeom>
          <a:ln>
            <a:noFill/>
          </a:ln>
        </p:spPr>
      </p:pic>
      <p:sp>
        <p:nvSpPr>
          <p:cNvPr id="183" name="CustomShape 1"/>
          <p:cNvSpPr/>
          <p:nvPr/>
        </p:nvSpPr>
        <p:spPr>
          <a:xfrm>
            <a:off x="4431240" y="408960"/>
            <a:ext cx="6612120" cy="5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Mutation example: overexpression of Myc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1418040" y="1636200"/>
            <a:ext cx="7512120" cy="91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The model predicts that overexpression of Myc shortens the cell cycle, but this effect is limited. </a:t>
            </a:r>
            <a:endParaRPr b="0" lang="en-GB" sz="2400" spc="-1" strike="noStrike"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365760" y="930240"/>
            <a:ext cx="11429640" cy="796680"/>
          </a:xfrm>
          <a:prstGeom prst="rect">
            <a:avLst/>
          </a:prstGeom>
          <a:noFill/>
          <a:ln>
            <a:noFill/>
          </a:ln>
        </p:spPr>
        <p:txBody>
          <a:bodyPr anchor="ctr" anchorCtr="1">
            <a:normAutofit/>
          </a:bodyPr>
          <a:p>
            <a:pPr>
              <a:lnSpc>
                <a:spcPct val="9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In a browser, go to: 139.184.170.218:9001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88632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50400">
              <a:lnSpc>
                <a:spcPct val="9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Log In with your unique login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50400">
              <a:lnSpc>
                <a:spcPct val="90000"/>
              </a:lnSpc>
              <a:spcBef>
                <a:spcPts val="1001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&gt;cancerModellingModelling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50400">
              <a:lnSpc>
                <a:spcPct val="90000"/>
              </a:lnSpc>
              <a:spcBef>
                <a:spcPts val="1001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&gt;Hoffman 2002.ipynb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50400">
              <a:lnSpc>
                <a:spcPct val="90000"/>
              </a:lnSpc>
              <a:spcBef>
                <a:spcPts val="1001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&gt;Julia 1.6.2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50400">
              <a:lnSpc>
                <a:spcPct val="90000"/>
              </a:lnSpc>
              <a:spcBef>
                <a:spcPts val="1001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7" name="Google Shape;266;p40" descr=""/>
          <p:cNvPicPr/>
          <p:nvPr/>
        </p:nvPicPr>
        <p:blipFill>
          <a:blip r:embed="rId1"/>
          <a:srcRect l="2" t="14310" r="85080" b="50353"/>
          <a:stretch/>
        </p:blipFill>
        <p:spPr>
          <a:xfrm>
            <a:off x="7796520" y="1408680"/>
            <a:ext cx="4122360" cy="3052800"/>
          </a:xfrm>
          <a:prstGeom prst="rect">
            <a:avLst/>
          </a:prstGeom>
          <a:ln>
            <a:noFill/>
          </a:ln>
        </p:spPr>
      </p:pic>
      <p:sp>
        <p:nvSpPr>
          <p:cNvPr id="188" name="CustomShape 3"/>
          <p:cNvSpPr/>
          <p:nvPr/>
        </p:nvSpPr>
        <p:spPr>
          <a:xfrm rot="5400000">
            <a:off x="7668360" y="2622240"/>
            <a:ext cx="352440" cy="72144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89" name="Google Shape;268;p40" descr=""/>
          <p:cNvPicPr/>
          <p:nvPr/>
        </p:nvPicPr>
        <p:blipFill>
          <a:blip r:embed="rId2"/>
          <a:srcRect l="1315" t="27483" r="84726" b="38521"/>
          <a:stretch/>
        </p:blipFill>
        <p:spPr>
          <a:xfrm>
            <a:off x="6922080" y="3818880"/>
            <a:ext cx="3713400" cy="2827800"/>
          </a:xfrm>
          <a:prstGeom prst="rect">
            <a:avLst/>
          </a:prstGeom>
          <a:ln>
            <a:noFill/>
          </a:ln>
        </p:spPr>
      </p:pic>
      <p:sp>
        <p:nvSpPr>
          <p:cNvPr id="190" name="CustomShape 4"/>
          <p:cNvSpPr/>
          <p:nvPr/>
        </p:nvSpPr>
        <p:spPr>
          <a:xfrm rot="5400000">
            <a:off x="6352920" y="4588200"/>
            <a:ext cx="368640" cy="8820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6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191" name="Google Shape;270;p40" descr=""/>
          <p:cNvPicPr/>
          <p:nvPr/>
        </p:nvPicPr>
        <p:blipFill>
          <a:blip r:embed="rId3"/>
          <a:srcRect l="18418" t="33662" r="68279" b="39760"/>
          <a:stretch/>
        </p:blipFill>
        <p:spPr>
          <a:xfrm>
            <a:off x="985680" y="4322520"/>
            <a:ext cx="3853080" cy="240660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4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544320" y="1540800"/>
            <a:ext cx="11294640" cy="457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Instructions: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Here is a list of parameters to modify. Modifying these parameters enables simulation of mutations that change the expression level of associated genes.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k1_10, k1_12, k1_13, k1_14, k1_16, k1_18, k1_27, k1_28, k1_2aa, k1_30,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k1_31, k1_32, k1_34, k1_3a, k1_6a, k1_8a, k1_J4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You can see which genes correspond to each parameter using the paramNames dictionary. 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Edit the parameter name as highlighted, run the simulation and plot the cell cycle.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3726720" y="252360"/>
            <a:ext cx="8464680" cy="5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Now let’s simulate other mutations…</a:t>
            </a:r>
            <a:endParaRPr b="0" lang="en-GB" sz="2400" spc="-1" strike="noStrike"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bg>
      <p:bgPr>
        <a:solidFill>
          <a:srgbClr val="fff4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392400" y="1492560"/>
            <a:ext cx="5225760" cy="44172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>
              <a:lnSpc>
                <a:spcPct val="9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Calibri"/>
              </a:rPr>
              <a:t>Hoffman </a:t>
            </a:r>
            <a:r>
              <a:rPr b="0" i="1" lang="en-GB" sz="1800" spc="-1" strike="noStrike">
                <a:solidFill>
                  <a:srgbClr val="000000"/>
                </a:solidFill>
                <a:latin typeface="Calibri"/>
                <a:ea typeface="Calibri"/>
              </a:rPr>
              <a:t>et al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r>
              <a:rPr b="0" i="1" lang="en-GB" sz="18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Calibri"/>
              </a:rPr>
              <a:t>2002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8" name="Google Shape;153;p28" descr=""/>
          <p:cNvPicPr/>
          <p:nvPr/>
        </p:nvPicPr>
        <p:blipFill>
          <a:blip r:embed="rId1"/>
          <a:stretch/>
        </p:blipFill>
        <p:spPr>
          <a:xfrm>
            <a:off x="6304320" y="2009880"/>
            <a:ext cx="5714640" cy="3809520"/>
          </a:xfrm>
          <a:prstGeom prst="rect">
            <a:avLst/>
          </a:prstGeom>
          <a:ln>
            <a:noFill/>
          </a:ln>
        </p:spPr>
      </p:pic>
      <p:pic>
        <p:nvPicPr>
          <p:cNvPr id="129" name="Google Shape;154;p28" descr=""/>
          <p:cNvPicPr/>
          <p:nvPr/>
        </p:nvPicPr>
        <p:blipFill>
          <a:blip r:embed="rId2"/>
          <a:stretch/>
        </p:blipFill>
        <p:spPr>
          <a:xfrm>
            <a:off x="76320" y="2138760"/>
            <a:ext cx="5943240" cy="3367080"/>
          </a:xfrm>
          <a:prstGeom prst="rect">
            <a:avLst/>
          </a:prstGeom>
          <a:ln>
            <a:noFill/>
          </a:ln>
        </p:spPr>
      </p:pic>
      <p:sp>
        <p:nvSpPr>
          <p:cNvPr id="130" name="CustomShape 2"/>
          <p:cNvSpPr/>
          <p:nvPr/>
        </p:nvSpPr>
        <p:spPr>
          <a:xfrm>
            <a:off x="228600" y="382320"/>
            <a:ext cx="3672000" cy="5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Recap from last week</a:t>
            </a:r>
            <a:endParaRPr b="0" lang="en-GB" sz="2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bg>
      <p:bgPr>
        <a:solidFill>
          <a:srgbClr val="fff4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104000" y="436320"/>
            <a:ext cx="8087760" cy="5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Cell cycle and upstream regulation by NF-𝜿B</a:t>
            </a:r>
            <a:endParaRPr b="0" lang="en-GB" sz="2400" spc="-1" strike="noStrike">
              <a:latin typeface="Arial"/>
            </a:endParaRPr>
          </a:p>
        </p:txBody>
      </p:sp>
      <p:grpSp>
        <p:nvGrpSpPr>
          <p:cNvPr id="132" name="Group 2"/>
          <p:cNvGrpSpPr/>
          <p:nvPr/>
        </p:nvGrpSpPr>
        <p:grpSpPr>
          <a:xfrm>
            <a:off x="5415840" y="1946520"/>
            <a:ext cx="6003000" cy="3496680"/>
            <a:chOff x="5415840" y="1946520"/>
            <a:chExt cx="6003000" cy="3496680"/>
          </a:xfrm>
        </p:grpSpPr>
        <p:pic>
          <p:nvPicPr>
            <p:cNvPr id="133" name="Google Shape;162;p29" descr=""/>
            <p:cNvPicPr/>
            <p:nvPr/>
          </p:nvPicPr>
          <p:blipFill>
            <a:blip r:embed="rId1"/>
            <a:stretch/>
          </p:blipFill>
          <p:spPr>
            <a:xfrm>
              <a:off x="5415840" y="1946520"/>
              <a:ext cx="6003000" cy="2869200"/>
            </a:xfrm>
            <a:prstGeom prst="rect">
              <a:avLst/>
            </a:prstGeom>
            <a:ln>
              <a:noFill/>
            </a:ln>
          </p:spPr>
        </p:pic>
        <p:sp>
          <p:nvSpPr>
            <p:cNvPr id="134" name="CustomShape 3"/>
            <p:cNvSpPr/>
            <p:nvPr/>
          </p:nvSpPr>
          <p:spPr>
            <a:xfrm>
              <a:off x="5754240" y="5046840"/>
              <a:ext cx="2494800" cy="396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/>
            <a:p>
              <a:pPr>
                <a:lnSpc>
                  <a:spcPct val="100000"/>
                </a:lnSpc>
              </a:pPr>
              <a:r>
                <a: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Shokhirev et al, MSB, 2015</a:t>
              </a:r>
              <a:endParaRPr b="0" lang="en-GB" sz="1400" spc="-1" strike="noStrike">
                <a:latin typeface="Arial"/>
              </a:endParaRPr>
            </a:p>
          </p:txBody>
        </p:sp>
      </p:grpSp>
      <p:sp>
        <p:nvSpPr>
          <p:cNvPr id="135" name="CustomShape 4"/>
          <p:cNvSpPr/>
          <p:nvPr/>
        </p:nvSpPr>
        <p:spPr>
          <a:xfrm>
            <a:off x="420120" y="3184200"/>
            <a:ext cx="4855680" cy="12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Signalling via NF-κB regulates downstream processes including passage through the cell cycle.</a:t>
            </a:r>
            <a:endParaRPr b="0" lang="en-GB" sz="2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4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981720" y="1540800"/>
            <a:ext cx="10334520" cy="91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Cells become cancerous following an accumulation of mutations that disrupt the control of cell proliferation.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981720" y="2836080"/>
            <a:ext cx="10806120" cy="91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The challenge for medical researchers is to identify which mutations are responsible for different types of cancer.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1000800" y="4256640"/>
            <a:ext cx="10806120" cy="201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Some types of cancer are associated with specific mutational signatures, while mutations in some genes are associated with multiple cancer types. For example, Myc, a transcription factor that is involved in regulating several cellular processes is overexpressed in up to 70% of human cancers </a:t>
            </a:r>
            <a:r>
              <a:rPr b="0" lang="en-GB" sz="2400" spc="-1" strike="noStrike">
                <a:solidFill>
                  <a:srgbClr val="202124"/>
                </a:solidFill>
                <a:latin typeface="Arial"/>
                <a:ea typeface="Arial"/>
              </a:rPr>
              <a:t>(Gurel et al., 2008; Palaskas et al., 2011).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39" name="CustomShape 4"/>
          <p:cNvSpPr/>
          <p:nvPr/>
        </p:nvSpPr>
        <p:spPr>
          <a:xfrm>
            <a:off x="3726720" y="252360"/>
            <a:ext cx="8464680" cy="5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Cancer-causing mutations</a:t>
            </a:r>
            <a:endParaRPr b="0" lang="en-GB" sz="2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>
                <p:childTnLst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4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4308480" y="395280"/>
            <a:ext cx="5235120" cy="5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Why use systems biology?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477000" y="1798200"/>
            <a:ext cx="5235120" cy="237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Research in biology has historically used a reductionist approach, but with huge datasets available today we can build models enabling us to take an holistic approach to studying complex systems. 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379440" y="4962960"/>
            <a:ext cx="6055920" cy="1280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This allows us to model the effect of mutations on whole systems and potentially find new avenues for treatment.</a:t>
            </a:r>
            <a:endParaRPr b="0" lang="en-GB" sz="2400" spc="-1" strike="noStrike">
              <a:latin typeface="Arial"/>
            </a:endParaRPr>
          </a:p>
        </p:txBody>
      </p:sp>
      <p:grpSp>
        <p:nvGrpSpPr>
          <p:cNvPr id="143" name="Group 4"/>
          <p:cNvGrpSpPr/>
          <p:nvPr/>
        </p:nvGrpSpPr>
        <p:grpSpPr>
          <a:xfrm>
            <a:off x="6560640" y="1580760"/>
            <a:ext cx="5105160" cy="4532400"/>
            <a:chOff x="6560640" y="1580760"/>
            <a:chExt cx="5105160" cy="4532400"/>
          </a:xfrm>
        </p:grpSpPr>
        <p:pic>
          <p:nvPicPr>
            <p:cNvPr id="144" name="Google Shape;183;p31" descr=""/>
            <p:cNvPicPr/>
            <p:nvPr/>
          </p:nvPicPr>
          <p:blipFill>
            <a:blip r:embed="rId1"/>
            <a:stretch/>
          </p:blipFill>
          <p:spPr>
            <a:xfrm>
              <a:off x="6560640" y="1580760"/>
              <a:ext cx="5105160" cy="3904920"/>
            </a:xfrm>
            <a:prstGeom prst="rect">
              <a:avLst/>
            </a:prstGeom>
            <a:ln>
              <a:noFill/>
            </a:ln>
          </p:spPr>
        </p:pic>
        <p:sp>
          <p:nvSpPr>
            <p:cNvPr id="145" name="CustomShape 5"/>
            <p:cNvSpPr/>
            <p:nvPr/>
          </p:nvSpPr>
          <p:spPr>
            <a:xfrm>
              <a:off x="6735240" y="5716800"/>
              <a:ext cx="3421800" cy="3963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/>
            <a:p>
              <a:pPr>
                <a:lnSpc>
                  <a:spcPct val="100000"/>
                </a:lnSpc>
              </a:pPr>
              <a:r>
                <a:rPr b="0" lang="en-GB" sz="1400" spc="-1" strike="noStrike">
                  <a:solidFill>
                    <a:srgbClr val="000000"/>
                  </a:solidFill>
                  <a:latin typeface="Arial"/>
                  <a:ea typeface="Arial"/>
                </a:rPr>
                <a:t>Conradie et al, FEBS Journal, 2010</a:t>
              </a:r>
              <a:endParaRPr b="0" lang="en-GB" sz="1400" spc="-1" strike="noStrike">
                <a:latin typeface="Arial"/>
              </a:endParaRPr>
            </a:p>
          </p:txBody>
        </p:sp>
      </p:grp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4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995400" y="1175760"/>
            <a:ext cx="10579680" cy="91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Deregulation of proteins that regulate cell division events can lead to aberrant progression from one cell cycle stage to the next.    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3726720" y="252360"/>
            <a:ext cx="8464680" cy="5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Control and deregulation of cell cycle phase transitions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4771800" y="4060440"/>
            <a:ext cx="572400" cy="3963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p53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49" name="CustomShape 4"/>
          <p:cNvSpPr/>
          <p:nvPr/>
        </p:nvSpPr>
        <p:spPr>
          <a:xfrm>
            <a:off x="5305320" y="4289040"/>
            <a:ext cx="572400" cy="3963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pRB</a:t>
            </a:r>
            <a:endParaRPr b="0" lang="en-GB" sz="1400" spc="-1" strike="noStrike">
              <a:latin typeface="Arial"/>
            </a:endParaRPr>
          </a:p>
        </p:txBody>
      </p:sp>
      <p:grpSp>
        <p:nvGrpSpPr>
          <p:cNvPr id="150" name="Group 5"/>
          <p:cNvGrpSpPr/>
          <p:nvPr/>
        </p:nvGrpSpPr>
        <p:grpSpPr>
          <a:xfrm>
            <a:off x="4713840" y="2172240"/>
            <a:ext cx="6002640" cy="4404960"/>
            <a:chOff x="4713840" y="2172240"/>
            <a:chExt cx="6002640" cy="4404960"/>
          </a:xfrm>
        </p:grpSpPr>
        <p:pic>
          <p:nvPicPr>
            <p:cNvPr id="151" name="Google Shape;194;p32" descr=""/>
            <p:cNvPicPr/>
            <p:nvPr/>
          </p:nvPicPr>
          <p:blipFill>
            <a:blip r:embed="rId1"/>
            <a:stretch/>
          </p:blipFill>
          <p:spPr>
            <a:xfrm>
              <a:off x="4713840" y="2172240"/>
              <a:ext cx="6002640" cy="4404960"/>
            </a:xfrm>
            <a:prstGeom prst="rect">
              <a:avLst/>
            </a:prstGeom>
            <a:ln>
              <a:noFill/>
            </a:ln>
          </p:spPr>
        </p:pic>
        <p:sp>
          <p:nvSpPr>
            <p:cNvPr id="152" name="CustomShape 6"/>
            <p:cNvSpPr/>
            <p:nvPr/>
          </p:nvSpPr>
          <p:spPr>
            <a:xfrm>
              <a:off x="6358680" y="4008600"/>
              <a:ext cx="1690560" cy="36576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/>
            <a:p>
              <a:pPr>
                <a:lnSpc>
                  <a:spcPct val="100000"/>
                </a:lnSpc>
              </a:pPr>
              <a:r>
                <a:rPr b="0" lang="en-GB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Tumour suppressors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53" name="CustomShape 7"/>
            <p:cNvSpPr/>
            <p:nvPr/>
          </p:nvSpPr>
          <p:spPr>
            <a:xfrm>
              <a:off x="9635040" y="4237200"/>
              <a:ext cx="1081080" cy="54828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/>
            <a:p>
              <a:pPr>
                <a:lnSpc>
                  <a:spcPct val="100000"/>
                </a:lnSpc>
              </a:pPr>
              <a:r>
                <a:rPr b="0" lang="en-GB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Oncogenes</a:t>
              </a:r>
              <a:endParaRPr b="0" lang="en-GB" sz="12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GB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Ras, Myc</a:t>
              </a:r>
              <a:endParaRPr b="0" lang="en-GB" sz="1200" spc="-1" strike="noStrike">
                <a:latin typeface="Arial"/>
              </a:endParaRPr>
            </a:p>
          </p:txBody>
        </p:sp>
      </p:grpSp>
      <p:sp>
        <p:nvSpPr>
          <p:cNvPr id="154" name="CustomShape 8"/>
          <p:cNvSpPr/>
          <p:nvPr/>
        </p:nvSpPr>
        <p:spPr>
          <a:xfrm>
            <a:off x="8903160" y="6508440"/>
            <a:ext cx="312192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Chow et al, Nature Education, 2010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55" name="CustomShape 9"/>
          <p:cNvSpPr/>
          <p:nvPr/>
        </p:nvSpPr>
        <p:spPr>
          <a:xfrm>
            <a:off x="216360" y="2675880"/>
            <a:ext cx="4135320" cy="76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GB" sz="1900" spc="-1" strike="noStrike">
                <a:solidFill>
                  <a:srgbClr val="000000"/>
                </a:solidFill>
                <a:latin typeface="Arial"/>
                <a:ea typeface="Arial"/>
              </a:rPr>
              <a:t>G1 and G2 are growth phases and DNA synthesis happens in S phase</a:t>
            </a:r>
            <a:endParaRPr b="0" lang="en-GB" sz="19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4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4571280" y="226800"/>
            <a:ext cx="6612120" cy="54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Plotting the output of the cell cycle model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463680" y="1459440"/>
            <a:ext cx="9522000" cy="91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  <a:ea typeface="Arial"/>
              </a:rPr>
              <a:t>Progress through the cell cycle is characterised by levels of specific cell cycle regulators.</a:t>
            </a:r>
            <a:endParaRPr b="0" lang="en-GB" sz="2400" spc="-1" strike="noStrike"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487800" y="4888800"/>
            <a:ext cx="5548680" cy="149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Cdh1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 negatively regulates DNA replication and cell proliferation through the targeted ubiquitination and subsequent degradation of multiple targets, to establish and maintain the G0/G1 state </a:t>
            </a:r>
            <a:r>
              <a:rPr b="0" lang="en-GB" sz="12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1"/>
              </a:rPr>
              <a:t>Jeffrey R. Skaar</a:t>
            </a:r>
            <a:r>
              <a:rPr b="0" lang="en-GB" sz="1200" spc="-1" strike="noStrike">
                <a:solidFill>
                  <a:srgbClr val="212121"/>
                </a:solidFill>
                <a:latin typeface="Arial"/>
                <a:ea typeface="Arial"/>
              </a:rPr>
              <a:t> and </a:t>
            </a:r>
            <a:r>
              <a:rPr b="0" lang="en-GB" sz="12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2"/>
              </a:rPr>
              <a:t>Michele Pagano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b="0" lang="en-GB" sz="12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3"/>
              </a:rPr>
              <a:t>Nat Cell Biol</a:t>
            </a:r>
            <a:r>
              <a:rPr b="0" lang="en-GB" sz="1400" spc="-1" strike="noStrike">
                <a:solidFill>
                  <a:srgbClr val="000000"/>
                </a:solidFill>
                <a:latin typeface="Arial"/>
                <a:ea typeface="Arial"/>
              </a:rPr>
              <a:t> 2009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159" name="CustomShape 4"/>
          <p:cNvSpPr/>
          <p:nvPr/>
        </p:nvSpPr>
        <p:spPr>
          <a:xfrm>
            <a:off x="463680" y="2572200"/>
            <a:ext cx="554868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Cyclin E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/cdk2 drives initiation of DNA replication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60" name="Google Shape;207;p33" descr=""/>
          <p:cNvPicPr/>
          <p:nvPr/>
        </p:nvPicPr>
        <p:blipFill>
          <a:blip r:embed="rId4"/>
          <a:stretch/>
        </p:blipFill>
        <p:spPr>
          <a:xfrm>
            <a:off x="5919840" y="2497320"/>
            <a:ext cx="6208560" cy="3801240"/>
          </a:xfrm>
          <a:prstGeom prst="rect">
            <a:avLst/>
          </a:prstGeom>
          <a:ln>
            <a:noFill/>
          </a:ln>
        </p:spPr>
      </p:pic>
      <p:sp>
        <p:nvSpPr>
          <p:cNvPr id="161" name="CustomShape 5"/>
          <p:cNvSpPr/>
          <p:nvPr/>
        </p:nvSpPr>
        <p:spPr>
          <a:xfrm>
            <a:off x="463680" y="3110400"/>
            <a:ext cx="5386320" cy="73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Cyclin A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 regulates progression through S phase and the timing of progression into mitosis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62" name="CustomShape 6"/>
          <p:cNvSpPr/>
          <p:nvPr/>
        </p:nvSpPr>
        <p:spPr>
          <a:xfrm>
            <a:off x="463680" y="3934800"/>
            <a:ext cx="5340240" cy="73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Cyclin B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Arial"/>
              </a:rPr>
              <a:t>/cdk1 is required for entry into and progression through mitosis</a:t>
            </a:r>
            <a:endParaRPr b="0" lang="en-GB" sz="1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>
                <p:childTnLst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4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215;p34" descr=""/>
          <p:cNvPicPr/>
          <p:nvPr/>
        </p:nvPicPr>
        <p:blipFill>
          <a:blip r:embed="rId1"/>
          <a:srcRect l="-249" t="-1001" r="249" b="1001"/>
          <a:stretch/>
        </p:blipFill>
        <p:spPr>
          <a:xfrm>
            <a:off x="5722920" y="336600"/>
            <a:ext cx="6361200" cy="6305760"/>
          </a:xfrm>
          <a:prstGeom prst="rect">
            <a:avLst/>
          </a:prstGeom>
          <a:ln>
            <a:noFill/>
          </a:ln>
        </p:spPr>
      </p:pic>
      <p:pic>
        <p:nvPicPr>
          <p:cNvPr id="164" name="Google Shape;216;p34" descr=""/>
          <p:cNvPicPr/>
          <p:nvPr/>
        </p:nvPicPr>
        <p:blipFill>
          <a:blip r:embed="rId2"/>
          <a:stretch/>
        </p:blipFill>
        <p:spPr>
          <a:xfrm>
            <a:off x="146520" y="1802520"/>
            <a:ext cx="5423400" cy="3320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4d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820440" y="1689480"/>
            <a:ext cx="8108640" cy="95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marL="228600" indent="-22824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Calibri"/>
              </a:rPr>
              <a:t>Models consist of Ordinary Differential Equations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166" name="Google Shape;223;p35" descr=""/>
          <p:cNvPicPr/>
          <p:nvPr/>
        </p:nvPicPr>
        <p:blipFill>
          <a:blip r:embed="rId1"/>
          <a:srcRect l="0" t="0" r="0" b="55993"/>
          <a:stretch/>
        </p:blipFill>
        <p:spPr>
          <a:xfrm>
            <a:off x="3164760" y="2593440"/>
            <a:ext cx="6533640" cy="2749320"/>
          </a:xfrm>
          <a:prstGeom prst="rect">
            <a:avLst/>
          </a:prstGeom>
          <a:ln>
            <a:noFill/>
          </a:ln>
        </p:spPr>
      </p:pic>
      <p:sp>
        <p:nvSpPr>
          <p:cNvPr id="167" name="CustomShape 2"/>
          <p:cNvSpPr/>
          <p:nvPr/>
        </p:nvSpPr>
        <p:spPr>
          <a:xfrm>
            <a:off x="6743880" y="3319560"/>
            <a:ext cx="2185200" cy="568800"/>
          </a:xfrm>
          <a:prstGeom prst="rect">
            <a:avLst/>
          </a:prstGeom>
          <a:solidFill>
            <a:srgbClr val="fff4d5"/>
          </a:solidFill>
          <a:ln w="12600">
            <a:solidFill>
              <a:srgbClr val="fff4d5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en-GB</dc:language>
  <cp:lastModifiedBy/>
  <cp:revision>0</cp:revision>
  <dc:subject/>
  <dc:title/>
</cp:coreProperties>
</file>