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5" r:id="rId6"/>
    <p:sldId id="259" r:id="rId7"/>
    <p:sldId id="268" r:id="rId8"/>
    <p:sldId id="260" r:id="rId9"/>
    <p:sldId id="261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/>
    <p:restoredTop sz="94623"/>
  </p:normalViewPr>
  <p:slideViewPr>
    <p:cSldViewPr snapToGrid="0">
      <p:cViewPr varScale="1">
        <p:scale>
          <a:sx n="77" d="100"/>
          <a:sy n="77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a631a15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6a631a153_0_6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16a631a153_0_60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0eddec3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0eddec36_0_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40eddec36_0_2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a631a153_0_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Point out variation in transition times</a:t>
            </a:r>
            <a:endParaRPr sz="1400"/>
          </a:p>
        </p:txBody>
      </p:sp>
      <p:sp>
        <p:nvSpPr>
          <p:cNvPr id="164" name="Google Shape;164;g116a631a15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0eddec36_0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240eddec3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a631a15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116a631a153_0_5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Set the scene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16a631a153_0_52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Set the scene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Discuss cell cycle phases and control of transitions</a:t>
            </a:r>
            <a:endParaRPr sz="1400"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a631a153_0_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16a631a15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0eddec3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0eddec36_0_25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240eddec36_0_25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a631a1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a631a153_0_8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16a631a153_0_8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B13062DD-2614-5076-6918-4A948EFFC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0eddec36_0_267:notes">
            <a:extLst>
              <a:ext uri="{FF2B5EF4-FFF2-40B4-BE49-F238E27FC236}">
                <a16:creationId xmlns:a16="http://schemas.microsoft.com/office/drawing/2014/main" id="{8359209A-9963-6A94-DEC9-11E45A843F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0eddec36_0_267:notes">
            <a:extLst>
              <a:ext uri="{FF2B5EF4-FFF2-40B4-BE49-F238E27FC236}">
                <a16:creationId xmlns:a16="http://schemas.microsoft.com/office/drawing/2014/main" id="{ED1C83A8-1708-C19C-5FF4-AC9B16417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40eddec36_0_267:notes">
            <a:extLst>
              <a:ext uri="{FF2B5EF4-FFF2-40B4-BE49-F238E27FC236}">
                <a16:creationId xmlns:a16="http://schemas.microsoft.com/office/drawing/2014/main" id="{3469E28E-8995-3434-C9FE-36FAEBF267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147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0eddec3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0eddec36_0_26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40eddec36_0_26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91a52de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a91a52de4_0_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2a91a52de4_0_6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365760" y="320760"/>
            <a:ext cx="11430000" cy="369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37680" y="291960"/>
            <a:ext cx="3081240" cy="62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?term=Skaar%20JR%5BAuthor%5D&amp;cauthor=true&amp;cauthor_uid=185919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ncbi.nlm.nih.gov/pmc/articles/PMC2730193/" TargetMode="External"/><Relationship Id="rId4" Type="http://schemas.openxmlformats.org/officeDocument/2006/relationships/hyperlink" Target="https://www.ncbi.nlm.nih.gov/pubmed/?term=Pagano%20M%5BAuthor%5D&amp;cauthor=true&amp;cauthor_uid=1859196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72575" y="2031475"/>
            <a:ext cx="100347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Modelling SSC week 2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Cancer Modelling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Simon Mitchell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3898975" y="399725"/>
            <a:ext cx="603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Plotting the output of the model II </a:t>
            </a:r>
            <a:endParaRPr sz="24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6AC90D-8CFE-3E8D-EBF2-75C9B0B23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801" y="1075736"/>
            <a:ext cx="9002733" cy="57330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3274625"/>
            <a:ext cx="1047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1417950" y="1636100"/>
            <a:ext cx="7512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model predicts that overexpression of Myc shortens the cell cycle, but this effect is limited. </a:t>
            </a:r>
            <a:endParaRPr sz="2400"/>
          </a:p>
        </p:txBody>
      </p:sp>
      <p:sp>
        <p:nvSpPr>
          <p:cNvPr id="168" name="Google Shape;168;p22"/>
          <p:cNvSpPr txBox="1"/>
          <p:nvPr/>
        </p:nvSpPr>
        <p:spPr>
          <a:xfrm>
            <a:off x="3898975" y="399725"/>
            <a:ext cx="685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Plotting the output of the model III</a:t>
            </a:r>
            <a:endParaRPr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65760" y="930360"/>
            <a:ext cx="114300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 a browser, go to: 139.184.170.218:9001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886326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Log In with your unique login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&gt;cancerModellingModelling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&gt;Hoffman 2002.ipynb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&gt;Julia 1.6.2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l="1" t="14311" r="85090" b="50360"/>
          <a:stretch/>
        </p:blipFill>
        <p:spPr>
          <a:xfrm>
            <a:off x="7796464" y="1408530"/>
            <a:ext cx="4122819" cy="3053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 rot="5400000">
            <a:off x="7668237" y="2622352"/>
            <a:ext cx="352800" cy="721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l="1316" t="27485" r="84736" b="38527"/>
          <a:stretch/>
        </p:blipFill>
        <p:spPr>
          <a:xfrm>
            <a:off x="6922169" y="3818880"/>
            <a:ext cx="3713748" cy="282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/>
          <p:nvPr/>
        </p:nvSpPr>
        <p:spPr>
          <a:xfrm rot="5400000">
            <a:off x="6352665" y="4588065"/>
            <a:ext cx="369000" cy="882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5">
            <a:alphaModFix/>
          </a:blip>
          <a:srcRect l="18421" t="33669" r="68288" b="39768"/>
          <a:stretch/>
        </p:blipFill>
        <p:spPr>
          <a:xfrm>
            <a:off x="985769" y="4322496"/>
            <a:ext cx="3853326" cy="240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151925" y="1113500"/>
            <a:ext cx="63021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Instructions: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Here is a list of parameters to modify.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Modifying these parameters enables simulation of mutations that change the expression and degradation levels of associated genes.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You can see which genes correspond to each parameter using the </a:t>
            </a:r>
            <a:r>
              <a:rPr lang="en-GB" sz="2400" dirty="0" err="1"/>
              <a:t>paramNames</a:t>
            </a:r>
            <a:r>
              <a:rPr lang="en-GB" sz="2400" dirty="0"/>
              <a:t> dictionary.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Edit the parameter name as highlighted, run the simulation and plot the cell cycle.</a:t>
            </a:r>
            <a:endParaRPr sz="2400" dirty="0"/>
          </a:p>
        </p:txBody>
      </p:sp>
      <p:sp>
        <p:nvSpPr>
          <p:cNvPr id="194" name="Google Shape;194;p25"/>
          <p:cNvSpPr txBox="1"/>
          <p:nvPr/>
        </p:nvSpPr>
        <p:spPr>
          <a:xfrm>
            <a:off x="3646025" y="353925"/>
            <a:ext cx="585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Now let’s simulate other mutations…</a:t>
            </a:r>
            <a:endParaRPr sz="2400" b="1"/>
          </a:p>
        </p:txBody>
      </p:sp>
      <p:sp>
        <p:nvSpPr>
          <p:cNvPr id="195" name="Google Shape;195;p25"/>
          <p:cNvSpPr txBox="1"/>
          <p:nvPr/>
        </p:nvSpPr>
        <p:spPr>
          <a:xfrm>
            <a:off x="7080400" y="1584675"/>
            <a:ext cx="46182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k1_13 	Cdc20 expression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k1_14 	Cdc20 degradation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k2_15 	ERG expression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k1_16 	ERG degradation 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k2_29 	Cyclin A expression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k1_30 	Cyclin A degradation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k2_1a 	Cyclin B expression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k2_9 		Cyclin D expression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k1_3a 	Cdh1 expression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k1_J4 		Cdh1 degradation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981650" y="1235875"/>
            <a:ext cx="10334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Cells become cancerous following an accumulation of mutations that disrupt the control of cell proliferation.</a:t>
            </a:r>
            <a:endParaRPr sz="2400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981650" y="2531275"/>
            <a:ext cx="10806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Many different mutations can drive the cell cycle, different cancers have different mutations.</a:t>
            </a:r>
            <a:endParaRPr sz="24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1000900" y="3951800"/>
            <a:ext cx="10806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Getting the right treatments to the right patients requires understanding which mutations matter.</a:t>
            </a:r>
            <a:endParaRPr sz="2400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3726850" y="252325"/>
            <a:ext cx="846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Cancer-causing mutations</a:t>
            </a:r>
            <a:endParaRPr sz="2400" b="1"/>
          </a:p>
        </p:txBody>
      </p:sp>
      <p:sp>
        <p:nvSpPr>
          <p:cNvPr id="76" name="Google Shape;76;p15"/>
          <p:cNvSpPr txBox="1"/>
          <p:nvPr/>
        </p:nvSpPr>
        <p:spPr>
          <a:xfrm>
            <a:off x="981650" y="5179525"/>
            <a:ext cx="110163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For example, Myc, a transcription factor that is involved in regulating several cellular processes is overexpressed in up to 70% of human cancers </a:t>
            </a:r>
            <a:r>
              <a:rPr lang="en-GB" sz="2400">
                <a:solidFill>
                  <a:srgbClr val="202124"/>
                </a:solidFill>
                <a:highlight>
                  <a:schemeClr val="lt1"/>
                </a:highlight>
              </a:rPr>
              <a:t>(Gurel et al., 2008; Palaskas et al., 2011).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05750" y="2172325"/>
            <a:ext cx="5031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Deregulation of proteins that regulate cell division events can lead to aberrant progression from one cell cycle stage to the next.    </a:t>
            </a:r>
            <a:endParaRPr sz="2400"/>
          </a:p>
        </p:txBody>
      </p:sp>
      <p:sp>
        <p:nvSpPr>
          <p:cNvPr id="82" name="Google Shape;82;p16"/>
          <p:cNvSpPr txBox="1"/>
          <p:nvPr/>
        </p:nvSpPr>
        <p:spPr>
          <a:xfrm>
            <a:off x="4250125" y="306125"/>
            <a:ext cx="7102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Components of the cell cycle machinery are frequently altered in human cancer.</a:t>
            </a:r>
            <a:endParaRPr sz="2400" b="1"/>
          </a:p>
        </p:txBody>
      </p:sp>
      <p:grpSp>
        <p:nvGrpSpPr>
          <p:cNvPr id="83" name="Google Shape;83;p16"/>
          <p:cNvGrpSpPr/>
          <p:nvPr/>
        </p:nvGrpSpPr>
        <p:grpSpPr>
          <a:xfrm>
            <a:off x="5648875" y="2172325"/>
            <a:ext cx="6002950" cy="4405450"/>
            <a:chOff x="2961075" y="1943725"/>
            <a:chExt cx="6002950" cy="4405450"/>
          </a:xfrm>
        </p:grpSpPr>
        <p:pic>
          <p:nvPicPr>
            <p:cNvPr id="84" name="Google Shape;8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61075" y="1943725"/>
              <a:ext cx="6002950" cy="440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6"/>
            <p:cNvSpPr txBox="1"/>
            <p:nvPr/>
          </p:nvSpPr>
          <p:spPr>
            <a:xfrm>
              <a:off x="4605925" y="3779850"/>
              <a:ext cx="16908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Tumour suppressors</a:t>
              </a:r>
              <a:endParaRPr sz="1200"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7882525" y="4008450"/>
              <a:ext cx="1081500" cy="554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Oncogenes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Ras, Myc</a:t>
              </a:r>
              <a:endParaRPr sz="1200"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8903125" y="6508350"/>
            <a:ext cx="31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Chow et al, Nature Education, 2010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62850" y="5631650"/>
            <a:ext cx="413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G1 and G2 are growth phases and DNA synthesis happens in S phase</a:t>
            </a:r>
            <a:endParaRPr sz="1900"/>
          </a:p>
        </p:txBody>
      </p:sp>
      <p:sp>
        <p:nvSpPr>
          <p:cNvPr id="89" name="Google Shape;89;p16"/>
          <p:cNvSpPr txBox="1"/>
          <p:nvPr/>
        </p:nvSpPr>
        <p:spPr>
          <a:xfrm>
            <a:off x="7515175" y="4289175"/>
            <a:ext cx="572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p53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8124775" y="4441575"/>
            <a:ext cx="572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4571400" y="226950"/>
            <a:ext cx="661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Plotting the output of the cell cycle model</a:t>
            </a:r>
            <a:endParaRPr sz="2400" b="1"/>
          </a:p>
        </p:txBody>
      </p:sp>
      <p:sp>
        <p:nvSpPr>
          <p:cNvPr id="148" name="Google Shape;148;p20"/>
          <p:cNvSpPr txBox="1"/>
          <p:nvPr/>
        </p:nvSpPr>
        <p:spPr>
          <a:xfrm>
            <a:off x="463575" y="1459475"/>
            <a:ext cx="952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Progress through the cell cycle is characterised by levels of specific cell cycle regulators.</a:t>
            </a:r>
            <a:endParaRPr sz="2400"/>
          </a:p>
        </p:txBody>
      </p:sp>
      <p:sp>
        <p:nvSpPr>
          <p:cNvPr id="149" name="Google Shape;149;p20"/>
          <p:cNvSpPr txBox="1"/>
          <p:nvPr/>
        </p:nvSpPr>
        <p:spPr>
          <a:xfrm>
            <a:off x="487825" y="4736500"/>
            <a:ext cx="554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Cdh1</a:t>
            </a:r>
            <a:r>
              <a:rPr lang="en-GB" sz="1800"/>
              <a:t> negatively regulates DNA replication and cell proliferation </a:t>
            </a:r>
            <a:r>
              <a:rPr lang="en-GB" sz="1800">
                <a:solidFill>
                  <a:schemeClr val="dk1"/>
                </a:solidFill>
              </a:rPr>
              <a:t>to establish and maintain the G0/G1 state </a:t>
            </a:r>
            <a:r>
              <a:rPr lang="en-GB" sz="1200" u="sng">
                <a:solidFill>
                  <a:srgbClr val="376FAA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Jeffrey R. Skaar</a:t>
            </a: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 and </a:t>
            </a:r>
            <a:r>
              <a:rPr lang="en-GB" sz="1200" u="sng">
                <a:solidFill>
                  <a:srgbClr val="205493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Michele Pagano</a:t>
            </a:r>
            <a:r>
              <a:rPr lang="en-GB"/>
              <a:t>, </a:t>
            </a:r>
            <a:r>
              <a:rPr lang="en-GB" sz="1200" u="sng">
                <a:solidFill>
                  <a:srgbClr val="376FAA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 Cell Biol</a:t>
            </a:r>
            <a:r>
              <a:rPr lang="en-GB"/>
              <a:t> 2009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63575" y="2572375"/>
            <a:ext cx="554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Cyclin E</a:t>
            </a:r>
            <a:r>
              <a:rPr lang="en-GB" sz="1800"/>
              <a:t>/cdk2 drives initiation of DNA replication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9950" y="2497200"/>
            <a:ext cx="6208876" cy="380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463575" y="3110275"/>
            <a:ext cx="538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</a:rPr>
              <a:t>Cyclin A</a:t>
            </a:r>
            <a:r>
              <a:rPr lang="en-GB" sz="1800">
                <a:solidFill>
                  <a:schemeClr val="dk1"/>
                </a:solidFill>
              </a:rPr>
              <a:t> regulates progression through S phase and the timing of progression into mitosis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463575" y="3934850"/>
            <a:ext cx="534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</a:rPr>
              <a:t>Cyclin B</a:t>
            </a:r>
            <a:r>
              <a:rPr lang="en-GB" sz="1800">
                <a:solidFill>
                  <a:schemeClr val="dk1"/>
                </a:solidFill>
              </a:rPr>
              <a:t>/cdk1 is required for entry into and progression through mitosis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0" y="1537572"/>
            <a:ext cx="7484902" cy="45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6678" y="1576438"/>
            <a:ext cx="301942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4668975" y="387925"/>
            <a:ext cx="592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Drugs that target the cell cycle</a:t>
            </a:r>
            <a:endParaRPr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308400" y="395400"/>
            <a:ext cx="523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Why use systems biology?</a:t>
            </a:r>
            <a:endParaRPr sz="2400" b="1"/>
          </a:p>
        </p:txBody>
      </p:sp>
      <p:sp>
        <p:nvSpPr>
          <p:cNvPr id="97" name="Google Shape;97;p17"/>
          <p:cNvSpPr txBox="1"/>
          <p:nvPr/>
        </p:nvSpPr>
        <p:spPr>
          <a:xfrm>
            <a:off x="477175" y="1798138"/>
            <a:ext cx="5235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Research in biology has historically used a reductionist approach, but with huge datasets available today we can build models enabling us to take an holistic approach to studying complex systems. </a:t>
            </a:r>
            <a:endParaRPr sz="2400" dirty="0"/>
          </a:p>
        </p:txBody>
      </p:sp>
      <p:sp>
        <p:nvSpPr>
          <p:cNvPr id="98" name="Google Shape;98;p17"/>
          <p:cNvSpPr txBox="1"/>
          <p:nvPr/>
        </p:nvSpPr>
        <p:spPr>
          <a:xfrm>
            <a:off x="379350" y="4962850"/>
            <a:ext cx="60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This allows us to model the effect of mutations on whole systems and potentially find new avenues for treatment.</a:t>
            </a:r>
            <a:endParaRPr sz="2400" dirty="0"/>
          </a:p>
        </p:txBody>
      </p:sp>
      <p:grpSp>
        <p:nvGrpSpPr>
          <p:cNvPr id="99" name="Google Shape;99;p17"/>
          <p:cNvGrpSpPr/>
          <p:nvPr/>
        </p:nvGrpSpPr>
        <p:grpSpPr>
          <a:xfrm>
            <a:off x="6560500" y="1580850"/>
            <a:ext cx="5105400" cy="4536025"/>
            <a:chOff x="6560500" y="2038050"/>
            <a:chExt cx="5105400" cy="4536025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60500" y="2038050"/>
              <a:ext cx="5105400" cy="3905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7"/>
            <p:cNvSpPr txBox="1"/>
            <p:nvPr/>
          </p:nvSpPr>
          <p:spPr>
            <a:xfrm>
              <a:off x="6735300" y="6173875"/>
              <a:ext cx="342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Conradie et al, FEBS Journal, 2010</a:t>
              </a: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66447C-62D7-7B72-4438-C80B8218B941}"/>
              </a:ext>
            </a:extLst>
          </p:cNvPr>
          <p:cNvGrpSpPr/>
          <p:nvPr/>
        </p:nvGrpSpPr>
        <p:grpSpPr>
          <a:xfrm>
            <a:off x="6181150" y="574631"/>
            <a:ext cx="5631500" cy="6017996"/>
            <a:chOff x="6104492" y="574631"/>
            <a:chExt cx="5631500" cy="60179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E84D25-DA5F-7E72-06AA-394B9D466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1939" y="574631"/>
              <a:ext cx="4142522" cy="377561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EF17A6-41E8-106D-F58B-E7E9A2B6D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4492" y="4354750"/>
              <a:ext cx="5631500" cy="22378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07DD9DB2-DFE3-EC1F-4385-A6758C81F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2B82-CD89-76BF-4A50-39FF6A0B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Remember This?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CCA14-C802-0CC9-525F-41F2B7870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7" b="16629"/>
          <a:stretch/>
        </p:blipFill>
        <p:spPr>
          <a:xfrm>
            <a:off x="5432612" y="1492250"/>
            <a:ext cx="6759387" cy="258548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E74F0-5E44-3C2A-BF48-FADBC996EA0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It starts with a picture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We write some equations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C22CB-FEA2-49CD-C7CE-242283DC8F75}"/>
              </a:ext>
            </a:extLst>
          </p:cNvPr>
          <p:cNvSpPr txBox="1"/>
          <p:nvPr/>
        </p:nvSpPr>
        <p:spPr>
          <a:xfrm>
            <a:off x="173620" y="6492875"/>
            <a:ext cx="648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Mitchell S…. Hoffmann A. Methods in molecular biology. 2015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325CB1-4C9A-0EAF-E30D-F022530450D2}"/>
              </a:ext>
            </a:extLst>
          </p:cNvPr>
          <p:cNvGrpSpPr/>
          <p:nvPr/>
        </p:nvGrpSpPr>
        <p:grpSpPr>
          <a:xfrm>
            <a:off x="4553911" y="4077730"/>
            <a:ext cx="1866840" cy="592440"/>
            <a:chOff x="4553911" y="4077730"/>
            <a:chExt cx="1866840" cy="5924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3C462-6DF1-419B-ADA3-004E9ACCEB5A}"/>
                </a:ext>
              </a:extLst>
            </p:cNvPr>
            <p:cNvSpPr txBox="1"/>
            <p:nvPr/>
          </p:nvSpPr>
          <p:spPr>
            <a:xfrm>
              <a:off x="4553911" y="4157850"/>
              <a:ext cx="1812932" cy="512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GB" dirty="0">
                  <a:solidFill>
                    <a:srgbClr val="7030A0"/>
                  </a:solidFill>
                </a:rPr>
                <a:t>How does </a:t>
              </a:r>
              <a:r>
                <a:rPr lang="en-GB" dirty="0" err="1">
                  <a:solidFill>
                    <a:srgbClr val="7030A0"/>
                  </a:solidFill>
                </a:rPr>
                <a:t>IkB</a:t>
              </a:r>
              <a:br>
                <a:rPr lang="en-GB" dirty="0">
                  <a:solidFill>
                    <a:srgbClr val="7030A0"/>
                  </a:solidFill>
                </a:rPr>
              </a:br>
              <a:r>
                <a:rPr lang="en-GB" dirty="0">
                  <a:solidFill>
                    <a:srgbClr val="7030A0"/>
                  </a:solidFill>
                </a:rPr>
                <a:t>change over time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01B4B5-CBEA-6C02-B387-F88900D3E8EC}"/>
                </a:ext>
              </a:extLst>
            </p:cNvPr>
            <p:cNvCxnSpPr/>
            <p:nvPr/>
          </p:nvCxnSpPr>
          <p:spPr>
            <a:xfrm>
              <a:off x="5794264" y="4077730"/>
              <a:ext cx="62648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B4392D-E252-D5D1-FE59-B73367A437CC}"/>
              </a:ext>
            </a:extLst>
          </p:cNvPr>
          <p:cNvGrpSpPr/>
          <p:nvPr/>
        </p:nvGrpSpPr>
        <p:grpSpPr>
          <a:xfrm>
            <a:off x="5813342" y="3971505"/>
            <a:ext cx="1240148" cy="753122"/>
            <a:chOff x="5813342" y="3971505"/>
            <a:chExt cx="1240148" cy="7531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426438-A478-52C4-8954-75C2757952A9}"/>
                </a:ext>
              </a:extLst>
            </p:cNvPr>
            <p:cNvSpPr txBox="1"/>
            <p:nvPr/>
          </p:nvSpPr>
          <p:spPr>
            <a:xfrm rot="18900000">
              <a:off x="5813342" y="4355295"/>
              <a:ext cx="1240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Goes down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0318841-075A-C260-04B8-C96695E7D291}"/>
                </a:ext>
              </a:extLst>
            </p:cNvPr>
            <p:cNvCxnSpPr>
              <a:cxnSpLocks/>
            </p:cNvCxnSpPr>
            <p:nvPr/>
          </p:nvCxnSpPr>
          <p:spPr>
            <a:xfrm>
              <a:off x="6720440" y="3971505"/>
              <a:ext cx="28201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97F7DC-1FD6-632A-C2C0-6147F295D3CF}"/>
              </a:ext>
            </a:extLst>
          </p:cNvPr>
          <p:cNvGrpSpPr/>
          <p:nvPr/>
        </p:nvGrpSpPr>
        <p:grpSpPr>
          <a:xfrm>
            <a:off x="6943118" y="4077730"/>
            <a:ext cx="2351018" cy="734231"/>
            <a:chOff x="6943118" y="4077730"/>
            <a:chExt cx="2351018" cy="7342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4A677E-71E5-E590-9BAE-AD29523F40AE}"/>
                </a:ext>
              </a:extLst>
            </p:cNvPr>
            <p:cNvSpPr txBox="1"/>
            <p:nvPr/>
          </p:nvSpPr>
          <p:spPr>
            <a:xfrm>
              <a:off x="6943118" y="4094457"/>
              <a:ext cx="2351018" cy="71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GB" dirty="0">
                  <a:solidFill>
                    <a:schemeClr val="accent2"/>
                  </a:solidFill>
                </a:rPr>
                <a:t>Proportional to the amount of</a:t>
              </a:r>
            </a:p>
            <a:p>
              <a:pPr>
                <a:lnSpc>
                  <a:spcPts val="1600"/>
                </a:lnSpc>
              </a:pPr>
              <a:r>
                <a:rPr lang="en-GB" dirty="0" err="1">
                  <a:solidFill>
                    <a:schemeClr val="accent2"/>
                  </a:solidFill>
                </a:rPr>
                <a:t>IkB</a:t>
              </a:r>
              <a:r>
                <a:rPr lang="en-GB" dirty="0">
                  <a:solidFill>
                    <a:schemeClr val="accent2"/>
                  </a:solidFill>
                </a:rPr>
                <a:t> and NF-kB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7AEB52-D87F-7827-F0B4-83DAF6AC07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7993" y="4077730"/>
              <a:ext cx="186236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92CE32-B837-2563-667F-32CD8C497825}"/>
              </a:ext>
            </a:extLst>
          </p:cNvPr>
          <p:cNvGrpSpPr/>
          <p:nvPr/>
        </p:nvGrpSpPr>
        <p:grpSpPr>
          <a:xfrm>
            <a:off x="8397398" y="3973298"/>
            <a:ext cx="979755" cy="650762"/>
            <a:chOff x="8397398" y="3973298"/>
            <a:chExt cx="979755" cy="6507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6C776B-5382-8681-C6D6-333914B2FCDE}"/>
                </a:ext>
              </a:extLst>
            </p:cNvPr>
            <p:cNvSpPr txBox="1"/>
            <p:nvPr/>
          </p:nvSpPr>
          <p:spPr>
            <a:xfrm rot="18900000">
              <a:off x="8397398" y="425472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Goes Up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FF5C9E-4903-841F-A613-42EB3A3FBC6A}"/>
                </a:ext>
              </a:extLst>
            </p:cNvPr>
            <p:cNvCxnSpPr>
              <a:cxnSpLocks/>
            </p:cNvCxnSpPr>
            <p:nvPr/>
          </p:nvCxnSpPr>
          <p:spPr>
            <a:xfrm>
              <a:off x="9079951" y="3973298"/>
              <a:ext cx="284299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BBBB9D-8AE6-D564-9F82-A1B9109240A8}"/>
              </a:ext>
            </a:extLst>
          </p:cNvPr>
          <p:cNvGrpSpPr/>
          <p:nvPr/>
        </p:nvGrpSpPr>
        <p:grpSpPr>
          <a:xfrm>
            <a:off x="9364250" y="4094457"/>
            <a:ext cx="2351018" cy="744232"/>
            <a:chOff x="9364250" y="4094457"/>
            <a:chExt cx="2351018" cy="7442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D28A38-E6C7-FE35-5AE8-E0160B227649}"/>
                </a:ext>
              </a:extLst>
            </p:cNvPr>
            <p:cNvSpPr txBox="1"/>
            <p:nvPr/>
          </p:nvSpPr>
          <p:spPr>
            <a:xfrm>
              <a:off x="9364250" y="4121185"/>
              <a:ext cx="2351018" cy="71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GB" dirty="0">
                  <a:solidFill>
                    <a:schemeClr val="accent4"/>
                  </a:solidFill>
                </a:rPr>
                <a:t>Proportional to the amount of the complex </a:t>
              </a:r>
              <a:r>
                <a:rPr lang="en-GB" dirty="0" err="1">
                  <a:solidFill>
                    <a:schemeClr val="accent4"/>
                  </a:solidFill>
                </a:rPr>
                <a:t>IkB:NF-kB</a:t>
              </a:r>
              <a:endParaRPr lang="en-GB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CBECA1-BED5-0E1A-AEDD-BCB4F339D3B7}"/>
                </a:ext>
              </a:extLst>
            </p:cNvPr>
            <p:cNvCxnSpPr>
              <a:cxnSpLocks/>
            </p:cNvCxnSpPr>
            <p:nvPr/>
          </p:nvCxnSpPr>
          <p:spPr>
            <a:xfrm>
              <a:off x="9469019" y="4094457"/>
              <a:ext cx="1654388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63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753000" y="361800"/>
            <a:ext cx="810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consist of Ordinary Differential Equations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50" y="1119819"/>
            <a:ext cx="3977325" cy="13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2235200" y="5446275"/>
            <a:ext cx="7550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An example from our model of the cell cycle. At time t: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FF"/>
                </a:solidFill>
              </a:rPr>
              <a:t>cMyc</a:t>
            </a:r>
            <a:r>
              <a:rPr lang="en-GB" sz="2400" b="1"/>
              <a:t> = </a:t>
            </a:r>
            <a:r>
              <a:rPr lang="en-GB" sz="2400" b="1">
                <a:solidFill>
                  <a:srgbClr val="9900FF"/>
                </a:solidFill>
              </a:rPr>
              <a:t>0.004</a:t>
            </a:r>
            <a:r>
              <a:rPr lang="en-GB" sz="2400" b="1"/>
              <a:t>*cMyct - </a:t>
            </a:r>
            <a:r>
              <a:rPr lang="en-GB" sz="2400" b="1">
                <a:solidFill>
                  <a:srgbClr val="9900FF"/>
                </a:solidFill>
              </a:rPr>
              <a:t>0.002 </a:t>
            </a:r>
            <a:r>
              <a:rPr lang="en-GB" sz="2400" b="1">
                <a:solidFill>
                  <a:schemeClr val="dk1"/>
                </a:solidFill>
              </a:rPr>
              <a:t>*</a:t>
            </a:r>
            <a:r>
              <a:rPr lang="en-GB" sz="2400" b="1">
                <a:solidFill>
                  <a:srgbClr val="9900FF"/>
                </a:solidFill>
              </a:rPr>
              <a:t> </a:t>
            </a:r>
            <a:r>
              <a:rPr lang="en-GB" sz="2400" b="1">
                <a:solidFill>
                  <a:schemeClr val="dk1"/>
                </a:solidFill>
              </a:rPr>
              <a:t>cMyc</a:t>
            </a:r>
            <a:endParaRPr sz="2400" b="1">
              <a:solidFill>
                <a:srgbClr val="9900FF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2235200" y="1551075"/>
            <a:ext cx="5195400" cy="1544563"/>
            <a:chOff x="2235200" y="1551075"/>
            <a:chExt cx="5195400" cy="1544563"/>
          </a:xfrm>
        </p:grpSpPr>
        <p:sp>
          <p:nvSpPr>
            <p:cNvPr id="111" name="Google Shape;111;p18"/>
            <p:cNvSpPr txBox="1"/>
            <p:nvPr/>
          </p:nvSpPr>
          <p:spPr>
            <a:xfrm>
              <a:off x="2235200" y="2541538"/>
              <a:ext cx="519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en-GB" sz="2400">
                  <a:solidFill>
                    <a:schemeClr val="dk1"/>
                  </a:solidFill>
                </a:rPr>
                <a:t>ks is the rate of protein synthesis</a:t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5018850" y="1551075"/>
              <a:ext cx="365700" cy="4875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2753650" y="2574850"/>
              <a:ext cx="365700" cy="4875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2230575" y="1551075"/>
            <a:ext cx="8603700" cy="2472950"/>
            <a:chOff x="2230575" y="1551075"/>
            <a:chExt cx="8603700" cy="2472950"/>
          </a:xfrm>
        </p:grpSpPr>
        <p:sp>
          <p:nvSpPr>
            <p:cNvPr id="115" name="Google Shape;115;p18"/>
            <p:cNvSpPr txBox="1"/>
            <p:nvPr/>
          </p:nvSpPr>
          <p:spPr>
            <a:xfrm>
              <a:off x="2230575" y="3100625"/>
              <a:ext cx="86037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en-GB" sz="2400">
                  <a:solidFill>
                    <a:schemeClr val="dk1"/>
                  </a:solidFill>
                </a:rPr>
                <a:t>R(t) is the amount of RNA that codes for the protein present in the cell at time t</a:t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399850" y="1551075"/>
              <a:ext cx="704700" cy="487500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2656650" y="3151275"/>
              <a:ext cx="704700" cy="487500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2230575" y="1548813"/>
            <a:ext cx="6068400" cy="3098588"/>
            <a:chOff x="2230575" y="1548813"/>
            <a:chExt cx="6068400" cy="3098588"/>
          </a:xfrm>
        </p:grpSpPr>
        <p:sp>
          <p:nvSpPr>
            <p:cNvPr id="119" name="Google Shape;119;p18"/>
            <p:cNvSpPr txBox="1"/>
            <p:nvPr/>
          </p:nvSpPr>
          <p:spPr>
            <a:xfrm>
              <a:off x="2230575" y="4093300"/>
              <a:ext cx="606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en-GB" sz="2400">
                  <a:solidFill>
                    <a:schemeClr val="dk1"/>
                  </a:solidFill>
                </a:rPr>
                <a:t>kd is the rate of protein degradation</a:t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753650" y="4098850"/>
              <a:ext cx="365700" cy="48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573250" y="1548813"/>
              <a:ext cx="365700" cy="48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2235200" y="1551075"/>
            <a:ext cx="7897200" cy="3772813"/>
            <a:chOff x="2235200" y="1551075"/>
            <a:chExt cx="7897200" cy="3772813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2235200" y="4769788"/>
              <a:ext cx="7897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81000" algn="l" rtl="0">
                <a:spcBef>
                  <a:spcPts val="0"/>
                </a:spcBef>
                <a:spcAft>
                  <a:spcPts val="0"/>
                </a:spcAft>
                <a:buSzPts val="2400"/>
                <a:buChar char="●"/>
              </a:pPr>
              <a:r>
                <a:rPr lang="en-GB" sz="2400"/>
                <a:t>P(t) is the concentration of the protein at time t</a:t>
              </a:r>
              <a:endParaRPr sz="2400"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7000050" y="1551075"/>
              <a:ext cx="704700" cy="487500"/>
            </a:xfrm>
            <a:prstGeom prst="rect">
              <a:avLst/>
            </a:pr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656650" y="4827675"/>
              <a:ext cx="704700" cy="487500"/>
            </a:xfrm>
            <a:prstGeom prst="rect">
              <a:avLst/>
            </a:pr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9"/>
          <p:cNvGrpSpPr/>
          <p:nvPr/>
        </p:nvGrpSpPr>
        <p:grpSpPr>
          <a:xfrm>
            <a:off x="144963" y="1634850"/>
            <a:ext cx="1870500" cy="1904125"/>
            <a:chOff x="1170188" y="1219225"/>
            <a:chExt cx="1870500" cy="1904125"/>
          </a:xfrm>
        </p:grpSpPr>
        <p:pic>
          <p:nvPicPr>
            <p:cNvPr id="132" name="Google Shape;13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5325" y="1704125"/>
              <a:ext cx="1800225" cy="141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9"/>
            <p:cNvSpPr txBox="1"/>
            <p:nvPr/>
          </p:nvSpPr>
          <p:spPr>
            <a:xfrm>
              <a:off x="1170188" y="1219225"/>
              <a:ext cx="187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Parameters file</a:t>
              </a:r>
              <a:endParaRPr b="1"/>
            </a:p>
          </p:txBody>
        </p:sp>
      </p:grp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100" y="1252950"/>
            <a:ext cx="5583375" cy="9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1225" y="2486025"/>
            <a:ext cx="4860225" cy="13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4322525" y="720450"/>
            <a:ext cx="18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Reactions file</a:t>
            </a:r>
            <a:endParaRPr b="1"/>
          </a:p>
        </p:txBody>
      </p:sp>
      <p:sp>
        <p:nvSpPr>
          <p:cNvPr id="137" name="Google Shape;137;p19"/>
          <p:cNvSpPr txBox="1"/>
          <p:nvPr/>
        </p:nvSpPr>
        <p:spPr>
          <a:xfrm>
            <a:off x="8616075" y="1967350"/>
            <a:ext cx="18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Rate laws file</a:t>
            </a:r>
            <a:endParaRPr b="1"/>
          </a:p>
        </p:txBody>
      </p:sp>
      <p:cxnSp>
        <p:nvCxnSpPr>
          <p:cNvPr id="138" name="Google Shape;138;p19"/>
          <p:cNvCxnSpPr/>
          <p:nvPr/>
        </p:nvCxnSpPr>
        <p:spPr>
          <a:xfrm>
            <a:off x="2202875" y="3006425"/>
            <a:ext cx="733200" cy="90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4488875" y="2466100"/>
            <a:ext cx="42600" cy="120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9"/>
          <p:cNvCxnSpPr/>
          <p:nvPr/>
        </p:nvCxnSpPr>
        <p:spPr>
          <a:xfrm flipH="1">
            <a:off x="5993775" y="3228100"/>
            <a:ext cx="808800" cy="605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9"/>
          <p:cNvSpPr txBox="1"/>
          <p:nvPr/>
        </p:nvSpPr>
        <p:spPr>
          <a:xfrm>
            <a:off x="6206825" y="235525"/>
            <a:ext cx="427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Building an ODE model</a:t>
            </a:r>
            <a:endParaRPr sz="2400" b="1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025" y="3984550"/>
            <a:ext cx="6956036" cy="2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657</Words>
  <Application>Microsoft Macintosh PowerPoint</Application>
  <PresentationFormat>Widescreen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Remember This?</vt:lpstr>
      <vt:lpstr>PowerPoint Presentation</vt:lpstr>
      <vt:lpstr>PowerPoint Presentation</vt:lpstr>
      <vt:lpstr>PowerPoint Presentation</vt:lpstr>
      <vt:lpstr>PowerPoint Presentation</vt:lpstr>
      <vt:lpstr>In a browser, go to: 139.184.170.218:9001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Simon Mitchell</cp:lastModifiedBy>
  <cp:revision>2</cp:revision>
  <dcterms:modified xsi:type="dcterms:W3CDTF">2025-02-21T10:10:23Z</dcterms:modified>
</cp:coreProperties>
</file>