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</p:sldMasterIdLst>
  <p:notesMasterIdLst>
    <p:notesMasterId r:id="rId20"/>
  </p:notesMasterIdLst>
  <p:sldIdLst>
    <p:sldId id="258" r:id="rId5"/>
    <p:sldId id="262" r:id="rId6"/>
    <p:sldId id="261" r:id="rId7"/>
    <p:sldId id="268" r:id="rId8"/>
    <p:sldId id="265" r:id="rId9"/>
    <p:sldId id="269" r:id="rId10"/>
    <p:sldId id="270" r:id="rId11"/>
    <p:sldId id="259" r:id="rId12"/>
    <p:sldId id="266" r:id="rId13"/>
    <p:sldId id="272" r:id="rId14"/>
    <p:sldId id="273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D5"/>
    <a:srgbClr val="EF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4E3BA0-74A5-E64F-A409-34AA5F34576E}" v="3" dt="2024-03-18T17:30:12.5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93"/>
  </p:normalViewPr>
  <p:slideViewPr>
    <p:cSldViewPr snapToGrid="0">
      <p:cViewPr varScale="1">
        <p:scale>
          <a:sx n="108" d="100"/>
          <a:sy n="108" d="100"/>
        </p:scale>
        <p:origin x="23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E5427-BB1E-AB42-B83E-50C99CC17C1A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80424-BE10-1649-8706-B4049F0BE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154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Template version 15_12_21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80424-BE10-1649-8706-B4049F0BE68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86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80424-BE10-1649-8706-B4049F0BE68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78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80424-BE10-1649-8706-B4049F0BE68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173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80424-BE10-1649-8706-B4049F0BE68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305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80424-BE10-1649-8706-B4049F0BE68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573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80424-BE10-1649-8706-B4049F0BE68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852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80424-BE10-1649-8706-B4049F0BE68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767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00B7-075A-BE41-B353-C43E74C57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0D92F-37A0-6047-A6EB-5F12564F4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A370B8-9C3C-1347-B07F-C983B9CDC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0" y="292100"/>
            <a:ext cx="3081241" cy="62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3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609A-F20D-F24D-9E78-3DA6727B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75BCF-A5C6-E746-AC75-C1318BB4E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239520"/>
            <a:ext cx="5654040" cy="49374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BEFC3-750B-0F4E-B9E7-DD7EBE344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239520"/>
            <a:ext cx="5654040" cy="49374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98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609A-F20D-F24D-9E78-3DA6727B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75BCF-A5C6-E746-AC75-C1318BB4E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239519"/>
            <a:ext cx="3789680" cy="49374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BEFC3-750B-0F4E-B9E7-DD7EBE344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6080" y="1239520"/>
            <a:ext cx="3789680" cy="49374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0B1D47-05CF-0542-A092-C38D094F4EE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185920" y="1239520"/>
            <a:ext cx="3789680" cy="49374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6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609A-F20D-F24D-9E78-3DA6727B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75BCF-A5C6-E746-AC75-C1318BB4E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3688080"/>
            <a:ext cx="5654040" cy="24888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BEFC3-750B-0F4E-B9E7-DD7EBE344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3688080"/>
            <a:ext cx="5654040" cy="24888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DC7D9F-5D3F-CD41-847C-C2F5E913574C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65760" y="1158398"/>
            <a:ext cx="5654040" cy="24888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7D12FB5-9D20-9044-A515-197839EA745E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172202" y="1158398"/>
            <a:ext cx="5654040" cy="24888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34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6F0D-EF75-DE44-A74E-3153FDD5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B11BF-9FC0-CD4B-BC80-CA3F7BD02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5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7190-60A9-D545-8DE1-D395882F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2680A-E797-E346-A54B-C781232A4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85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A0B0-523A-9143-BB65-0D196AE81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365125"/>
            <a:ext cx="11423016" cy="6813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6A1DD-8286-0941-9198-17414ADF5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080" y="1137919"/>
            <a:ext cx="5611495" cy="554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16B33-8BF9-3641-9FCC-54A6FEC24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080" y="1783713"/>
            <a:ext cx="5611495" cy="4405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85F0D-5985-2A4A-9041-78F72781D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137919"/>
            <a:ext cx="5639130" cy="554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79BCB-CED7-8C4F-BF16-9A0CEFC15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1783713"/>
            <a:ext cx="5639130" cy="4405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91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4658-308C-E34A-A7A2-EE4090F2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1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94037D-725B-D14F-A3A8-E630A36F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-660400"/>
            <a:ext cx="11430000" cy="660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44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4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619EBA-DC4E-0046-B8E0-535C6F60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20675"/>
            <a:ext cx="11430000" cy="796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ED6DE-5AF9-1C40-9CD6-D320B0E6A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219200"/>
            <a:ext cx="114300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5" name="Picture 4" descr="BSMS logo">
            <a:extLst>
              <a:ext uri="{FF2B5EF4-FFF2-40B4-BE49-F238E27FC236}">
                <a16:creationId xmlns:a16="http://schemas.microsoft.com/office/drawing/2014/main" id="{1BD622E9-D4E0-D943-8B5A-E41F2751BD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7" t="11674" r="3584" b="17023"/>
          <a:stretch/>
        </p:blipFill>
        <p:spPr>
          <a:xfrm>
            <a:off x="334963" y="6354153"/>
            <a:ext cx="1786684" cy="37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0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469" userDrawn="1">
          <p15:clr>
            <a:srgbClr val="F26B43"/>
          </p15:clr>
        </p15:guide>
        <p15:guide id="5" orient="horz" pos="119" userDrawn="1">
          <p15:clr>
            <a:srgbClr val="F26B43"/>
          </p15:clr>
        </p15:guide>
        <p15:guide id="6" orient="horz" pos="3906" userDrawn="1">
          <p15:clr>
            <a:srgbClr val="F26B43"/>
          </p15:clr>
        </p15:guide>
        <p15:guide id="7" pos="3772" userDrawn="1">
          <p15:clr>
            <a:srgbClr val="F26B43"/>
          </p15:clr>
        </p15:guide>
        <p15:guide id="8" pos="3908" userDrawn="1">
          <p15:clr>
            <a:srgbClr val="F26B43"/>
          </p15:clr>
        </p15:guide>
        <p15:guide id="9" orient="horz" pos="2115" userDrawn="1">
          <p15:clr>
            <a:srgbClr val="F26B43"/>
          </p15:clr>
        </p15:guide>
        <p15:guide id="10" orient="horz" pos="2205" userDrawn="1">
          <p15:clr>
            <a:srgbClr val="F26B43"/>
          </p15:clr>
        </p15:guide>
        <p15:guide id="11" orient="horz" pos="10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hyperlink" Target="https://mitchell.science/" TargetMode="Externa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794E-B7BF-3B4E-B6AA-E48DB9C36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/>
              <a:t>Modelling Across Scales</a:t>
            </a:r>
            <a:br>
              <a:rPr lang="en-GB" b="1"/>
            </a:br>
            <a:r>
              <a:rPr lang="en-GB"/>
              <a:t>From Molecules to Pandemics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ED233-784D-B648-991D-0C2357B2FF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  <a:p>
            <a:r>
              <a:rPr lang="en-GB"/>
              <a:t>SSC Intro and Overview</a:t>
            </a:r>
          </a:p>
          <a:p>
            <a:r>
              <a:rPr lang="en-GB"/>
              <a:t>Simon Mitchell</a:t>
            </a:r>
          </a:p>
        </p:txBody>
      </p:sp>
    </p:spTree>
    <p:extLst>
      <p:ext uri="{BB962C8B-B14F-4D97-AF65-F5344CB8AC3E}">
        <p14:creationId xmlns:p14="http://schemas.microsoft.com/office/powerpoint/2010/main" val="252734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E21E-EA73-4702-822E-6C265C0B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6F03-8D56-47C6-9347-6D7E73002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• Understand how computers and mathematics are used to simulate biology and how that is useful for medicine.</a:t>
            </a:r>
          </a:p>
          <a:p>
            <a:r>
              <a:rPr lang="en-GB"/>
              <a:t>• Be able to run models of biological systems across a number of scales.</a:t>
            </a:r>
          </a:p>
          <a:p>
            <a:r>
              <a:rPr lang="en-GB"/>
              <a:t>• Be able to present results generated from simulations, and understand the insight generated along with the limitations of modelling.</a:t>
            </a:r>
          </a:p>
          <a:p>
            <a:endParaRPr lang="en-GB"/>
          </a:p>
          <a:p>
            <a:endParaRPr lang="en-GB"/>
          </a:p>
          <a:p>
            <a:pPr marL="342900" indent="-342900">
              <a:buFontTx/>
              <a:buChar char="-"/>
            </a:pPr>
            <a:r>
              <a:rPr lang="en-GB"/>
              <a:t>6-minute presentations - present one modelling result.</a:t>
            </a:r>
          </a:p>
          <a:p>
            <a:pPr marL="800100" lvl="1" indent="-342900">
              <a:buFontTx/>
              <a:buChar char="-"/>
            </a:pPr>
            <a:r>
              <a:rPr lang="en-GB"/>
              <a:t>Using any of the techniques we’ll show you.</a:t>
            </a:r>
          </a:p>
          <a:p>
            <a:pPr marL="1257300" lvl="2" indent="-342900">
              <a:buFontTx/>
              <a:buChar char="-"/>
            </a:pPr>
            <a:r>
              <a:rPr lang="en-GB"/>
              <a:t>A little background on the biology and what you did</a:t>
            </a:r>
          </a:p>
          <a:p>
            <a:pPr marL="1257300" lvl="2" indent="-342900">
              <a:buFontTx/>
              <a:buChar char="-"/>
            </a:pPr>
            <a:r>
              <a:rPr lang="en-GB"/>
              <a:t>A result and how you interpret it</a:t>
            </a:r>
          </a:p>
          <a:p>
            <a:pPr marL="1257300" lvl="2" indent="-342900">
              <a:buFontTx/>
              <a:buChar char="-"/>
            </a:pPr>
            <a:r>
              <a:rPr lang="en-GB"/>
              <a:t>Some discussion of its limitations and what you could do next</a:t>
            </a:r>
          </a:p>
          <a:p>
            <a:pPr marL="1257300" lvl="2" indent="-342900">
              <a:buFontTx/>
              <a:buChar char="-"/>
            </a:pPr>
            <a:r>
              <a:rPr lang="en-GB"/>
              <a:t>Answer a question or two!</a:t>
            </a:r>
          </a:p>
          <a:p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84EC46-BD13-BE49-A6E3-EFF1B73D6BF0}"/>
              </a:ext>
            </a:extLst>
          </p:cNvPr>
          <p:cNvSpPr txBox="1">
            <a:spLocks/>
          </p:cNvSpPr>
          <p:nvPr/>
        </p:nvSpPr>
        <p:spPr>
          <a:xfrm>
            <a:off x="365760" y="3429000"/>
            <a:ext cx="11430000" cy="796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Assessment</a:t>
            </a:r>
          </a:p>
        </p:txBody>
      </p:sp>
      <p:pic>
        <p:nvPicPr>
          <p:cNvPr id="12290" name="Picture 2" descr="A woman presenting a presentation in front of a group of people.">
            <a:extLst>
              <a:ext uri="{FF2B5EF4-FFF2-40B4-BE49-F238E27FC236}">
                <a16:creationId xmlns:a16="http://schemas.microsoft.com/office/drawing/2014/main" id="{6F200B0D-1923-7440-9CF2-14F1571B9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124" y="4397950"/>
            <a:ext cx="3724876" cy="248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00A07C2-6FF3-1340-9E10-2FFD5E8103AD}"/>
              </a:ext>
            </a:extLst>
          </p:cNvPr>
          <p:cNvSpPr txBox="1">
            <a:spLocks/>
          </p:cNvSpPr>
          <p:nvPr/>
        </p:nvSpPr>
        <p:spPr>
          <a:xfrm>
            <a:off x="-272673" y="6138862"/>
            <a:ext cx="11430000" cy="796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11079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E2E54-7FD6-17C8-6E21-C646516FC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Population–Scale Modelling</a:t>
            </a:r>
          </a:p>
        </p:txBody>
      </p:sp>
      <p:pic>
        <p:nvPicPr>
          <p:cNvPr id="4" name="Content Placeholder 4" descr="A screenshot from the news where equations that represent pandemic modelling are shown, ">
            <a:extLst>
              <a:ext uri="{FF2B5EF4-FFF2-40B4-BE49-F238E27FC236}">
                <a16:creationId xmlns:a16="http://schemas.microsoft.com/office/drawing/2014/main" id="{8EC95245-5CC8-B3B5-2C4B-0763EEDCE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778"/>
            <a:ext cx="7155553" cy="46768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51DE45-FC10-3C3D-1B84-75D2B88EC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240" y="1349706"/>
            <a:ext cx="7126239" cy="49383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894198-B467-1562-BE77-08B5F0864AC4}"/>
              </a:ext>
            </a:extLst>
          </p:cNvPr>
          <p:cNvSpPr txBox="1"/>
          <p:nvPr/>
        </p:nvSpPr>
        <p:spPr>
          <a:xfrm>
            <a:off x="6098088" y="6288065"/>
            <a:ext cx="6093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/>
              <a:t>Lin, </a:t>
            </a:r>
            <a:r>
              <a:rPr lang="en-GB" sz="1200" err="1"/>
              <a:t>Qianying</a:t>
            </a:r>
            <a:r>
              <a:rPr lang="en-GB" sz="1200"/>
              <a:t>, et al. "A conceptual model for the coronavirus disease 2019 (COVID-19) outbreak in Wuhan, China with individual reaction and governmental action." </a:t>
            </a:r>
            <a:r>
              <a:rPr lang="en-GB" sz="1200" i="1"/>
              <a:t>International journal of infectious diseases</a:t>
            </a:r>
            <a:r>
              <a:rPr lang="en-GB" sz="1200"/>
              <a:t> 93 (2020): 211-216.</a:t>
            </a:r>
          </a:p>
        </p:txBody>
      </p:sp>
    </p:spTree>
    <p:extLst>
      <p:ext uri="{BB962C8B-B14F-4D97-AF65-F5344CB8AC3E}">
        <p14:creationId xmlns:p14="http://schemas.microsoft.com/office/powerpoint/2010/main" val="323861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C5043E3-838C-A82A-6368-EA0AA91E61DF}"/>
              </a:ext>
            </a:extLst>
          </p:cNvPr>
          <p:cNvSpPr/>
          <p:nvPr/>
        </p:nvSpPr>
        <p:spPr>
          <a:xfrm>
            <a:off x="5488776" y="1350681"/>
            <a:ext cx="3665286" cy="1010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9DDB5-E1D0-93B9-78C1-0594ED5F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73" y="104873"/>
            <a:ext cx="11430000" cy="796925"/>
          </a:xfrm>
        </p:spPr>
        <p:txBody>
          <a:bodyPr/>
          <a:lstStyle/>
          <a:p>
            <a:r>
              <a:rPr lang="en-GB"/>
              <a:t>SI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16D52D-73D0-ADDB-B822-0A1270708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55" y="1350681"/>
            <a:ext cx="48387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0E101A-EFA7-55C4-B026-30FEA4CB81DE}"/>
              </a:ext>
            </a:extLst>
          </p:cNvPr>
          <p:cNvSpPr txBox="1"/>
          <p:nvPr/>
        </p:nvSpPr>
        <p:spPr>
          <a:xfrm>
            <a:off x="3201115" y="1587335"/>
            <a:ext cx="14672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/>
              <a:t>Recovery rate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AE17C-85D6-FC08-B07E-C4B34B4CA3B6}"/>
              </a:ext>
            </a:extLst>
          </p:cNvPr>
          <p:cNvSpPr txBox="1"/>
          <p:nvPr/>
        </p:nvSpPr>
        <p:spPr>
          <a:xfrm>
            <a:off x="2440631" y="3295153"/>
            <a:ext cx="103414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Infection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8C853-1695-961F-069D-4969D9F6AD3C}"/>
              </a:ext>
            </a:extLst>
          </p:cNvPr>
          <p:cNvSpPr txBox="1"/>
          <p:nvPr/>
        </p:nvSpPr>
        <p:spPr>
          <a:xfrm>
            <a:off x="2873829" y="6495493"/>
            <a:ext cx="93181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600"/>
              <a:t>Adapted from: https://</a:t>
            </a:r>
            <a:r>
              <a:rPr lang="en-GB" sz="1600" err="1"/>
              <a:t>docs.idmod.org</a:t>
            </a:r>
            <a:r>
              <a:rPr lang="en-GB" sz="1600"/>
              <a:t>/projects/</a:t>
            </a:r>
            <a:r>
              <a:rPr lang="en-GB" sz="1600" err="1"/>
              <a:t>emod</a:t>
            </a:r>
            <a:r>
              <a:rPr lang="en-GB" sz="1600"/>
              <a:t>-generic/</a:t>
            </a:r>
            <a:r>
              <a:rPr lang="en-GB" sz="1600" err="1"/>
              <a:t>en</a:t>
            </a:r>
            <a:r>
              <a:rPr lang="en-GB" sz="1600"/>
              <a:t>/2.20_a/model-</a:t>
            </a:r>
            <a:r>
              <a:rPr lang="en-GB" sz="1600" err="1"/>
              <a:t>si.html</a:t>
            </a:r>
            <a:endParaRPr lang="en-GB" sz="16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E06382-EF5B-B6D9-9595-F6CC010D32E1}"/>
              </a:ext>
            </a:extLst>
          </p:cNvPr>
          <p:cNvGrpSpPr/>
          <p:nvPr/>
        </p:nvGrpSpPr>
        <p:grpSpPr>
          <a:xfrm>
            <a:off x="5293213" y="1561060"/>
            <a:ext cx="4297780" cy="2090774"/>
            <a:chOff x="5308203" y="1705010"/>
            <a:chExt cx="4297780" cy="209077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7F5EB7-1F30-9D67-6E31-2B9A1AA28226}"/>
                </a:ext>
              </a:extLst>
            </p:cNvPr>
            <p:cNvSpPr txBox="1"/>
            <p:nvPr/>
          </p:nvSpPr>
          <p:spPr>
            <a:xfrm rot="1800000">
              <a:off x="5308203" y="3426452"/>
              <a:ext cx="4297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Rate of change of infected people over time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85796C8-F561-26B6-895D-6AA537F24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1960" y="1705010"/>
              <a:ext cx="558800" cy="80010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C136B5C-6028-E338-B801-F32C7BA89BB1}"/>
              </a:ext>
            </a:extLst>
          </p:cNvPr>
          <p:cNvSpPr txBox="1"/>
          <p:nvPr/>
        </p:nvSpPr>
        <p:spPr>
          <a:xfrm>
            <a:off x="1286053" y="329559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55E19E-0204-2914-E7DE-3DDFA4FBE0A1}"/>
              </a:ext>
            </a:extLst>
          </p:cNvPr>
          <p:cNvSpPr txBox="1"/>
          <p:nvPr/>
        </p:nvSpPr>
        <p:spPr>
          <a:xfrm>
            <a:off x="4282285" y="3298358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A4967BC-2905-6972-E50B-B8271FBEAB50}"/>
              </a:ext>
            </a:extLst>
          </p:cNvPr>
          <p:cNvGrpSpPr/>
          <p:nvPr/>
        </p:nvGrpSpPr>
        <p:grpSpPr>
          <a:xfrm>
            <a:off x="6317297" y="1567410"/>
            <a:ext cx="5749728" cy="2913032"/>
            <a:chOff x="6332287" y="1711360"/>
            <a:chExt cx="5749728" cy="29130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17474E3-95C2-3118-3CB1-51D6FC6C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32287" y="1711360"/>
              <a:ext cx="1143000" cy="787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AB80E1-00FE-2AA7-CA14-9BB1A8D822FC}"/>
                </a:ext>
              </a:extLst>
            </p:cNvPr>
            <p:cNvSpPr txBox="1"/>
            <p:nvPr/>
          </p:nvSpPr>
          <p:spPr>
            <a:xfrm rot="1800000">
              <a:off x="6418728" y="2551260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equals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1DCEA5-858E-CC61-D40E-B932408BE168}"/>
                </a:ext>
              </a:extLst>
            </p:cNvPr>
            <p:cNvSpPr txBox="1"/>
            <p:nvPr/>
          </p:nvSpPr>
          <p:spPr>
            <a:xfrm rot="1800000">
              <a:off x="6870204" y="3636404"/>
              <a:ext cx="52118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/>
                <a:t>Infection rate * susceptible people *  infected people </a:t>
              </a:r>
              <a:br>
                <a:rPr lang="en-GB"/>
              </a:br>
              <a:r>
                <a:rPr lang="en-GB"/>
                <a:t>total number of people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78EF28F-9AAB-132E-DE3F-F4B774F78558}"/>
                </a:ext>
              </a:extLst>
            </p:cNvPr>
            <p:cNvCxnSpPr/>
            <p:nvPr/>
          </p:nvCxnSpPr>
          <p:spPr>
            <a:xfrm>
              <a:off x="8495006" y="3403813"/>
              <a:ext cx="2054269" cy="12205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7D0D912-F770-5683-FB91-268C8282D1DC}"/>
              </a:ext>
            </a:extLst>
          </p:cNvPr>
          <p:cNvGrpSpPr/>
          <p:nvPr/>
        </p:nvGrpSpPr>
        <p:grpSpPr>
          <a:xfrm>
            <a:off x="7791199" y="1677074"/>
            <a:ext cx="3676593" cy="1689986"/>
            <a:chOff x="7806189" y="1821024"/>
            <a:chExt cx="3676593" cy="168998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8D54BE5-BDFE-2C79-6E94-8BA4326E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06189" y="1821024"/>
              <a:ext cx="825500" cy="5588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CC8D89-ED64-4A89-C548-0419B7DDE366}"/>
                </a:ext>
              </a:extLst>
            </p:cNvPr>
            <p:cNvSpPr txBox="1"/>
            <p:nvPr/>
          </p:nvSpPr>
          <p:spPr>
            <a:xfrm rot="1800000">
              <a:off x="8004793" y="2540841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minus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D41F6C-F1FD-1EBF-FCD5-5758424F0016}"/>
                </a:ext>
              </a:extLst>
            </p:cNvPr>
            <p:cNvSpPr txBox="1"/>
            <p:nvPr/>
          </p:nvSpPr>
          <p:spPr>
            <a:xfrm rot="1800000">
              <a:off x="8324097" y="3141678"/>
              <a:ext cx="315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Recovery rate * infected people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A3EC8F-AE9B-6A1A-F98A-B7AD164598D1}"/>
              </a:ext>
            </a:extLst>
          </p:cNvPr>
          <p:cNvGrpSpPr/>
          <p:nvPr/>
        </p:nvGrpSpPr>
        <p:grpSpPr>
          <a:xfrm>
            <a:off x="-6780" y="5270472"/>
            <a:ext cx="9606412" cy="1138527"/>
            <a:chOff x="-6780" y="5132962"/>
            <a:chExt cx="9606412" cy="113852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DAA392-A350-0D7F-804F-EA9528D423A1}"/>
                </a:ext>
              </a:extLst>
            </p:cNvPr>
            <p:cNvSpPr txBox="1"/>
            <p:nvPr/>
          </p:nvSpPr>
          <p:spPr>
            <a:xfrm>
              <a:off x="-6780" y="5132962"/>
              <a:ext cx="9606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/>
                <a:t>Let’s simulate it, open a web browser and go here: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B1E3D5-3F7C-EB0E-DC85-43DFEF0E2936}"/>
                </a:ext>
              </a:extLst>
            </p:cNvPr>
            <p:cNvSpPr txBox="1"/>
            <p:nvPr/>
          </p:nvSpPr>
          <p:spPr>
            <a:xfrm>
              <a:off x="2972692" y="5686714"/>
              <a:ext cx="614401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err="1"/>
                <a:t>www.Mitchell.science</a:t>
              </a:r>
              <a:r>
                <a:rPr lang="en-GB" sz="3200"/>
                <a:t>/</a:t>
              </a:r>
              <a:r>
                <a:rPr lang="en-GB" sz="3200" err="1"/>
                <a:t>ssc</a:t>
              </a:r>
              <a:endParaRPr lang="en-GB" sz="3200"/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28F94945-F7BB-54FE-DBC5-26AB894D89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8746" y="1490646"/>
            <a:ext cx="2603500" cy="787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A169D32-5D2D-14C3-75E3-47BB8F6793CF}"/>
              </a:ext>
            </a:extLst>
          </p:cNvPr>
          <p:cNvSpPr txBox="1"/>
          <p:nvPr/>
        </p:nvSpPr>
        <p:spPr>
          <a:xfrm>
            <a:off x="3166807" y="4455004"/>
            <a:ext cx="495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= number of contacts * probability of transmission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D1B6CBE-7367-6C35-C893-3D6A7A4A1C7F}"/>
              </a:ext>
            </a:extLst>
          </p:cNvPr>
          <p:cNvGrpSpPr/>
          <p:nvPr/>
        </p:nvGrpSpPr>
        <p:grpSpPr>
          <a:xfrm>
            <a:off x="-331098" y="4289527"/>
            <a:ext cx="3469228" cy="658138"/>
            <a:chOff x="-316108" y="4433477"/>
            <a:chExt cx="3469228" cy="65813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06542EA-5541-226A-2318-0B74ECA4B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84164" y="4433477"/>
              <a:ext cx="368956" cy="658138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FA70924-DF7E-07C9-4728-F36F22501207}"/>
                </a:ext>
              </a:extLst>
            </p:cNvPr>
            <p:cNvSpPr txBox="1"/>
            <p:nvPr/>
          </p:nvSpPr>
          <p:spPr>
            <a:xfrm>
              <a:off x="-316108" y="4445284"/>
              <a:ext cx="3085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/>
                <a:t>What do you think the infection rate is affected by?</a:t>
              </a:r>
            </a:p>
          </p:txBody>
        </p: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AD1A0246-44D1-3914-CD36-E36A1A9F184E}"/>
              </a:ext>
            </a:extLst>
          </p:cNvPr>
          <p:cNvSpPr txBox="1">
            <a:spLocks/>
          </p:cNvSpPr>
          <p:nvPr/>
        </p:nvSpPr>
        <p:spPr>
          <a:xfrm>
            <a:off x="350770" y="630106"/>
            <a:ext cx="11430000" cy="7969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/>
              <a:t>What happens if the recovery rate gets higher?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/>
              <a:t>What happens if the probability of transmission changes?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3523E1D-7EF8-CAD3-A49A-BB77065788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048" y="5864803"/>
            <a:ext cx="2436237" cy="55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9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9433-016B-320F-A1F5-A2A6A3F3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SIR model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13EEBE-AE2B-6CDB-B995-44D65B91F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32" y="3549650"/>
            <a:ext cx="773430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86E2DC-D453-17C5-0193-BC78E58D4CAD}"/>
              </a:ext>
            </a:extLst>
          </p:cNvPr>
          <p:cNvSpPr txBox="1"/>
          <p:nvPr/>
        </p:nvSpPr>
        <p:spPr>
          <a:xfrm>
            <a:off x="2496283" y="5521809"/>
            <a:ext cx="103414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Infection rate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34110-2079-EFCE-167B-F918C2CCD46D}"/>
              </a:ext>
            </a:extLst>
          </p:cNvPr>
          <p:cNvSpPr txBox="1"/>
          <p:nvPr/>
        </p:nvSpPr>
        <p:spPr>
          <a:xfrm>
            <a:off x="5331165" y="5506819"/>
            <a:ext cx="104060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/>
              <a:t>Recovery</a:t>
            </a:r>
            <a:br>
              <a:rPr lang="en-GB"/>
            </a:br>
            <a:r>
              <a:rPr lang="en-GB"/>
              <a:t>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D22FD3-25B0-A28D-BCA6-A6654FB47FD7}"/>
              </a:ext>
            </a:extLst>
          </p:cNvPr>
          <p:cNvSpPr txBox="1"/>
          <p:nvPr/>
        </p:nvSpPr>
        <p:spPr>
          <a:xfrm>
            <a:off x="4553942" y="3563225"/>
            <a:ext cx="155444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Rate of return to susceptible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5ABB96-1B60-658D-AF0B-113A2676C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261" y="3563224"/>
            <a:ext cx="3160822" cy="2589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5DC766-DF4E-4002-D446-958C213A1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4261" y="1239837"/>
            <a:ext cx="2895600" cy="1778000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BB7B690-72A5-B498-716F-190201325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232" y="839787"/>
            <a:ext cx="48387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672C5E5-41B9-6665-6CAF-2EC9EC53C3F1}"/>
              </a:ext>
            </a:extLst>
          </p:cNvPr>
          <p:cNvGrpSpPr/>
          <p:nvPr/>
        </p:nvGrpSpPr>
        <p:grpSpPr>
          <a:xfrm>
            <a:off x="631280" y="3549650"/>
            <a:ext cx="10971107" cy="2495747"/>
            <a:chOff x="631280" y="3549650"/>
            <a:chExt cx="10971107" cy="249574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9CDE4D-FCBF-0F12-9415-3DFD9AAB5365}"/>
                </a:ext>
              </a:extLst>
            </p:cNvPr>
            <p:cNvSpPr/>
            <p:nvPr/>
          </p:nvSpPr>
          <p:spPr>
            <a:xfrm>
              <a:off x="10687987" y="3747541"/>
              <a:ext cx="914400" cy="629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B619A8-2E00-83C0-4265-0FE7312594A2}"/>
                </a:ext>
              </a:extLst>
            </p:cNvPr>
            <p:cNvSpPr/>
            <p:nvPr/>
          </p:nvSpPr>
          <p:spPr>
            <a:xfrm>
              <a:off x="10074583" y="5415810"/>
              <a:ext cx="914400" cy="629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F8E592-6BF3-02B6-D677-BA1B3E6B4DD1}"/>
                </a:ext>
              </a:extLst>
            </p:cNvPr>
            <p:cNvSpPr/>
            <p:nvPr/>
          </p:nvSpPr>
          <p:spPr>
            <a:xfrm>
              <a:off x="631280" y="3549650"/>
              <a:ext cx="7403448" cy="13071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A9D84AE9-5764-045F-A20F-652B079FE2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6757" y="6168140"/>
            <a:ext cx="2756350" cy="57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6AAF-8082-F23B-D850-EC3F86CFC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6138" y="228209"/>
            <a:ext cx="1359522" cy="796925"/>
          </a:xfrm>
        </p:spPr>
        <p:txBody>
          <a:bodyPr/>
          <a:lstStyle/>
          <a:p>
            <a:r>
              <a:rPr lang="en-GB"/>
              <a:t>SEIR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98A0173-CB22-7350-12C5-5DF201199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121"/>
            <a:ext cx="10322873" cy="252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FA6804-8448-C0CC-51DF-CABFBE45B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392" y="3788412"/>
            <a:ext cx="2501900" cy="306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95632B-27A3-E8BD-263D-ECE02AB4D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4452" y="3675882"/>
            <a:ext cx="3568700" cy="3225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ABA6FE-DCC6-48F7-5FC6-6DA1ECF67116}"/>
              </a:ext>
            </a:extLst>
          </p:cNvPr>
          <p:cNvSpPr/>
          <p:nvPr/>
        </p:nvSpPr>
        <p:spPr>
          <a:xfrm>
            <a:off x="39620" y="4580"/>
            <a:ext cx="9443804" cy="1244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12D170-CBDF-5491-7502-9D5B137C5243}"/>
              </a:ext>
            </a:extLst>
          </p:cNvPr>
          <p:cNvGrpSpPr/>
          <p:nvPr/>
        </p:nvGrpSpPr>
        <p:grpSpPr>
          <a:xfrm>
            <a:off x="-58211" y="2502902"/>
            <a:ext cx="2667978" cy="1172980"/>
            <a:chOff x="20546" y="3429000"/>
            <a:chExt cx="3052438" cy="117298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FA1E679-7474-21B4-F3D9-E08A80C71CDB}"/>
                </a:ext>
              </a:extLst>
            </p:cNvPr>
            <p:cNvSpPr/>
            <p:nvPr/>
          </p:nvSpPr>
          <p:spPr>
            <a:xfrm>
              <a:off x="95291" y="3429000"/>
              <a:ext cx="2977693" cy="1172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E20FA34-21BF-2AB9-0350-880396418993}"/>
                </a:ext>
              </a:extLst>
            </p:cNvPr>
            <p:cNvCxnSpPr/>
            <p:nvPr/>
          </p:nvCxnSpPr>
          <p:spPr>
            <a:xfrm flipV="1">
              <a:off x="1212172" y="3429000"/>
              <a:ext cx="0" cy="9481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FC2BBC4-8BDB-76CF-11EC-39AF9D4571D3}"/>
                </a:ext>
              </a:extLst>
            </p:cNvPr>
            <p:cNvCxnSpPr>
              <a:cxnSpLocks/>
            </p:cNvCxnSpPr>
            <p:nvPr/>
          </p:nvCxnSpPr>
          <p:spPr>
            <a:xfrm>
              <a:off x="1531495" y="3429000"/>
              <a:ext cx="0" cy="9268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6B5686-9AE9-D414-73D1-A02739E8EFF8}"/>
                </a:ext>
              </a:extLst>
            </p:cNvPr>
            <p:cNvSpPr txBox="1"/>
            <p:nvPr/>
          </p:nvSpPr>
          <p:spPr>
            <a:xfrm>
              <a:off x="20546" y="3706637"/>
              <a:ext cx="1068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Birth rate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CFC8BB-ADAF-AF8B-FE64-1E42ECFA67D7}"/>
                </a:ext>
              </a:extLst>
            </p:cNvPr>
            <p:cNvSpPr txBox="1"/>
            <p:nvPr/>
          </p:nvSpPr>
          <p:spPr>
            <a:xfrm>
              <a:off x="1621436" y="3706637"/>
              <a:ext cx="117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Death rate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7ABEAD-B362-3EEF-54B6-398E38F5E393}"/>
              </a:ext>
            </a:extLst>
          </p:cNvPr>
          <p:cNvGrpSpPr/>
          <p:nvPr/>
        </p:nvGrpSpPr>
        <p:grpSpPr>
          <a:xfrm>
            <a:off x="2417259" y="2519180"/>
            <a:ext cx="2602647" cy="1172980"/>
            <a:chOff x="95291" y="3429000"/>
            <a:chExt cx="2977693" cy="117298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5958B65-0BEC-3A94-2F7E-06FC675A5079}"/>
                </a:ext>
              </a:extLst>
            </p:cNvPr>
            <p:cNvSpPr/>
            <p:nvPr/>
          </p:nvSpPr>
          <p:spPr>
            <a:xfrm>
              <a:off x="95291" y="3429000"/>
              <a:ext cx="2977693" cy="1172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71CB008-37B3-5C40-7EA8-020B5A5F058B}"/>
                </a:ext>
              </a:extLst>
            </p:cNvPr>
            <p:cNvCxnSpPr>
              <a:cxnSpLocks/>
            </p:cNvCxnSpPr>
            <p:nvPr/>
          </p:nvCxnSpPr>
          <p:spPr>
            <a:xfrm>
              <a:off x="1531495" y="3429000"/>
              <a:ext cx="0" cy="9268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D479254-6DE5-2B37-B974-3B1A16D341A7}"/>
                </a:ext>
              </a:extLst>
            </p:cNvPr>
            <p:cNvSpPr txBox="1"/>
            <p:nvPr/>
          </p:nvSpPr>
          <p:spPr>
            <a:xfrm>
              <a:off x="1621436" y="3706637"/>
              <a:ext cx="117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Death rate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E44AF1-5A66-D428-367A-CA3B478B3A9C}"/>
              </a:ext>
            </a:extLst>
          </p:cNvPr>
          <p:cNvGrpSpPr/>
          <p:nvPr/>
        </p:nvGrpSpPr>
        <p:grpSpPr>
          <a:xfrm>
            <a:off x="4938307" y="2519180"/>
            <a:ext cx="2991575" cy="1172980"/>
            <a:chOff x="-127072" y="3429000"/>
            <a:chExt cx="3422666" cy="117298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B7EF16-1971-4D4D-2A98-65E5261D9F04}"/>
                </a:ext>
              </a:extLst>
            </p:cNvPr>
            <p:cNvSpPr/>
            <p:nvPr/>
          </p:nvSpPr>
          <p:spPr>
            <a:xfrm>
              <a:off x="-127072" y="3429000"/>
              <a:ext cx="3422666" cy="1172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3926AF8-C0E3-404A-2620-C8EFC285DA3A}"/>
                </a:ext>
              </a:extLst>
            </p:cNvPr>
            <p:cNvCxnSpPr>
              <a:cxnSpLocks/>
            </p:cNvCxnSpPr>
            <p:nvPr/>
          </p:nvCxnSpPr>
          <p:spPr>
            <a:xfrm>
              <a:off x="1531495" y="3429000"/>
              <a:ext cx="0" cy="9268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3CC597A-7A21-7B61-BEB2-777B2724B225}"/>
                </a:ext>
              </a:extLst>
            </p:cNvPr>
            <p:cNvSpPr txBox="1"/>
            <p:nvPr/>
          </p:nvSpPr>
          <p:spPr>
            <a:xfrm>
              <a:off x="1621436" y="3706637"/>
              <a:ext cx="117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Death rate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0ECC62E-8076-81F6-05A1-21AEFBBB6D21}"/>
              </a:ext>
            </a:extLst>
          </p:cNvPr>
          <p:cNvGrpSpPr/>
          <p:nvPr/>
        </p:nvGrpSpPr>
        <p:grpSpPr>
          <a:xfrm>
            <a:off x="7728661" y="2519180"/>
            <a:ext cx="2602647" cy="1172980"/>
            <a:chOff x="95291" y="3429000"/>
            <a:chExt cx="2977693" cy="117298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8E15D00-C279-8E48-5EA1-25C8BCC89136}"/>
                </a:ext>
              </a:extLst>
            </p:cNvPr>
            <p:cNvSpPr/>
            <p:nvPr/>
          </p:nvSpPr>
          <p:spPr>
            <a:xfrm>
              <a:off x="95291" y="3429000"/>
              <a:ext cx="2977693" cy="1172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DF29DA8-D26B-09E5-5CB2-8B1D48C35BC9}"/>
                </a:ext>
              </a:extLst>
            </p:cNvPr>
            <p:cNvCxnSpPr>
              <a:cxnSpLocks/>
            </p:cNvCxnSpPr>
            <p:nvPr/>
          </p:nvCxnSpPr>
          <p:spPr>
            <a:xfrm>
              <a:off x="1531495" y="3429000"/>
              <a:ext cx="0" cy="9268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15CF7DD-8AC9-D5A7-11B4-402AE5FE29E0}"/>
                </a:ext>
              </a:extLst>
            </p:cNvPr>
            <p:cNvSpPr txBox="1"/>
            <p:nvPr/>
          </p:nvSpPr>
          <p:spPr>
            <a:xfrm>
              <a:off x="1621436" y="3706637"/>
              <a:ext cx="117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Death rate</a:t>
              </a: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5AC3A030-AB16-415E-CB63-EF58156DF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9485" y="3736336"/>
            <a:ext cx="4192822" cy="312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6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24C0C-BA66-A9F8-5756-A3E060CC7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Things you might ask of population-scale models:</a:t>
            </a:r>
          </a:p>
          <a:p>
            <a:pPr marL="342900" indent="-342900">
              <a:buFontTx/>
              <a:buChar char="-"/>
            </a:pPr>
            <a:r>
              <a:rPr lang="en-GB"/>
              <a:t>How does lowering the infection rate affect the dynamics of a pandemic</a:t>
            </a:r>
          </a:p>
          <a:p>
            <a:pPr marL="342900" indent="-342900">
              <a:buFontTx/>
              <a:buChar char="-"/>
            </a:pPr>
            <a:r>
              <a:rPr lang="en-GB"/>
              <a:t>How does reducing contacts affect the dynamics of a pandemic</a:t>
            </a:r>
          </a:p>
          <a:p>
            <a:endParaRPr lang="en-GB"/>
          </a:p>
          <a:p>
            <a:r>
              <a:rPr lang="en-GB"/>
              <a:t>Next time:</a:t>
            </a:r>
          </a:p>
          <a:p>
            <a:r>
              <a:rPr lang="en-GB"/>
              <a:t>Cancer modelling!</a:t>
            </a:r>
          </a:p>
        </p:txBody>
      </p:sp>
    </p:spTree>
    <p:extLst>
      <p:ext uri="{BB962C8B-B14F-4D97-AF65-F5344CB8AC3E}">
        <p14:creationId xmlns:p14="http://schemas.microsoft.com/office/powerpoint/2010/main" val="9016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A laptop next to a notebook with a cup of coffee.">
            <a:extLst>
              <a:ext uri="{FF2B5EF4-FFF2-40B4-BE49-F238E27FC236}">
                <a16:creationId xmlns:a16="http://schemas.microsoft.com/office/drawing/2014/main" id="{A400A0B8-FBBC-9349-8D0E-33538F9B9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152" y="3237470"/>
            <a:ext cx="5792848" cy="362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706352-C8BD-CC49-9F47-0C5FA44E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Thank you for choosing this SSC!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BFA5-6924-0B48-AA21-1609E513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Part taught, part interactive.</a:t>
            </a:r>
          </a:p>
          <a:p>
            <a:pPr marL="800100" lvl="1" indent="-342900">
              <a:buFontTx/>
              <a:buChar char="-"/>
            </a:pPr>
            <a:r>
              <a:rPr lang="en-GB" dirty="0"/>
              <a:t>Research lead.</a:t>
            </a:r>
            <a:br>
              <a:rPr lang="en-GB" dirty="0"/>
            </a:br>
            <a:endParaRPr lang="en-GB" dirty="0"/>
          </a:p>
          <a:p>
            <a:pPr marL="342900" indent="-342900">
              <a:buFontTx/>
              <a:buChar char="-"/>
            </a:pPr>
            <a:r>
              <a:rPr lang="en-GB"/>
              <a:t>Second </a:t>
            </a:r>
            <a:r>
              <a:rPr lang="en-GB" dirty="0"/>
              <a:t>time we’re offering this SSC.</a:t>
            </a:r>
            <a:br>
              <a:rPr lang="en-GB" dirty="0"/>
            </a:b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No coding or maths knowledge required.</a:t>
            </a:r>
          </a:p>
          <a:p>
            <a:pPr marL="800100" lvl="1" indent="-342900">
              <a:buFontTx/>
              <a:buChar char="-"/>
            </a:pPr>
            <a:r>
              <a:rPr lang="en-GB" dirty="0"/>
              <a:t>But we will show you how things work.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Sorry in advance for any technical problems!</a:t>
            </a:r>
          </a:p>
        </p:txBody>
      </p:sp>
    </p:spTree>
    <p:extLst>
      <p:ext uri="{BB962C8B-B14F-4D97-AF65-F5344CB8AC3E}">
        <p14:creationId xmlns:p14="http://schemas.microsoft.com/office/powerpoint/2010/main" val="37408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6352-C8BD-CC49-9F47-0C5FA44E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BFA5-6924-0B48-AA21-1609E513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we are: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2000" dirty="0"/>
              <a:t>Dr Simon Mitchell.   Dr Eleanor </a:t>
            </a:r>
            <a:r>
              <a:rPr lang="en-GB" sz="2000" dirty="0" err="1"/>
              <a:t>Jayawant</a:t>
            </a:r>
            <a:r>
              <a:rPr lang="en-GB" sz="2000" dirty="0"/>
              <a:t>.         </a:t>
            </a:r>
            <a:r>
              <a:rPr lang="en-GB" sz="2000" dirty="0" err="1"/>
              <a:t>Aimilia</a:t>
            </a:r>
            <a:r>
              <a:rPr lang="en-GB" sz="2000" dirty="0"/>
              <a:t> </a:t>
            </a:r>
            <a:r>
              <a:rPr lang="en-GB" sz="2000" dirty="0" err="1"/>
              <a:t>Vareli</a:t>
            </a:r>
            <a:r>
              <a:rPr lang="en-GB" sz="2000" dirty="0"/>
              <a:t>            </a:t>
            </a:r>
          </a:p>
          <a:p>
            <a:endParaRPr lang="en-GB" sz="2000" dirty="0"/>
          </a:p>
          <a:p>
            <a:r>
              <a:rPr lang="en-GB" dirty="0"/>
              <a:t>Our research:</a:t>
            </a:r>
          </a:p>
          <a:p>
            <a:r>
              <a:rPr lang="en-GB" dirty="0"/>
              <a:t>“Computational systems biology/medicine” – trying to understand biology and medicine using computational simulations.</a:t>
            </a:r>
          </a:p>
          <a:p>
            <a:endParaRPr lang="en-GB" dirty="0"/>
          </a:p>
        </p:txBody>
      </p:sp>
      <p:pic>
        <p:nvPicPr>
          <p:cNvPr id="2050" name="Picture 2" descr="Avatar - Simon Mitchell">
            <a:extLst>
              <a:ext uri="{FF2B5EF4-FFF2-40B4-BE49-F238E27FC236}">
                <a16:creationId xmlns:a16="http://schemas.microsoft.com/office/drawing/2014/main" id="{E52F7899-1CC8-884A-9091-0C5CCE9C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" y="1738041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vatar - Eleanor Jayawant">
            <a:extLst>
              <a:ext uri="{FF2B5EF4-FFF2-40B4-BE49-F238E27FC236}">
                <a16:creationId xmlns:a16="http://schemas.microsoft.com/office/drawing/2014/main" id="{A70246B1-567B-7844-AB92-1C87A85CC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521" y="1738041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708E64-6992-404B-BAA6-31A397095982}"/>
              </a:ext>
            </a:extLst>
          </p:cNvPr>
          <p:cNvSpPr txBox="1"/>
          <p:nvPr/>
        </p:nvSpPr>
        <p:spPr>
          <a:xfrm>
            <a:off x="4185851" y="6197599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hlinkClick r:id="rId5"/>
              </a:rPr>
              <a:t>https://mitchell.science/</a:t>
            </a:r>
            <a:r>
              <a:rPr lang="en-GB"/>
              <a:t> </a:t>
            </a:r>
          </a:p>
        </p:txBody>
      </p:sp>
      <p:pic>
        <p:nvPicPr>
          <p:cNvPr id="1026" name="Picture 2" descr="Profile photo of Aimilia Vareli">
            <a:extLst>
              <a:ext uri="{FF2B5EF4-FFF2-40B4-BE49-F238E27FC236}">
                <a16:creationId xmlns:a16="http://schemas.microsoft.com/office/drawing/2014/main" id="{9F16450C-956A-1561-FB9C-D8850DAFB9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3" r="12239" b="24113"/>
          <a:stretch/>
        </p:blipFill>
        <p:spPr bwMode="auto">
          <a:xfrm>
            <a:off x="4928802" y="1743848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06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6352-C8BD-CC49-9F47-0C5FA44E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BFA5-6924-0B48-AA21-1609E513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we are: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2000" dirty="0"/>
              <a:t>Dr Simon Mitchell.   Dr Eleanor </a:t>
            </a:r>
            <a:r>
              <a:rPr lang="en-GB" sz="2000" dirty="0" err="1"/>
              <a:t>Jayawant</a:t>
            </a:r>
            <a:r>
              <a:rPr lang="en-GB" sz="2000" dirty="0"/>
              <a:t>.     </a:t>
            </a:r>
            <a:r>
              <a:rPr lang="en-GB" sz="2000" dirty="0" err="1"/>
              <a:t>Aimilia</a:t>
            </a:r>
            <a:r>
              <a:rPr lang="en-GB" sz="2000" dirty="0"/>
              <a:t> </a:t>
            </a:r>
            <a:r>
              <a:rPr lang="en-GB" sz="2000" dirty="0" err="1"/>
              <a:t>Vareli</a:t>
            </a:r>
            <a:endParaRPr lang="en-GB" sz="2000" dirty="0"/>
          </a:p>
          <a:p>
            <a:endParaRPr lang="en-GB" sz="2000" dirty="0"/>
          </a:p>
          <a:p>
            <a:pPr algn="ctr"/>
            <a:r>
              <a:rPr lang="en-GB" sz="3600" dirty="0"/>
              <a:t>Introduce yourselves!</a:t>
            </a:r>
          </a:p>
          <a:p>
            <a:endParaRPr lang="en-GB" dirty="0"/>
          </a:p>
        </p:txBody>
      </p:sp>
      <p:pic>
        <p:nvPicPr>
          <p:cNvPr id="2050" name="Picture 2" descr="Avatar - Simon Mitchell">
            <a:extLst>
              <a:ext uri="{FF2B5EF4-FFF2-40B4-BE49-F238E27FC236}">
                <a16:creationId xmlns:a16="http://schemas.microsoft.com/office/drawing/2014/main" id="{E52F7899-1CC8-884A-9091-0C5CCE9C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" y="1738041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vatar - Eleanor Jayawant">
            <a:extLst>
              <a:ext uri="{FF2B5EF4-FFF2-40B4-BE49-F238E27FC236}">
                <a16:creationId xmlns:a16="http://schemas.microsoft.com/office/drawing/2014/main" id="{A70246B1-567B-7844-AB92-1C87A85CC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521" y="1738041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rofile photo of Aimilia Vareli">
            <a:extLst>
              <a:ext uri="{FF2B5EF4-FFF2-40B4-BE49-F238E27FC236}">
                <a16:creationId xmlns:a16="http://schemas.microsoft.com/office/drawing/2014/main" id="{5BDBB346-D116-3412-25A7-5340E67EE7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3" r="12239" b="24113"/>
          <a:stretch/>
        </p:blipFill>
        <p:spPr bwMode="auto">
          <a:xfrm>
            <a:off x="4928802" y="1743848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79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51C7A8-C62A-2040-ACC9-6F803446E73A}"/>
              </a:ext>
            </a:extLst>
          </p:cNvPr>
          <p:cNvCxnSpPr>
            <a:cxnSpLocks/>
          </p:cNvCxnSpPr>
          <p:nvPr/>
        </p:nvCxnSpPr>
        <p:spPr>
          <a:xfrm>
            <a:off x="5034474" y="4534930"/>
            <a:ext cx="9461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706352-C8BD-CC49-9F47-0C5FA44E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BFA5-6924-0B48-AA21-1609E513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we are: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2000" dirty="0"/>
              <a:t>Dr Simon Mitchell.   Dr Eleanor </a:t>
            </a:r>
            <a:r>
              <a:rPr lang="en-GB" sz="2000" dirty="0" err="1"/>
              <a:t>Jayawant</a:t>
            </a:r>
            <a:r>
              <a:rPr lang="en-GB" sz="2000" dirty="0"/>
              <a:t>.     </a:t>
            </a:r>
            <a:r>
              <a:rPr lang="en-GB" sz="2000" dirty="0" err="1"/>
              <a:t>Aimilia</a:t>
            </a:r>
            <a:r>
              <a:rPr lang="en-GB" sz="2000" dirty="0"/>
              <a:t> </a:t>
            </a:r>
            <a:r>
              <a:rPr lang="en-GB" sz="2000" dirty="0" err="1"/>
              <a:t>Vareli</a:t>
            </a:r>
            <a:endParaRPr lang="en-GB" sz="2000" dirty="0"/>
          </a:p>
          <a:p>
            <a:r>
              <a:rPr lang="en-GB" sz="2000" i="1" dirty="0"/>
              <a:t>Scale: 		     Molecular Dynamics                         Signalling/Cancer                                 Populations</a:t>
            </a:r>
          </a:p>
          <a:p>
            <a:endParaRPr lang="en-GB" dirty="0"/>
          </a:p>
        </p:txBody>
      </p:sp>
      <p:pic>
        <p:nvPicPr>
          <p:cNvPr id="2050" name="Picture 2" descr="Avatar - Simon Mitchell">
            <a:extLst>
              <a:ext uri="{FF2B5EF4-FFF2-40B4-BE49-F238E27FC236}">
                <a16:creationId xmlns:a16="http://schemas.microsoft.com/office/drawing/2014/main" id="{E52F7899-1CC8-884A-9091-0C5CCE9C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" y="1738041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vatar - Eleanor Jayawant">
            <a:extLst>
              <a:ext uri="{FF2B5EF4-FFF2-40B4-BE49-F238E27FC236}">
                <a16:creationId xmlns:a16="http://schemas.microsoft.com/office/drawing/2014/main" id="{A70246B1-567B-7844-AB92-1C87A85CC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521" y="1738041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AD46D1-ECCC-EA48-A4BA-090521D2303D}"/>
              </a:ext>
            </a:extLst>
          </p:cNvPr>
          <p:cNvCxnSpPr>
            <a:cxnSpLocks/>
          </p:cNvCxnSpPr>
          <p:nvPr/>
        </p:nvCxnSpPr>
        <p:spPr>
          <a:xfrm>
            <a:off x="7979513" y="4539049"/>
            <a:ext cx="9461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An image of a protein structure.">
            <a:extLst>
              <a:ext uri="{FF2B5EF4-FFF2-40B4-BE49-F238E27FC236}">
                <a16:creationId xmlns:a16="http://schemas.microsoft.com/office/drawing/2014/main" id="{472FFC11-AE7D-974F-948C-B79E3EB18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999" y="4725170"/>
            <a:ext cx="2757503" cy="155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n image a signalling network with lines indicating promotion and inhibitions.">
            <a:extLst>
              <a:ext uri="{FF2B5EF4-FFF2-40B4-BE49-F238E27FC236}">
                <a16:creationId xmlns:a16="http://schemas.microsoft.com/office/drawing/2014/main" id="{0474155C-952E-C047-A91B-74FD822D15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2509" y="4703424"/>
            <a:ext cx="2757503" cy="2154576"/>
          </a:xfrm>
          <a:prstGeom prst="rect">
            <a:avLst/>
          </a:prstGeom>
        </p:spPr>
      </p:pic>
      <p:pic>
        <p:nvPicPr>
          <p:cNvPr id="8" name="Picture 7" descr="An image of COVID cases rising and falling with some uncertainty.">
            <a:extLst>
              <a:ext uri="{FF2B5EF4-FFF2-40B4-BE49-F238E27FC236}">
                <a16:creationId xmlns:a16="http://schemas.microsoft.com/office/drawing/2014/main" id="{C5E16FD8-F1C8-FC45-866D-E091B8DE88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7286" y="4725170"/>
            <a:ext cx="3739978" cy="2067442"/>
          </a:xfrm>
          <a:prstGeom prst="rect">
            <a:avLst/>
          </a:prstGeom>
        </p:spPr>
      </p:pic>
      <p:pic>
        <p:nvPicPr>
          <p:cNvPr id="4" name="Picture 2" descr="Profile photo of Aimilia Vareli">
            <a:extLst>
              <a:ext uri="{FF2B5EF4-FFF2-40B4-BE49-F238E27FC236}">
                <a16:creationId xmlns:a16="http://schemas.microsoft.com/office/drawing/2014/main" id="{8675A47E-58DF-77B2-149B-5D7D0CA4B5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3" r="12239" b="24113"/>
          <a:stretch/>
        </p:blipFill>
        <p:spPr bwMode="auto">
          <a:xfrm>
            <a:off x="4928802" y="1743848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72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E895-5EE5-454F-91EA-C6AA7B21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Modelling?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5989-A1C4-D841-A1A3-C3A70D104D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Timely!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Key to all aspects of medicine.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/>
              <a:t>From drug discovery to public health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The future of medicine?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/>
              <a:t>Personalised medicine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Active research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/>
          </a:p>
        </p:txBody>
      </p:sp>
      <p:pic>
        <p:nvPicPr>
          <p:cNvPr id="5" name="Content Placeholder 4" descr="A screenshot from the news where equations that represent pandemic modelling are shown, ">
            <a:extLst>
              <a:ext uri="{FF2B5EF4-FFF2-40B4-BE49-F238E27FC236}">
                <a16:creationId xmlns:a16="http://schemas.microsoft.com/office/drawing/2014/main" id="{9876562F-2657-1E49-8FB7-8E86C0FAB9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60451"/>
            <a:ext cx="5654675" cy="369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5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E895-5EE5-454F-91EA-C6AA7B21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Modelling?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5989-A1C4-D841-A1A3-C3A70D104D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Timely!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Key to all aspects of medicine.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/>
              <a:t>From drug discovery to public health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The future of medicine?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/>
              <a:t>Personalised medicine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Active research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Quicker, cheaper, (more accurate!?) </a:t>
            </a:r>
            <a:br>
              <a:rPr lang="en-GB"/>
            </a:br>
            <a:r>
              <a:rPr lang="en-GB"/>
              <a:t>than animal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/>
          </a:p>
        </p:txBody>
      </p:sp>
      <p:pic>
        <p:nvPicPr>
          <p:cNvPr id="7" name="Content Placeholder 6" descr="The front page of a Scientific American article that reads:&#10;&quot;Should Computer Simulations replace animal testing for heart drugs?&quot;">
            <a:extLst>
              <a:ext uri="{FF2B5EF4-FFF2-40B4-BE49-F238E27FC236}">
                <a16:creationId xmlns:a16="http://schemas.microsoft.com/office/drawing/2014/main" id="{D85BF3C9-43C4-BF44-BC83-09BE6398CD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49330" y="2030811"/>
            <a:ext cx="6742670" cy="279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2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E21E-EA73-4702-822E-6C265C0B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6F03-8D56-47C6-9347-6D7E73002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• Understand how computers and mathematics are used to simulate biology and how that is useful for medicine.</a:t>
            </a:r>
          </a:p>
          <a:p>
            <a:r>
              <a:rPr lang="en-GB"/>
              <a:t>• Be able to run models of biological systems across a number of scales.</a:t>
            </a:r>
          </a:p>
          <a:p>
            <a:r>
              <a:rPr lang="en-GB"/>
              <a:t>• Be able to present results generated from simulations, and understand the insight generated along with the limitations of modelling.</a:t>
            </a:r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969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E21E-EA73-4702-822E-6C265C0B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6F03-8D56-47C6-9347-6D7E73002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• Understand how computers and mathematics are used to simulate biology and how that is useful for medicine.</a:t>
            </a:r>
          </a:p>
          <a:p>
            <a:r>
              <a:rPr lang="en-GB"/>
              <a:t>• Be able to run models of biological systems across a number of scales.</a:t>
            </a:r>
          </a:p>
          <a:p>
            <a:r>
              <a:rPr lang="en-GB"/>
              <a:t>• Be able to present results generated from simulations, and understand the insight generated along with the limitations of modelling.</a:t>
            </a:r>
          </a:p>
          <a:p>
            <a:endParaRPr lang="en-GB"/>
          </a:p>
          <a:p>
            <a:endParaRPr lang="en-GB"/>
          </a:p>
          <a:p>
            <a:pPr marL="342900" indent="-342900">
              <a:buFontTx/>
              <a:buChar char="-"/>
            </a:pPr>
            <a:r>
              <a:rPr lang="en-GB"/>
              <a:t>6-minute presentations - present one modelling result.</a:t>
            </a:r>
          </a:p>
          <a:p>
            <a:pPr marL="800100" lvl="1" indent="-342900">
              <a:buFontTx/>
              <a:buChar char="-"/>
            </a:pPr>
            <a:r>
              <a:rPr lang="en-GB"/>
              <a:t>Using any of the techniques we’ll show you.</a:t>
            </a:r>
          </a:p>
          <a:p>
            <a:pPr marL="1257300" lvl="2" indent="-342900">
              <a:buFontTx/>
              <a:buChar char="-"/>
            </a:pPr>
            <a:r>
              <a:rPr lang="en-GB"/>
              <a:t>A little background on the biology and what you did</a:t>
            </a:r>
          </a:p>
          <a:p>
            <a:pPr marL="1257300" lvl="2" indent="-342900">
              <a:buFontTx/>
              <a:buChar char="-"/>
            </a:pPr>
            <a:r>
              <a:rPr lang="en-GB"/>
              <a:t>A result and how you interpret it</a:t>
            </a:r>
          </a:p>
          <a:p>
            <a:pPr marL="1257300" lvl="2" indent="-342900">
              <a:buFontTx/>
              <a:buChar char="-"/>
            </a:pPr>
            <a:r>
              <a:rPr lang="en-GB"/>
              <a:t>Some discussion of its limitations and what you could do next</a:t>
            </a:r>
          </a:p>
          <a:p>
            <a:pPr marL="1257300" lvl="2" indent="-342900">
              <a:buFontTx/>
              <a:buChar char="-"/>
            </a:pPr>
            <a:r>
              <a:rPr lang="en-GB"/>
              <a:t>Answer a question or two!</a:t>
            </a:r>
          </a:p>
          <a:p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84EC46-BD13-BE49-A6E3-EFF1B73D6BF0}"/>
              </a:ext>
            </a:extLst>
          </p:cNvPr>
          <p:cNvSpPr txBox="1">
            <a:spLocks/>
          </p:cNvSpPr>
          <p:nvPr/>
        </p:nvSpPr>
        <p:spPr>
          <a:xfrm>
            <a:off x="365760" y="3429000"/>
            <a:ext cx="11430000" cy="796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Assessment</a:t>
            </a:r>
          </a:p>
        </p:txBody>
      </p:sp>
      <p:pic>
        <p:nvPicPr>
          <p:cNvPr id="12290" name="Picture 2" descr="A woman presenting a presentation in front of a group of people.">
            <a:extLst>
              <a:ext uri="{FF2B5EF4-FFF2-40B4-BE49-F238E27FC236}">
                <a16:creationId xmlns:a16="http://schemas.microsoft.com/office/drawing/2014/main" id="{6F200B0D-1923-7440-9CF2-14F1571B9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124" y="4397950"/>
            <a:ext cx="3724876" cy="248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860436"/>
      </p:ext>
    </p:extLst>
  </p:cSld>
  <p:clrMapOvr>
    <a:masterClrMapping/>
  </p:clrMapOvr>
</p:sld>
</file>

<file path=ppt/theme/theme1.xml><?xml version="1.0" encoding="utf-8"?>
<a:theme xmlns:a="http://schemas.openxmlformats.org/drawingml/2006/main" name="BSMS 2020-Jul">
  <a:themeElements>
    <a:clrScheme name="BSMS">
      <a:dk1>
        <a:srgbClr val="000000"/>
      </a:dk1>
      <a:lt1>
        <a:srgbClr val="FFFFFF"/>
      </a:lt1>
      <a:dk2>
        <a:srgbClr val="092440"/>
      </a:dk2>
      <a:lt2>
        <a:srgbClr val="EEEBE2"/>
      </a:lt2>
      <a:accent1>
        <a:srgbClr val="0E66B0"/>
      </a:accent1>
      <a:accent2>
        <a:srgbClr val="73934D"/>
      </a:accent2>
      <a:accent3>
        <a:srgbClr val="7828C5"/>
      </a:accent3>
      <a:accent4>
        <a:srgbClr val="C9226E"/>
      </a:accent4>
      <a:accent5>
        <a:srgbClr val="C78A00"/>
      </a:accent5>
      <a:accent6>
        <a:srgbClr val="919091"/>
      </a:accent6>
      <a:hlink>
        <a:srgbClr val="0D65B0"/>
      </a:hlink>
      <a:folHlink>
        <a:srgbClr val="5F1B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明朝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5299718-5A0D-524D-BCFF-97AE418C8B38}" vid="{AFD06C30-69F8-DF4C-A9BE-48C9BBA836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6314CD6BFA1D418807532729E508A7" ma:contentTypeVersion="11" ma:contentTypeDescription="Create a new document." ma:contentTypeScope="" ma:versionID="aecafcc52205bf896519f571f793a2b9">
  <xsd:schema xmlns:xsd="http://www.w3.org/2001/XMLSchema" xmlns:xs="http://www.w3.org/2001/XMLSchema" xmlns:p="http://schemas.microsoft.com/office/2006/metadata/properties" xmlns:ns2="d0cf7155-5292-499e-94b8-ceb291bf61f2" xmlns:ns3="4b675c51-347a-4eaa-9a55-7e0aca984822" targetNamespace="http://schemas.microsoft.com/office/2006/metadata/properties" ma:root="true" ma:fieldsID="45a7e907e539d530dce02ffe772ad185" ns2:_="" ns3:_="">
    <xsd:import namespace="d0cf7155-5292-499e-94b8-ceb291bf61f2"/>
    <xsd:import namespace="4b675c51-347a-4eaa-9a55-7e0aca9848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cf7155-5292-499e-94b8-ceb291bf6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675c51-347a-4eaa-9a55-7e0aca98482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E27B24-E034-496A-A32B-E68EFC3B6BE5}">
  <ds:schemaRefs>
    <ds:schemaRef ds:uri="4b675c51-347a-4eaa-9a55-7e0aca984822"/>
    <ds:schemaRef ds:uri="d0cf7155-5292-499e-94b8-ceb291bf61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D2FD8D5-C065-4D8A-ABEF-3FF392831CC5}">
  <ds:schemaRefs>
    <ds:schemaRef ds:uri="d0cf7155-5292-499e-94b8-ceb291bf61f2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http://schemas.openxmlformats.org/package/2006/metadata/core-properties"/>
    <ds:schemaRef ds:uri="4b675c51-347a-4eaa-9a55-7e0aca984822"/>
  </ds:schemaRefs>
</ds:datastoreItem>
</file>

<file path=customXml/itemProps3.xml><?xml version="1.0" encoding="utf-8"?>
<ds:datastoreItem xmlns:ds="http://schemas.openxmlformats.org/officeDocument/2006/customXml" ds:itemID="{4591DFF0-32FE-4E37-A04B-CD659AF4E5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9</TotalTime>
  <Words>730</Words>
  <Application>Microsoft Macintosh PowerPoint</Application>
  <PresentationFormat>Widescreen</PresentationFormat>
  <Paragraphs>132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BSMS 2020-Jul</vt:lpstr>
      <vt:lpstr>Modelling Across Scales From Molecules to Pandemics</vt:lpstr>
      <vt:lpstr>Thank you for choosing this SSC!</vt:lpstr>
      <vt:lpstr>Introductions</vt:lpstr>
      <vt:lpstr>Introductions</vt:lpstr>
      <vt:lpstr>Introductions</vt:lpstr>
      <vt:lpstr>Why Modelling?</vt:lpstr>
      <vt:lpstr>Why Modelling?</vt:lpstr>
      <vt:lpstr>Learning Outcomes</vt:lpstr>
      <vt:lpstr>Learning Outcomes</vt:lpstr>
      <vt:lpstr>Learning Outcomes</vt:lpstr>
      <vt:lpstr>Population–Scale Modelling</vt:lpstr>
      <vt:lpstr>SI model</vt:lpstr>
      <vt:lpstr>SIR model</vt:lpstr>
      <vt:lpstr>SEIR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 Walters</dc:creator>
  <cp:lastModifiedBy>Simon Mitchell</cp:lastModifiedBy>
  <cp:revision>3</cp:revision>
  <dcterms:created xsi:type="dcterms:W3CDTF">2021-12-16T13:29:44Z</dcterms:created>
  <dcterms:modified xsi:type="dcterms:W3CDTF">2025-02-21T09:48:56Z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0x010100796314CD6BFA1D418807532729E508A7</vt:lpwstr>
  </property>
</Properties>
</file>