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</p:sldMasterIdLst>
  <p:notesMasterIdLst>
    <p:notesMasterId r:id="rId12"/>
  </p:notesMasterIdLst>
  <p:sldIdLst>
    <p:sldId id="265" r:id="rId5"/>
    <p:sldId id="259" r:id="rId6"/>
    <p:sldId id="273" r:id="rId7"/>
    <p:sldId id="277" r:id="rId8"/>
    <p:sldId id="274" r:id="rId9"/>
    <p:sldId id="294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D5"/>
    <a:srgbClr val="EF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FB8D9-2A75-4C4C-A80F-20938FF527A2}" v="20" dt="2025-04-16T08:48:32.7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93"/>
    <p:restoredTop sz="94685"/>
  </p:normalViewPr>
  <p:slideViewPr>
    <p:cSldViewPr snapToGrid="0">
      <p:cViewPr varScale="1">
        <p:scale>
          <a:sx n="72" d="100"/>
          <a:sy n="72" d="100"/>
        </p:scale>
        <p:origin x="216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Mitchell" userId="ccf6019c-927f-4068-bc63-8cf034289409" providerId="ADAL" clId="{17EFB8D9-2A75-4C4C-A80F-20938FF527A2}"/>
    <pc:docChg chg="undo custSel addSld delSld modSld">
      <pc:chgData name="Simon Mitchell" userId="ccf6019c-927f-4068-bc63-8cf034289409" providerId="ADAL" clId="{17EFB8D9-2A75-4C4C-A80F-20938FF527A2}" dt="2025-04-16T08:48:41.800" v="93" actId="20577"/>
      <pc:docMkLst>
        <pc:docMk/>
      </pc:docMkLst>
      <pc:sldChg chg="delSp modSp mod">
        <pc:chgData name="Simon Mitchell" userId="ccf6019c-927f-4068-bc63-8cf034289409" providerId="ADAL" clId="{17EFB8D9-2A75-4C4C-A80F-20938FF527A2}" dt="2025-04-16T08:47:12.161" v="52" actId="20577"/>
        <pc:sldMkLst>
          <pc:docMk/>
          <pc:sldMk cId="3011729308" sldId="265"/>
        </pc:sldMkLst>
        <pc:spChg chg="mod">
          <ac:chgData name="Simon Mitchell" userId="ccf6019c-927f-4068-bc63-8cf034289409" providerId="ADAL" clId="{17EFB8D9-2A75-4C4C-A80F-20938FF527A2}" dt="2025-04-16T08:47:12.161" v="52" actId="20577"/>
          <ac:spMkLst>
            <pc:docMk/>
            <pc:sldMk cId="3011729308" sldId="265"/>
            <ac:spMk id="3" creationId="{7617BFA5-6924-0B48-AA21-1609E513A810}"/>
          </ac:spMkLst>
        </pc:spChg>
        <pc:picChg chg="del">
          <ac:chgData name="Simon Mitchell" userId="ccf6019c-927f-4068-bc63-8cf034289409" providerId="ADAL" clId="{17EFB8D9-2A75-4C4C-A80F-20938FF527A2}" dt="2025-04-16T08:47:05.736" v="48" actId="478"/>
          <ac:picMkLst>
            <pc:docMk/>
            <pc:sldMk cId="3011729308" sldId="265"/>
            <ac:picMk id="1026" creationId="{1CB4B317-4B35-55B7-686B-CB7F7FADC340}"/>
          </ac:picMkLst>
        </pc:picChg>
        <pc:picChg chg="del">
          <ac:chgData name="Simon Mitchell" userId="ccf6019c-927f-4068-bc63-8cf034289409" providerId="ADAL" clId="{17EFB8D9-2A75-4C4C-A80F-20938FF527A2}" dt="2025-04-16T08:47:05.736" v="48" actId="478"/>
          <ac:picMkLst>
            <pc:docMk/>
            <pc:sldMk cId="3011729308" sldId="265"/>
            <ac:picMk id="2052" creationId="{A70246B1-567B-7844-AB92-1C87A85CCEFF}"/>
          </ac:picMkLst>
        </pc:picChg>
        <pc:picChg chg="del">
          <ac:chgData name="Simon Mitchell" userId="ccf6019c-927f-4068-bc63-8cf034289409" providerId="ADAL" clId="{17EFB8D9-2A75-4C4C-A80F-20938FF527A2}" dt="2025-04-16T08:47:05.736" v="48" actId="478"/>
          <ac:picMkLst>
            <pc:docMk/>
            <pc:sldMk cId="3011729308" sldId="265"/>
            <ac:picMk id="2056" creationId="{D713399C-2F65-D249-B704-4B2EBD72FD6C}"/>
          </ac:picMkLst>
        </pc:picChg>
      </pc:sldChg>
      <pc:sldChg chg="add del">
        <pc:chgData name="Simon Mitchell" userId="ccf6019c-927f-4068-bc63-8cf034289409" providerId="ADAL" clId="{17EFB8D9-2A75-4C4C-A80F-20938FF527A2}" dt="2025-04-16T08:48:16.539" v="56" actId="2696"/>
        <pc:sldMkLst>
          <pc:docMk/>
          <pc:sldMk cId="1459608340" sldId="275"/>
        </pc:sldMkLst>
      </pc:sldChg>
      <pc:sldChg chg="addSp delSp modSp mod">
        <pc:chgData name="Simon Mitchell" userId="ccf6019c-927f-4068-bc63-8cf034289409" providerId="ADAL" clId="{17EFB8D9-2A75-4C4C-A80F-20938FF527A2}" dt="2025-04-16T08:46:07.289" v="45" actId="14100"/>
        <pc:sldMkLst>
          <pc:docMk/>
          <pc:sldMk cId="213687451" sldId="277"/>
        </pc:sldMkLst>
        <pc:spChg chg="mod">
          <ac:chgData name="Simon Mitchell" userId="ccf6019c-927f-4068-bc63-8cf034289409" providerId="ADAL" clId="{17EFB8D9-2A75-4C4C-A80F-20938FF527A2}" dt="2025-04-16T08:44:29.908" v="33" actId="20577"/>
          <ac:spMkLst>
            <pc:docMk/>
            <pc:sldMk cId="213687451" sldId="277"/>
            <ac:spMk id="3" creationId="{6B966F03-8D56-47C6-9347-6D7E73002C5B}"/>
          </ac:spMkLst>
        </pc:spChg>
        <pc:spChg chg="mod">
          <ac:chgData name="Simon Mitchell" userId="ccf6019c-927f-4068-bc63-8cf034289409" providerId="ADAL" clId="{17EFB8D9-2A75-4C4C-A80F-20938FF527A2}" dt="2025-04-16T08:44:36.076" v="37" actId="14100"/>
          <ac:spMkLst>
            <pc:docMk/>
            <pc:sldMk cId="213687451" sldId="277"/>
            <ac:spMk id="4" creationId="{33CECC81-46D3-E2C6-1EB9-C8D417173BB7}"/>
          </ac:spMkLst>
        </pc:spChg>
        <pc:spChg chg="add del mod">
          <ac:chgData name="Simon Mitchell" userId="ccf6019c-927f-4068-bc63-8cf034289409" providerId="ADAL" clId="{17EFB8D9-2A75-4C4C-A80F-20938FF527A2}" dt="2025-04-16T08:45:50.145" v="42" actId="478"/>
          <ac:spMkLst>
            <pc:docMk/>
            <pc:sldMk cId="213687451" sldId="277"/>
            <ac:spMk id="8" creationId="{3E10EBF6-B43E-A098-BEA4-1F32E373966C}"/>
          </ac:spMkLst>
        </pc:spChg>
        <pc:graphicFrameChg chg="mod modGraphic">
          <ac:chgData name="Simon Mitchell" userId="ccf6019c-927f-4068-bc63-8cf034289409" providerId="ADAL" clId="{17EFB8D9-2A75-4C4C-A80F-20938FF527A2}" dt="2025-04-16T08:44:27.810" v="32" actId="1035"/>
          <ac:graphicFrameMkLst>
            <pc:docMk/>
            <pc:sldMk cId="213687451" sldId="277"/>
            <ac:graphicFrameMk id="6" creationId="{E78CE0FD-C5DF-3F5D-EC9A-74587B2EAE56}"/>
          </ac:graphicFrameMkLst>
        </pc:graphicFrameChg>
        <pc:graphicFrameChg chg="mod modGraphic">
          <ac:chgData name="Simon Mitchell" userId="ccf6019c-927f-4068-bc63-8cf034289409" providerId="ADAL" clId="{17EFB8D9-2A75-4C4C-A80F-20938FF527A2}" dt="2025-04-16T08:44:33.331" v="36" actId="1035"/>
          <ac:graphicFrameMkLst>
            <pc:docMk/>
            <pc:sldMk cId="213687451" sldId="277"/>
            <ac:graphicFrameMk id="7" creationId="{CFBEC3B9-1D4A-0D20-64E1-8FE9C0655F62}"/>
          </ac:graphicFrameMkLst>
        </pc:graphicFrameChg>
        <pc:picChg chg="add mod">
          <ac:chgData name="Simon Mitchell" userId="ccf6019c-927f-4068-bc63-8cf034289409" providerId="ADAL" clId="{17EFB8D9-2A75-4C4C-A80F-20938FF527A2}" dt="2025-04-16T08:46:07.289" v="45" actId="14100"/>
          <ac:picMkLst>
            <pc:docMk/>
            <pc:sldMk cId="213687451" sldId="277"/>
            <ac:picMk id="9" creationId="{527D912F-8534-DE38-EE37-5A1DB8920F8E}"/>
          </ac:picMkLst>
        </pc:picChg>
      </pc:sldChg>
      <pc:sldChg chg="add del">
        <pc:chgData name="Simon Mitchell" userId="ccf6019c-927f-4068-bc63-8cf034289409" providerId="ADAL" clId="{17EFB8D9-2A75-4C4C-A80F-20938FF527A2}" dt="2025-04-16T08:46:49.575" v="47" actId="2696"/>
        <pc:sldMkLst>
          <pc:docMk/>
          <pc:sldMk cId="2838619483" sldId="278"/>
        </pc:sldMkLst>
      </pc:sldChg>
      <pc:sldChg chg="add del">
        <pc:chgData name="Simon Mitchell" userId="ccf6019c-927f-4068-bc63-8cf034289409" providerId="ADAL" clId="{17EFB8D9-2A75-4C4C-A80F-20938FF527A2}" dt="2025-04-16T08:45:46.453" v="39" actId="2696"/>
        <pc:sldMkLst>
          <pc:docMk/>
          <pc:sldMk cId="4045589488" sldId="278"/>
        </pc:sldMkLst>
      </pc:sldChg>
      <pc:sldChg chg="addSp delSp modSp add mod delAnim modAnim">
        <pc:chgData name="Simon Mitchell" userId="ccf6019c-927f-4068-bc63-8cf034289409" providerId="ADAL" clId="{17EFB8D9-2A75-4C4C-A80F-20938FF527A2}" dt="2025-04-16T08:48:41.800" v="93" actId="20577"/>
        <pc:sldMkLst>
          <pc:docMk/>
          <pc:sldMk cId="1447855025" sldId="294"/>
        </pc:sldMkLst>
        <pc:spChg chg="del">
          <ac:chgData name="Simon Mitchell" userId="ccf6019c-927f-4068-bc63-8cf034289409" providerId="ADAL" clId="{17EFB8D9-2A75-4C4C-A80F-20938FF527A2}" dt="2025-04-16T08:48:23.214" v="57" actId="478"/>
          <ac:spMkLst>
            <pc:docMk/>
            <pc:sldMk cId="1447855025" sldId="294"/>
            <ac:spMk id="3" creationId="{E7D6EFBE-4DBC-D683-DB25-8A2F3F20764D}"/>
          </ac:spMkLst>
        </pc:spChg>
        <pc:spChg chg="del">
          <ac:chgData name="Simon Mitchell" userId="ccf6019c-927f-4068-bc63-8cf034289409" providerId="ADAL" clId="{17EFB8D9-2A75-4C4C-A80F-20938FF527A2}" dt="2025-04-16T08:48:27.500" v="58" actId="478"/>
          <ac:spMkLst>
            <pc:docMk/>
            <pc:sldMk cId="1447855025" sldId="294"/>
            <ac:spMk id="4" creationId="{8E015252-9598-3ECC-A828-6D382B6E8608}"/>
          </ac:spMkLst>
        </pc:spChg>
        <pc:spChg chg="del">
          <ac:chgData name="Simon Mitchell" userId="ccf6019c-927f-4068-bc63-8cf034289409" providerId="ADAL" clId="{17EFB8D9-2A75-4C4C-A80F-20938FF527A2}" dt="2025-04-16T08:48:27.500" v="58" actId="478"/>
          <ac:spMkLst>
            <pc:docMk/>
            <pc:sldMk cId="1447855025" sldId="294"/>
            <ac:spMk id="5" creationId="{73BBF1CA-D2FC-5C7E-D85A-977480AF04B7}"/>
          </ac:spMkLst>
        </pc:spChg>
        <pc:spChg chg="add mod">
          <ac:chgData name="Simon Mitchell" userId="ccf6019c-927f-4068-bc63-8cf034289409" providerId="ADAL" clId="{17EFB8D9-2A75-4C4C-A80F-20938FF527A2}" dt="2025-04-16T08:48:41.800" v="93" actId="20577"/>
          <ac:spMkLst>
            <pc:docMk/>
            <pc:sldMk cId="1447855025" sldId="294"/>
            <ac:spMk id="7" creationId="{13EE22AA-21B4-D335-30E1-0540F2CE3AF4}"/>
          </ac:spMkLst>
        </pc:spChg>
        <pc:spChg chg="del">
          <ac:chgData name="Simon Mitchell" userId="ccf6019c-927f-4068-bc63-8cf034289409" providerId="ADAL" clId="{17EFB8D9-2A75-4C4C-A80F-20938FF527A2}" dt="2025-04-16T08:48:27.500" v="58" actId="478"/>
          <ac:spMkLst>
            <pc:docMk/>
            <pc:sldMk cId="1447855025" sldId="294"/>
            <ac:spMk id="8" creationId="{04460D0D-FB71-E380-B810-4D75B46BEEC5}"/>
          </ac:spMkLst>
        </pc:spChg>
        <pc:spChg chg="del">
          <ac:chgData name="Simon Mitchell" userId="ccf6019c-927f-4068-bc63-8cf034289409" providerId="ADAL" clId="{17EFB8D9-2A75-4C4C-A80F-20938FF527A2}" dt="2025-04-16T08:48:27.500" v="58" actId="478"/>
          <ac:spMkLst>
            <pc:docMk/>
            <pc:sldMk cId="1447855025" sldId="294"/>
            <ac:spMk id="10" creationId="{3F739BEF-F485-BA94-B6FF-410EF03EC888}"/>
          </ac:spMkLst>
        </pc:spChg>
        <pc:spChg chg="del">
          <ac:chgData name="Simon Mitchell" userId="ccf6019c-927f-4068-bc63-8cf034289409" providerId="ADAL" clId="{17EFB8D9-2A75-4C4C-A80F-20938FF527A2}" dt="2025-04-16T08:48:27.500" v="58" actId="478"/>
          <ac:spMkLst>
            <pc:docMk/>
            <pc:sldMk cId="1447855025" sldId="294"/>
            <ac:spMk id="13" creationId="{998A8DE0-4733-9916-714A-9BA47152AC52}"/>
          </ac:spMkLst>
        </pc:spChg>
        <pc:picChg chg="del">
          <ac:chgData name="Simon Mitchell" userId="ccf6019c-927f-4068-bc63-8cf034289409" providerId="ADAL" clId="{17EFB8D9-2A75-4C4C-A80F-20938FF527A2}" dt="2025-04-16T08:48:27.500" v="58" actId="478"/>
          <ac:picMkLst>
            <pc:docMk/>
            <pc:sldMk cId="1447855025" sldId="294"/>
            <ac:picMk id="9" creationId="{5F157B80-13D7-3F12-BFC8-A04564869C1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E5427-BB1E-AB42-B83E-50C99CC17C1A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80424-BE10-1649-8706-B4049F0BE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154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80424-BE10-1649-8706-B4049F0BE68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573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00B7-075A-BE41-B353-C43E74C57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0D92F-37A0-6047-A6EB-5F12564F4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A370B8-9C3C-1347-B07F-C983B9CDC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0" y="292100"/>
            <a:ext cx="3081241" cy="62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3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609A-F20D-F24D-9E78-3DA6727B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75BCF-A5C6-E746-AC75-C1318BB4E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239520"/>
            <a:ext cx="5654040" cy="49374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BEFC3-750B-0F4E-B9E7-DD7EBE344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239520"/>
            <a:ext cx="5654040" cy="49374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98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609A-F20D-F24D-9E78-3DA6727B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75BCF-A5C6-E746-AC75-C1318BB4E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239519"/>
            <a:ext cx="3789680" cy="49374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BEFC3-750B-0F4E-B9E7-DD7EBE344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6080" y="1239520"/>
            <a:ext cx="3789680" cy="49374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0B1D47-05CF-0542-A092-C38D094F4EE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185920" y="1239520"/>
            <a:ext cx="3789680" cy="49374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6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609A-F20D-F24D-9E78-3DA6727B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75BCF-A5C6-E746-AC75-C1318BB4E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3688080"/>
            <a:ext cx="5654040" cy="24888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BEFC3-750B-0F4E-B9E7-DD7EBE344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3688080"/>
            <a:ext cx="5654040" cy="24888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DC7D9F-5D3F-CD41-847C-C2F5E913574C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65760" y="1158398"/>
            <a:ext cx="5654040" cy="24888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7D12FB5-9D20-9044-A515-197839EA745E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172202" y="1158398"/>
            <a:ext cx="5654040" cy="24888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34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6F0D-EF75-DE44-A74E-3153FDD5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B11BF-9FC0-CD4B-BC80-CA3F7BD02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5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7190-60A9-D545-8DE1-D395882F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2680A-E797-E346-A54B-C781232A4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85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A0B0-523A-9143-BB65-0D196AE81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365125"/>
            <a:ext cx="11423016" cy="6813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6A1DD-8286-0941-9198-17414ADF5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080" y="1137919"/>
            <a:ext cx="5611495" cy="554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16B33-8BF9-3641-9FCC-54A6FEC24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080" y="1783713"/>
            <a:ext cx="5611495" cy="44059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85F0D-5985-2A4A-9041-78F72781D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1137919"/>
            <a:ext cx="5639130" cy="554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79BCB-CED7-8C4F-BF16-9A0CEFC15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1783713"/>
            <a:ext cx="5639130" cy="44059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91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4658-308C-E34A-A7A2-EE4090F2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1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94037D-725B-D14F-A3A8-E630A36F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-660400"/>
            <a:ext cx="11430000" cy="660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44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4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619EBA-DC4E-0046-B8E0-535C6F60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20675"/>
            <a:ext cx="11430000" cy="796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ED6DE-5AF9-1C40-9CD6-D320B0E6A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219200"/>
            <a:ext cx="114300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5" name="Picture 4" descr="BSMS logo">
            <a:extLst>
              <a:ext uri="{FF2B5EF4-FFF2-40B4-BE49-F238E27FC236}">
                <a16:creationId xmlns:a16="http://schemas.microsoft.com/office/drawing/2014/main" id="{1BD622E9-D4E0-D943-8B5A-E41F2751BD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7" t="11674" r="3584" b="17023"/>
          <a:stretch/>
        </p:blipFill>
        <p:spPr>
          <a:xfrm>
            <a:off x="334963" y="6354153"/>
            <a:ext cx="1786684" cy="37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0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7469" userDrawn="1">
          <p15:clr>
            <a:srgbClr val="F26B43"/>
          </p15:clr>
        </p15:guide>
        <p15:guide id="5" orient="horz" pos="119" userDrawn="1">
          <p15:clr>
            <a:srgbClr val="F26B43"/>
          </p15:clr>
        </p15:guide>
        <p15:guide id="6" orient="horz" pos="3906" userDrawn="1">
          <p15:clr>
            <a:srgbClr val="F26B43"/>
          </p15:clr>
        </p15:guide>
        <p15:guide id="7" pos="3772" userDrawn="1">
          <p15:clr>
            <a:srgbClr val="F26B43"/>
          </p15:clr>
        </p15:guide>
        <p15:guide id="8" pos="3908" userDrawn="1">
          <p15:clr>
            <a:srgbClr val="F26B43"/>
          </p15:clr>
        </p15:guide>
        <p15:guide id="9" orient="horz" pos="2115" userDrawn="1">
          <p15:clr>
            <a:srgbClr val="F26B43"/>
          </p15:clr>
        </p15:guide>
        <p15:guide id="10" orient="horz" pos="2205" userDrawn="1">
          <p15:clr>
            <a:srgbClr val="F26B43"/>
          </p15:clr>
        </p15:guide>
        <p15:guide id="11" orient="horz" pos="10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139.184.170.218:9001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BFA5-6924-0B48-AA21-1609E513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GB" dirty="0"/>
            </a:b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2000" dirty="0"/>
              <a:t>		</a:t>
            </a:r>
          </a:p>
          <a:p>
            <a:r>
              <a:rPr lang="en-GB" sz="2000" i="1" dirty="0"/>
              <a:t>Scale: 		     Molecular Dynamics                         Signalling/Cancer    Populations</a:t>
            </a: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06352-C8BD-CC49-9F47-0C5FA44E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covered</a:t>
            </a:r>
          </a:p>
        </p:txBody>
      </p:sp>
      <p:pic>
        <p:nvPicPr>
          <p:cNvPr id="8194" name="Picture 2" descr="An image of a protein structure.">
            <a:extLst>
              <a:ext uri="{FF2B5EF4-FFF2-40B4-BE49-F238E27FC236}">
                <a16:creationId xmlns:a16="http://schemas.microsoft.com/office/drawing/2014/main" id="{472FFC11-AE7D-974F-948C-B79E3EB18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999" y="4725170"/>
            <a:ext cx="2757503" cy="155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n image a signalling network with lines indicating promotion and inhibitions.">
            <a:extLst>
              <a:ext uri="{FF2B5EF4-FFF2-40B4-BE49-F238E27FC236}">
                <a16:creationId xmlns:a16="http://schemas.microsoft.com/office/drawing/2014/main" id="{0474155C-952E-C047-A91B-74FD822D1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509" y="4703424"/>
            <a:ext cx="2757503" cy="2154576"/>
          </a:xfrm>
          <a:prstGeom prst="rect">
            <a:avLst/>
          </a:prstGeom>
        </p:spPr>
      </p:pic>
      <p:pic>
        <p:nvPicPr>
          <p:cNvPr id="8" name="Picture 7" descr="An image of COVID cases rising and falling with some uncertainty.">
            <a:extLst>
              <a:ext uri="{FF2B5EF4-FFF2-40B4-BE49-F238E27FC236}">
                <a16:creationId xmlns:a16="http://schemas.microsoft.com/office/drawing/2014/main" id="{C5E16FD8-F1C8-FC45-866D-E091B8DE8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7286" y="4725170"/>
            <a:ext cx="3739978" cy="206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2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E21E-EA73-4702-822E-6C265C0B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6F03-8D56-47C6-9347-6D7E73002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• Understand how computers and mathematics are used to simulate biology and how that is useful for medicine.</a:t>
            </a:r>
          </a:p>
          <a:p>
            <a:r>
              <a:rPr lang="en-GB" dirty="0"/>
              <a:t>• Be able to run models of biological systems across a number of scales.</a:t>
            </a:r>
          </a:p>
          <a:p>
            <a:r>
              <a:rPr lang="en-GB" dirty="0"/>
              <a:t>• </a:t>
            </a:r>
            <a:r>
              <a:rPr lang="en-GB" u="sng" dirty="0"/>
              <a:t>Be able to present results generated from simulations, and understand the insight generated along with the limitations of modelling.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96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E21E-EA73-4702-822E-6C265C0B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6F03-8D56-47C6-9347-6D7E73002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7-minute presentations - present one modelling result.</a:t>
            </a:r>
          </a:p>
          <a:p>
            <a:pPr marL="800100" lvl="1" indent="-342900">
              <a:buFontTx/>
              <a:buChar char="-"/>
            </a:pPr>
            <a:r>
              <a:rPr lang="en-GB" dirty="0"/>
              <a:t>Using one of the techniques we’ve shown you.</a:t>
            </a:r>
          </a:p>
          <a:p>
            <a:pPr marL="800100" lvl="1" indent="-342900">
              <a:buFontTx/>
              <a:buChar char="-"/>
            </a:pPr>
            <a:r>
              <a:rPr lang="en-GB" dirty="0"/>
              <a:t>Potential slides:</a:t>
            </a:r>
          </a:p>
          <a:p>
            <a:pPr marL="1257300" lvl="2" indent="-342900">
              <a:buFontTx/>
              <a:buChar char="-"/>
            </a:pPr>
            <a:r>
              <a:rPr lang="en-GB" dirty="0"/>
              <a:t>A little background on the biology</a:t>
            </a:r>
          </a:p>
          <a:p>
            <a:pPr marL="1257300" lvl="2" indent="-342900">
              <a:buFontTx/>
              <a:buChar char="-"/>
            </a:pPr>
            <a:r>
              <a:rPr lang="en-GB" dirty="0"/>
              <a:t>What you did (method)</a:t>
            </a:r>
          </a:p>
          <a:p>
            <a:pPr marL="1257300" lvl="2" indent="-342900">
              <a:buFontTx/>
              <a:buChar char="-"/>
            </a:pPr>
            <a:r>
              <a:rPr lang="en-GB" dirty="0"/>
              <a:t>A result graph (or two) and how you interpret it</a:t>
            </a:r>
          </a:p>
          <a:p>
            <a:pPr marL="1257300" lvl="2" indent="-342900">
              <a:buFontTx/>
              <a:buChar char="-"/>
            </a:pPr>
            <a:r>
              <a:rPr lang="en-GB" dirty="0"/>
              <a:t>Some discussion of limitations of the approach</a:t>
            </a:r>
          </a:p>
          <a:p>
            <a:pPr marL="1257300" lvl="2" indent="-342900">
              <a:buFontTx/>
              <a:buChar char="-"/>
            </a:pPr>
            <a:r>
              <a:rPr lang="en-GB" dirty="0"/>
              <a:t>What you could do next.</a:t>
            </a:r>
          </a:p>
          <a:p>
            <a:pPr marL="800100" lvl="1" indent="-342900">
              <a:buFontTx/>
              <a:buChar char="-"/>
            </a:pPr>
            <a:r>
              <a:rPr lang="en-GB" dirty="0"/>
              <a:t>Answer a question or two!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8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E21E-EA73-4702-822E-6C265C0B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6F03-8D56-47C6-9347-6D7E73002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7-minute presentations - present one modelling result.</a:t>
            </a:r>
          </a:p>
          <a:p>
            <a:pPr marL="800100" lvl="1" indent="-342900">
              <a:buFontTx/>
              <a:buChar char="-"/>
            </a:pPr>
            <a:r>
              <a:rPr lang="en-GB" dirty="0"/>
              <a:t>Using one of the techniques we’ve shown you.</a:t>
            </a:r>
          </a:p>
          <a:p>
            <a:pPr marL="800100" lvl="1" indent="-342900">
              <a:buFontTx/>
              <a:buChar char="-"/>
            </a:pPr>
            <a:r>
              <a:rPr lang="en-GB" dirty="0"/>
              <a:t>Potential slides:</a:t>
            </a:r>
          </a:p>
          <a:p>
            <a:pPr marL="1257300" lvl="2" indent="-342900">
              <a:buFontTx/>
              <a:buChar char="-"/>
            </a:pPr>
            <a:r>
              <a:rPr lang="en-GB" dirty="0"/>
              <a:t>A little background on the biology</a:t>
            </a:r>
          </a:p>
          <a:p>
            <a:pPr marL="1257300" lvl="2" indent="-342900">
              <a:buFontTx/>
              <a:buChar char="-"/>
            </a:pPr>
            <a:r>
              <a:rPr lang="en-GB" dirty="0"/>
              <a:t>What you did (method)</a:t>
            </a:r>
          </a:p>
          <a:p>
            <a:pPr marL="1257300" lvl="2" indent="-342900">
              <a:buFontTx/>
              <a:buChar char="-"/>
            </a:pPr>
            <a:r>
              <a:rPr lang="en-GB" dirty="0"/>
              <a:t>A result graph (or two) and how you interpret it</a:t>
            </a:r>
          </a:p>
          <a:p>
            <a:pPr marL="1257300" lvl="2" indent="-342900">
              <a:buFontTx/>
              <a:buChar char="-"/>
            </a:pPr>
            <a:r>
              <a:rPr lang="en-GB" dirty="0"/>
              <a:t>Some discussion of limitations of the approach</a:t>
            </a:r>
          </a:p>
          <a:p>
            <a:pPr marL="1257300" lvl="2" indent="-342900">
              <a:buFontTx/>
              <a:buChar char="-"/>
            </a:pPr>
            <a:r>
              <a:rPr lang="en-GB" dirty="0"/>
              <a:t>What you could do next.</a:t>
            </a:r>
          </a:p>
          <a:p>
            <a:pPr marL="800100" lvl="1" indent="-342900">
              <a:buFontTx/>
              <a:buChar char="-"/>
            </a:pPr>
            <a:r>
              <a:rPr lang="en-GB" dirty="0"/>
              <a:t>Answer a question or two!</a:t>
            </a:r>
          </a:p>
          <a:p>
            <a:pPr marL="342900" indent="-342900">
              <a:buFontTx/>
              <a:buChar char="-"/>
            </a:pPr>
            <a:r>
              <a:rPr lang="en-GB" dirty="0"/>
              <a:t>Everyone attends weeks 7 and 8 ( and asks questions):</a:t>
            </a:r>
          </a:p>
          <a:p>
            <a:pPr marL="800100" lvl="1" indent="-342900">
              <a:buFontTx/>
              <a:buChar char="-"/>
            </a:pPr>
            <a:r>
              <a:rPr lang="en-GB" dirty="0"/>
              <a:t>Week 7 presentations: </a:t>
            </a:r>
            <a:br>
              <a:rPr lang="en-GB" dirty="0"/>
            </a:br>
            <a:r>
              <a:rPr lang="en-GB" dirty="0"/>
              <a:t>Hin Yip, </a:t>
            </a:r>
            <a:r>
              <a:rPr lang="en-GB" dirty="0" err="1"/>
              <a:t>Lealahni</a:t>
            </a:r>
            <a:r>
              <a:rPr lang="en-GB" dirty="0"/>
              <a:t> Woulfe, Molly Oakley, </a:t>
            </a:r>
            <a:r>
              <a:rPr lang="en-GB" dirty="0" err="1"/>
              <a:t>Anudi</a:t>
            </a:r>
            <a:r>
              <a:rPr lang="en-GB" dirty="0"/>
              <a:t> </a:t>
            </a:r>
            <a:r>
              <a:rPr lang="en-GB" dirty="0" err="1"/>
              <a:t>Dharmarathn</a:t>
            </a:r>
            <a:r>
              <a:rPr lang="en-GB" dirty="0"/>
              <a:t>, </a:t>
            </a:r>
            <a:r>
              <a:rPr lang="en-GB" dirty="0" err="1"/>
              <a:t>Shaiat</a:t>
            </a:r>
            <a:r>
              <a:rPr lang="en-GB" dirty="0"/>
              <a:t> Uddin, </a:t>
            </a:r>
            <a:r>
              <a:rPr lang="en-GB" dirty="0" err="1"/>
              <a:t>Benedic</a:t>
            </a:r>
            <a:r>
              <a:rPr lang="en-GB" dirty="0"/>
              <a:t> Phillip</a:t>
            </a:r>
          </a:p>
          <a:p>
            <a:pPr marL="800100" lvl="1" indent="-342900">
              <a:buFontTx/>
              <a:buChar char="-"/>
            </a:pPr>
            <a:br>
              <a:rPr lang="en-GB" dirty="0"/>
            </a:br>
            <a:r>
              <a:rPr lang="en-GB" dirty="0"/>
              <a:t>Week 8 presentations: </a:t>
            </a:r>
            <a:br>
              <a:rPr lang="en-GB" dirty="0"/>
            </a:br>
            <a:r>
              <a:rPr lang="en-GB" dirty="0"/>
              <a:t>Hannah Wright, Susannah Snowdon, Fahad Saif, Alicja </a:t>
            </a:r>
            <a:r>
              <a:rPr lang="en-GB" dirty="0" err="1"/>
              <a:t>Imrak</a:t>
            </a:r>
            <a:r>
              <a:rPr lang="en-GB" dirty="0"/>
              <a:t>, Megan Crossman, </a:t>
            </a:r>
            <a:r>
              <a:rPr lang="en-GB" dirty="0" err="1"/>
              <a:t>Agisha</a:t>
            </a:r>
            <a:r>
              <a:rPr lang="en-GB" dirty="0"/>
              <a:t> </a:t>
            </a:r>
            <a:r>
              <a:rPr lang="en-GB" dirty="0" err="1"/>
              <a:t>Ampikaibalan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CECC81-46D3-E2C6-1EB9-C8D417173BB7}"/>
              </a:ext>
            </a:extLst>
          </p:cNvPr>
          <p:cNvSpPr/>
          <p:nvPr/>
        </p:nvSpPr>
        <p:spPr>
          <a:xfrm>
            <a:off x="500743" y="4593771"/>
            <a:ext cx="11295017" cy="21910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8CE0FD-C5DF-3F5D-EC9A-74587B2EA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664063"/>
              </p:ext>
            </p:extLst>
          </p:nvPr>
        </p:nvGraphicFramePr>
        <p:xfrm>
          <a:off x="1206179" y="4970102"/>
          <a:ext cx="10050768" cy="51028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75128">
                  <a:extLst>
                    <a:ext uri="{9D8B030D-6E8A-4147-A177-3AD203B41FA5}">
                      <a16:colId xmlns:a16="http://schemas.microsoft.com/office/drawing/2014/main" val="795500516"/>
                    </a:ext>
                  </a:extLst>
                </a:gridCol>
                <a:gridCol w="1675128">
                  <a:extLst>
                    <a:ext uri="{9D8B030D-6E8A-4147-A177-3AD203B41FA5}">
                      <a16:colId xmlns:a16="http://schemas.microsoft.com/office/drawing/2014/main" val="208347572"/>
                    </a:ext>
                  </a:extLst>
                </a:gridCol>
                <a:gridCol w="1675128">
                  <a:extLst>
                    <a:ext uri="{9D8B030D-6E8A-4147-A177-3AD203B41FA5}">
                      <a16:colId xmlns:a16="http://schemas.microsoft.com/office/drawing/2014/main" val="2263672165"/>
                    </a:ext>
                  </a:extLst>
                </a:gridCol>
                <a:gridCol w="1675128">
                  <a:extLst>
                    <a:ext uri="{9D8B030D-6E8A-4147-A177-3AD203B41FA5}">
                      <a16:colId xmlns:a16="http://schemas.microsoft.com/office/drawing/2014/main" val="3104483043"/>
                    </a:ext>
                  </a:extLst>
                </a:gridCol>
                <a:gridCol w="1675128">
                  <a:extLst>
                    <a:ext uri="{9D8B030D-6E8A-4147-A177-3AD203B41FA5}">
                      <a16:colId xmlns:a16="http://schemas.microsoft.com/office/drawing/2014/main" val="2704512929"/>
                    </a:ext>
                  </a:extLst>
                </a:gridCol>
                <a:gridCol w="1675128">
                  <a:extLst>
                    <a:ext uri="{9D8B030D-6E8A-4147-A177-3AD203B41FA5}">
                      <a16:colId xmlns:a16="http://schemas.microsoft.com/office/drawing/2014/main" val="3814803209"/>
                    </a:ext>
                  </a:extLst>
                </a:gridCol>
              </a:tblGrid>
              <a:tr h="3344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AL-JANABY, Aysha</a:t>
                      </a:r>
                      <a:r>
                        <a:rPr lang="en-001" sz="1600" dirty="0">
                          <a:effectLst/>
                        </a:rPr>
                        <a:t> </a:t>
                      </a:r>
                      <a:endParaRPr lang="en-001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408" marR="120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BORNAC, Valter </a:t>
                      </a:r>
                      <a:endParaRPr lang="en-001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408" marR="120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0" dirty="0">
                          <a:effectLst/>
                        </a:rPr>
                        <a:t>KHAN, Kashaan</a:t>
                      </a:r>
                      <a:endParaRPr lang="en-001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408" marR="120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0" dirty="0">
                          <a:effectLst/>
                        </a:rPr>
                        <a:t>MARTIN, Francesca</a:t>
                      </a:r>
                      <a:endParaRPr lang="en-001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408" marR="120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0" dirty="0">
                          <a:effectLst/>
                        </a:rPr>
                        <a:t>NUTT, Christopher</a:t>
                      </a:r>
                      <a:endParaRPr lang="en-001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408" marR="120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PELLING, Alfie </a:t>
                      </a:r>
                      <a:endParaRPr lang="en-001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408" marR="120408" marT="0" marB="0"/>
                </a:tc>
                <a:extLst>
                  <a:ext uri="{0D108BD9-81ED-4DB2-BD59-A6C34878D82A}">
                    <a16:rowId xmlns:a16="http://schemas.microsoft.com/office/drawing/2014/main" val="32566800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FBEC3B9-1D4A-0D20-64E1-8FE9C0655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934701"/>
              </p:ext>
            </p:extLst>
          </p:nvPr>
        </p:nvGraphicFramePr>
        <p:xfrm>
          <a:off x="1206179" y="5869075"/>
          <a:ext cx="10485078" cy="91573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47513">
                  <a:extLst>
                    <a:ext uri="{9D8B030D-6E8A-4147-A177-3AD203B41FA5}">
                      <a16:colId xmlns:a16="http://schemas.microsoft.com/office/drawing/2014/main" val="2137449616"/>
                    </a:ext>
                  </a:extLst>
                </a:gridCol>
                <a:gridCol w="1747513">
                  <a:extLst>
                    <a:ext uri="{9D8B030D-6E8A-4147-A177-3AD203B41FA5}">
                      <a16:colId xmlns:a16="http://schemas.microsoft.com/office/drawing/2014/main" val="2474992758"/>
                    </a:ext>
                  </a:extLst>
                </a:gridCol>
                <a:gridCol w="1747513">
                  <a:extLst>
                    <a:ext uri="{9D8B030D-6E8A-4147-A177-3AD203B41FA5}">
                      <a16:colId xmlns:a16="http://schemas.microsoft.com/office/drawing/2014/main" val="3641014891"/>
                    </a:ext>
                  </a:extLst>
                </a:gridCol>
                <a:gridCol w="1747513">
                  <a:extLst>
                    <a:ext uri="{9D8B030D-6E8A-4147-A177-3AD203B41FA5}">
                      <a16:colId xmlns:a16="http://schemas.microsoft.com/office/drawing/2014/main" val="3567540856"/>
                    </a:ext>
                  </a:extLst>
                </a:gridCol>
                <a:gridCol w="1747513">
                  <a:extLst>
                    <a:ext uri="{9D8B030D-6E8A-4147-A177-3AD203B41FA5}">
                      <a16:colId xmlns:a16="http://schemas.microsoft.com/office/drawing/2014/main" val="3253147443"/>
                    </a:ext>
                  </a:extLst>
                </a:gridCol>
                <a:gridCol w="1747513">
                  <a:extLst>
                    <a:ext uri="{9D8B030D-6E8A-4147-A177-3AD203B41FA5}">
                      <a16:colId xmlns:a16="http://schemas.microsoft.com/office/drawing/2014/main" val="2925418861"/>
                    </a:ext>
                  </a:extLst>
                </a:gridCol>
              </a:tblGrid>
              <a:tr h="4561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ANSAH OKANTAH, Abigail</a:t>
                      </a:r>
                      <a:endParaRPr lang="en-001" sz="1900" b="1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FENDER-MITCHELL, Quinn Alexander</a:t>
                      </a:r>
                      <a:r>
                        <a:rPr lang="en-001" sz="2000" dirty="0">
                          <a:effectLst/>
                        </a:rPr>
                        <a:t> </a:t>
                      </a:r>
                      <a:endParaRPr lang="en-001" sz="1900" b="1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KIRUBAKARAN, Shanjay</a:t>
                      </a:r>
                      <a:endParaRPr lang="en-001" sz="1900" b="1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MEDDELTON, Harry </a:t>
                      </a:r>
                      <a:endParaRPr lang="en-001" sz="1900" b="1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PEIRIS, Narada</a:t>
                      </a:r>
                      <a:endParaRPr lang="en-001" sz="1900" b="1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9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RASHID, Fehzan</a:t>
                      </a:r>
                      <a:endParaRPr lang="en-001" sz="1900" b="1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752830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27D912F-8534-DE38-EE37-5A1DB8920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884" y="2011136"/>
            <a:ext cx="2044911" cy="75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90BA-2817-C954-A991-279953E4E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assessment task 1 – Population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DA42-1742-34B1-EC50-909CEAC48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Run the SEIR (Susceptible, Exposed, Infected, Recovered) population model.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http://139.184.170.218:9001</a:t>
            </a:r>
            <a:r>
              <a:rPr lang="en-GB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Create a graph with the default parameters (shift enter through entire sheet).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Alter a parameter or two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Create a new graph with the new parameters, and describe the difference.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Relate the parameter change to public health measures or new viral strains.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2390E-5915-CDF9-A0AB-DB286205E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371" y="1623630"/>
            <a:ext cx="5372100" cy="1130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34BF8E-8B00-9769-3EE7-163F65580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868" y="3429000"/>
            <a:ext cx="8068879" cy="154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8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22BF01-30E5-AC5B-3C6D-2D8DBB8DE99F}"/>
              </a:ext>
            </a:extLst>
          </p:cNvPr>
          <p:cNvSpPr txBox="1"/>
          <p:nvPr/>
        </p:nvSpPr>
        <p:spPr>
          <a:xfrm>
            <a:off x="64484" y="4282828"/>
            <a:ext cx="11981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dirty="0"/>
              <a:t>4. Assesment suggestions: - Examine the effect of different basal TME activities in virtual RIVA cells, </a:t>
            </a:r>
          </a:p>
          <a:p>
            <a:r>
              <a:rPr lang="en-001" dirty="0"/>
              <a:t>                                               - Model drugs that target NF</a:t>
            </a:r>
            <a:r>
              <a:rPr lang="el-GR" dirty="0"/>
              <a:t>-κΒ </a:t>
            </a:r>
            <a:r>
              <a:rPr lang="en-US" dirty="0"/>
              <a:t>and reduce BCL2-family expression in the presence of TME signals</a:t>
            </a:r>
            <a:r>
              <a:rPr lang="en-00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63B0FD-714C-0D31-AA6D-477B8E603917}"/>
              </a:ext>
            </a:extLst>
          </p:cNvPr>
          <p:cNvSpPr txBox="1"/>
          <p:nvPr/>
        </p:nvSpPr>
        <p:spPr>
          <a:xfrm>
            <a:off x="4359349" y="6427708"/>
            <a:ext cx="363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dirty="0"/>
              <a:t>Contact details: A.Vareli@bsms.ac.uk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EE22AA-21B4-D335-30E1-0540F2CE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20675"/>
            <a:ext cx="11430000" cy="796925"/>
          </a:xfrm>
        </p:spPr>
        <p:txBody>
          <a:bodyPr/>
          <a:lstStyle/>
          <a:p>
            <a:r>
              <a:rPr lang="en-GB" dirty="0"/>
              <a:t>Example assessment task 2 – Signalling </a:t>
            </a:r>
            <a:r>
              <a:rPr lang="en-GB" dirty="0" err="1"/>
              <a:t>sca;e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785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90BA-2817-C954-A991-279953E4E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assessment task 3 –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DA42-1742-34B1-EC50-909CEAC48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Run a simulation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Use the PDB from class, another PDB in the data folder, or potentially download a SMALL PDB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Run a simulation and describe the characteristics of the simulation: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dirty="0"/>
              <a:t>End to end distance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dirty="0"/>
              <a:t>Ramachandran plot properties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Change a parameter (temperature, time but keep both reasonable) and re-run. Describe what changes about the above results.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Discuss what these changes mean and discuss how you might ensure you get the most accurate structures if you were trying to develop </a:t>
            </a:r>
            <a:r>
              <a:rPr lang="en-GB"/>
              <a:t>new drugs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55438"/>
      </p:ext>
    </p:extLst>
  </p:cSld>
  <p:clrMapOvr>
    <a:masterClrMapping/>
  </p:clrMapOvr>
</p:sld>
</file>

<file path=ppt/theme/theme1.xml><?xml version="1.0" encoding="utf-8"?>
<a:theme xmlns:a="http://schemas.openxmlformats.org/drawingml/2006/main" name="BSMS 2020-Jul">
  <a:themeElements>
    <a:clrScheme name="BSMS">
      <a:dk1>
        <a:srgbClr val="000000"/>
      </a:dk1>
      <a:lt1>
        <a:srgbClr val="FFFFFF"/>
      </a:lt1>
      <a:dk2>
        <a:srgbClr val="092440"/>
      </a:dk2>
      <a:lt2>
        <a:srgbClr val="EEEBE2"/>
      </a:lt2>
      <a:accent1>
        <a:srgbClr val="0E66B0"/>
      </a:accent1>
      <a:accent2>
        <a:srgbClr val="73934D"/>
      </a:accent2>
      <a:accent3>
        <a:srgbClr val="7828C5"/>
      </a:accent3>
      <a:accent4>
        <a:srgbClr val="C9226E"/>
      </a:accent4>
      <a:accent5>
        <a:srgbClr val="C78A00"/>
      </a:accent5>
      <a:accent6>
        <a:srgbClr val="919091"/>
      </a:accent6>
      <a:hlink>
        <a:srgbClr val="0D65B0"/>
      </a:hlink>
      <a:folHlink>
        <a:srgbClr val="5F1B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明朝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5299718-5A0D-524D-BCFF-97AE418C8B38}" vid="{AFD06C30-69F8-DF4C-A9BE-48C9BBA836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6314CD6BFA1D418807532729E508A7" ma:contentTypeVersion="11" ma:contentTypeDescription="Create a new document." ma:contentTypeScope="" ma:versionID="aecafcc52205bf896519f571f793a2b9">
  <xsd:schema xmlns:xsd="http://www.w3.org/2001/XMLSchema" xmlns:xs="http://www.w3.org/2001/XMLSchema" xmlns:p="http://schemas.microsoft.com/office/2006/metadata/properties" xmlns:ns2="d0cf7155-5292-499e-94b8-ceb291bf61f2" xmlns:ns3="4b675c51-347a-4eaa-9a55-7e0aca984822" targetNamespace="http://schemas.microsoft.com/office/2006/metadata/properties" ma:root="true" ma:fieldsID="45a7e907e539d530dce02ffe772ad185" ns2:_="" ns3:_="">
    <xsd:import namespace="d0cf7155-5292-499e-94b8-ceb291bf61f2"/>
    <xsd:import namespace="4b675c51-347a-4eaa-9a55-7e0aca9848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cf7155-5292-499e-94b8-ceb291bf6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675c51-347a-4eaa-9a55-7e0aca98482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E27B24-E034-496A-A32B-E68EFC3B6BE5}">
  <ds:schemaRefs>
    <ds:schemaRef ds:uri="4b675c51-347a-4eaa-9a55-7e0aca984822"/>
    <ds:schemaRef ds:uri="d0cf7155-5292-499e-94b8-ceb291bf61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591DFF0-32FE-4E37-A04B-CD659AF4E5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2FD8D5-C065-4D8A-ABEF-3FF392831CC5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  <ds:schemaRef ds:uri="4b675c51-347a-4eaa-9a55-7e0aca984822"/>
    <ds:schemaRef ds:uri="d0cf7155-5292-499e-94b8-ceb291bf61f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131</TotalTime>
  <Words>522</Words>
  <Application>Microsoft Macintosh PowerPoint</Application>
  <PresentationFormat>Widescreen</PresentationFormat>
  <Paragraphs>72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BSMS 2020-Jul</vt:lpstr>
      <vt:lpstr>What we covered</vt:lpstr>
      <vt:lpstr>Learning Outcomes</vt:lpstr>
      <vt:lpstr>Assessment</vt:lpstr>
      <vt:lpstr>Assessment</vt:lpstr>
      <vt:lpstr>Example assessment task 1 – Population Scale</vt:lpstr>
      <vt:lpstr>Example assessment task 2 – Signalling sca;e</vt:lpstr>
      <vt:lpstr>Example assessment task 3 – MD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 Walters</dc:creator>
  <cp:lastModifiedBy>Simon Mitchell</cp:lastModifiedBy>
  <cp:revision>9</cp:revision>
  <dcterms:created xsi:type="dcterms:W3CDTF">2021-12-16T13:29:44Z</dcterms:created>
  <dcterms:modified xsi:type="dcterms:W3CDTF">2025-04-16T08:48:43Z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0x010100796314CD6BFA1D418807532729E508A7</vt:lpwstr>
  </property>
</Properties>
</file>