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2"/>
  </p:notesMasterIdLst>
  <p:sldIdLst>
    <p:sldId id="265" r:id="rId5"/>
    <p:sldId id="259" r:id="rId6"/>
    <p:sldId id="273" r:id="rId7"/>
    <p:sldId id="277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99E30-FF3B-DC4F-B183-F3D1ABB14D6B}" v="27" dt="2024-04-15T08:39:20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11674" r="3584" b="17023"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139.184.170.218:9001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139.184.170.218:9001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		   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Dr Simon Mitchell</a:t>
            </a:r>
          </a:p>
          <a:p>
            <a:r>
              <a:rPr lang="en-GB" sz="2000" i="1" dirty="0"/>
              <a:t>Scale: 		     Molecular Dynamics                         Signalling/Cancer    Populations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covered</a:t>
            </a:r>
          </a:p>
        </p:txBody>
      </p:sp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An image of a protein structure.">
            <a:extLst>
              <a:ext uri="{FF2B5EF4-FFF2-40B4-BE49-F238E27FC236}">
                <a16:creationId xmlns:a16="http://schemas.microsoft.com/office/drawing/2014/main" id="{472FFC11-AE7D-974F-948C-B79E3EB1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99" y="4725170"/>
            <a:ext cx="2757503" cy="1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 image a signalling network with lines indicating promotion and inhibitions.">
            <a:extLst>
              <a:ext uri="{FF2B5EF4-FFF2-40B4-BE49-F238E27FC236}">
                <a16:creationId xmlns:a16="http://schemas.microsoft.com/office/drawing/2014/main" id="{0474155C-952E-C047-A91B-74FD822D1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509" y="4703424"/>
            <a:ext cx="2757503" cy="2154576"/>
          </a:xfrm>
          <a:prstGeom prst="rect">
            <a:avLst/>
          </a:prstGeom>
        </p:spPr>
      </p:pic>
      <p:pic>
        <p:nvPicPr>
          <p:cNvPr id="8" name="Picture 7" descr="An image of COVID cases rising and falling with some uncertainty.">
            <a:extLst>
              <a:ext uri="{FF2B5EF4-FFF2-40B4-BE49-F238E27FC236}">
                <a16:creationId xmlns:a16="http://schemas.microsoft.com/office/drawing/2014/main" id="{C5E16FD8-F1C8-FC45-866D-E091B8DE88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286" y="4725170"/>
            <a:ext cx="3739978" cy="2067442"/>
          </a:xfrm>
          <a:prstGeom prst="rect">
            <a:avLst/>
          </a:prstGeom>
        </p:spPr>
      </p:pic>
      <p:pic>
        <p:nvPicPr>
          <p:cNvPr id="1026" name="Picture 2" descr="Simon Mitchell">
            <a:extLst>
              <a:ext uri="{FF2B5EF4-FFF2-40B4-BE49-F238E27FC236}">
                <a16:creationId xmlns:a16="http://schemas.microsoft.com/office/drawing/2014/main" id="{1CB4B317-4B35-55B7-686B-CB7F7FADC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140" y="1738039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7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• Understand how computers and mathematics are used to simulate biology and how that is useful for medicine.</a:t>
            </a:r>
          </a:p>
          <a:p>
            <a:r>
              <a:rPr lang="en-GB" dirty="0"/>
              <a:t>• Be able to run models of biological systems across a number of scales.</a:t>
            </a:r>
          </a:p>
          <a:p>
            <a:r>
              <a:rPr lang="en-GB" dirty="0"/>
              <a:t>• </a:t>
            </a:r>
            <a:r>
              <a:rPr lang="en-GB" u="sng" dirty="0"/>
              <a:t>Be able to present results generated from simulations, and understand the insight generated along with the limitations of modelling.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96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7-minute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one of the techniques we’ve shown you.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Potential slides: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did (method)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graph (or two)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limitations of the approach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could do next.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6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7-minute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Using one of the techniques we’ve shown you.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Potential slides: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little background on the biology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did (method)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A result graph (or two) and how you interpret it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Some discussion of limitations of the approach</a:t>
            </a:r>
          </a:p>
          <a:p>
            <a:pPr marL="1257300" lvl="2" indent="-342900">
              <a:buFontTx/>
              <a:buChar char="-"/>
            </a:pPr>
            <a:r>
              <a:rPr lang="en-GB" dirty="0"/>
              <a:t>What you could do next.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Answer a question or two!</a:t>
            </a:r>
          </a:p>
          <a:p>
            <a:pPr marL="342900" indent="-342900">
              <a:buFontTx/>
              <a:buChar char="-"/>
            </a:pPr>
            <a:r>
              <a:rPr lang="en-GB" dirty="0"/>
              <a:t>Everyone attends weeks 7 and 8 ( and asks questions):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Week 7 presentations: </a:t>
            </a:r>
            <a:br>
              <a:rPr lang="en-GB" dirty="0"/>
            </a:br>
            <a:r>
              <a:rPr lang="en-GB" dirty="0" err="1"/>
              <a:t>Hin</a:t>
            </a:r>
            <a:r>
              <a:rPr lang="en-GB" dirty="0"/>
              <a:t> Yip, </a:t>
            </a:r>
            <a:r>
              <a:rPr lang="en-GB" dirty="0" err="1"/>
              <a:t>Lealahni</a:t>
            </a:r>
            <a:r>
              <a:rPr lang="en-GB" dirty="0"/>
              <a:t> </a:t>
            </a:r>
            <a:r>
              <a:rPr lang="en-GB" dirty="0" err="1"/>
              <a:t>Woulfe</a:t>
            </a:r>
            <a:r>
              <a:rPr lang="en-GB" dirty="0"/>
              <a:t>, Molly Oakley, </a:t>
            </a:r>
            <a:r>
              <a:rPr lang="en-GB" dirty="0" err="1"/>
              <a:t>Anudi</a:t>
            </a:r>
            <a:r>
              <a:rPr lang="en-GB" dirty="0"/>
              <a:t> </a:t>
            </a:r>
            <a:r>
              <a:rPr lang="en-GB" dirty="0" err="1"/>
              <a:t>Dharmarathn</a:t>
            </a:r>
            <a:r>
              <a:rPr lang="en-GB" dirty="0"/>
              <a:t>, </a:t>
            </a:r>
            <a:r>
              <a:rPr lang="en-GB" dirty="0" err="1"/>
              <a:t>Shaiat</a:t>
            </a:r>
            <a:r>
              <a:rPr lang="en-GB" dirty="0"/>
              <a:t> Uddin, </a:t>
            </a:r>
            <a:r>
              <a:rPr lang="en-GB" dirty="0" err="1"/>
              <a:t>Benedic</a:t>
            </a:r>
            <a:r>
              <a:rPr lang="en-GB" dirty="0"/>
              <a:t> Phillip</a:t>
            </a:r>
          </a:p>
          <a:p>
            <a:pPr marL="800100" lvl="1" indent="-342900">
              <a:buFontTx/>
              <a:buChar char="-"/>
            </a:pPr>
            <a:r>
              <a:rPr lang="en-GB" dirty="0"/>
              <a:t>Week 8 presentations: </a:t>
            </a:r>
            <a:br>
              <a:rPr lang="en-GB" dirty="0"/>
            </a:br>
            <a:r>
              <a:rPr lang="en-GB" dirty="0"/>
              <a:t>Hannah Wright, Susannah Snowdon, Fahad </a:t>
            </a:r>
            <a:r>
              <a:rPr lang="en-GB" dirty="0" err="1"/>
              <a:t>Saif</a:t>
            </a:r>
            <a:r>
              <a:rPr lang="en-GB" dirty="0"/>
              <a:t>, </a:t>
            </a:r>
            <a:r>
              <a:rPr lang="en-GB" dirty="0" err="1"/>
              <a:t>Alicja</a:t>
            </a:r>
            <a:r>
              <a:rPr lang="en-GB" dirty="0"/>
              <a:t> </a:t>
            </a:r>
            <a:r>
              <a:rPr lang="en-GB" dirty="0" err="1"/>
              <a:t>Imrak</a:t>
            </a:r>
            <a:r>
              <a:rPr lang="en-GB" dirty="0"/>
              <a:t>, Megan Crossman, </a:t>
            </a:r>
            <a:r>
              <a:rPr lang="en-GB" dirty="0" err="1"/>
              <a:t>Agisha</a:t>
            </a:r>
            <a:r>
              <a:rPr lang="en-GB" dirty="0"/>
              <a:t> </a:t>
            </a:r>
            <a:r>
              <a:rPr lang="en-GB" dirty="0" err="1"/>
              <a:t>Ampikaibalan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CECC81-46D3-E2C6-1EB9-C8D417173BB7}"/>
              </a:ext>
            </a:extLst>
          </p:cNvPr>
          <p:cNvSpPr/>
          <p:nvPr/>
        </p:nvSpPr>
        <p:spPr>
          <a:xfrm>
            <a:off x="500743" y="4593771"/>
            <a:ext cx="11295017" cy="16847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8CE0FD-C5DF-3F5D-EC9A-74587B2EA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21766"/>
              </p:ext>
            </p:extLst>
          </p:nvPr>
        </p:nvGraphicFramePr>
        <p:xfrm>
          <a:off x="1206182" y="4936779"/>
          <a:ext cx="10050765" cy="3344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10153">
                  <a:extLst>
                    <a:ext uri="{9D8B030D-6E8A-4147-A177-3AD203B41FA5}">
                      <a16:colId xmlns:a16="http://schemas.microsoft.com/office/drawing/2014/main" val="795500516"/>
                    </a:ext>
                  </a:extLst>
                </a:gridCol>
                <a:gridCol w="2010153">
                  <a:extLst>
                    <a:ext uri="{9D8B030D-6E8A-4147-A177-3AD203B41FA5}">
                      <a16:colId xmlns:a16="http://schemas.microsoft.com/office/drawing/2014/main" val="208347572"/>
                    </a:ext>
                  </a:extLst>
                </a:gridCol>
                <a:gridCol w="2010153">
                  <a:extLst>
                    <a:ext uri="{9D8B030D-6E8A-4147-A177-3AD203B41FA5}">
                      <a16:colId xmlns:a16="http://schemas.microsoft.com/office/drawing/2014/main" val="2263672165"/>
                    </a:ext>
                  </a:extLst>
                </a:gridCol>
                <a:gridCol w="2010153">
                  <a:extLst>
                    <a:ext uri="{9D8B030D-6E8A-4147-A177-3AD203B41FA5}">
                      <a16:colId xmlns:a16="http://schemas.microsoft.com/office/drawing/2014/main" val="3104483043"/>
                    </a:ext>
                  </a:extLst>
                </a:gridCol>
                <a:gridCol w="2010153">
                  <a:extLst>
                    <a:ext uri="{9D8B030D-6E8A-4147-A177-3AD203B41FA5}">
                      <a16:colId xmlns:a16="http://schemas.microsoft.com/office/drawing/2014/main" val="2704512929"/>
                    </a:ext>
                  </a:extLst>
                </a:gridCol>
              </a:tblGrid>
              <a:tr h="334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kern="0" dirty="0">
                          <a:effectLst/>
                        </a:rPr>
                        <a:t>Harsha </a:t>
                      </a:r>
                      <a:r>
                        <a:rPr lang="en-GB" sz="1900" kern="0" dirty="0" err="1">
                          <a:effectLst/>
                        </a:rPr>
                        <a:t>Pendyala</a:t>
                      </a:r>
                      <a:endParaRPr lang="en-001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kern="0">
                          <a:effectLst/>
                        </a:rPr>
                        <a:t>Shaheer Imran</a:t>
                      </a:r>
                      <a:endParaRPr lang="en-001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kern="0">
                          <a:effectLst/>
                        </a:rPr>
                        <a:t>William Phillips</a:t>
                      </a:r>
                      <a:endParaRPr lang="en-001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kern="0">
                          <a:effectLst/>
                        </a:rPr>
                        <a:t>Ben Brown</a:t>
                      </a:r>
                      <a:endParaRPr lang="en-001" sz="1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kern="0" dirty="0">
                          <a:effectLst/>
                        </a:rPr>
                        <a:t>Alan Peter</a:t>
                      </a:r>
                      <a:endParaRPr lang="en-001" sz="1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0408" marR="120408" marT="0" marB="0"/>
                </a:tc>
                <a:extLst>
                  <a:ext uri="{0D108BD9-81ED-4DB2-BD59-A6C34878D82A}">
                    <a16:rowId xmlns:a16="http://schemas.microsoft.com/office/drawing/2014/main" val="32566800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FBEC3B9-1D4A-0D20-64E1-8FE9C0655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91628"/>
              </p:ext>
            </p:extLst>
          </p:nvPr>
        </p:nvGraphicFramePr>
        <p:xfrm>
          <a:off x="1206182" y="5561047"/>
          <a:ext cx="10485075" cy="60598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97015">
                  <a:extLst>
                    <a:ext uri="{9D8B030D-6E8A-4147-A177-3AD203B41FA5}">
                      <a16:colId xmlns:a16="http://schemas.microsoft.com/office/drawing/2014/main" val="2137449616"/>
                    </a:ext>
                  </a:extLst>
                </a:gridCol>
                <a:gridCol w="2097015">
                  <a:extLst>
                    <a:ext uri="{9D8B030D-6E8A-4147-A177-3AD203B41FA5}">
                      <a16:colId xmlns:a16="http://schemas.microsoft.com/office/drawing/2014/main" val="2474992758"/>
                    </a:ext>
                  </a:extLst>
                </a:gridCol>
                <a:gridCol w="2097015">
                  <a:extLst>
                    <a:ext uri="{9D8B030D-6E8A-4147-A177-3AD203B41FA5}">
                      <a16:colId xmlns:a16="http://schemas.microsoft.com/office/drawing/2014/main" val="3641014891"/>
                    </a:ext>
                  </a:extLst>
                </a:gridCol>
                <a:gridCol w="2097015">
                  <a:extLst>
                    <a:ext uri="{9D8B030D-6E8A-4147-A177-3AD203B41FA5}">
                      <a16:colId xmlns:a16="http://schemas.microsoft.com/office/drawing/2014/main" val="3567540856"/>
                    </a:ext>
                  </a:extLst>
                </a:gridCol>
                <a:gridCol w="2097015">
                  <a:extLst>
                    <a:ext uri="{9D8B030D-6E8A-4147-A177-3AD203B41FA5}">
                      <a16:colId xmlns:a16="http://schemas.microsoft.com/office/drawing/2014/main" val="3253147443"/>
                    </a:ext>
                  </a:extLst>
                </a:gridCol>
              </a:tblGrid>
              <a:tr h="33446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Febin</a:t>
                      </a: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9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D’Silva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Kinsha</a:t>
                      </a: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Dave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Aaron </a:t>
                      </a:r>
                      <a:r>
                        <a:rPr lang="en-GB" sz="19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Neaves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Kumal</a:t>
                      </a: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9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Mapa</a:t>
                      </a: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900" b="1" kern="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Mudiyanselage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900" b="1" kern="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Saad Bakr</a:t>
                      </a:r>
                      <a:endParaRPr lang="en-001" sz="1900" b="1" kern="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528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8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0BA-2817-C954-A991-279953E4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assessment task 1 – Population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DA42-1742-34B1-EC50-909CEAC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Run the SEIR (Susceptible, Exposed, Infected, Recovered) population model.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http://139.184.170.218:9001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a graph with the default parameters (shift enter through entire sheet).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Alter a parameter or two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a new graph with the new parameters, and describe the difference.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Relate the parameter change to public health measures or new viral strains.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2390E-5915-CDF9-A0AB-DB286205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71" y="1623630"/>
            <a:ext cx="5372100" cy="113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34BF8E-8B00-9769-3EE7-163F65580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868" y="3429000"/>
            <a:ext cx="8068879" cy="15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0BA-2817-C954-A991-279953E4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assessment task 2 – Cancer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DA42-1742-34B1-EC50-909CEAC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Run the Cell Cycle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http://139.184.170.218:9001</a:t>
            </a:r>
            <a:r>
              <a:rPr lang="en-GB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a graph with the default parameters (shift enter through entire sheet).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Alter a parameter to </a:t>
            </a:r>
            <a:br>
              <a:rPr lang="en-GB" dirty="0"/>
            </a:br>
            <a:r>
              <a:rPr lang="en-GB" dirty="0"/>
              <a:t>simulate a mutation.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Create a new graph with the new parameters, and describe the difference.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Relate the parameter change to mutations and what the change in cell cycle might mean for cancer.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E42D8-B188-B41C-E3B0-5A0318809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617" y="1219200"/>
            <a:ext cx="5461000" cy="134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357ED2-9145-EABA-74F7-BC9AA79C0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19" y="3204108"/>
            <a:ext cx="4013200" cy="158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436013-B5A7-7778-C0B5-9A6419B9A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519" y="3204108"/>
            <a:ext cx="2842730" cy="161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60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190BA-2817-C954-A991-279953E4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assessment task 3 –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4DA42-1742-34B1-EC50-909CEAC48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Run a simulation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Use the PDB from class, another PDB in the data folder, or potentially download a SMALL PDB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Run a simulation and describe the characteristics of the simulation: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End to end distance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dirty="0"/>
              <a:t>Ramachandran plot properties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Change a parameter (temperature, time but keep both reasonable) and re-run. Describe what changes about the above results.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Discuss what these changes mean and discuss how you might ensure you get the most accurate structures if you were trying to develop </a:t>
            </a:r>
            <a:r>
              <a:rPr lang="en-GB"/>
              <a:t>new drugs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55438"/>
      </p:ext>
    </p:extLst>
  </p:cSld>
  <p:clrMapOvr>
    <a:masterClrMapping/>
  </p:clrMapOvr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5299718-5A0D-524D-BCFF-97AE418C8B38}" vid="{AFD06C30-69F8-DF4C-A9BE-48C9BBA83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E27B24-E034-496A-A32B-E68EFC3B6BE5}">
  <ds:schemaRefs>
    <ds:schemaRef ds:uri="4b675c51-347a-4eaa-9a55-7e0aca984822"/>
    <ds:schemaRef ds:uri="d0cf7155-5292-499e-94b8-ceb291bf6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2FD8D5-C065-4D8A-ABEF-3FF392831CC5}">
  <ds:schemaRefs>
    <ds:schemaRef ds:uri="d0cf7155-5292-499e-94b8-ceb291bf61f2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terms/"/>
    <ds:schemaRef ds:uri="4b675c51-347a-4eaa-9a55-7e0aca984822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124</TotalTime>
  <Words>528</Words>
  <Application>Microsoft Macintosh PowerPoint</Application>
  <PresentationFormat>Widescreen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BSMS 2020-Jul</vt:lpstr>
      <vt:lpstr>What we covered</vt:lpstr>
      <vt:lpstr>Learning Outcomes</vt:lpstr>
      <vt:lpstr>Assessment</vt:lpstr>
      <vt:lpstr>Assessment</vt:lpstr>
      <vt:lpstr>Example assessment task 1 – Population Scale</vt:lpstr>
      <vt:lpstr>Example assessment task 2 – Cancer modelling</vt:lpstr>
      <vt:lpstr>Example assessment task 3 – MD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Walters</dc:creator>
  <cp:lastModifiedBy>Simon Mitchell</cp:lastModifiedBy>
  <cp:revision>9</cp:revision>
  <dcterms:created xsi:type="dcterms:W3CDTF">2021-12-16T13:29:44Z</dcterms:created>
  <dcterms:modified xsi:type="dcterms:W3CDTF">2024-04-15T08:46:01Z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