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Lst>
  <p:notesMasterIdLst>
    <p:notesMasterId r:id="rId18"/>
  </p:notesMasterIdLst>
  <p:sldIdLst>
    <p:sldId id="279" r:id="rId5"/>
    <p:sldId id="291" r:id="rId6"/>
    <p:sldId id="288" r:id="rId7"/>
    <p:sldId id="280" r:id="rId8"/>
    <p:sldId id="287" r:id="rId9"/>
    <p:sldId id="281" r:id="rId10"/>
    <p:sldId id="285" r:id="rId11"/>
    <p:sldId id="282" r:id="rId12"/>
    <p:sldId id="293" r:id="rId13"/>
    <p:sldId id="283" r:id="rId14"/>
    <p:sldId id="294" r:id="rId15"/>
    <p:sldId id="284"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4D5"/>
    <a:srgbClr val="EF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69" autoAdjust="0"/>
    <p:restoredTop sz="77366"/>
  </p:normalViewPr>
  <p:slideViewPr>
    <p:cSldViewPr snapToGrid="0">
      <p:cViewPr varScale="1">
        <p:scale>
          <a:sx n="97" d="100"/>
          <a:sy n="97" d="100"/>
        </p:scale>
        <p:origin x="1656"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eanor Jayawant" userId="3e71fe84-c071-4151-adce-2132612482c1" providerId="ADAL" clId="{1D1650B1-E1C5-984F-A3F9-ADCA8A6121CB}"/>
    <pc:docChg chg="delSld modSld">
      <pc:chgData name="Eleanor Jayawant" userId="3e71fe84-c071-4151-adce-2132612482c1" providerId="ADAL" clId="{1D1650B1-E1C5-984F-A3F9-ADCA8A6121CB}" dt="2024-03-23T11:04:19.311" v="13" actId="20577"/>
      <pc:docMkLst>
        <pc:docMk/>
      </pc:docMkLst>
      <pc:sldChg chg="del">
        <pc:chgData name="Eleanor Jayawant" userId="3e71fe84-c071-4151-adce-2132612482c1" providerId="ADAL" clId="{1D1650B1-E1C5-984F-A3F9-ADCA8A6121CB}" dt="2024-03-23T10:58:59.725" v="5" actId="2696"/>
        <pc:sldMkLst>
          <pc:docMk/>
          <pc:sldMk cId="3730969193" sldId="259"/>
        </pc:sldMkLst>
      </pc:sldChg>
      <pc:sldChg chg="del">
        <pc:chgData name="Eleanor Jayawant" userId="3e71fe84-c071-4151-adce-2132612482c1" providerId="ADAL" clId="{1D1650B1-E1C5-984F-A3F9-ADCA8A6121CB}" dt="2024-03-23T10:58:59.725" v="5" actId="2696"/>
        <pc:sldMkLst>
          <pc:docMk/>
          <pc:sldMk cId="3011729308" sldId="265"/>
        </pc:sldMkLst>
      </pc:sldChg>
      <pc:sldChg chg="del">
        <pc:chgData name="Eleanor Jayawant" userId="3e71fe84-c071-4151-adce-2132612482c1" providerId="ADAL" clId="{1D1650B1-E1C5-984F-A3F9-ADCA8A6121CB}" dt="2024-03-23T10:58:59.725" v="5" actId="2696"/>
        <pc:sldMkLst>
          <pc:docMk/>
          <pc:sldMk cId="4986891" sldId="273"/>
        </pc:sldMkLst>
      </pc:sldChg>
      <pc:sldChg chg="del">
        <pc:chgData name="Eleanor Jayawant" userId="3e71fe84-c071-4151-adce-2132612482c1" providerId="ADAL" clId="{1D1650B1-E1C5-984F-A3F9-ADCA8A6121CB}" dt="2024-03-23T10:58:59.725" v="5" actId="2696"/>
        <pc:sldMkLst>
          <pc:docMk/>
          <pc:sldMk cId="1827087534" sldId="274"/>
        </pc:sldMkLst>
      </pc:sldChg>
      <pc:sldChg chg="del">
        <pc:chgData name="Eleanor Jayawant" userId="3e71fe84-c071-4151-adce-2132612482c1" providerId="ADAL" clId="{1D1650B1-E1C5-984F-A3F9-ADCA8A6121CB}" dt="2024-03-23T10:58:59.725" v="5" actId="2696"/>
        <pc:sldMkLst>
          <pc:docMk/>
          <pc:sldMk cId="1459608340" sldId="275"/>
        </pc:sldMkLst>
      </pc:sldChg>
      <pc:sldChg chg="del">
        <pc:chgData name="Eleanor Jayawant" userId="3e71fe84-c071-4151-adce-2132612482c1" providerId="ADAL" clId="{1D1650B1-E1C5-984F-A3F9-ADCA8A6121CB}" dt="2024-03-23T10:58:59.725" v="5" actId="2696"/>
        <pc:sldMkLst>
          <pc:docMk/>
          <pc:sldMk cId="302655438" sldId="276"/>
        </pc:sldMkLst>
      </pc:sldChg>
      <pc:sldChg chg="del">
        <pc:chgData name="Eleanor Jayawant" userId="3e71fe84-c071-4151-adce-2132612482c1" providerId="ADAL" clId="{1D1650B1-E1C5-984F-A3F9-ADCA8A6121CB}" dt="2024-03-23T10:58:59.725" v="5" actId="2696"/>
        <pc:sldMkLst>
          <pc:docMk/>
          <pc:sldMk cId="213687451" sldId="277"/>
        </pc:sldMkLst>
      </pc:sldChg>
      <pc:sldChg chg="modNotesTx">
        <pc:chgData name="Eleanor Jayawant" userId="3e71fe84-c071-4151-adce-2132612482c1" providerId="ADAL" clId="{1D1650B1-E1C5-984F-A3F9-ADCA8A6121CB}" dt="2024-03-23T11:04:19.311" v="13" actId="20577"/>
        <pc:sldMkLst>
          <pc:docMk/>
          <pc:sldMk cId="1624042151" sldId="279"/>
        </pc:sldMkLst>
      </pc:sldChg>
      <pc:sldChg chg="del">
        <pc:chgData name="Eleanor Jayawant" userId="3e71fe84-c071-4151-adce-2132612482c1" providerId="ADAL" clId="{1D1650B1-E1C5-984F-A3F9-ADCA8A6121CB}" dt="2024-03-23T10:58:59.725" v="5" actId="2696"/>
        <pc:sldMkLst>
          <pc:docMk/>
          <pc:sldMk cId="15476309"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E5427-BB1E-AB42-B83E-50C99CC17C1A}" type="datetimeFigureOut">
              <a:rPr lang="en-GB" smtClean="0"/>
              <a:t>23/03/2024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80424-BE10-1649-8706-B4049F0BE684}" type="slidenum">
              <a:rPr lang="en-GB" smtClean="0"/>
              <a:t>‹#›</a:t>
            </a:fld>
            <a:endParaRPr lang="en-GB"/>
          </a:p>
        </p:txBody>
      </p:sp>
    </p:spTree>
    <p:extLst>
      <p:ext uri="{BB962C8B-B14F-4D97-AF65-F5344CB8AC3E}">
        <p14:creationId xmlns:p14="http://schemas.microsoft.com/office/powerpoint/2010/main" val="2608154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10 mins talking</a:t>
            </a:r>
            <a:r>
              <a:rPr lang="en-GB"/>
              <a:t>, 35 </a:t>
            </a:r>
            <a:r>
              <a:rPr lang="en-GB" dirty="0"/>
              <a:t>mins activity</a:t>
            </a:r>
            <a:r>
              <a:rPr lang="en-GB"/>
              <a:t>, 1</a:t>
            </a:r>
            <a:r>
              <a:rPr lang="en-GB" dirty="0"/>
              <a:t>0</a:t>
            </a:r>
            <a:r>
              <a:rPr lang="en-GB"/>
              <a:t> mins discussion.</a:t>
            </a:r>
            <a:endParaRPr lang="en-GB" dirty="0"/>
          </a:p>
        </p:txBody>
      </p:sp>
      <p:sp>
        <p:nvSpPr>
          <p:cNvPr id="4" name="Slide Number Placeholder 3"/>
          <p:cNvSpPr>
            <a:spLocks noGrp="1"/>
          </p:cNvSpPr>
          <p:nvPr>
            <p:ph type="sldNum" sz="quarter" idx="5"/>
          </p:nvPr>
        </p:nvSpPr>
        <p:spPr/>
        <p:txBody>
          <a:bodyPr/>
          <a:lstStyle/>
          <a:p>
            <a:fld id="{F2180424-BE10-1649-8706-B4049F0BE684}" type="slidenum">
              <a:rPr lang="en-GB" smtClean="0"/>
              <a:t>1</a:t>
            </a:fld>
            <a:endParaRPr lang="en-GB"/>
          </a:p>
        </p:txBody>
      </p:sp>
    </p:spTree>
    <p:extLst>
      <p:ext uri="{BB962C8B-B14F-4D97-AF65-F5344CB8AC3E}">
        <p14:creationId xmlns:p14="http://schemas.microsoft.com/office/powerpoint/2010/main" val="500427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a:t>
            </a:r>
            <a:r>
              <a:rPr lang="en-GB" dirty="0" err="1"/>
              <a:t>molymod</a:t>
            </a:r>
            <a:r>
              <a:rPr lang="en-GB" dirty="0"/>
              <a:t> to show phi and psi angles</a:t>
            </a:r>
          </a:p>
        </p:txBody>
      </p:sp>
      <p:sp>
        <p:nvSpPr>
          <p:cNvPr id="4" name="Slide Number Placeholder 3"/>
          <p:cNvSpPr>
            <a:spLocks noGrp="1"/>
          </p:cNvSpPr>
          <p:nvPr>
            <p:ph type="sldNum" sz="quarter" idx="5"/>
          </p:nvPr>
        </p:nvSpPr>
        <p:spPr/>
        <p:txBody>
          <a:bodyPr/>
          <a:lstStyle/>
          <a:p>
            <a:fld id="{F2180424-BE10-1649-8706-B4049F0BE684}" type="slidenum">
              <a:rPr lang="en-GB" smtClean="0"/>
              <a:t>11</a:t>
            </a:fld>
            <a:endParaRPr lang="en-GB"/>
          </a:p>
        </p:txBody>
      </p:sp>
    </p:spTree>
    <p:extLst>
      <p:ext uri="{BB962C8B-B14F-4D97-AF65-F5344CB8AC3E}">
        <p14:creationId xmlns:p14="http://schemas.microsoft.com/office/powerpoint/2010/main" val="2440578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2180424-BE10-1649-8706-B4049F0BE684}" type="slidenum">
              <a:rPr lang="en-GB" smtClean="0"/>
              <a:t>12</a:t>
            </a:fld>
            <a:endParaRPr lang="en-GB"/>
          </a:p>
        </p:txBody>
      </p:sp>
    </p:spTree>
    <p:extLst>
      <p:ext uri="{BB962C8B-B14F-4D97-AF65-F5344CB8AC3E}">
        <p14:creationId xmlns:p14="http://schemas.microsoft.com/office/powerpoint/2010/main" val="1222402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F2180424-BE10-1649-8706-B4049F0BE684}" type="slidenum">
              <a:rPr lang="en-GB" smtClean="0"/>
              <a:t>13</a:t>
            </a:fld>
            <a:endParaRPr lang="en-GB"/>
          </a:p>
        </p:txBody>
      </p:sp>
    </p:spTree>
    <p:extLst>
      <p:ext uri="{BB962C8B-B14F-4D97-AF65-F5344CB8AC3E}">
        <p14:creationId xmlns:p14="http://schemas.microsoft.com/office/powerpoint/2010/main" val="1979590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Even for a molecule as simple as glucose, there are multiple possible conformations. If you did A-level chemistry, you may remember learning about glucose boats and chairs, where chairs are the lowest energy state, but there is a significant energy barrier to overcome in order for a boat to become a chair. (</a:t>
            </a:r>
            <a:r>
              <a:rPr lang="en-GB" dirty="0" err="1"/>
              <a:t>Molymod</a:t>
            </a:r>
            <a:r>
              <a:rPr lang="en-GB" dirty="0"/>
              <a:t> example)</a:t>
            </a:r>
          </a:p>
        </p:txBody>
      </p:sp>
      <p:sp>
        <p:nvSpPr>
          <p:cNvPr id="4" name="Slide Number Placeholder 3"/>
          <p:cNvSpPr>
            <a:spLocks noGrp="1"/>
          </p:cNvSpPr>
          <p:nvPr>
            <p:ph type="sldNum" sz="quarter" idx="5"/>
          </p:nvPr>
        </p:nvSpPr>
        <p:spPr/>
        <p:txBody>
          <a:bodyPr/>
          <a:lstStyle/>
          <a:p>
            <a:fld id="{F2180424-BE10-1649-8706-B4049F0BE684}" type="slidenum">
              <a:rPr lang="en-GB" smtClean="0"/>
              <a:t>3</a:t>
            </a:fld>
            <a:endParaRPr lang="en-GB"/>
          </a:p>
        </p:txBody>
      </p:sp>
    </p:spTree>
    <p:extLst>
      <p:ext uri="{BB962C8B-B14F-4D97-AF65-F5344CB8AC3E}">
        <p14:creationId xmlns:p14="http://schemas.microsoft.com/office/powerpoint/2010/main" val="2432593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a complicated system such as a protein, there may be multiple energy states that the system can be in, part of a complex energy landscape. Even rotation about a single bond can have a significant energy barrier associated with it (e.g. cis to trans peptide bond). If we don’t have the right conditions, we might get stuck with the protein being in the wrong state the whole time, because in our system it might not be possible to overcome an energy barrier associated with a conformational change.</a:t>
            </a:r>
          </a:p>
        </p:txBody>
      </p:sp>
      <p:sp>
        <p:nvSpPr>
          <p:cNvPr id="4" name="Slide Number Placeholder 3"/>
          <p:cNvSpPr>
            <a:spLocks noGrp="1"/>
          </p:cNvSpPr>
          <p:nvPr>
            <p:ph type="sldNum" sz="quarter" idx="5"/>
          </p:nvPr>
        </p:nvSpPr>
        <p:spPr/>
        <p:txBody>
          <a:bodyPr/>
          <a:lstStyle/>
          <a:p>
            <a:fld id="{F2180424-BE10-1649-8706-B4049F0BE684}" type="slidenum">
              <a:rPr lang="en-GB" smtClean="0"/>
              <a:t>4</a:t>
            </a:fld>
            <a:endParaRPr lang="en-GB"/>
          </a:p>
        </p:txBody>
      </p:sp>
    </p:spTree>
    <p:extLst>
      <p:ext uri="{BB962C8B-B14F-4D97-AF65-F5344CB8AC3E}">
        <p14:creationId xmlns:p14="http://schemas.microsoft.com/office/powerpoint/2010/main" val="218538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not going to describe these techniques, if you want to learn a bit about them then I can recommend a review article: https://</a:t>
            </a:r>
            <a:r>
              <a:rPr lang="en-GB" dirty="0" err="1"/>
              <a:t>www.ncbi.nlm.nih.gov</a:t>
            </a:r>
            <a:r>
              <a:rPr lang="en-GB" dirty="0"/>
              <a:t>/labs/</a:t>
            </a:r>
            <a:r>
              <a:rPr lang="en-GB" dirty="0" err="1"/>
              <a:t>pmc</a:t>
            </a:r>
            <a:r>
              <a:rPr lang="en-GB" dirty="0"/>
              <a:t>/articles/PMC4339458/ but for now the point I want to make it that when thinking about MD we can use extra ‘tricks’ to overcome problems in sampling, and if you read a paper on MD you might come across some of these terms.</a:t>
            </a:r>
          </a:p>
        </p:txBody>
      </p:sp>
      <p:sp>
        <p:nvSpPr>
          <p:cNvPr id="4" name="Slide Number Placeholder 3"/>
          <p:cNvSpPr>
            <a:spLocks noGrp="1"/>
          </p:cNvSpPr>
          <p:nvPr>
            <p:ph type="sldNum" sz="quarter" idx="5"/>
          </p:nvPr>
        </p:nvSpPr>
        <p:spPr/>
        <p:txBody>
          <a:bodyPr/>
          <a:lstStyle/>
          <a:p>
            <a:fld id="{F2180424-BE10-1649-8706-B4049F0BE684}" type="slidenum">
              <a:rPr lang="en-GB" smtClean="0"/>
              <a:t>5</a:t>
            </a:fld>
            <a:endParaRPr lang="en-GB"/>
          </a:p>
        </p:txBody>
      </p:sp>
    </p:spTree>
    <p:extLst>
      <p:ext uri="{BB962C8B-B14F-4D97-AF65-F5344CB8AC3E}">
        <p14:creationId xmlns:p14="http://schemas.microsoft.com/office/powerpoint/2010/main" val="1527527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obtain a lot of information from MD simulations, I’ll quickly run through why we care about a couple of these in a little more detail.</a:t>
            </a:r>
          </a:p>
        </p:txBody>
      </p:sp>
      <p:sp>
        <p:nvSpPr>
          <p:cNvPr id="4" name="Slide Number Placeholder 3"/>
          <p:cNvSpPr>
            <a:spLocks noGrp="1"/>
          </p:cNvSpPr>
          <p:nvPr>
            <p:ph type="sldNum" sz="quarter" idx="5"/>
          </p:nvPr>
        </p:nvSpPr>
        <p:spPr/>
        <p:txBody>
          <a:bodyPr/>
          <a:lstStyle/>
          <a:p>
            <a:fld id="{F2180424-BE10-1649-8706-B4049F0BE684}" type="slidenum">
              <a:rPr lang="en-GB" smtClean="0"/>
              <a:t>6</a:t>
            </a:fld>
            <a:endParaRPr lang="en-GB"/>
          </a:p>
        </p:txBody>
      </p:sp>
    </p:spTree>
    <p:extLst>
      <p:ext uri="{BB962C8B-B14F-4D97-AF65-F5344CB8AC3E}">
        <p14:creationId xmlns:p14="http://schemas.microsoft.com/office/powerpoint/2010/main" val="110561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2180424-BE10-1649-8706-B4049F0BE684}" type="slidenum">
              <a:rPr lang="en-GB" smtClean="0"/>
              <a:t>7</a:t>
            </a:fld>
            <a:endParaRPr lang="en-GB"/>
          </a:p>
        </p:txBody>
      </p:sp>
    </p:spTree>
    <p:extLst>
      <p:ext uri="{BB962C8B-B14F-4D97-AF65-F5344CB8AC3E}">
        <p14:creationId xmlns:p14="http://schemas.microsoft.com/office/powerpoint/2010/main" val="27394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Hydrogen bonding is a special type of dipole-dipole attraction between molecules, not a covalent bond to a hydrogen atom. It results from the attractive force between a hydrogen atom covalently bonded to a very electronegative atom such as a N, O, or F atom and another very electronegative atom.</a:t>
            </a:r>
            <a:endParaRPr lang="en-GB" dirty="0"/>
          </a:p>
        </p:txBody>
      </p:sp>
      <p:sp>
        <p:nvSpPr>
          <p:cNvPr id="4" name="Slide Number Placeholder 3"/>
          <p:cNvSpPr>
            <a:spLocks noGrp="1"/>
          </p:cNvSpPr>
          <p:nvPr>
            <p:ph type="sldNum" sz="quarter" idx="5"/>
          </p:nvPr>
        </p:nvSpPr>
        <p:spPr/>
        <p:txBody>
          <a:bodyPr/>
          <a:lstStyle/>
          <a:p>
            <a:fld id="{F2180424-BE10-1649-8706-B4049F0BE684}" type="slidenum">
              <a:rPr lang="en-GB" smtClean="0"/>
              <a:t>8</a:t>
            </a:fld>
            <a:endParaRPr lang="en-GB"/>
          </a:p>
        </p:txBody>
      </p:sp>
    </p:spTree>
    <p:extLst>
      <p:ext uri="{BB962C8B-B14F-4D97-AF65-F5344CB8AC3E}">
        <p14:creationId xmlns:p14="http://schemas.microsoft.com/office/powerpoint/2010/main" val="189185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Hydrogen bonding is a special type of dipole-dipole attraction between molecules, not a covalent bond to a hydrogen atom. It results from the attractive force between a hydrogen atom covalently bonded to a very electronegative atom such as a N, O, or F atom and another very electronegative atom.</a:t>
            </a:r>
            <a:endParaRPr lang="en-GB" dirty="0"/>
          </a:p>
        </p:txBody>
      </p:sp>
      <p:sp>
        <p:nvSpPr>
          <p:cNvPr id="4" name="Slide Number Placeholder 3"/>
          <p:cNvSpPr>
            <a:spLocks noGrp="1"/>
          </p:cNvSpPr>
          <p:nvPr>
            <p:ph type="sldNum" sz="quarter" idx="5"/>
          </p:nvPr>
        </p:nvSpPr>
        <p:spPr/>
        <p:txBody>
          <a:bodyPr/>
          <a:lstStyle/>
          <a:p>
            <a:fld id="{F2180424-BE10-1649-8706-B4049F0BE684}" type="slidenum">
              <a:rPr lang="en-GB" smtClean="0"/>
              <a:t>9</a:t>
            </a:fld>
            <a:endParaRPr lang="en-GB"/>
          </a:p>
        </p:txBody>
      </p:sp>
    </p:spTree>
    <p:extLst>
      <p:ext uri="{BB962C8B-B14F-4D97-AF65-F5344CB8AC3E}">
        <p14:creationId xmlns:p14="http://schemas.microsoft.com/office/powerpoint/2010/main" val="1628958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a:t>
            </a:r>
            <a:r>
              <a:rPr lang="en-GB" dirty="0" err="1"/>
              <a:t>molymod</a:t>
            </a:r>
            <a:r>
              <a:rPr lang="en-GB" dirty="0"/>
              <a:t> to show phi and psi angles</a:t>
            </a:r>
          </a:p>
        </p:txBody>
      </p:sp>
      <p:sp>
        <p:nvSpPr>
          <p:cNvPr id="4" name="Slide Number Placeholder 3"/>
          <p:cNvSpPr>
            <a:spLocks noGrp="1"/>
          </p:cNvSpPr>
          <p:nvPr>
            <p:ph type="sldNum" sz="quarter" idx="5"/>
          </p:nvPr>
        </p:nvSpPr>
        <p:spPr/>
        <p:txBody>
          <a:bodyPr/>
          <a:lstStyle/>
          <a:p>
            <a:fld id="{F2180424-BE10-1649-8706-B4049F0BE684}" type="slidenum">
              <a:rPr lang="en-GB" smtClean="0"/>
              <a:t>10</a:t>
            </a:fld>
            <a:endParaRPr lang="en-GB"/>
          </a:p>
        </p:txBody>
      </p:sp>
    </p:spTree>
    <p:extLst>
      <p:ext uri="{BB962C8B-B14F-4D97-AF65-F5344CB8AC3E}">
        <p14:creationId xmlns:p14="http://schemas.microsoft.com/office/powerpoint/2010/main" val="2562384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00B7-075A-BE41-B353-C43E74C578E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FD50D92F-37A0-6047-A6EB-5F12564F43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pic>
        <p:nvPicPr>
          <p:cNvPr id="8" name="Picture 7">
            <a:extLst>
              <a:ext uri="{FF2B5EF4-FFF2-40B4-BE49-F238E27FC236}">
                <a16:creationId xmlns:a16="http://schemas.microsoft.com/office/drawing/2014/main" id="{DCA370B8-9C3C-1347-B07F-C983B9CDCF2D}"/>
              </a:ext>
            </a:extLst>
          </p:cNvPr>
          <p:cNvPicPr>
            <a:picLocks noChangeAspect="1"/>
          </p:cNvPicPr>
          <p:nvPr/>
        </p:nvPicPr>
        <p:blipFill>
          <a:blip r:embed="rId2"/>
          <a:stretch>
            <a:fillRect/>
          </a:stretch>
        </p:blipFill>
        <p:spPr>
          <a:xfrm>
            <a:off x="337820" y="292100"/>
            <a:ext cx="3081241" cy="622035"/>
          </a:xfrm>
          <a:prstGeom prst="rect">
            <a:avLst/>
          </a:prstGeom>
        </p:spPr>
      </p:pic>
    </p:spTree>
    <p:extLst>
      <p:ext uri="{BB962C8B-B14F-4D97-AF65-F5344CB8AC3E}">
        <p14:creationId xmlns:p14="http://schemas.microsoft.com/office/powerpoint/2010/main" val="127093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609A-F20D-F24D-9E78-3DA6727BC01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CA75BCF-A5C6-E746-AC75-C1318BB4E6AE}"/>
              </a:ext>
            </a:extLst>
          </p:cNvPr>
          <p:cNvSpPr>
            <a:spLocks noGrp="1"/>
          </p:cNvSpPr>
          <p:nvPr>
            <p:ph sz="half" idx="1"/>
          </p:nvPr>
        </p:nvSpPr>
        <p:spPr>
          <a:xfrm>
            <a:off x="365760" y="1239520"/>
            <a:ext cx="5654040" cy="493744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09BEFC3-750B-0F4E-B9E7-DD7EBE344BE9}"/>
              </a:ext>
            </a:extLst>
          </p:cNvPr>
          <p:cNvSpPr>
            <a:spLocks noGrp="1"/>
          </p:cNvSpPr>
          <p:nvPr>
            <p:ph sz="half" idx="2"/>
          </p:nvPr>
        </p:nvSpPr>
        <p:spPr>
          <a:xfrm>
            <a:off x="6172202" y="1239520"/>
            <a:ext cx="5654040" cy="493744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80798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609A-F20D-F24D-9E78-3DA6727BC01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CA75BCF-A5C6-E746-AC75-C1318BB4E6AE}"/>
              </a:ext>
            </a:extLst>
          </p:cNvPr>
          <p:cNvSpPr>
            <a:spLocks noGrp="1"/>
          </p:cNvSpPr>
          <p:nvPr>
            <p:ph sz="half" idx="1"/>
          </p:nvPr>
        </p:nvSpPr>
        <p:spPr>
          <a:xfrm>
            <a:off x="365760" y="1239519"/>
            <a:ext cx="3789680" cy="493744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09BEFC3-750B-0F4E-B9E7-DD7EBE344BE9}"/>
              </a:ext>
            </a:extLst>
          </p:cNvPr>
          <p:cNvSpPr>
            <a:spLocks noGrp="1"/>
          </p:cNvSpPr>
          <p:nvPr>
            <p:ph sz="half" idx="2"/>
          </p:nvPr>
        </p:nvSpPr>
        <p:spPr>
          <a:xfrm>
            <a:off x="8006080" y="1239520"/>
            <a:ext cx="3789680" cy="493744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Content Placeholder 2">
            <a:extLst>
              <a:ext uri="{FF2B5EF4-FFF2-40B4-BE49-F238E27FC236}">
                <a16:creationId xmlns:a16="http://schemas.microsoft.com/office/drawing/2014/main" id="{CB0B1D47-05CF-0542-A092-C38D094F4EE5}"/>
              </a:ext>
            </a:extLst>
          </p:cNvPr>
          <p:cNvSpPr>
            <a:spLocks noGrp="1"/>
          </p:cNvSpPr>
          <p:nvPr>
            <p:ph sz="half" idx="10"/>
          </p:nvPr>
        </p:nvSpPr>
        <p:spPr>
          <a:xfrm>
            <a:off x="4185920" y="1239520"/>
            <a:ext cx="3789680" cy="493744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29765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609A-F20D-F24D-9E78-3DA6727BC01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CA75BCF-A5C6-E746-AC75-C1318BB4E6AE}"/>
              </a:ext>
            </a:extLst>
          </p:cNvPr>
          <p:cNvSpPr>
            <a:spLocks noGrp="1"/>
          </p:cNvSpPr>
          <p:nvPr>
            <p:ph sz="half" idx="1"/>
          </p:nvPr>
        </p:nvSpPr>
        <p:spPr>
          <a:xfrm>
            <a:off x="365760" y="3688080"/>
            <a:ext cx="5654040" cy="24888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09BEFC3-750B-0F4E-B9E7-DD7EBE344BE9}"/>
              </a:ext>
            </a:extLst>
          </p:cNvPr>
          <p:cNvSpPr>
            <a:spLocks noGrp="1"/>
          </p:cNvSpPr>
          <p:nvPr>
            <p:ph sz="half" idx="2"/>
          </p:nvPr>
        </p:nvSpPr>
        <p:spPr>
          <a:xfrm>
            <a:off x="6172202" y="3688080"/>
            <a:ext cx="5654040" cy="24888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Content Placeholder 2">
            <a:extLst>
              <a:ext uri="{FF2B5EF4-FFF2-40B4-BE49-F238E27FC236}">
                <a16:creationId xmlns:a16="http://schemas.microsoft.com/office/drawing/2014/main" id="{D7DC7D9F-5D3F-CD41-847C-C2F5E913574C}"/>
              </a:ext>
            </a:extLst>
          </p:cNvPr>
          <p:cNvSpPr>
            <a:spLocks noGrp="1"/>
          </p:cNvSpPr>
          <p:nvPr>
            <p:ph sz="half" idx="10"/>
          </p:nvPr>
        </p:nvSpPr>
        <p:spPr>
          <a:xfrm>
            <a:off x="365760" y="1158398"/>
            <a:ext cx="5654040" cy="24888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Content Placeholder 3">
            <a:extLst>
              <a:ext uri="{FF2B5EF4-FFF2-40B4-BE49-F238E27FC236}">
                <a16:creationId xmlns:a16="http://schemas.microsoft.com/office/drawing/2014/main" id="{D7D12FB5-9D20-9044-A515-197839EA745E}"/>
              </a:ext>
            </a:extLst>
          </p:cNvPr>
          <p:cNvSpPr>
            <a:spLocks noGrp="1"/>
          </p:cNvSpPr>
          <p:nvPr>
            <p:ph sz="half" idx="11"/>
          </p:nvPr>
        </p:nvSpPr>
        <p:spPr>
          <a:xfrm>
            <a:off x="6172202" y="1158398"/>
            <a:ext cx="5654040" cy="24888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98034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6F0D-EF75-DE44-A74E-3153FDD596F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77B11BF-9FC0-CD4B-BC80-CA3F7BD023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04950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7190-60A9-D545-8DE1-D395882F554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912680A-E797-E346-A54B-C781232A4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30785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A0B0-523A-9143-BB65-0D196AE81C74}"/>
              </a:ext>
            </a:extLst>
          </p:cNvPr>
          <p:cNvSpPr>
            <a:spLocks noGrp="1"/>
          </p:cNvSpPr>
          <p:nvPr>
            <p:ph type="title"/>
          </p:nvPr>
        </p:nvSpPr>
        <p:spPr>
          <a:xfrm>
            <a:off x="386080" y="365125"/>
            <a:ext cx="11423016" cy="681355"/>
          </a:xfrm>
        </p:spPr>
        <p:txBody>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B696A1DD-8286-0941-9198-17414ADF58BC}"/>
              </a:ext>
            </a:extLst>
          </p:cNvPr>
          <p:cNvSpPr>
            <a:spLocks noGrp="1"/>
          </p:cNvSpPr>
          <p:nvPr>
            <p:ph type="body" idx="1"/>
          </p:nvPr>
        </p:nvSpPr>
        <p:spPr>
          <a:xfrm>
            <a:off x="386080" y="1137919"/>
            <a:ext cx="5611495" cy="5543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7416B33-8BF9-3641-9FCC-54A6FEC24466}"/>
              </a:ext>
            </a:extLst>
          </p:cNvPr>
          <p:cNvSpPr>
            <a:spLocks noGrp="1"/>
          </p:cNvSpPr>
          <p:nvPr>
            <p:ph sz="half" idx="2"/>
          </p:nvPr>
        </p:nvSpPr>
        <p:spPr>
          <a:xfrm>
            <a:off x="386080" y="1783713"/>
            <a:ext cx="5611495" cy="4405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9E85F0D-5985-2A4A-9041-78F72781D2BD}"/>
              </a:ext>
            </a:extLst>
          </p:cNvPr>
          <p:cNvSpPr>
            <a:spLocks noGrp="1"/>
          </p:cNvSpPr>
          <p:nvPr>
            <p:ph type="body" sz="quarter" idx="3"/>
          </p:nvPr>
        </p:nvSpPr>
        <p:spPr>
          <a:xfrm>
            <a:off x="6194427" y="1137919"/>
            <a:ext cx="5639130" cy="5543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5879BCB-CED7-8C4F-BF16-9A0CEFC15A89}"/>
              </a:ext>
            </a:extLst>
          </p:cNvPr>
          <p:cNvSpPr>
            <a:spLocks noGrp="1"/>
          </p:cNvSpPr>
          <p:nvPr>
            <p:ph sz="quarter" idx="4"/>
          </p:nvPr>
        </p:nvSpPr>
        <p:spPr>
          <a:xfrm>
            <a:off x="6194427" y="1783713"/>
            <a:ext cx="5639130" cy="4405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85914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4658-308C-E34A-A7A2-EE4090F2963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289818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94037D-725B-D14F-A3A8-E630A36FA6E2}"/>
              </a:ext>
            </a:extLst>
          </p:cNvPr>
          <p:cNvSpPr>
            <a:spLocks noGrp="1"/>
          </p:cNvSpPr>
          <p:nvPr>
            <p:ph type="title"/>
          </p:nvPr>
        </p:nvSpPr>
        <p:spPr>
          <a:xfrm>
            <a:off x="365760" y="-660400"/>
            <a:ext cx="11430000" cy="660400"/>
          </a:xfrm>
        </p:spPr>
        <p:txBody>
          <a:bodyPr/>
          <a:lstStyle/>
          <a:p>
            <a:r>
              <a:rPr lang="en-GB"/>
              <a:t>Click to edit Master title style</a:t>
            </a:r>
            <a:endParaRPr lang="en-GB" dirty="0"/>
          </a:p>
        </p:txBody>
      </p:sp>
    </p:spTree>
    <p:extLst>
      <p:ext uri="{BB962C8B-B14F-4D97-AF65-F5344CB8AC3E}">
        <p14:creationId xmlns:p14="http://schemas.microsoft.com/office/powerpoint/2010/main" val="2009443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4D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619EBA-DC4E-0046-B8E0-535C6F60FA59}"/>
              </a:ext>
            </a:extLst>
          </p:cNvPr>
          <p:cNvSpPr>
            <a:spLocks noGrp="1"/>
          </p:cNvSpPr>
          <p:nvPr>
            <p:ph type="title"/>
          </p:nvPr>
        </p:nvSpPr>
        <p:spPr>
          <a:xfrm>
            <a:off x="365760" y="320675"/>
            <a:ext cx="11430000" cy="796925"/>
          </a:xfrm>
          <a:prstGeom prst="rect">
            <a:avLst/>
          </a:prstGeom>
        </p:spPr>
        <p:txBody>
          <a:bodyPr vert="horz" lIns="91440" tIns="45720" rIns="91440" bIns="45720" rtlCol="0" anchor="t">
            <a:normAutofit/>
          </a:bodyPr>
          <a:lstStyle/>
          <a:p>
            <a:r>
              <a:rPr lang="en-GB"/>
              <a:t>Click to edit Master title style</a:t>
            </a:r>
          </a:p>
        </p:txBody>
      </p:sp>
      <p:sp>
        <p:nvSpPr>
          <p:cNvPr id="3" name="Text Placeholder 2">
            <a:extLst>
              <a:ext uri="{FF2B5EF4-FFF2-40B4-BE49-F238E27FC236}">
                <a16:creationId xmlns:a16="http://schemas.microsoft.com/office/drawing/2014/main" id="{207ED6DE-5AF9-1C40-9CD6-D320B0E6AE3A}"/>
              </a:ext>
            </a:extLst>
          </p:cNvPr>
          <p:cNvSpPr>
            <a:spLocks noGrp="1"/>
          </p:cNvSpPr>
          <p:nvPr>
            <p:ph type="body" idx="1"/>
          </p:nvPr>
        </p:nvSpPr>
        <p:spPr>
          <a:xfrm>
            <a:off x="365760" y="1219200"/>
            <a:ext cx="11430000" cy="4957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5" name="Picture 4" descr="BSMS logo">
            <a:extLst>
              <a:ext uri="{FF2B5EF4-FFF2-40B4-BE49-F238E27FC236}">
                <a16:creationId xmlns:a16="http://schemas.microsoft.com/office/drawing/2014/main" id="{1BD622E9-D4E0-D943-8B5A-E41F2751BD3A}"/>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l="6617" t="11674" r="3584" b="17023"/>
          <a:stretch/>
        </p:blipFill>
        <p:spPr>
          <a:xfrm>
            <a:off x="334963" y="6354153"/>
            <a:ext cx="1786684" cy="376145"/>
          </a:xfrm>
          <a:prstGeom prst="rect">
            <a:avLst/>
          </a:prstGeom>
        </p:spPr>
      </p:pic>
    </p:spTree>
    <p:extLst>
      <p:ext uri="{BB962C8B-B14F-4D97-AF65-F5344CB8AC3E}">
        <p14:creationId xmlns:p14="http://schemas.microsoft.com/office/powerpoint/2010/main" val="334390200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p:txStyles>
    <p:titleStyle>
      <a:lvl1pPr algn="ctr" defTabSz="914400" rtl="0" eaLnBrk="1" latinLnBrk="0" hangingPunct="1">
        <a:lnSpc>
          <a:spcPct val="90000"/>
        </a:lnSpc>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11" userDrawn="1">
          <p15:clr>
            <a:srgbClr val="F26B43"/>
          </p15:clr>
        </p15:guide>
        <p15:guide id="4" pos="7469" userDrawn="1">
          <p15:clr>
            <a:srgbClr val="F26B43"/>
          </p15:clr>
        </p15:guide>
        <p15:guide id="5" orient="horz" pos="119" userDrawn="1">
          <p15:clr>
            <a:srgbClr val="F26B43"/>
          </p15:clr>
        </p15:guide>
        <p15:guide id="6" orient="horz" pos="3906" userDrawn="1">
          <p15:clr>
            <a:srgbClr val="F26B43"/>
          </p15:clr>
        </p15:guide>
        <p15:guide id="7" pos="3772" userDrawn="1">
          <p15:clr>
            <a:srgbClr val="F26B43"/>
          </p15:clr>
        </p15:guide>
        <p15:guide id="8" pos="3908" userDrawn="1">
          <p15:clr>
            <a:srgbClr val="F26B43"/>
          </p15:clr>
        </p15:guide>
        <p15:guide id="9" orient="horz" pos="2115" userDrawn="1">
          <p15:clr>
            <a:srgbClr val="F26B43"/>
          </p15:clr>
        </p15:guide>
        <p15:guide id="10" orient="horz" pos="2205" userDrawn="1">
          <p15:clr>
            <a:srgbClr val="F26B43"/>
          </p15:clr>
        </p15:guide>
        <p15:guide id="11" orient="horz" pos="104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hyperlink" Target="http://mitchell.science/ssc"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7593CE3-8C70-AE4E-80A5-B0CD353D4EC3}"/>
              </a:ext>
            </a:extLst>
          </p:cNvPr>
          <p:cNvSpPr>
            <a:spLocks noGrp="1"/>
          </p:cNvSpPr>
          <p:nvPr>
            <p:ph type="ctrTitle"/>
          </p:nvPr>
        </p:nvSpPr>
        <p:spPr/>
        <p:txBody>
          <a:bodyPr>
            <a:normAutofit fontScale="90000"/>
          </a:bodyPr>
          <a:lstStyle/>
          <a:p>
            <a:r>
              <a:rPr lang="en-GB" dirty="0"/>
              <a:t>Modelling Across Scales: From Molecules to Pandemics </a:t>
            </a:r>
          </a:p>
        </p:txBody>
      </p:sp>
      <p:sp>
        <p:nvSpPr>
          <p:cNvPr id="9" name="Subtitle 8">
            <a:extLst>
              <a:ext uri="{FF2B5EF4-FFF2-40B4-BE49-F238E27FC236}">
                <a16:creationId xmlns:a16="http://schemas.microsoft.com/office/drawing/2014/main" id="{DDF8F43E-334C-D74F-BA1F-4DC3428ED9B4}"/>
              </a:ext>
            </a:extLst>
          </p:cNvPr>
          <p:cNvSpPr>
            <a:spLocks noGrp="1"/>
          </p:cNvSpPr>
          <p:nvPr>
            <p:ph type="subTitle" idx="1"/>
          </p:nvPr>
        </p:nvSpPr>
        <p:spPr/>
        <p:txBody>
          <a:bodyPr/>
          <a:lstStyle/>
          <a:p>
            <a:r>
              <a:rPr lang="en-GB" dirty="0"/>
              <a:t>Molecular Dynamics II</a:t>
            </a:r>
          </a:p>
          <a:p>
            <a:r>
              <a:rPr lang="en-GB" dirty="0"/>
              <a:t>Dr Eleanor </a:t>
            </a:r>
            <a:r>
              <a:rPr lang="en-GB" dirty="0" err="1"/>
              <a:t>Jayawant</a:t>
            </a:r>
            <a:endParaRPr lang="en-GB" dirty="0"/>
          </a:p>
        </p:txBody>
      </p:sp>
    </p:spTree>
    <p:extLst>
      <p:ext uri="{BB962C8B-B14F-4D97-AF65-F5344CB8AC3E}">
        <p14:creationId xmlns:p14="http://schemas.microsoft.com/office/powerpoint/2010/main" val="162404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F026-175A-C04B-B96C-90AC318C0A42}"/>
              </a:ext>
            </a:extLst>
          </p:cNvPr>
          <p:cNvSpPr>
            <a:spLocks noGrp="1"/>
          </p:cNvSpPr>
          <p:nvPr>
            <p:ph type="title"/>
          </p:nvPr>
        </p:nvSpPr>
        <p:spPr/>
        <p:txBody>
          <a:bodyPr/>
          <a:lstStyle/>
          <a:p>
            <a:r>
              <a:rPr lang="en-GB" dirty="0"/>
              <a:t>Analysis of MD simulations: angles and dihedrals</a:t>
            </a:r>
          </a:p>
        </p:txBody>
      </p:sp>
      <p:sp>
        <p:nvSpPr>
          <p:cNvPr id="6" name="Content Placeholder 5">
            <a:extLst>
              <a:ext uri="{FF2B5EF4-FFF2-40B4-BE49-F238E27FC236}">
                <a16:creationId xmlns:a16="http://schemas.microsoft.com/office/drawing/2014/main" id="{9BB77EF7-B2B4-445E-AF11-A62A157FE258}"/>
              </a:ext>
            </a:extLst>
          </p:cNvPr>
          <p:cNvSpPr>
            <a:spLocks noGrp="1"/>
          </p:cNvSpPr>
          <p:nvPr>
            <p:ph idx="1"/>
          </p:nvPr>
        </p:nvSpPr>
        <p:spPr>
          <a:xfrm>
            <a:off x="365760" y="1219200"/>
            <a:ext cx="7940040" cy="4957763"/>
          </a:xfrm>
        </p:spPr>
        <p:txBody>
          <a:bodyPr vert="horz" lIns="91440" tIns="45720" rIns="91440" bIns="45720" rtlCol="0" anchor="t">
            <a:normAutofit/>
          </a:bodyPr>
          <a:lstStyle/>
          <a:p>
            <a:pPr marL="342900" indent="-342900">
              <a:buFont typeface="Arial" panose="020B0604020202020204" pitchFamily="34" charset="0"/>
              <a:buChar char="•"/>
            </a:pPr>
            <a:endParaRPr lang="en-US" dirty="0">
              <a:cs typeface="Calibri"/>
            </a:endParaRPr>
          </a:p>
          <a:p>
            <a:pPr marL="342900" indent="-342900">
              <a:buFont typeface="Arial" panose="020B0604020202020204" pitchFamily="34" charset="0"/>
              <a:buChar char="•"/>
            </a:pPr>
            <a:r>
              <a:rPr lang="en-US" dirty="0">
                <a:cs typeface="Calibri"/>
              </a:rPr>
              <a:t>Understanding how the angles and dihedrals inside a molecule change over time gives an indication of how the molecule is moving dynamically and which areas might be more flexible/rigid</a:t>
            </a:r>
          </a:p>
          <a:p>
            <a:pPr marL="342900" indent="-342900">
              <a:buFont typeface="Arial" panose="020B0604020202020204" pitchFamily="34" charset="0"/>
              <a:buChar char="•"/>
            </a:pPr>
            <a:r>
              <a:rPr lang="en-US" dirty="0">
                <a:cs typeface="Calibri"/>
              </a:rPr>
              <a:t>This can also give an indication of secondary structure – if we plot the phi vs. psi angles for each amino acid, we can produce a Ramachandran plot</a:t>
            </a:r>
          </a:p>
          <a:p>
            <a:pPr marL="342900" indent="-342900">
              <a:buFont typeface="Arial" panose="020B0604020202020204" pitchFamily="34" charset="0"/>
              <a:buChar char="•"/>
            </a:pPr>
            <a:r>
              <a:rPr lang="en-US" dirty="0">
                <a:cs typeface="Calibri"/>
              </a:rPr>
              <a:t>Different secondary structure motifs have different characteristic phi/psi angles, corresponding to different regions on the plot</a:t>
            </a:r>
          </a:p>
          <a:p>
            <a:pPr marL="342900" indent="-342900">
              <a:buFont typeface="Arial" panose="020B0604020202020204" pitchFamily="34" charset="0"/>
              <a:buChar char="•"/>
            </a:pPr>
            <a:r>
              <a:rPr lang="en-US" dirty="0">
                <a:cs typeface="Calibri"/>
              </a:rPr>
              <a:t>We’ll make a Ramachandran plot in the activity!</a:t>
            </a:r>
          </a:p>
        </p:txBody>
      </p:sp>
      <p:pic>
        <p:nvPicPr>
          <p:cNvPr id="11" name="Picture 11" descr="Diagram&#10;&#10;Description automatically generated">
            <a:extLst>
              <a:ext uri="{FF2B5EF4-FFF2-40B4-BE49-F238E27FC236}">
                <a16:creationId xmlns:a16="http://schemas.microsoft.com/office/drawing/2014/main" id="{B3727282-4D67-4EA0-85B3-688AF711A940}"/>
              </a:ext>
            </a:extLst>
          </p:cNvPr>
          <p:cNvPicPr>
            <a:picLocks noChangeAspect="1"/>
          </p:cNvPicPr>
          <p:nvPr/>
        </p:nvPicPr>
        <p:blipFill>
          <a:blip r:embed="rId3"/>
          <a:stretch>
            <a:fillRect/>
          </a:stretch>
        </p:blipFill>
        <p:spPr>
          <a:xfrm>
            <a:off x="8779572" y="1285335"/>
            <a:ext cx="2743200" cy="1733384"/>
          </a:xfrm>
          <a:prstGeom prst="rect">
            <a:avLst/>
          </a:prstGeom>
        </p:spPr>
      </p:pic>
      <p:pic>
        <p:nvPicPr>
          <p:cNvPr id="1026" name="Picture 2" descr="Ramachandran Plot">
            <a:extLst>
              <a:ext uri="{FF2B5EF4-FFF2-40B4-BE49-F238E27FC236}">
                <a16:creationId xmlns:a16="http://schemas.microsoft.com/office/drawing/2014/main" id="{6AD263EE-2B34-C340-890D-6378305862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9572" y="3186455"/>
            <a:ext cx="2832100" cy="2870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rmal and abnormal form of prion protein. Normal prion protein has... |  Download Scientific Diagram">
            <a:extLst>
              <a:ext uri="{FF2B5EF4-FFF2-40B4-BE49-F238E27FC236}">
                <a16:creationId xmlns:a16="http://schemas.microsoft.com/office/drawing/2014/main" id="{A9F31B9F-C758-8E43-8AA1-3ABFA721CF7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209"/>
          <a:stretch/>
        </p:blipFill>
        <p:spPr bwMode="auto">
          <a:xfrm>
            <a:off x="8156443" y="922643"/>
            <a:ext cx="3989457" cy="21799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C0B7F34-9D25-FF40-8AA9-74F966ABD18C}"/>
              </a:ext>
            </a:extLst>
          </p:cNvPr>
          <p:cNvSpPr txBox="1"/>
          <p:nvPr/>
        </p:nvSpPr>
        <p:spPr>
          <a:xfrm>
            <a:off x="3684105" y="6581001"/>
            <a:ext cx="8521147" cy="276999"/>
          </a:xfrm>
          <a:prstGeom prst="rect">
            <a:avLst/>
          </a:prstGeom>
          <a:noFill/>
        </p:spPr>
        <p:txBody>
          <a:bodyPr wrap="square">
            <a:spAutoFit/>
          </a:bodyPr>
          <a:lstStyle/>
          <a:p>
            <a:pPr algn="r"/>
            <a:r>
              <a:rPr lang="en-GB" sz="1200" dirty="0"/>
              <a:t>https://</a:t>
            </a:r>
            <a:r>
              <a:rPr lang="en-GB" sz="1200" dirty="0" err="1"/>
              <a:t>www.mayoclinic.org</a:t>
            </a:r>
            <a:r>
              <a:rPr lang="en-GB" sz="1200" dirty="0"/>
              <a:t>/diseases-conditions/</a:t>
            </a:r>
            <a:r>
              <a:rPr lang="en-GB" sz="1200" dirty="0" err="1"/>
              <a:t>creutzfeldt-jakob</a:t>
            </a:r>
            <a:r>
              <a:rPr lang="en-GB" sz="1200" dirty="0"/>
              <a:t>-disease/multimedia/normal-and-diseased-prions/img-20007478</a:t>
            </a:r>
          </a:p>
        </p:txBody>
      </p:sp>
    </p:spTree>
    <p:extLst>
      <p:ext uri="{BB962C8B-B14F-4D97-AF65-F5344CB8AC3E}">
        <p14:creationId xmlns:p14="http://schemas.microsoft.com/office/powerpoint/2010/main" val="308196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F026-175A-C04B-B96C-90AC318C0A42}"/>
              </a:ext>
            </a:extLst>
          </p:cNvPr>
          <p:cNvSpPr>
            <a:spLocks noGrp="1"/>
          </p:cNvSpPr>
          <p:nvPr>
            <p:ph type="title"/>
          </p:nvPr>
        </p:nvSpPr>
        <p:spPr/>
        <p:txBody>
          <a:bodyPr/>
          <a:lstStyle/>
          <a:p>
            <a:r>
              <a:rPr lang="en-GB" dirty="0"/>
              <a:t>Analysis of MD simulations: angles and dihedrals</a:t>
            </a:r>
          </a:p>
        </p:txBody>
      </p:sp>
      <p:sp>
        <p:nvSpPr>
          <p:cNvPr id="8" name="TextBox 7">
            <a:extLst>
              <a:ext uri="{FF2B5EF4-FFF2-40B4-BE49-F238E27FC236}">
                <a16:creationId xmlns:a16="http://schemas.microsoft.com/office/drawing/2014/main" id="{BDE905F9-E2E9-F2C0-EAA2-1F73B451E661}"/>
              </a:ext>
            </a:extLst>
          </p:cNvPr>
          <p:cNvSpPr txBox="1"/>
          <p:nvPr/>
        </p:nvSpPr>
        <p:spPr>
          <a:xfrm>
            <a:off x="4673379" y="6211669"/>
            <a:ext cx="7518621" cy="646331"/>
          </a:xfrm>
          <a:prstGeom prst="rect">
            <a:avLst/>
          </a:prstGeom>
          <a:noFill/>
        </p:spPr>
        <p:txBody>
          <a:bodyPr wrap="square">
            <a:spAutoFit/>
          </a:bodyPr>
          <a:lstStyle/>
          <a:p>
            <a:pPr algn="r"/>
            <a:r>
              <a:rPr lang="en-GB" sz="1200" b="0" i="0" dirty="0">
                <a:solidFill>
                  <a:srgbClr val="222222"/>
                </a:solidFill>
                <a:effectLst/>
                <a:latin typeface="Calibri" panose="020F0502020204030204" pitchFamily="34" charset="0"/>
                <a:cs typeface="Calibri" panose="020F0502020204030204" pitchFamily="34" charset="0"/>
              </a:rPr>
              <a:t>Jayawant, E.S., Beadle, J.D., </a:t>
            </a:r>
            <a:r>
              <a:rPr lang="en-GB" sz="1200" b="0" i="0" dirty="0" err="1">
                <a:solidFill>
                  <a:srgbClr val="222222"/>
                </a:solidFill>
                <a:effectLst/>
                <a:latin typeface="Calibri" panose="020F0502020204030204" pitchFamily="34" charset="0"/>
                <a:cs typeface="Calibri" panose="020F0502020204030204" pitchFamily="34" charset="0"/>
              </a:rPr>
              <a:t>Wilkening</a:t>
            </a:r>
            <a:r>
              <a:rPr lang="en-GB" sz="1200" b="0" i="0" dirty="0">
                <a:solidFill>
                  <a:srgbClr val="222222"/>
                </a:solidFill>
                <a:effectLst/>
                <a:latin typeface="Calibri" panose="020F0502020204030204" pitchFamily="34" charset="0"/>
                <a:cs typeface="Calibri" panose="020F0502020204030204" pitchFamily="34" charset="0"/>
              </a:rPr>
              <a:t>, I., </a:t>
            </a:r>
            <a:r>
              <a:rPr lang="en-GB" sz="1200" b="0" i="0" dirty="0" err="1">
                <a:solidFill>
                  <a:srgbClr val="222222"/>
                </a:solidFill>
                <a:effectLst/>
                <a:latin typeface="Calibri" panose="020F0502020204030204" pitchFamily="34" charset="0"/>
                <a:cs typeface="Calibri" panose="020F0502020204030204" pitchFamily="34" charset="0"/>
              </a:rPr>
              <a:t>Raubo</a:t>
            </a:r>
            <a:r>
              <a:rPr lang="en-GB" sz="1200" b="0" i="0" dirty="0">
                <a:solidFill>
                  <a:srgbClr val="222222"/>
                </a:solidFill>
                <a:effectLst/>
                <a:latin typeface="Calibri" panose="020F0502020204030204" pitchFamily="34" charset="0"/>
                <a:cs typeface="Calibri" panose="020F0502020204030204" pitchFamily="34" charset="0"/>
              </a:rPr>
              <a:t>, P., Shipman, M., </a:t>
            </a:r>
            <a:r>
              <a:rPr lang="en-GB" sz="1200" b="0" i="0" dirty="0" err="1">
                <a:solidFill>
                  <a:srgbClr val="222222"/>
                </a:solidFill>
                <a:effectLst/>
                <a:latin typeface="Calibri" panose="020F0502020204030204" pitchFamily="34" charset="0"/>
                <a:cs typeface="Calibri" panose="020F0502020204030204" pitchFamily="34" charset="0"/>
              </a:rPr>
              <a:t>Notman</a:t>
            </a:r>
            <a:r>
              <a:rPr lang="en-GB" sz="1200" b="0" i="0" dirty="0">
                <a:solidFill>
                  <a:srgbClr val="222222"/>
                </a:solidFill>
                <a:effectLst/>
                <a:latin typeface="Calibri" panose="020F0502020204030204" pitchFamily="34" charset="0"/>
                <a:cs typeface="Calibri" panose="020F0502020204030204" pitchFamily="34" charset="0"/>
              </a:rPr>
              <a:t>, R. and Dixon, A.M., 2020.</a:t>
            </a:r>
          </a:p>
          <a:p>
            <a:pPr algn="r"/>
            <a:r>
              <a:rPr lang="en-GB" sz="1200" b="0" i="0" dirty="0">
                <a:solidFill>
                  <a:srgbClr val="222222"/>
                </a:solidFill>
                <a:effectLst/>
                <a:latin typeface="Calibri" panose="020F0502020204030204" pitchFamily="34" charset="0"/>
                <a:cs typeface="Calibri" panose="020F0502020204030204" pitchFamily="34" charset="0"/>
              </a:rPr>
              <a:t>Impact of oxetane incorporation on the structure and stability of alpha-helical peptides.</a:t>
            </a:r>
          </a:p>
          <a:p>
            <a:pPr algn="r"/>
            <a:r>
              <a:rPr lang="en-GB" sz="1200" b="0" i="1" dirty="0">
                <a:solidFill>
                  <a:srgbClr val="222222"/>
                </a:solidFill>
                <a:effectLst/>
                <a:latin typeface="Calibri" panose="020F0502020204030204" pitchFamily="34" charset="0"/>
                <a:cs typeface="Calibri" panose="020F0502020204030204" pitchFamily="34" charset="0"/>
              </a:rPr>
              <a:t>Physical Chemistry Chemical Physics</a:t>
            </a:r>
            <a:r>
              <a:rPr lang="en-GB" sz="1200" b="0" i="0" dirty="0">
                <a:solidFill>
                  <a:srgbClr val="222222"/>
                </a:solidFill>
                <a:effectLst/>
                <a:latin typeface="Calibri" panose="020F0502020204030204" pitchFamily="34" charset="0"/>
                <a:cs typeface="Calibri" panose="020F0502020204030204" pitchFamily="34" charset="0"/>
              </a:rPr>
              <a:t>, </a:t>
            </a:r>
            <a:r>
              <a:rPr lang="en-GB" sz="1200" b="0" i="1" dirty="0">
                <a:solidFill>
                  <a:srgbClr val="222222"/>
                </a:solidFill>
                <a:effectLst/>
                <a:latin typeface="Calibri" panose="020F0502020204030204" pitchFamily="34" charset="0"/>
                <a:cs typeface="Calibri" panose="020F0502020204030204" pitchFamily="34" charset="0"/>
              </a:rPr>
              <a:t>22</a:t>
            </a:r>
            <a:r>
              <a:rPr lang="en-GB" sz="1200" b="0" i="0" dirty="0">
                <a:solidFill>
                  <a:srgbClr val="222222"/>
                </a:solidFill>
                <a:effectLst/>
                <a:latin typeface="Calibri" panose="020F0502020204030204" pitchFamily="34" charset="0"/>
                <a:cs typeface="Calibri" panose="020F0502020204030204" pitchFamily="34" charset="0"/>
              </a:rPr>
              <a:t>(43), pp.25075-25083.</a:t>
            </a:r>
            <a:endParaRPr lang="en-GB" sz="1200" dirty="0">
              <a:latin typeface="Calibri" panose="020F0502020204030204" pitchFamily="34" charset="0"/>
              <a:cs typeface="Calibri" panose="020F0502020204030204" pitchFamily="34" charset="0"/>
            </a:endParaRPr>
          </a:p>
        </p:txBody>
      </p:sp>
      <p:pic>
        <p:nvPicPr>
          <p:cNvPr id="7" name="Content Placeholder 6" descr="Calendar&#10;&#10;Description automatically generated with medium confidence">
            <a:extLst>
              <a:ext uri="{FF2B5EF4-FFF2-40B4-BE49-F238E27FC236}">
                <a16:creationId xmlns:a16="http://schemas.microsoft.com/office/drawing/2014/main" id="{FD7FB37A-D0CD-B3EC-645A-D6119DABD6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760" y="1977507"/>
            <a:ext cx="11483132" cy="3628162"/>
          </a:xfrm>
        </p:spPr>
      </p:pic>
      <p:sp>
        <p:nvSpPr>
          <p:cNvPr id="10" name="Rectangle 9">
            <a:extLst>
              <a:ext uri="{FF2B5EF4-FFF2-40B4-BE49-F238E27FC236}">
                <a16:creationId xmlns:a16="http://schemas.microsoft.com/office/drawing/2014/main" id="{C4B09189-C780-4E46-7CF4-359482EF6D40}"/>
              </a:ext>
            </a:extLst>
          </p:cNvPr>
          <p:cNvSpPr/>
          <p:nvPr/>
        </p:nvSpPr>
        <p:spPr>
          <a:xfrm>
            <a:off x="702365" y="2186609"/>
            <a:ext cx="225287" cy="22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CFD43EAF-7EDE-FAB6-F54D-14325431D402}"/>
              </a:ext>
            </a:extLst>
          </p:cNvPr>
          <p:cNvSpPr/>
          <p:nvPr/>
        </p:nvSpPr>
        <p:spPr>
          <a:xfrm>
            <a:off x="5959267" y="2901762"/>
            <a:ext cx="543844" cy="4240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589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F026-175A-C04B-B96C-90AC318C0A42}"/>
              </a:ext>
            </a:extLst>
          </p:cNvPr>
          <p:cNvSpPr>
            <a:spLocks noGrp="1"/>
          </p:cNvSpPr>
          <p:nvPr>
            <p:ph type="title"/>
          </p:nvPr>
        </p:nvSpPr>
        <p:spPr/>
        <p:txBody>
          <a:bodyPr/>
          <a:lstStyle/>
          <a:p>
            <a:r>
              <a:rPr lang="en-GB" dirty="0"/>
              <a:t>Analysis of MD simulations: RMSD</a:t>
            </a:r>
          </a:p>
        </p:txBody>
      </p:sp>
      <p:sp>
        <p:nvSpPr>
          <p:cNvPr id="5" name="Content Placeholder 4">
            <a:extLst>
              <a:ext uri="{FF2B5EF4-FFF2-40B4-BE49-F238E27FC236}">
                <a16:creationId xmlns:a16="http://schemas.microsoft.com/office/drawing/2014/main" id="{0EB7A902-5B39-0B4D-AA45-C95A0D03D5F5}"/>
              </a:ext>
            </a:extLst>
          </p:cNvPr>
          <p:cNvSpPr>
            <a:spLocks noGrp="1"/>
          </p:cNvSpPr>
          <p:nvPr>
            <p:ph idx="1"/>
          </p:nvPr>
        </p:nvSpPr>
        <p:spPr>
          <a:xfrm>
            <a:off x="365760" y="1219200"/>
            <a:ext cx="7110078" cy="4957763"/>
          </a:xfrm>
        </p:spPr>
        <p:txBody>
          <a:bodyPr/>
          <a:lstStyle/>
          <a:p>
            <a:pPr marL="342900" indent="-342900">
              <a:buFont typeface="Arial" panose="020B0604020202020204" pitchFamily="34" charset="0"/>
              <a:buChar char="•"/>
            </a:pPr>
            <a:r>
              <a:rPr lang="en-GB" dirty="0"/>
              <a:t>RMSD is a measure of difference between two structures</a:t>
            </a:r>
          </a:p>
          <a:p>
            <a:pPr marL="342900" indent="-342900">
              <a:buFont typeface="Arial" panose="020B0604020202020204" pitchFamily="34" charset="0"/>
              <a:buChar char="•"/>
            </a:pPr>
            <a:r>
              <a:rPr lang="en-GB" dirty="0"/>
              <a:t>This is used as an indicator of accuracy of a model, and to ensure that a system is in equilibrium (i.e. not changing still)</a:t>
            </a:r>
          </a:p>
          <a:p>
            <a:pPr marL="342900" indent="-342900">
              <a:buFont typeface="Arial" panose="020B0604020202020204" pitchFamily="34" charset="0"/>
              <a:buChar char="•"/>
            </a:pPr>
            <a:r>
              <a:rPr lang="en-GB" dirty="0"/>
              <a:t>The smaller the deviation, the more spatially equivalent the two structures</a:t>
            </a:r>
          </a:p>
          <a:p>
            <a:pPr marL="342900" indent="-342900">
              <a:buFont typeface="Arial" panose="020B0604020202020204" pitchFamily="34" charset="0"/>
              <a:buChar char="•"/>
            </a:pPr>
            <a:r>
              <a:rPr lang="en-GB" dirty="0"/>
              <a:t>More flexible regions of proteins may have large deviations in RMSD, while more stable structures will change less – the overall RMSD will be an average of all residues</a:t>
            </a:r>
          </a:p>
        </p:txBody>
      </p:sp>
      <p:pic>
        <p:nvPicPr>
          <p:cNvPr id="4" name="Picture 3" descr="Chart&#10;&#10;Description automatically generated">
            <a:extLst>
              <a:ext uri="{FF2B5EF4-FFF2-40B4-BE49-F238E27FC236}">
                <a16:creationId xmlns:a16="http://schemas.microsoft.com/office/drawing/2014/main" id="{BD874FC6-30EE-5748-8CC6-BFD5352F1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278" y="2870683"/>
            <a:ext cx="3928482" cy="2865921"/>
          </a:xfrm>
          <a:prstGeom prst="rect">
            <a:avLst/>
          </a:prstGeom>
        </p:spPr>
      </p:pic>
      <p:sp>
        <p:nvSpPr>
          <p:cNvPr id="8" name="TextBox 7">
            <a:extLst>
              <a:ext uri="{FF2B5EF4-FFF2-40B4-BE49-F238E27FC236}">
                <a16:creationId xmlns:a16="http://schemas.microsoft.com/office/drawing/2014/main" id="{56AF4641-EED3-724F-B2B3-D28F6306D043}"/>
              </a:ext>
            </a:extLst>
          </p:cNvPr>
          <p:cNvSpPr txBox="1"/>
          <p:nvPr/>
        </p:nvSpPr>
        <p:spPr>
          <a:xfrm>
            <a:off x="2460704" y="6396335"/>
            <a:ext cx="9731296" cy="461665"/>
          </a:xfrm>
          <a:prstGeom prst="rect">
            <a:avLst/>
          </a:prstGeom>
          <a:noFill/>
        </p:spPr>
        <p:txBody>
          <a:bodyPr wrap="square">
            <a:spAutoFit/>
          </a:bodyPr>
          <a:lstStyle/>
          <a:p>
            <a:pPr algn="r"/>
            <a:r>
              <a:rPr lang="en-GB" sz="1200" b="0" i="0" dirty="0" err="1">
                <a:solidFill>
                  <a:srgbClr val="222222"/>
                </a:solidFill>
                <a:effectLst/>
                <a:latin typeface="Calibri" panose="020F0502020204030204" pitchFamily="34" charset="0"/>
                <a:cs typeface="Calibri" panose="020F0502020204030204" pitchFamily="34" charset="0"/>
              </a:rPr>
              <a:t>Arnittali</a:t>
            </a:r>
            <a:r>
              <a:rPr lang="en-GB" sz="1200" b="0" i="0" dirty="0">
                <a:solidFill>
                  <a:srgbClr val="222222"/>
                </a:solidFill>
                <a:effectLst/>
                <a:latin typeface="Calibri" panose="020F0502020204030204" pitchFamily="34" charset="0"/>
                <a:cs typeface="Calibri" panose="020F0502020204030204" pitchFamily="34" charset="0"/>
              </a:rPr>
              <a:t>, M., </a:t>
            </a:r>
            <a:r>
              <a:rPr lang="en-GB" sz="1200" b="0" i="0" dirty="0" err="1">
                <a:solidFill>
                  <a:srgbClr val="222222"/>
                </a:solidFill>
                <a:effectLst/>
                <a:latin typeface="Calibri" panose="020F0502020204030204" pitchFamily="34" charset="0"/>
                <a:cs typeface="Calibri" panose="020F0502020204030204" pitchFamily="34" charset="0"/>
              </a:rPr>
              <a:t>Rissanou</a:t>
            </a:r>
            <a:r>
              <a:rPr lang="en-GB" sz="1200" b="0" i="0" dirty="0">
                <a:solidFill>
                  <a:srgbClr val="222222"/>
                </a:solidFill>
                <a:effectLst/>
                <a:latin typeface="Calibri" panose="020F0502020204030204" pitchFamily="34" charset="0"/>
                <a:cs typeface="Calibri" panose="020F0502020204030204" pitchFamily="34" charset="0"/>
              </a:rPr>
              <a:t>, A.N. and </a:t>
            </a:r>
            <a:r>
              <a:rPr lang="en-GB" sz="1200" b="0" i="0" dirty="0" err="1">
                <a:solidFill>
                  <a:srgbClr val="222222"/>
                </a:solidFill>
                <a:effectLst/>
                <a:latin typeface="Calibri" panose="020F0502020204030204" pitchFamily="34" charset="0"/>
                <a:cs typeface="Calibri" panose="020F0502020204030204" pitchFamily="34" charset="0"/>
              </a:rPr>
              <a:t>Harmandaris</a:t>
            </a:r>
            <a:r>
              <a:rPr lang="en-GB" sz="1200" b="0" i="0" dirty="0">
                <a:solidFill>
                  <a:srgbClr val="222222"/>
                </a:solidFill>
                <a:effectLst/>
                <a:latin typeface="Calibri" panose="020F0502020204030204" pitchFamily="34" charset="0"/>
                <a:cs typeface="Calibri" panose="020F0502020204030204" pitchFamily="34" charset="0"/>
              </a:rPr>
              <a:t>, V., 2019. Structure of biomolecules through molecular dynamics simulations. </a:t>
            </a:r>
          </a:p>
          <a:p>
            <a:pPr algn="r"/>
            <a:r>
              <a:rPr lang="en-GB" sz="1200" b="0" i="1" dirty="0">
                <a:solidFill>
                  <a:srgbClr val="222222"/>
                </a:solidFill>
                <a:effectLst/>
                <a:latin typeface="Calibri" panose="020F0502020204030204" pitchFamily="34" charset="0"/>
                <a:cs typeface="Calibri" panose="020F0502020204030204" pitchFamily="34" charset="0"/>
              </a:rPr>
              <a:t>Procedia Computer Science</a:t>
            </a:r>
            <a:r>
              <a:rPr lang="en-GB" sz="1200" b="0" i="0" dirty="0">
                <a:solidFill>
                  <a:srgbClr val="222222"/>
                </a:solidFill>
                <a:effectLst/>
                <a:latin typeface="Calibri" panose="020F0502020204030204" pitchFamily="34" charset="0"/>
                <a:cs typeface="Calibri" panose="020F0502020204030204" pitchFamily="34" charset="0"/>
              </a:rPr>
              <a:t>, </a:t>
            </a:r>
            <a:r>
              <a:rPr lang="en-GB" sz="1200" b="0" i="1" dirty="0">
                <a:solidFill>
                  <a:srgbClr val="222222"/>
                </a:solidFill>
                <a:effectLst/>
                <a:latin typeface="Calibri" panose="020F0502020204030204" pitchFamily="34" charset="0"/>
                <a:cs typeface="Calibri" panose="020F0502020204030204" pitchFamily="34" charset="0"/>
              </a:rPr>
              <a:t>156</a:t>
            </a:r>
            <a:r>
              <a:rPr lang="en-GB" sz="1200" b="0" i="0" dirty="0">
                <a:solidFill>
                  <a:srgbClr val="222222"/>
                </a:solidFill>
                <a:effectLst/>
                <a:latin typeface="Calibri" panose="020F0502020204030204" pitchFamily="34" charset="0"/>
                <a:cs typeface="Calibri" panose="020F0502020204030204" pitchFamily="34" charset="0"/>
              </a:rPr>
              <a:t>, pp.69-78.</a:t>
            </a:r>
            <a:endParaRPr lang="en-GB" sz="1200" dirty="0">
              <a:latin typeface="Calibri" panose="020F0502020204030204" pitchFamily="34" charset="0"/>
              <a:cs typeface="Calibri" panose="020F0502020204030204" pitchFamily="34" charset="0"/>
            </a:endParaRPr>
          </a:p>
        </p:txBody>
      </p:sp>
      <p:grpSp>
        <p:nvGrpSpPr>
          <p:cNvPr id="12" name="Group 11">
            <a:extLst>
              <a:ext uri="{FF2B5EF4-FFF2-40B4-BE49-F238E27FC236}">
                <a16:creationId xmlns:a16="http://schemas.microsoft.com/office/drawing/2014/main" id="{811C93C5-DC56-EC40-A2B5-303BE52CA3A8}"/>
              </a:ext>
            </a:extLst>
          </p:cNvPr>
          <p:cNvGrpSpPr/>
          <p:nvPr/>
        </p:nvGrpSpPr>
        <p:grpSpPr>
          <a:xfrm>
            <a:off x="8685475" y="1219200"/>
            <a:ext cx="2127305" cy="1698152"/>
            <a:chOff x="8685475" y="1219200"/>
            <a:chExt cx="2127305" cy="1698152"/>
          </a:xfrm>
        </p:grpSpPr>
        <p:grpSp>
          <p:nvGrpSpPr>
            <p:cNvPr id="11" name="Group 10">
              <a:extLst>
                <a:ext uri="{FF2B5EF4-FFF2-40B4-BE49-F238E27FC236}">
                  <a16:creationId xmlns:a16="http://schemas.microsoft.com/office/drawing/2014/main" id="{530C73AE-E193-684E-87E2-99E2131A7ABA}"/>
                </a:ext>
              </a:extLst>
            </p:cNvPr>
            <p:cNvGrpSpPr/>
            <p:nvPr/>
          </p:nvGrpSpPr>
          <p:grpSpPr>
            <a:xfrm>
              <a:off x="8685475" y="1219200"/>
              <a:ext cx="2127305" cy="1698152"/>
              <a:chOff x="8685475" y="1219200"/>
              <a:chExt cx="2127305" cy="1698152"/>
            </a:xfrm>
          </p:grpSpPr>
          <p:pic>
            <p:nvPicPr>
              <p:cNvPr id="5122" name="Picture 2" descr="Properties of Covalent Bonds">
                <a:extLst>
                  <a:ext uri="{FF2B5EF4-FFF2-40B4-BE49-F238E27FC236}">
                    <a16:creationId xmlns:a16="http://schemas.microsoft.com/office/drawing/2014/main" id="{A8F17C4F-8505-5748-A824-E42A1FABA4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t="8591" r="66724" b="26966"/>
              <a:stretch/>
            </p:blipFill>
            <p:spPr bwMode="auto">
              <a:xfrm>
                <a:off x="8685475" y="1219200"/>
                <a:ext cx="1611464" cy="169815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A7EDC38-2D0C-F341-8B86-97B53E6D1E82}"/>
                  </a:ext>
                </a:extLst>
              </p:cNvPr>
              <p:cNvSpPr/>
              <p:nvPr/>
            </p:nvSpPr>
            <p:spPr>
              <a:xfrm>
                <a:off x="10180320" y="1219200"/>
                <a:ext cx="632460" cy="16514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TextBox 9">
              <a:extLst>
                <a:ext uri="{FF2B5EF4-FFF2-40B4-BE49-F238E27FC236}">
                  <a16:creationId xmlns:a16="http://schemas.microsoft.com/office/drawing/2014/main" id="{5255D297-B2DA-FD4C-9F51-D2D51314EE80}"/>
                </a:ext>
              </a:extLst>
            </p:cNvPr>
            <p:cNvSpPr txBox="1"/>
            <p:nvPr/>
          </p:nvSpPr>
          <p:spPr>
            <a:xfrm>
              <a:off x="9491207" y="1850387"/>
              <a:ext cx="1321573" cy="369332"/>
            </a:xfrm>
            <a:prstGeom prst="rect">
              <a:avLst/>
            </a:prstGeom>
            <a:solidFill>
              <a:schemeClr val="bg1"/>
            </a:solidFill>
          </p:spPr>
          <p:txBody>
            <a:bodyPr wrap="square">
              <a:spAutoFit/>
            </a:bodyPr>
            <a:lstStyle/>
            <a:p>
              <a:r>
                <a:rPr lang="en-GB" b="0" i="0" dirty="0">
                  <a:solidFill>
                    <a:srgbClr val="202124"/>
                  </a:solidFill>
                  <a:effectLst/>
                  <a:latin typeface="CMU Bright Roman" panose="02000603000000000000" pitchFamily="2" charset="0"/>
                  <a:ea typeface="CMU Bright Roman" panose="02000603000000000000" pitchFamily="2" charset="0"/>
                  <a:cs typeface="CMU Bright Roman" panose="02000603000000000000" pitchFamily="2" charset="0"/>
                </a:rPr>
                <a:t>0.154 nm</a:t>
              </a:r>
              <a:endParaRPr lang="en-GB" dirty="0">
                <a:latin typeface="CMU Bright Roman" panose="02000603000000000000" pitchFamily="2" charset="0"/>
                <a:ea typeface="CMU Bright Roman" panose="02000603000000000000" pitchFamily="2" charset="0"/>
                <a:cs typeface="CMU Bright Roman" panose="02000603000000000000" pitchFamily="2" charset="0"/>
              </a:endParaRPr>
            </a:p>
          </p:txBody>
        </p:sp>
      </p:grpSp>
    </p:spTree>
    <p:extLst>
      <p:ext uri="{BB962C8B-B14F-4D97-AF65-F5344CB8AC3E}">
        <p14:creationId xmlns:p14="http://schemas.microsoft.com/office/powerpoint/2010/main" val="219611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29D1-C9AF-4F4D-83C6-2C8B6145FB25}"/>
              </a:ext>
            </a:extLst>
          </p:cNvPr>
          <p:cNvSpPr>
            <a:spLocks noGrp="1"/>
          </p:cNvSpPr>
          <p:nvPr>
            <p:ph type="title"/>
          </p:nvPr>
        </p:nvSpPr>
        <p:spPr/>
        <p:txBody>
          <a:bodyPr/>
          <a:lstStyle/>
          <a:p>
            <a:r>
              <a:rPr lang="en-GB" dirty="0"/>
              <a:t>Activity</a:t>
            </a:r>
          </a:p>
        </p:txBody>
      </p:sp>
      <p:sp>
        <p:nvSpPr>
          <p:cNvPr id="3" name="Text Placeholder 2">
            <a:extLst>
              <a:ext uri="{FF2B5EF4-FFF2-40B4-BE49-F238E27FC236}">
                <a16:creationId xmlns:a16="http://schemas.microsoft.com/office/drawing/2014/main" id="{C4D067CE-CF05-034F-8C5E-2E720F34F7FD}"/>
              </a:ext>
            </a:extLst>
          </p:cNvPr>
          <p:cNvSpPr>
            <a:spLocks noGrp="1"/>
          </p:cNvSpPr>
          <p:nvPr>
            <p:ph type="body" idx="1"/>
          </p:nvPr>
        </p:nvSpPr>
        <p:spPr/>
        <p:txBody>
          <a:bodyPr/>
          <a:lstStyle/>
          <a:p>
            <a:r>
              <a:rPr lang="en-GB" dirty="0"/>
              <a:t>Task:</a:t>
            </a:r>
          </a:p>
        </p:txBody>
      </p:sp>
      <p:sp>
        <p:nvSpPr>
          <p:cNvPr id="4" name="Content Placeholder 3">
            <a:extLst>
              <a:ext uri="{FF2B5EF4-FFF2-40B4-BE49-F238E27FC236}">
                <a16:creationId xmlns:a16="http://schemas.microsoft.com/office/drawing/2014/main" id="{5203AE4C-1BAE-AC49-868A-1CC197F2B9FE}"/>
              </a:ext>
            </a:extLst>
          </p:cNvPr>
          <p:cNvSpPr>
            <a:spLocks noGrp="1"/>
          </p:cNvSpPr>
          <p:nvPr>
            <p:ph sz="half" idx="2"/>
          </p:nvPr>
        </p:nvSpPr>
        <p:spPr>
          <a:xfrm>
            <a:off x="386080" y="1783713"/>
            <a:ext cx="10887803" cy="4405950"/>
          </a:xfrm>
        </p:spPr>
        <p:txBody>
          <a:bodyPr>
            <a:normAutofit lnSpcReduction="10000"/>
          </a:bodyPr>
          <a:lstStyle/>
          <a:p>
            <a:pPr marL="342900" indent="-342900">
              <a:buFontTx/>
              <a:buChar char="-"/>
            </a:pPr>
            <a:r>
              <a:rPr lang="en-GB" dirty="0"/>
              <a:t>Open </a:t>
            </a:r>
            <a:r>
              <a:rPr lang="en-GB" dirty="0" err="1"/>
              <a:t>Jupyter</a:t>
            </a:r>
            <a:r>
              <a:rPr lang="en-GB" dirty="0"/>
              <a:t> Notebook (</a:t>
            </a:r>
            <a:r>
              <a:rPr lang="en-GB" dirty="0">
                <a:hlinkClick r:id="rId3"/>
              </a:rPr>
              <a:t>http://mitchell.science/ssc</a:t>
            </a:r>
            <a:r>
              <a:rPr lang="en-GB" dirty="0"/>
              <a:t>)</a:t>
            </a:r>
          </a:p>
          <a:p>
            <a:pPr marL="342900" indent="-342900">
              <a:buFontTx/>
              <a:buChar char="-"/>
            </a:pPr>
            <a:r>
              <a:rPr lang="en-GB" dirty="0"/>
              <a:t>Click “Run” for each cell to:</a:t>
            </a:r>
          </a:p>
          <a:p>
            <a:pPr marL="800100" lvl="1" indent="-342900">
              <a:buFontTx/>
              <a:buChar char="-"/>
            </a:pPr>
            <a:r>
              <a:rPr lang="en-GB" dirty="0"/>
              <a:t>Load a PDB file</a:t>
            </a:r>
          </a:p>
          <a:p>
            <a:pPr marL="800100" lvl="1" indent="-342900">
              <a:buFontTx/>
              <a:buChar char="-"/>
            </a:pPr>
            <a:r>
              <a:rPr lang="en-GB" dirty="0"/>
              <a:t>Run a basic MD simulation</a:t>
            </a:r>
          </a:p>
          <a:p>
            <a:pPr marL="800100" lvl="1" indent="-342900">
              <a:buFontTx/>
              <a:buChar char="-"/>
            </a:pPr>
            <a:r>
              <a:rPr lang="en-GB" dirty="0"/>
              <a:t>Perform some analysis</a:t>
            </a:r>
          </a:p>
          <a:p>
            <a:pPr marL="342900" indent="-342900">
              <a:buFontTx/>
              <a:buChar char="-"/>
            </a:pPr>
            <a:r>
              <a:rPr lang="en-GB" dirty="0"/>
              <a:t>You do not need to write any code!</a:t>
            </a:r>
          </a:p>
          <a:p>
            <a:pPr marL="342900" indent="-342900">
              <a:buFontTx/>
              <a:buChar char="-"/>
            </a:pPr>
            <a:r>
              <a:rPr lang="en-GB" b="1" dirty="0"/>
              <a:t>Questions to answer</a:t>
            </a:r>
            <a:r>
              <a:rPr lang="en-GB" dirty="0"/>
              <a:t>:</a:t>
            </a:r>
          </a:p>
          <a:p>
            <a:pPr marL="800100" lvl="1" indent="-342900">
              <a:buFontTx/>
              <a:buChar char="-"/>
            </a:pPr>
            <a:r>
              <a:rPr lang="en-GB" dirty="0"/>
              <a:t>What happens to end-to-end distance?</a:t>
            </a:r>
          </a:p>
          <a:p>
            <a:pPr marL="800100" lvl="1" indent="-342900">
              <a:buFontTx/>
              <a:buChar char="-"/>
            </a:pPr>
            <a:r>
              <a:rPr lang="en-GB" dirty="0"/>
              <a:t>Are there any important structures that emerge in the Ramachandran plot?</a:t>
            </a:r>
          </a:p>
          <a:p>
            <a:pPr marL="800100" lvl="1" indent="-342900">
              <a:buFontTx/>
              <a:buChar char="-"/>
            </a:pPr>
            <a:r>
              <a:rPr lang="en-GB" dirty="0"/>
              <a:t>What happens if you change the temperature of the simulation? This can be a thought experiment if you don’t have time to actually run this simulation!</a:t>
            </a:r>
          </a:p>
          <a:p>
            <a:pPr marL="342900" indent="-342900">
              <a:buFontTx/>
              <a:buChar char="-"/>
            </a:pPr>
            <a:r>
              <a:rPr lang="en-GB" dirty="0"/>
              <a:t>Last 15 mins – class discussion and briefing about assessment</a:t>
            </a:r>
          </a:p>
          <a:p>
            <a:pPr lvl="1"/>
            <a:endParaRPr lang="en-GB" dirty="0"/>
          </a:p>
          <a:p>
            <a:pPr lvl="1"/>
            <a:endParaRPr lang="en-GB" dirty="0"/>
          </a:p>
          <a:p>
            <a:pPr lvl="1"/>
            <a:endParaRPr lang="en-GB" dirty="0"/>
          </a:p>
          <a:p>
            <a:pPr lvl="1"/>
            <a:endParaRPr lang="en-GB" dirty="0"/>
          </a:p>
          <a:p>
            <a:pPr lvl="1"/>
            <a:endParaRPr lang="en-GB" dirty="0"/>
          </a:p>
          <a:p>
            <a:pPr marL="800100" lvl="1" indent="-342900">
              <a:buFont typeface="Arial" panose="020B0604020202020204" pitchFamily="34" charset="0"/>
              <a:buChar char="•"/>
            </a:pPr>
            <a:endParaRPr lang="en-GB" dirty="0"/>
          </a:p>
        </p:txBody>
      </p:sp>
      <p:pic>
        <p:nvPicPr>
          <p:cNvPr id="14" name="Picture 13">
            <a:extLst>
              <a:ext uri="{FF2B5EF4-FFF2-40B4-BE49-F238E27FC236}">
                <a16:creationId xmlns:a16="http://schemas.microsoft.com/office/drawing/2014/main" id="{C6C3D6B5-3788-02B3-51E7-5E2C9F5A41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9771" y="2977563"/>
            <a:ext cx="2953759" cy="349369"/>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6474AEB5-19CE-9C7B-38DD-DBFF21E79973}"/>
              </a:ext>
            </a:extLst>
          </p:cNvPr>
          <p:cNvPicPr>
            <a:picLocks noChangeAspect="1"/>
          </p:cNvPicPr>
          <p:nvPr/>
        </p:nvPicPr>
        <p:blipFill rotWithShape="1">
          <a:blip r:embed="rId5">
            <a:extLst>
              <a:ext uri="{28A0092B-C50C-407E-A947-70E740481C1C}">
                <a14:useLocalDpi xmlns:a14="http://schemas.microsoft.com/office/drawing/2010/main" val="0"/>
              </a:ext>
            </a:extLst>
          </a:blip>
          <a:srcRect r="43416"/>
          <a:stretch/>
        </p:blipFill>
        <p:spPr>
          <a:xfrm>
            <a:off x="7610613" y="798096"/>
            <a:ext cx="2288761" cy="1971234"/>
          </a:xfrm>
          <a:prstGeom prst="rect">
            <a:avLst/>
          </a:prstGeom>
        </p:spPr>
      </p:pic>
      <p:sp>
        <p:nvSpPr>
          <p:cNvPr id="16" name="Rectangle 15">
            <a:extLst>
              <a:ext uri="{FF2B5EF4-FFF2-40B4-BE49-F238E27FC236}">
                <a16:creationId xmlns:a16="http://schemas.microsoft.com/office/drawing/2014/main" id="{7380FC36-13F3-8305-79F4-6A227150EB6A}"/>
              </a:ext>
            </a:extLst>
          </p:cNvPr>
          <p:cNvSpPr/>
          <p:nvPr/>
        </p:nvSpPr>
        <p:spPr>
          <a:xfrm>
            <a:off x="7610613" y="1783713"/>
            <a:ext cx="2288761" cy="36313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255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8C1E-3AAD-7278-AADF-757C3A5810A9}"/>
              </a:ext>
            </a:extLst>
          </p:cNvPr>
          <p:cNvSpPr>
            <a:spLocks noGrp="1"/>
          </p:cNvSpPr>
          <p:nvPr>
            <p:ph type="title"/>
          </p:nvPr>
        </p:nvSpPr>
        <p:spPr>
          <a:xfrm>
            <a:off x="365760" y="320675"/>
            <a:ext cx="11430000" cy="796925"/>
          </a:xfrm>
        </p:spPr>
        <p:txBody>
          <a:bodyPr anchor="t">
            <a:normAutofit/>
          </a:bodyPr>
          <a:lstStyle/>
          <a:p>
            <a:r>
              <a:rPr lang="en-GB" dirty="0"/>
              <a:t>Previously on 104 SSC… </a:t>
            </a:r>
          </a:p>
        </p:txBody>
      </p:sp>
      <p:sp>
        <p:nvSpPr>
          <p:cNvPr id="3" name="Content Placeholder 2">
            <a:extLst>
              <a:ext uri="{FF2B5EF4-FFF2-40B4-BE49-F238E27FC236}">
                <a16:creationId xmlns:a16="http://schemas.microsoft.com/office/drawing/2014/main" id="{D42D0777-88EA-2A93-1681-9700C3DE2DCD}"/>
              </a:ext>
            </a:extLst>
          </p:cNvPr>
          <p:cNvSpPr>
            <a:spLocks noGrp="1"/>
          </p:cNvSpPr>
          <p:nvPr>
            <p:ph sz="half" idx="1"/>
          </p:nvPr>
        </p:nvSpPr>
        <p:spPr>
          <a:xfrm>
            <a:off x="365759" y="1239520"/>
            <a:ext cx="6949441" cy="4937443"/>
          </a:xfrm>
        </p:spPr>
        <p:txBody>
          <a:bodyPr>
            <a:normAutofit fontScale="92500" lnSpcReduction="20000"/>
          </a:bodyPr>
          <a:lstStyle/>
          <a:p>
            <a:pPr marL="342900" indent="-342900">
              <a:buFont typeface="Arial" panose="020B0604020202020204" pitchFamily="34" charset="0"/>
              <a:buChar char="•"/>
            </a:pPr>
            <a:r>
              <a:rPr lang="en-GB" sz="2800" dirty="0"/>
              <a:t>Molecular dynamics can help us understand how molecules move and interact with each other </a:t>
            </a:r>
          </a:p>
          <a:p>
            <a:pPr marL="342900" indent="-342900">
              <a:buFont typeface="Arial" panose="020B0604020202020204" pitchFamily="34" charset="0"/>
              <a:buChar char="•"/>
            </a:pPr>
            <a:r>
              <a:rPr lang="en-GB" sz="2800" dirty="0"/>
              <a:t>This is very important for drug discovery</a:t>
            </a:r>
          </a:p>
          <a:p>
            <a:pPr marL="342900" indent="-342900">
              <a:buFont typeface="Arial" panose="020B0604020202020204" pitchFamily="34" charset="0"/>
              <a:buChar char="•"/>
            </a:pPr>
            <a:r>
              <a:rPr lang="en-GB" sz="2800" dirty="0"/>
              <a:t>MD involves solving Newton’s equations of motion iteratively for a system, using a set of interaction potentials called a force field</a:t>
            </a:r>
          </a:p>
          <a:p>
            <a:pPr marL="342900" indent="-342900">
              <a:buFont typeface="Arial" panose="020B0604020202020204" pitchFamily="34" charset="0"/>
              <a:buChar char="•"/>
            </a:pPr>
            <a:r>
              <a:rPr lang="en-GB" sz="2800" dirty="0"/>
              <a:t>Force fields have a bonded and a non-bonded component</a:t>
            </a:r>
          </a:p>
          <a:p>
            <a:pPr marL="342900" indent="-342900">
              <a:buFont typeface="Arial" panose="020B0604020202020204" pitchFamily="34" charset="0"/>
              <a:buChar char="•"/>
            </a:pPr>
            <a:r>
              <a:rPr lang="en-GB" sz="2800" dirty="0"/>
              <a:t>Running an MD simulation produces a trajectory of how the atoms move, which can be visualised as a movie</a:t>
            </a:r>
          </a:p>
          <a:p>
            <a:pPr marL="342900" indent="-342900">
              <a:buFont typeface="Arial" panose="020B0604020202020204" pitchFamily="34" charset="0"/>
              <a:buChar char="•"/>
            </a:pPr>
            <a:r>
              <a:rPr lang="en-GB" sz="2800" dirty="0"/>
              <a:t>Most MD simulations start with a .</a:t>
            </a:r>
            <a:r>
              <a:rPr lang="en-GB" sz="2800" dirty="0" err="1"/>
              <a:t>pdb</a:t>
            </a:r>
            <a:r>
              <a:rPr lang="en-GB" sz="2800" dirty="0"/>
              <a:t> file, which we looked at for the activity</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C0C5735E-8229-5085-9F3A-3B1173373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954" y="1239519"/>
            <a:ext cx="3906433" cy="4937443"/>
          </a:xfrm>
          <a:prstGeom prst="rect">
            <a:avLst/>
          </a:prstGeom>
          <a:noFill/>
        </p:spPr>
      </p:pic>
    </p:spTree>
    <p:extLst>
      <p:ext uri="{BB962C8B-B14F-4D97-AF65-F5344CB8AC3E}">
        <p14:creationId xmlns:p14="http://schemas.microsoft.com/office/powerpoint/2010/main" val="429102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F026-175A-C04B-B96C-90AC318C0A42}"/>
              </a:ext>
            </a:extLst>
          </p:cNvPr>
          <p:cNvSpPr>
            <a:spLocks noGrp="1"/>
          </p:cNvSpPr>
          <p:nvPr>
            <p:ph type="title"/>
          </p:nvPr>
        </p:nvSpPr>
        <p:spPr/>
        <p:txBody>
          <a:bodyPr/>
          <a:lstStyle/>
          <a:p>
            <a:r>
              <a:rPr lang="en-GB" dirty="0"/>
              <a:t>Energy landscapes are complicated!</a:t>
            </a:r>
          </a:p>
        </p:txBody>
      </p:sp>
      <p:sp>
        <p:nvSpPr>
          <p:cNvPr id="84" name="TextBox 83">
            <a:extLst>
              <a:ext uri="{FF2B5EF4-FFF2-40B4-BE49-F238E27FC236}">
                <a16:creationId xmlns:a16="http://schemas.microsoft.com/office/drawing/2014/main" id="{1945FC89-5E4F-13A0-566D-128A08016255}"/>
              </a:ext>
            </a:extLst>
          </p:cNvPr>
          <p:cNvSpPr txBox="1"/>
          <p:nvPr/>
        </p:nvSpPr>
        <p:spPr>
          <a:xfrm>
            <a:off x="7936014" y="6583711"/>
            <a:ext cx="4255986" cy="276999"/>
          </a:xfrm>
          <a:prstGeom prst="rect">
            <a:avLst/>
          </a:prstGeom>
          <a:noFill/>
        </p:spPr>
        <p:txBody>
          <a:bodyPr wrap="square">
            <a:spAutoFit/>
          </a:bodyPr>
          <a:lstStyle/>
          <a:p>
            <a:pPr algn="r"/>
            <a:r>
              <a:rPr lang="en-GB" sz="1200" b="0" i="0" dirty="0">
                <a:solidFill>
                  <a:srgbClr val="202122"/>
                </a:solidFill>
                <a:effectLst/>
                <a:latin typeface="Calibri" panose="020F0502020204030204" pitchFamily="34" charset="0"/>
                <a:cs typeface="Calibri" panose="020F0502020204030204" pitchFamily="34" charset="0"/>
              </a:rPr>
              <a:t>J, </a:t>
            </a:r>
            <a:r>
              <a:rPr lang="en-GB" sz="1200" b="0" i="0" dirty="0" err="1">
                <a:solidFill>
                  <a:srgbClr val="202122"/>
                </a:solidFill>
                <a:effectLst/>
                <a:latin typeface="Calibri" panose="020F0502020204030204" pitchFamily="34" charset="0"/>
                <a:cs typeface="Calibri" panose="020F0502020204030204" pitchFamily="34" charset="0"/>
              </a:rPr>
              <a:t>Clayden</a:t>
            </a:r>
            <a:r>
              <a:rPr lang="en-GB" sz="1200" b="0" i="0" dirty="0">
                <a:solidFill>
                  <a:srgbClr val="202122"/>
                </a:solidFill>
                <a:effectLst/>
                <a:latin typeface="Calibri" panose="020F0502020204030204" pitchFamily="34" charset="0"/>
                <a:cs typeface="Calibri" panose="020F0502020204030204" pitchFamily="34" charset="0"/>
              </a:rPr>
              <a:t> (2003). </a:t>
            </a:r>
            <a:r>
              <a:rPr lang="en-GB" sz="1200" b="0" i="1" dirty="0">
                <a:solidFill>
                  <a:srgbClr val="202122"/>
                </a:solidFill>
                <a:effectLst/>
                <a:latin typeface="Calibri" panose="020F0502020204030204" pitchFamily="34" charset="0"/>
                <a:cs typeface="Calibri" panose="020F0502020204030204" pitchFamily="34" charset="0"/>
              </a:rPr>
              <a:t>Organic chemistry</a:t>
            </a:r>
            <a:r>
              <a:rPr lang="en-GB" sz="1200" b="0" i="0" dirty="0">
                <a:solidFill>
                  <a:srgbClr val="202122"/>
                </a:solidFill>
                <a:effectLst/>
                <a:latin typeface="Calibri" panose="020F0502020204030204" pitchFamily="34" charset="0"/>
                <a:cs typeface="Calibri" panose="020F0502020204030204" pitchFamily="34" charset="0"/>
              </a:rPr>
              <a:t> (2nd ed.). Oxford. p. 373.</a:t>
            </a:r>
            <a:endParaRPr lang="en-GB" sz="1200"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CB9ACED5-DA48-BDF9-EBC2-A3241FCF5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139" y="1608719"/>
            <a:ext cx="6985000" cy="397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46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F026-175A-C04B-B96C-90AC318C0A42}"/>
              </a:ext>
            </a:extLst>
          </p:cNvPr>
          <p:cNvSpPr>
            <a:spLocks noGrp="1"/>
          </p:cNvSpPr>
          <p:nvPr>
            <p:ph type="title"/>
          </p:nvPr>
        </p:nvSpPr>
        <p:spPr/>
        <p:txBody>
          <a:bodyPr/>
          <a:lstStyle/>
          <a:p>
            <a:r>
              <a:rPr lang="en-GB" dirty="0"/>
              <a:t>Energy landscapes are complicated!</a:t>
            </a:r>
          </a:p>
        </p:txBody>
      </p:sp>
      <p:grpSp>
        <p:nvGrpSpPr>
          <p:cNvPr id="16" name="Group 15">
            <a:extLst>
              <a:ext uri="{FF2B5EF4-FFF2-40B4-BE49-F238E27FC236}">
                <a16:creationId xmlns:a16="http://schemas.microsoft.com/office/drawing/2014/main" id="{EB8153E6-E324-2940-8020-3DDD0CD01846}"/>
              </a:ext>
            </a:extLst>
          </p:cNvPr>
          <p:cNvGrpSpPr/>
          <p:nvPr/>
        </p:nvGrpSpPr>
        <p:grpSpPr>
          <a:xfrm>
            <a:off x="2176491" y="1354874"/>
            <a:ext cx="7573019" cy="4489708"/>
            <a:chOff x="2109584" y="1488688"/>
            <a:chExt cx="7573019" cy="4489708"/>
          </a:xfrm>
        </p:grpSpPr>
        <p:grpSp>
          <p:nvGrpSpPr>
            <p:cNvPr id="11" name="Group 10">
              <a:extLst>
                <a:ext uri="{FF2B5EF4-FFF2-40B4-BE49-F238E27FC236}">
                  <a16:creationId xmlns:a16="http://schemas.microsoft.com/office/drawing/2014/main" id="{16B4CB44-A876-7B46-933E-F50268201B86}"/>
                </a:ext>
              </a:extLst>
            </p:cNvPr>
            <p:cNvGrpSpPr/>
            <p:nvPr/>
          </p:nvGrpSpPr>
          <p:grpSpPr>
            <a:xfrm>
              <a:off x="2478916" y="1488688"/>
              <a:ext cx="7203687" cy="4120376"/>
              <a:chOff x="2319454" y="1589049"/>
              <a:chExt cx="7203687" cy="4120376"/>
            </a:xfrm>
          </p:grpSpPr>
          <p:cxnSp>
            <p:nvCxnSpPr>
              <p:cNvPr id="5" name="Straight Arrow Connector 4">
                <a:extLst>
                  <a:ext uri="{FF2B5EF4-FFF2-40B4-BE49-F238E27FC236}">
                    <a16:creationId xmlns:a16="http://schemas.microsoft.com/office/drawing/2014/main" id="{60DBB719-2745-A743-87A9-2C30C017A095}"/>
                  </a:ext>
                </a:extLst>
              </p:cNvPr>
              <p:cNvCxnSpPr>
                <a:cxnSpLocks/>
              </p:cNvCxnSpPr>
              <p:nvPr/>
            </p:nvCxnSpPr>
            <p:spPr>
              <a:xfrm flipV="1">
                <a:off x="2319454" y="1589049"/>
                <a:ext cx="0" cy="41203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5B350B3-116B-3A4C-AC57-3FC123F457A7}"/>
                  </a:ext>
                </a:extLst>
              </p:cNvPr>
              <p:cNvCxnSpPr>
                <a:cxnSpLocks/>
              </p:cNvCxnSpPr>
              <p:nvPr/>
            </p:nvCxnSpPr>
            <p:spPr>
              <a:xfrm>
                <a:off x="2319454" y="5709425"/>
                <a:ext cx="720368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Freeform 12">
              <a:extLst>
                <a:ext uri="{FF2B5EF4-FFF2-40B4-BE49-F238E27FC236}">
                  <a16:creationId xmlns:a16="http://schemas.microsoft.com/office/drawing/2014/main" id="{52A9E16E-9825-2447-B5FE-4CB1E711173C}"/>
                </a:ext>
              </a:extLst>
            </p:cNvPr>
            <p:cNvSpPr/>
            <p:nvPr/>
          </p:nvSpPr>
          <p:spPr>
            <a:xfrm>
              <a:off x="2478916" y="2504492"/>
              <a:ext cx="6958361" cy="2547056"/>
            </a:xfrm>
            <a:custGeom>
              <a:avLst/>
              <a:gdLst>
                <a:gd name="connsiteX0" fmla="*/ 0 w 6958361"/>
                <a:gd name="connsiteY0" fmla="*/ 372523 h 2547056"/>
                <a:gd name="connsiteX1" fmla="*/ 524107 w 6958361"/>
                <a:gd name="connsiteY1" fmla="*/ 707059 h 2547056"/>
                <a:gd name="connsiteX2" fmla="*/ 669073 w 6958361"/>
                <a:gd name="connsiteY2" fmla="*/ 1119655 h 2547056"/>
                <a:gd name="connsiteX3" fmla="*/ 1137425 w 6958361"/>
                <a:gd name="connsiteY3" fmla="*/ 1008142 h 2547056"/>
                <a:gd name="connsiteX4" fmla="*/ 1583473 w 6958361"/>
                <a:gd name="connsiteY4" fmla="*/ 2000601 h 2547056"/>
                <a:gd name="connsiteX5" fmla="*/ 2141034 w 6958361"/>
                <a:gd name="connsiteY5" fmla="*/ 1286923 h 2547056"/>
                <a:gd name="connsiteX6" fmla="*/ 2486722 w 6958361"/>
                <a:gd name="connsiteY6" fmla="*/ 840874 h 2547056"/>
                <a:gd name="connsiteX7" fmla="*/ 2821259 w 6958361"/>
                <a:gd name="connsiteY7" fmla="*/ 1498796 h 2547056"/>
                <a:gd name="connsiteX8" fmla="*/ 3077737 w 6958361"/>
                <a:gd name="connsiteY8" fmla="*/ 2123264 h 2547056"/>
                <a:gd name="connsiteX9" fmla="*/ 3590693 w 6958361"/>
                <a:gd name="connsiteY9" fmla="*/ 852025 h 2547056"/>
                <a:gd name="connsiteX10" fmla="*/ 3891776 w 6958361"/>
                <a:gd name="connsiteY10" fmla="*/ 484035 h 2547056"/>
                <a:gd name="connsiteX11" fmla="*/ 4092498 w 6958361"/>
                <a:gd name="connsiteY11" fmla="*/ 1186562 h 2547056"/>
                <a:gd name="connsiteX12" fmla="*/ 4505093 w 6958361"/>
                <a:gd name="connsiteY12" fmla="*/ 327918 h 2547056"/>
                <a:gd name="connsiteX13" fmla="*/ 5006898 w 6958361"/>
                <a:gd name="connsiteY13" fmla="*/ 629001 h 2547056"/>
                <a:gd name="connsiteX14" fmla="*/ 5363737 w 6958361"/>
                <a:gd name="connsiteY14" fmla="*/ 194103 h 2547056"/>
                <a:gd name="connsiteX15" fmla="*/ 5898995 w 6958361"/>
                <a:gd name="connsiteY15" fmla="*/ 2547011 h 2547056"/>
                <a:gd name="connsiteX16" fmla="*/ 6512312 w 6958361"/>
                <a:gd name="connsiteY16" fmla="*/ 127196 h 2547056"/>
                <a:gd name="connsiteX17" fmla="*/ 6958361 w 6958361"/>
                <a:gd name="connsiteY17" fmla="*/ 316767 h 2547056"/>
                <a:gd name="connsiteX18" fmla="*/ 6958361 w 6958361"/>
                <a:gd name="connsiteY18" fmla="*/ 316767 h 254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958361" h="2547056">
                  <a:moveTo>
                    <a:pt x="0" y="372523"/>
                  </a:moveTo>
                  <a:cubicBezTo>
                    <a:pt x="206297" y="477530"/>
                    <a:pt x="412595" y="582537"/>
                    <a:pt x="524107" y="707059"/>
                  </a:cubicBezTo>
                  <a:cubicBezTo>
                    <a:pt x="635619" y="831581"/>
                    <a:pt x="566853" y="1069475"/>
                    <a:pt x="669073" y="1119655"/>
                  </a:cubicBezTo>
                  <a:cubicBezTo>
                    <a:pt x="771293" y="1169836"/>
                    <a:pt x="985025" y="861318"/>
                    <a:pt x="1137425" y="1008142"/>
                  </a:cubicBezTo>
                  <a:cubicBezTo>
                    <a:pt x="1289825" y="1154966"/>
                    <a:pt x="1416205" y="1954138"/>
                    <a:pt x="1583473" y="2000601"/>
                  </a:cubicBezTo>
                  <a:cubicBezTo>
                    <a:pt x="1750741" y="2047064"/>
                    <a:pt x="2141034" y="1286923"/>
                    <a:pt x="2141034" y="1286923"/>
                  </a:cubicBezTo>
                  <a:cubicBezTo>
                    <a:pt x="2291576" y="1093635"/>
                    <a:pt x="2373351" y="805562"/>
                    <a:pt x="2486722" y="840874"/>
                  </a:cubicBezTo>
                  <a:cubicBezTo>
                    <a:pt x="2600093" y="876186"/>
                    <a:pt x="2722757" y="1285064"/>
                    <a:pt x="2821259" y="1498796"/>
                  </a:cubicBezTo>
                  <a:cubicBezTo>
                    <a:pt x="2919761" y="1712528"/>
                    <a:pt x="2949498" y="2231059"/>
                    <a:pt x="3077737" y="2123264"/>
                  </a:cubicBezTo>
                  <a:cubicBezTo>
                    <a:pt x="3205976" y="2015469"/>
                    <a:pt x="3455020" y="1125230"/>
                    <a:pt x="3590693" y="852025"/>
                  </a:cubicBezTo>
                  <a:cubicBezTo>
                    <a:pt x="3726366" y="578820"/>
                    <a:pt x="3808142" y="428279"/>
                    <a:pt x="3891776" y="484035"/>
                  </a:cubicBezTo>
                  <a:cubicBezTo>
                    <a:pt x="3975410" y="539791"/>
                    <a:pt x="3990279" y="1212581"/>
                    <a:pt x="4092498" y="1186562"/>
                  </a:cubicBezTo>
                  <a:cubicBezTo>
                    <a:pt x="4194717" y="1160543"/>
                    <a:pt x="4352693" y="420845"/>
                    <a:pt x="4505093" y="327918"/>
                  </a:cubicBezTo>
                  <a:cubicBezTo>
                    <a:pt x="4657493" y="234991"/>
                    <a:pt x="4863791" y="651303"/>
                    <a:pt x="5006898" y="629001"/>
                  </a:cubicBezTo>
                  <a:cubicBezTo>
                    <a:pt x="5150005" y="606699"/>
                    <a:pt x="5215054" y="-125565"/>
                    <a:pt x="5363737" y="194103"/>
                  </a:cubicBezTo>
                  <a:cubicBezTo>
                    <a:pt x="5512420" y="513771"/>
                    <a:pt x="5707566" y="2558162"/>
                    <a:pt x="5898995" y="2547011"/>
                  </a:cubicBezTo>
                  <a:cubicBezTo>
                    <a:pt x="6090424" y="2535860"/>
                    <a:pt x="6335751" y="498903"/>
                    <a:pt x="6512312" y="127196"/>
                  </a:cubicBezTo>
                  <a:cubicBezTo>
                    <a:pt x="6688873" y="-244511"/>
                    <a:pt x="6958361" y="316767"/>
                    <a:pt x="6958361" y="316767"/>
                  </a:cubicBezTo>
                  <a:lnTo>
                    <a:pt x="6958361" y="316767"/>
                  </a:lnTo>
                </a:path>
              </a:pathLst>
            </a:cu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C85C53A-797E-B247-B2B1-D0A9F9C6D9E5}"/>
                </a:ext>
              </a:extLst>
            </p:cNvPr>
            <p:cNvSpPr txBox="1"/>
            <p:nvPr/>
          </p:nvSpPr>
          <p:spPr>
            <a:xfrm>
              <a:off x="4868568" y="5609064"/>
              <a:ext cx="2179058" cy="369332"/>
            </a:xfrm>
            <a:prstGeom prst="rect">
              <a:avLst/>
            </a:prstGeom>
            <a:noFill/>
          </p:spPr>
          <p:txBody>
            <a:bodyPr wrap="none" rtlCol="0">
              <a:spAutoFit/>
            </a:bodyPr>
            <a:lstStyle/>
            <a:p>
              <a:r>
                <a:rPr lang="en-GB" dirty="0"/>
                <a:t>Conformational State</a:t>
              </a:r>
            </a:p>
          </p:txBody>
        </p:sp>
        <p:sp>
          <p:nvSpPr>
            <p:cNvPr id="15" name="TextBox 14">
              <a:extLst>
                <a:ext uri="{FF2B5EF4-FFF2-40B4-BE49-F238E27FC236}">
                  <a16:creationId xmlns:a16="http://schemas.microsoft.com/office/drawing/2014/main" id="{2AE844CE-0583-AF44-B7B2-0F45A056EB62}"/>
                </a:ext>
              </a:extLst>
            </p:cNvPr>
            <p:cNvSpPr txBox="1"/>
            <p:nvPr/>
          </p:nvSpPr>
          <p:spPr>
            <a:xfrm rot="16200000">
              <a:off x="1882086" y="3245341"/>
              <a:ext cx="824328" cy="369332"/>
            </a:xfrm>
            <a:prstGeom prst="rect">
              <a:avLst/>
            </a:prstGeom>
            <a:noFill/>
          </p:spPr>
          <p:txBody>
            <a:bodyPr wrap="none" rtlCol="0">
              <a:spAutoFit/>
            </a:bodyPr>
            <a:lstStyle/>
            <a:p>
              <a:r>
                <a:rPr lang="en-GB" dirty="0"/>
                <a:t>Energy</a:t>
              </a:r>
            </a:p>
          </p:txBody>
        </p:sp>
      </p:grpSp>
      <p:cxnSp>
        <p:nvCxnSpPr>
          <p:cNvPr id="19" name="Straight Arrow Connector 18">
            <a:extLst>
              <a:ext uri="{FF2B5EF4-FFF2-40B4-BE49-F238E27FC236}">
                <a16:creationId xmlns:a16="http://schemas.microsoft.com/office/drawing/2014/main" id="{35CF669C-5703-F74B-8578-ECE8FA0EBC83}"/>
              </a:ext>
            </a:extLst>
          </p:cNvPr>
          <p:cNvCxnSpPr>
            <a:cxnSpLocks/>
            <a:stCxn id="22" idx="2"/>
          </p:cNvCxnSpPr>
          <p:nvPr/>
        </p:nvCxnSpPr>
        <p:spPr>
          <a:xfrm>
            <a:off x="5614639" y="3368825"/>
            <a:ext cx="0" cy="870566"/>
          </a:xfrm>
          <a:prstGeom prst="straightConnector1">
            <a:avLst/>
          </a:prstGeom>
          <a:ln w="2857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A6472D-331D-1643-8B41-BFFE8D378684}"/>
              </a:ext>
            </a:extLst>
          </p:cNvPr>
          <p:cNvCxnSpPr>
            <a:cxnSpLocks/>
            <a:stCxn id="23" idx="2"/>
          </p:cNvCxnSpPr>
          <p:nvPr/>
        </p:nvCxnSpPr>
        <p:spPr>
          <a:xfrm>
            <a:off x="8443332" y="2463012"/>
            <a:ext cx="0" cy="2175895"/>
          </a:xfrm>
          <a:prstGeom prst="straightConnector1">
            <a:avLst/>
          </a:prstGeom>
          <a:ln w="28575">
            <a:solidFill>
              <a:schemeClr val="accent1">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860FBC1-87A0-F14C-A203-E2E9068EBFCB}"/>
              </a:ext>
            </a:extLst>
          </p:cNvPr>
          <p:cNvSpPr txBox="1"/>
          <p:nvPr/>
        </p:nvSpPr>
        <p:spPr>
          <a:xfrm>
            <a:off x="4871941" y="2445495"/>
            <a:ext cx="1485396" cy="923330"/>
          </a:xfrm>
          <a:prstGeom prst="rect">
            <a:avLst/>
          </a:prstGeom>
          <a:noFill/>
        </p:spPr>
        <p:txBody>
          <a:bodyPr wrap="square" rtlCol="0">
            <a:spAutoFit/>
          </a:bodyPr>
          <a:lstStyle/>
          <a:p>
            <a:pPr algn="ctr"/>
            <a:r>
              <a:rPr lang="en-GB" dirty="0"/>
              <a:t>we might get trapped in this state</a:t>
            </a:r>
          </a:p>
        </p:txBody>
      </p:sp>
      <p:sp>
        <p:nvSpPr>
          <p:cNvPr id="23" name="TextBox 22">
            <a:extLst>
              <a:ext uri="{FF2B5EF4-FFF2-40B4-BE49-F238E27FC236}">
                <a16:creationId xmlns:a16="http://schemas.microsoft.com/office/drawing/2014/main" id="{DE635210-47D7-1745-8EBD-A99DBF232C52}"/>
              </a:ext>
            </a:extLst>
          </p:cNvPr>
          <p:cNvSpPr txBox="1"/>
          <p:nvPr/>
        </p:nvSpPr>
        <p:spPr>
          <a:xfrm>
            <a:off x="7700634" y="1539682"/>
            <a:ext cx="1485396" cy="923330"/>
          </a:xfrm>
          <a:prstGeom prst="rect">
            <a:avLst/>
          </a:prstGeom>
          <a:noFill/>
        </p:spPr>
        <p:txBody>
          <a:bodyPr wrap="square" rtlCol="0">
            <a:spAutoFit/>
          </a:bodyPr>
          <a:lstStyle/>
          <a:p>
            <a:pPr algn="ctr"/>
            <a:r>
              <a:rPr lang="en-GB" dirty="0"/>
              <a:t>even though this state has lower energy</a:t>
            </a:r>
          </a:p>
        </p:txBody>
      </p:sp>
      <p:sp>
        <p:nvSpPr>
          <p:cNvPr id="17" name="TextBox 16">
            <a:extLst>
              <a:ext uri="{FF2B5EF4-FFF2-40B4-BE49-F238E27FC236}">
                <a16:creationId xmlns:a16="http://schemas.microsoft.com/office/drawing/2014/main" id="{6C1D1D02-CD2D-1529-4FA4-268C378B480B}"/>
              </a:ext>
            </a:extLst>
          </p:cNvPr>
          <p:cNvSpPr txBox="1"/>
          <p:nvPr/>
        </p:nvSpPr>
        <p:spPr>
          <a:xfrm>
            <a:off x="3504402" y="6306492"/>
            <a:ext cx="4809843" cy="461665"/>
          </a:xfrm>
          <a:prstGeom prst="rect">
            <a:avLst/>
          </a:prstGeom>
          <a:noFill/>
        </p:spPr>
        <p:txBody>
          <a:bodyPr wrap="none" rtlCol="0">
            <a:spAutoFit/>
          </a:bodyPr>
          <a:lstStyle/>
          <a:p>
            <a:r>
              <a:rPr lang="en-GB" sz="2400" dirty="0"/>
              <a:t>This is called “the sampling problem”</a:t>
            </a:r>
          </a:p>
        </p:txBody>
      </p:sp>
    </p:spTree>
    <p:extLst>
      <p:ext uri="{BB962C8B-B14F-4D97-AF65-F5344CB8AC3E}">
        <p14:creationId xmlns:p14="http://schemas.microsoft.com/office/powerpoint/2010/main" val="398515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F026-175A-C04B-B96C-90AC318C0A42}"/>
              </a:ext>
            </a:extLst>
          </p:cNvPr>
          <p:cNvSpPr>
            <a:spLocks noGrp="1"/>
          </p:cNvSpPr>
          <p:nvPr>
            <p:ph type="title"/>
          </p:nvPr>
        </p:nvSpPr>
        <p:spPr/>
        <p:txBody>
          <a:bodyPr/>
          <a:lstStyle/>
          <a:p>
            <a:r>
              <a:rPr lang="en-GB" dirty="0"/>
              <a:t>Advanced sampling techniques can help!</a:t>
            </a:r>
          </a:p>
        </p:txBody>
      </p:sp>
      <p:pic>
        <p:nvPicPr>
          <p:cNvPr id="3074" name="Picture 2">
            <a:extLst>
              <a:ext uri="{FF2B5EF4-FFF2-40B4-BE49-F238E27FC236}">
                <a16:creationId xmlns:a16="http://schemas.microsoft.com/office/drawing/2014/main" id="{79E955DF-A393-B34D-B932-834AFA92202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17977" y="1219200"/>
            <a:ext cx="7724296" cy="49577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3E7AEA0-5992-8841-86C4-9DDB612C9EDB}"/>
              </a:ext>
            </a:extLst>
          </p:cNvPr>
          <p:cNvSpPr txBox="1"/>
          <p:nvPr/>
        </p:nvSpPr>
        <p:spPr>
          <a:xfrm>
            <a:off x="1929161" y="6396335"/>
            <a:ext cx="10262839" cy="461665"/>
          </a:xfrm>
          <a:prstGeom prst="rect">
            <a:avLst/>
          </a:prstGeom>
          <a:noFill/>
        </p:spPr>
        <p:txBody>
          <a:bodyPr wrap="square">
            <a:spAutoFit/>
          </a:bodyPr>
          <a:lstStyle/>
          <a:p>
            <a:pPr algn="r"/>
            <a:r>
              <a:rPr lang="en-GB" sz="1200" b="0" i="0" dirty="0" err="1">
                <a:solidFill>
                  <a:srgbClr val="222222"/>
                </a:solidFill>
                <a:effectLst/>
              </a:rPr>
              <a:t>Lazim</a:t>
            </a:r>
            <a:r>
              <a:rPr lang="en-GB" sz="1200" b="0" i="0" dirty="0">
                <a:solidFill>
                  <a:srgbClr val="222222"/>
                </a:solidFill>
                <a:effectLst/>
              </a:rPr>
              <a:t>, R., Suh, D. and Choi, S., 2020. Advances in molecular dynamics simulations and enhanced sampling methods for the study of protein systems.</a:t>
            </a:r>
          </a:p>
          <a:p>
            <a:pPr algn="r"/>
            <a:r>
              <a:rPr lang="en-GB" sz="1200" b="0" i="1" dirty="0">
                <a:solidFill>
                  <a:srgbClr val="222222"/>
                </a:solidFill>
                <a:effectLst/>
              </a:rPr>
              <a:t>International journal of molecular sciences</a:t>
            </a:r>
            <a:r>
              <a:rPr lang="en-GB" sz="1200" b="0" i="0" dirty="0">
                <a:solidFill>
                  <a:srgbClr val="222222"/>
                </a:solidFill>
                <a:effectLst/>
              </a:rPr>
              <a:t>, </a:t>
            </a:r>
            <a:r>
              <a:rPr lang="en-GB" sz="1200" b="0" i="1" dirty="0">
                <a:solidFill>
                  <a:srgbClr val="222222"/>
                </a:solidFill>
                <a:effectLst/>
              </a:rPr>
              <a:t>21</a:t>
            </a:r>
            <a:r>
              <a:rPr lang="en-GB" sz="1200" b="0" i="0" dirty="0">
                <a:solidFill>
                  <a:srgbClr val="222222"/>
                </a:solidFill>
                <a:effectLst/>
              </a:rPr>
              <a:t>(17), p.6339.</a:t>
            </a:r>
            <a:endParaRPr lang="en-GB" sz="1200" dirty="0"/>
          </a:p>
        </p:txBody>
      </p:sp>
    </p:spTree>
    <p:extLst>
      <p:ext uri="{BB962C8B-B14F-4D97-AF65-F5344CB8AC3E}">
        <p14:creationId xmlns:p14="http://schemas.microsoft.com/office/powerpoint/2010/main" val="40670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F026-175A-C04B-B96C-90AC318C0A42}"/>
              </a:ext>
            </a:extLst>
          </p:cNvPr>
          <p:cNvSpPr>
            <a:spLocks noGrp="1"/>
          </p:cNvSpPr>
          <p:nvPr>
            <p:ph type="title"/>
          </p:nvPr>
        </p:nvSpPr>
        <p:spPr/>
        <p:txBody>
          <a:bodyPr/>
          <a:lstStyle/>
          <a:p>
            <a:r>
              <a:rPr lang="en-GB" dirty="0"/>
              <a:t>Analysis of MD simulations</a:t>
            </a:r>
          </a:p>
        </p:txBody>
      </p:sp>
      <p:sp>
        <p:nvSpPr>
          <p:cNvPr id="4" name="Content Placeholder 3">
            <a:extLst>
              <a:ext uri="{FF2B5EF4-FFF2-40B4-BE49-F238E27FC236}">
                <a16:creationId xmlns:a16="http://schemas.microsoft.com/office/drawing/2014/main" id="{160AAA7A-D2AD-0F44-9FDE-579EE9A8F78E}"/>
              </a:ext>
            </a:extLst>
          </p:cNvPr>
          <p:cNvSpPr>
            <a:spLocks noGrp="1"/>
          </p:cNvSpPr>
          <p:nvPr>
            <p:ph idx="1"/>
          </p:nvPr>
        </p:nvSpPr>
        <p:spPr/>
        <p:txBody>
          <a:bodyPr>
            <a:normAutofit lnSpcReduction="10000"/>
          </a:bodyPr>
          <a:lstStyle/>
          <a:p>
            <a:r>
              <a:rPr lang="en-GB" dirty="0"/>
              <a:t>MD simulations can give us lots of information, including:</a:t>
            </a:r>
          </a:p>
          <a:p>
            <a:pPr marL="342900" indent="-342900">
              <a:buFont typeface="Arial" panose="020B0604020202020204" pitchFamily="34" charset="0"/>
              <a:buChar char="•"/>
            </a:pPr>
            <a:r>
              <a:rPr lang="en-GB" b="1" dirty="0"/>
              <a:t>Secondary structure estimation</a:t>
            </a:r>
          </a:p>
          <a:p>
            <a:pPr marL="342900" indent="-342900">
              <a:buFont typeface="Arial" panose="020B0604020202020204" pitchFamily="34" charset="0"/>
              <a:buChar char="•"/>
            </a:pPr>
            <a:r>
              <a:rPr lang="en-GB" b="1" dirty="0"/>
              <a:t>Hydrogen bonding</a:t>
            </a:r>
          </a:p>
          <a:p>
            <a:pPr marL="342900" indent="-342900">
              <a:buFont typeface="Arial" panose="020B0604020202020204" pitchFamily="34" charset="0"/>
              <a:buChar char="•"/>
            </a:pPr>
            <a:r>
              <a:rPr lang="en-GB" b="1" dirty="0"/>
              <a:t>Angles and dihedrals</a:t>
            </a:r>
          </a:p>
          <a:p>
            <a:pPr marL="342900" indent="-342900">
              <a:buFont typeface="Arial" panose="020B0604020202020204" pitchFamily="34" charset="0"/>
              <a:buChar char="•"/>
            </a:pPr>
            <a:r>
              <a:rPr lang="en-GB" b="1" dirty="0"/>
              <a:t>Root mean squared deviation (how the structure changes over time)</a:t>
            </a:r>
          </a:p>
          <a:p>
            <a:pPr marL="342900" indent="-342900">
              <a:buFont typeface="Arial" panose="020B0604020202020204" pitchFamily="34" charset="0"/>
              <a:buChar char="•"/>
            </a:pPr>
            <a:r>
              <a:rPr lang="en-GB" dirty="0"/>
              <a:t>Distances between atoms/motifs</a:t>
            </a:r>
          </a:p>
          <a:p>
            <a:pPr marL="342900" indent="-342900">
              <a:buFont typeface="Arial" panose="020B0604020202020204" pitchFamily="34" charset="0"/>
              <a:buChar char="•"/>
            </a:pPr>
            <a:r>
              <a:rPr lang="en-GB" dirty="0"/>
              <a:t>Solvent accessible surface area</a:t>
            </a:r>
          </a:p>
          <a:p>
            <a:pPr marL="342900" indent="-342900">
              <a:buFont typeface="Arial" panose="020B0604020202020204" pitchFamily="34" charset="0"/>
              <a:buChar char="•"/>
            </a:pPr>
            <a:r>
              <a:rPr lang="en-GB" dirty="0"/>
              <a:t>Radius of gyration</a:t>
            </a:r>
          </a:p>
          <a:p>
            <a:pPr marL="342900" indent="-342900">
              <a:buFont typeface="Arial" panose="020B0604020202020204" pitchFamily="34" charset="0"/>
              <a:buChar char="•"/>
            </a:pPr>
            <a:r>
              <a:rPr lang="en-GB" dirty="0"/>
              <a:t>Potential energies</a:t>
            </a:r>
          </a:p>
          <a:p>
            <a:pPr marL="342900" indent="-342900">
              <a:buFont typeface="Arial" panose="020B0604020202020204" pitchFamily="34" charset="0"/>
              <a:buChar char="•"/>
            </a:pPr>
            <a:r>
              <a:rPr lang="en-GB" dirty="0"/>
              <a:t>Estimates of parameters for experimental techniques (e.g. NMR)</a:t>
            </a:r>
          </a:p>
          <a:p>
            <a:pPr marL="342900" indent="-342900">
              <a:buFont typeface="Arial" panose="020B0604020202020204" pitchFamily="34" charset="0"/>
              <a:buChar char="•"/>
            </a:pPr>
            <a:r>
              <a:rPr lang="en-GB" dirty="0"/>
              <a:t>And more!</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31611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F026-175A-C04B-B96C-90AC318C0A42}"/>
              </a:ext>
            </a:extLst>
          </p:cNvPr>
          <p:cNvSpPr>
            <a:spLocks noGrp="1"/>
          </p:cNvSpPr>
          <p:nvPr>
            <p:ph type="title"/>
          </p:nvPr>
        </p:nvSpPr>
        <p:spPr/>
        <p:txBody>
          <a:bodyPr/>
          <a:lstStyle/>
          <a:p>
            <a:r>
              <a:rPr lang="en-GB" dirty="0"/>
              <a:t>Analysis of MD simulations: secondary structure</a:t>
            </a:r>
          </a:p>
        </p:txBody>
      </p:sp>
      <p:pic>
        <p:nvPicPr>
          <p:cNvPr id="4" name="Picture 5">
            <a:extLst>
              <a:ext uri="{FF2B5EF4-FFF2-40B4-BE49-F238E27FC236}">
                <a16:creationId xmlns:a16="http://schemas.microsoft.com/office/drawing/2014/main" id="{CBD44BDD-B73C-4AEC-8BC9-D6FB35E1CAD3}"/>
              </a:ext>
            </a:extLst>
          </p:cNvPr>
          <p:cNvPicPr>
            <a:picLocks noGrp="1" noChangeAspect="1"/>
          </p:cNvPicPr>
          <p:nvPr>
            <p:ph idx="1"/>
          </p:nvPr>
        </p:nvPicPr>
        <p:blipFill>
          <a:blip r:embed="rId3"/>
          <a:stretch>
            <a:fillRect/>
          </a:stretch>
        </p:blipFill>
        <p:spPr>
          <a:xfrm>
            <a:off x="7126775" y="3486671"/>
            <a:ext cx="4618464" cy="1918940"/>
          </a:xfrm>
        </p:spPr>
      </p:pic>
      <p:pic>
        <p:nvPicPr>
          <p:cNvPr id="6" name="Picture 6">
            <a:extLst>
              <a:ext uri="{FF2B5EF4-FFF2-40B4-BE49-F238E27FC236}">
                <a16:creationId xmlns:a16="http://schemas.microsoft.com/office/drawing/2014/main" id="{3BC887E8-819B-4BAF-BE4E-BDB9B9F403CD}"/>
              </a:ext>
            </a:extLst>
          </p:cNvPr>
          <p:cNvPicPr>
            <a:picLocks noChangeAspect="1"/>
          </p:cNvPicPr>
          <p:nvPr/>
        </p:nvPicPr>
        <p:blipFill>
          <a:blip r:embed="rId4"/>
          <a:stretch>
            <a:fillRect/>
          </a:stretch>
        </p:blipFill>
        <p:spPr>
          <a:xfrm>
            <a:off x="7084741" y="1137123"/>
            <a:ext cx="4703955" cy="2232705"/>
          </a:xfrm>
          <a:prstGeom prst="rect">
            <a:avLst/>
          </a:prstGeom>
        </p:spPr>
      </p:pic>
      <p:sp>
        <p:nvSpPr>
          <p:cNvPr id="7" name="Content Placeholder 5">
            <a:extLst>
              <a:ext uri="{FF2B5EF4-FFF2-40B4-BE49-F238E27FC236}">
                <a16:creationId xmlns:a16="http://schemas.microsoft.com/office/drawing/2014/main" id="{D064B197-1443-B942-AF7F-152343C723BB}"/>
              </a:ext>
            </a:extLst>
          </p:cNvPr>
          <p:cNvSpPr txBox="1">
            <a:spLocks/>
          </p:cNvSpPr>
          <p:nvPr/>
        </p:nvSpPr>
        <p:spPr>
          <a:xfrm>
            <a:off x="365760" y="1219200"/>
            <a:ext cx="6592601" cy="495776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cs typeface="Calibri"/>
              </a:rPr>
              <a:t>Secondary structure is very important for overall protein structure and stability</a:t>
            </a:r>
          </a:p>
          <a:p>
            <a:pPr marL="342900" indent="-342900">
              <a:buFont typeface="Arial" panose="020B0604020202020204" pitchFamily="34" charset="0"/>
              <a:buChar char="•"/>
            </a:pPr>
            <a:r>
              <a:rPr lang="en-US" dirty="0">
                <a:cs typeface="Calibri"/>
              </a:rPr>
              <a:t>Different types of structures are associated with different functions, e.g. alpha-helices are often found in membrane proteins and have important biological functions such as cell </a:t>
            </a:r>
            <a:r>
              <a:rPr lang="en-GB" dirty="0">
                <a:cs typeface="Calibri"/>
              </a:rPr>
              <a:t>signalling</a:t>
            </a:r>
            <a:r>
              <a:rPr lang="en-US" dirty="0">
                <a:cs typeface="Calibri"/>
              </a:rPr>
              <a:t> initiator</a:t>
            </a:r>
          </a:p>
          <a:p>
            <a:pPr marL="342900" indent="-342900">
              <a:buFont typeface="Arial" panose="020B0604020202020204" pitchFamily="34" charset="0"/>
              <a:buChar char="•"/>
            </a:pPr>
            <a:r>
              <a:rPr lang="en-US" dirty="0">
                <a:cs typeface="Calibri"/>
              </a:rPr>
              <a:t>We can predict secondary structure for each amino acid in a simulation, using algorithms such as DSSP (Define Secondary Structure of Proteins)</a:t>
            </a:r>
          </a:p>
          <a:p>
            <a:pPr marL="342900" indent="-342900">
              <a:buFont typeface="Arial" panose="020B0604020202020204" pitchFamily="34" charset="0"/>
              <a:buChar char="•"/>
            </a:pPr>
            <a:r>
              <a:rPr lang="en-US" dirty="0">
                <a:cs typeface="Calibri"/>
              </a:rPr>
              <a:t>This allows us to easily identify regions of secondary structure, and see how it changes over the course of the simulation</a:t>
            </a:r>
          </a:p>
        </p:txBody>
      </p:sp>
      <p:pic>
        <p:nvPicPr>
          <p:cNvPr id="1026" name="Picture 2" descr="Ubiquitin Structure &amp; Function - Proteopedia, life in 3D">
            <a:extLst>
              <a:ext uri="{FF2B5EF4-FFF2-40B4-BE49-F238E27FC236}">
                <a16:creationId xmlns:a16="http://schemas.microsoft.com/office/drawing/2014/main" id="{F8E7BB01-7898-7F45-AA85-4AB48F5358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0992" y="4446141"/>
            <a:ext cx="2769756" cy="246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10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F026-175A-C04B-B96C-90AC318C0A42}"/>
              </a:ext>
            </a:extLst>
          </p:cNvPr>
          <p:cNvSpPr>
            <a:spLocks noGrp="1"/>
          </p:cNvSpPr>
          <p:nvPr>
            <p:ph type="title"/>
          </p:nvPr>
        </p:nvSpPr>
        <p:spPr/>
        <p:txBody>
          <a:bodyPr/>
          <a:lstStyle/>
          <a:p>
            <a:r>
              <a:rPr lang="en-GB" dirty="0"/>
              <a:t>Analysis of MD simulations: hydrogen bonding</a:t>
            </a:r>
          </a:p>
        </p:txBody>
      </p:sp>
      <p:sp>
        <p:nvSpPr>
          <p:cNvPr id="5" name="Content Placeholder 4">
            <a:extLst>
              <a:ext uri="{FF2B5EF4-FFF2-40B4-BE49-F238E27FC236}">
                <a16:creationId xmlns:a16="http://schemas.microsoft.com/office/drawing/2014/main" id="{0EB7A902-5B39-0B4D-AA45-C95A0D03D5F5}"/>
              </a:ext>
            </a:extLst>
          </p:cNvPr>
          <p:cNvSpPr>
            <a:spLocks noGrp="1"/>
          </p:cNvSpPr>
          <p:nvPr>
            <p:ph idx="1"/>
          </p:nvPr>
        </p:nvSpPr>
        <p:spPr>
          <a:xfrm>
            <a:off x="365760" y="1219200"/>
            <a:ext cx="5901225" cy="4957763"/>
          </a:xfrm>
        </p:spPr>
        <p:txBody>
          <a:bodyPr/>
          <a:lstStyle/>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Hydrogen bonds form between a hydrogen atom (donor) bound to a more electronegative atom, and another electronegative atom (acceptor)</a:t>
            </a:r>
          </a:p>
          <a:p>
            <a:pPr marL="342900" indent="-342900">
              <a:buFont typeface="Arial" panose="020B0604020202020204" pitchFamily="34" charset="0"/>
              <a:buChar char="•"/>
            </a:pPr>
            <a:r>
              <a:rPr lang="en-GB" dirty="0"/>
              <a:t>They play an important role in determining the three-dimensional structures and properties of proteins, and are important for stability between subunits in proteins</a:t>
            </a:r>
          </a:p>
          <a:p>
            <a:pPr marL="342900" indent="-342900">
              <a:buFont typeface="Arial" panose="020B0604020202020204" pitchFamily="34" charset="0"/>
              <a:buChar char="•"/>
            </a:pPr>
            <a:r>
              <a:rPr lang="en-GB" dirty="0"/>
              <a:t>If we can understand the hydrogen bonding pattern of a macromolecule, we can better understand its structure, properties and function</a:t>
            </a:r>
          </a:p>
        </p:txBody>
      </p:sp>
      <p:pic>
        <p:nvPicPr>
          <p:cNvPr id="1026" name="Picture 2" descr="Hydrogen Bonding | Chemistry for Non-Majors">
            <a:extLst>
              <a:ext uri="{FF2B5EF4-FFF2-40B4-BE49-F238E27FC236}">
                <a16:creationId xmlns:a16="http://schemas.microsoft.com/office/drawing/2014/main" id="{E652AAB6-E86D-A94A-BB44-C7B41B986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39" y="1117600"/>
            <a:ext cx="4031385" cy="245914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ooperative effects in hydrogen‐bonding of protein secondary structure  elements: A systematic analysis of crystal data using Secbase - Koch - 2005  - Proteins: Structure, Function, and Bioinformatics - Wiley Online Library">
            <a:extLst>
              <a:ext uri="{FF2B5EF4-FFF2-40B4-BE49-F238E27FC236}">
                <a16:creationId xmlns:a16="http://schemas.microsoft.com/office/drawing/2014/main" id="{275E12CD-07DF-9348-8083-EC9CD1985D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2311" y="3691054"/>
            <a:ext cx="5058853" cy="28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10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F026-175A-C04B-B96C-90AC318C0A42}"/>
              </a:ext>
            </a:extLst>
          </p:cNvPr>
          <p:cNvSpPr>
            <a:spLocks noGrp="1"/>
          </p:cNvSpPr>
          <p:nvPr>
            <p:ph type="title"/>
          </p:nvPr>
        </p:nvSpPr>
        <p:spPr/>
        <p:txBody>
          <a:bodyPr/>
          <a:lstStyle/>
          <a:p>
            <a:r>
              <a:rPr lang="en-GB" dirty="0"/>
              <a:t>Analysis of MD simulations: hydrogen bonding</a:t>
            </a:r>
          </a:p>
        </p:txBody>
      </p:sp>
      <p:sp>
        <p:nvSpPr>
          <p:cNvPr id="5" name="Content Placeholder 4">
            <a:extLst>
              <a:ext uri="{FF2B5EF4-FFF2-40B4-BE49-F238E27FC236}">
                <a16:creationId xmlns:a16="http://schemas.microsoft.com/office/drawing/2014/main" id="{0EB7A902-5B39-0B4D-AA45-C95A0D03D5F5}"/>
              </a:ext>
            </a:extLst>
          </p:cNvPr>
          <p:cNvSpPr>
            <a:spLocks noGrp="1"/>
          </p:cNvSpPr>
          <p:nvPr>
            <p:ph idx="1"/>
          </p:nvPr>
        </p:nvSpPr>
        <p:spPr>
          <a:xfrm>
            <a:off x="365760" y="1219200"/>
            <a:ext cx="5901225" cy="4957763"/>
          </a:xfrm>
        </p:spPr>
        <p:txBody>
          <a:bodyPr/>
          <a:lstStyle/>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Hydrogen bonds form between a hydrogen atom (donor) bound to a more electronegative atom, and another electronegative atom (acceptor)</a:t>
            </a:r>
          </a:p>
          <a:p>
            <a:pPr marL="342900" indent="-342900">
              <a:buFont typeface="Arial" panose="020B0604020202020204" pitchFamily="34" charset="0"/>
              <a:buChar char="•"/>
            </a:pPr>
            <a:r>
              <a:rPr lang="en-GB" dirty="0"/>
              <a:t>They play an important role in determining the three-dimensional structures and properties of proteins, and are important for stability between subunits in proteins</a:t>
            </a:r>
          </a:p>
          <a:p>
            <a:pPr marL="342900" indent="-342900">
              <a:buFont typeface="Arial" panose="020B0604020202020204" pitchFamily="34" charset="0"/>
              <a:buChar char="•"/>
            </a:pPr>
            <a:r>
              <a:rPr lang="en-GB" dirty="0"/>
              <a:t>If we can understand the hydrogen bonding pattern of a macromolecule, we can better understand its structure, properties and function</a:t>
            </a:r>
          </a:p>
        </p:txBody>
      </p:sp>
      <p:pic>
        <p:nvPicPr>
          <p:cNvPr id="1026" name="Picture 2" descr="Hydrogen Bonding | Chemistry for Non-Majors">
            <a:extLst>
              <a:ext uri="{FF2B5EF4-FFF2-40B4-BE49-F238E27FC236}">
                <a16:creationId xmlns:a16="http://schemas.microsoft.com/office/drawing/2014/main" id="{E652AAB6-E86D-A94A-BB44-C7B41B986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39" y="1117600"/>
            <a:ext cx="4031385" cy="24591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hart&#10;&#10;Description automatically generated">
            <a:extLst>
              <a:ext uri="{FF2B5EF4-FFF2-40B4-BE49-F238E27FC236}">
                <a16:creationId xmlns:a16="http://schemas.microsoft.com/office/drawing/2014/main" id="{619E0883-58C0-040F-8F8A-21F555B83C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178513"/>
            <a:ext cx="6051274" cy="1772024"/>
          </a:xfrm>
          <a:prstGeom prst="rect">
            <a:avLst/>
          </a:prstGeom>
        </p:spPr>
      </p:pic>
      <p:sp>
        <p:nvSpPr>
          <p:cNvPr id="9" name="TextBox 8">
            <a:extLst>
              <a:ext uri="{FF2B5EF4-FFF2-40B4-BE49-F238E27FC236}">
                <a16:creationId xmlns:a16="http://schemas.microsoft.com/office/drawing/2014/main" id="{6C1D9609-6D98-9725-DF7A-9D47D43029C6}"/>
              </a:ext>
            </a:extLst>
          </p:cNvPr>
          <p:cNvSpPr txBox="1"/>
          <p:nvPr/>
        </p:nvSpPr>
        <p:spPr>
          <a:xfrm>
            <a:off x="4673379" y="6211669"/>
            <a:ext cx="7518621" cy="646331"/>
          </a:xfrm>
          <a:prstGeom prst="rect">
            <a:avLst/>
          </a:prstGeom>
          <a:noFill/>
        </p:spPr>
        <p:txBody>
          <a:bodyPr wrap="square">
            <a:spAutoFit/>
          </a:bodyPr>
          <a:lstStyle/>
          <a:p>
            <a:pPr algn="r"/>
            <a:r>
              <a:rPr lang="en-GB" sz="1200" b="0" i="0" dirty="0">
                <a:solidFill>
                  <a:srgbClr val="222222"/>
                </a:solidFill>
                <a:effectLst/>
                <a:latin typeface="Calibri" panose="020F0502020204030204" pitchFamily="34" charset="0"/>
                <a:cs typeface="Calibri" panose="020F0502020204030204" pitchFamily="34" charset="0"/>
              </a:rPr>
              <a:t>Jayawant, E.S., Beadle, J.D., </a:t>
            </a:r>
            <a:r>
              <a:rPr lang="en-GB" sz="1200" b="0" i="0" dirty="0" err="1">
                <a:solidFill>
                  <a:srgbClr val="222222"/>
                </a:solidFill>
                <a:effectLst/>
                <a:latin typeface="Calibri" panose="020F0502020204030204" pitchFamily="34" charset="0"/>
                <a:cs typeface="Calibri" panose="020F0502020204030204" pitchFamily="34" charset="0"/>
              </a:rPr>
              <a:t>Wilkening</a:t>
            </a:r>
            <a:r>
              <a:rPr lang="en-GB" sz="1200" b="0" i="0" dirty="0">
                <a:solidFill>
                  <a:srgbClr val="222222"/>
                </a:solidFill>
                <a:effectLst/>
                <a:latin typeface="Calibri" panose="020F0502020204030204" pitchFamily="34" charset="0"/>
                <a:cs typeface="Calibri" panose="020F0502020204030204" pitchFamily="34" charset="0"/>
              </a:rPr>
              <a:t>, I., </a:t>
            </a:r>
            <a:r>
              <a:rPr lang="en-GB" sz="1200" b="0" i="0" dirty="0" err="1">
                <a:solidFill>
                  <a:srgbClr val="222222"/>
                </a:solidFill>
                <a:effectLst/>
                <a:latin typeface="Calibri" panose="020F0502020204030204" pitchFamily="34" charset="0"/>
                <a:cs typeface="Calibri" panose="020F0502020204030204" pitchFamily="34" charset="0"/>
              </a:rPr>
              <a:t>Raubo</a:t>
            </a:r>
            <a:r>
              <a:rPr lang="en-GB" sz="1200" b="0" i="0" dirty="0">
                <a:solidFill>
                  <a:srgbClr val="222222"/>
                </a:solidFill>
                <a:effectLst/>
                <a:latin typeface="Calibri" panose="020F0502020204030204" pitchFamily="34" charset="0"/>
                <a:cs typeface="Calibri" panose="020F0502020204030204" pitchFamily="34" charset="0"/>
              </a:rPr>
              <a:t>, P., Shipman, M., </a:t>
            </a:r>
            <a:r>
              <a:rPr lang="en-GB" sz="1200" b="0" i="0" dirty="0" err="1">
                <a:solidFill>
                  <a:srgbClr val="222222"/>
                </a:solidFill>
                <a:effectLst/>
                <a:latin typeface="Calibri" panose="020F0502020204030204" pitchFamily="34" charset="0"/>
                <a:cs typeface="Calibri" panose="020F0502020204030204" pitchFamily="34" charset="0"/>
              </a:rPr>
              <a:t>Notman</a:t>
            </a:r>
            <a:r>
              <a:rPr lang="en-GB" sz="1200" b="0" i="0" dirty="0">
                <a:solidFill>
                  <a:srgbClr val="222222"/>
                </a:solidFill>
                <a:effectLst/>
                <a:latin typeface="Calibri" panose="020F0502020204030204" pitchFamily="34" charset="0"/>
                <a:cs typeface="Calibri" panose="020F0502020204030204" pitchFamily="34" charset="0"/>
              </a:rPr>
              <a:t>, R. and Dixon, A.M., 2020.</a:t>
            </a:r>
          </a:p>
          <a:p>
            <a:pPr algn="r"/>
            <a:r>
              <a:rPr lang="en-GB" sz="1200" b="0" i="0" dirty="0">
                <a:solidFill>
                  <a:srgbClr val="222222"/>
                </a:solidFill>
                <a:effectLst/>
                <a:latin typeface="Calibri" panose="020F0502020204030204" pitchFamily="34" charset="0"/>
                <a:cs typeface="Calibri" panose="020F0502020204030204" pitchFamily="34" charset="0"/>
              </a:rPr>
              <a:t>Impact of oxetane incorporation on the structure and stability of alpha-helical peptides.</a:t>
            </a:r>
          </a:p>
          <a:p>
            <a:pPr algn="r"/>
            <a:r>
              <a:rPr lang="en-GB" sz="1200" b="0" i="1" dirty="0">
                <a:solidFill>
                  <a:srgbClr val="222222"/>
                </a:solidFill>
                <a:effectLst/>
                <a:latin typeface="Calibri" panose="020F0502020204030204" pitchFamily="34" charset="0"/>
                <a:cs typeface="Calibri" panose="020F0502020204030204" pitchFamily="34" charset="0"/>
              </a:rPr>
              <a:t>Physical Chemistry Chemical Physics</a:t>
            </a:r>
            <a:r>
              <a:rPr lang="en-GB" sz="1200" b="0" i="0" dirty="0">
                <a:solidFill>
                  <a:srgbClr val="222222"/>
                </a:solidFill>
                <a:effectLst/>
                <a:latin typeface="Calibri" panose="020F0502020204030204" pitchFamily="34" charset="0"/>
                <a:cs typeface="Calibri" panose="020F0502020204030204" pitchFamily="34" charset="0"/>
              </a:rPr>
              <a:t>, </a:t>
            </a:r>
            <a:r>
              <a:rPr lang="en-GB" sz="1200" b="0" i="1" dirty="0">
                <a:solidFill>
                  <a:srgbClr val="222222"/>
                </a:solidFill>
                <a:effectLst/>
                <a:latin typeface="Calibri" panose="020F0502020204030204" pitchFamily="34" charset="0"/>
                <a:cs typeface="Calibri" panose="020F0502020204030204" pitchFamily="34" charset="0"/>
              </a:rPr>
              <a:t>22</a:t>
            </a:r>
            <a:r>
              <a:rPr lang="en-GB" sz="1200" b="0" i="0" dirty="0">
                <a:solidFill>
                  <a:srgbClr val="222222"/>
                </a:solidFill>
                <a:effectLst/>
                <a:latin typeface="Calibri" panose="020F0502020204030204" pitchFamily="34" charset="0"/>
                <a:cs typeface="Calibri" panose="020F0502020204030204" pitchFamily="34" charset="0"/>
              </a:rPr>
              <a:t>(43), pp.25075-25083.</a:t>
            </a:r>
            <a:endParaRPr lang="en-GB"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8494719"/>
      </p:ext>
    </p:extLst>
  </p:cSld>
  <p:clrMapOvr>
    <a:masterClrMapping/>
  </p:clrMapOvr>
</p:sld>
</file>

<file path=ppt/theme/theme1.xml><?xml version="1.0" encoding="utf-8"?>
<a:theme xmlns:a="http://schemas.openxmlformats.org/drawingml/2006/main" name="BSMS 2020-Jul">
  <a:themeElements>
    <a:clrScheme name="BSMS">
      <a:dk1>
        <a:srgbClr val="000000"/>
      </a:dk1>
      <a:lt1>
        <a:srgbClr val="FFFFFF"/>
      </a:lt1>
      <a:dk2>
        <a:srgbClr val="092440"/>
      </a:dk2>
      <a:lt2>
        <a:srgbClr val="EEEBE2"/>
      </a:lt2>
      <a:accent1>
        <a:srgbClr val="0E66B0"/>
      </a:accent1>
      <a:accent2>
        <a:srgbClr val="73934D"/>
      </a:accent2>
      <a:accent3>
        <a:srgbClr val="7828C5"/>
      </a:accent3>
      <a:accent4>
        <a:srgbClr val="C9226E"/>
      </a:accent4>
      <a:accent5>
        <a:srgbClr val="C78A00"/>
      </a:accent5>
      <a:accent6>
        <a:srgbClr val="919091"/>
      </a:accent6>
      <a:hlink>
        <a:srgbClr val="0D65B0"/>
      </a:hlink>
      <a:folHlink>
        <a:srgbClr val="5F1B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Presentation Edit.pptx" id="{E5B9B2B5-4AB1-3045-B378-207745D53821}" vid="{E9585340-D3F3-A048-8942-B9787F8464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6314CD6BFA1D418807532729E508A7" ma:contentTypeVersion="11" ma:contentTypeDescription="Create a new document." ma:contentTypeScope="" ma:versionID="aecafcc52205bf896519f571f793a2b9">
  <xsd:schema xmlns:xsd="http://www.w3.org/2001/XMLSchema" xmlns:xs="http://www.w3.org/2001/XMLSchema" xmlns:p="http://schemas.microsoft.com/office/2006/metadata/properties" xmlns:ns2="d0cf7155-5292-499e-94b8-ceb291bf61f2" xmlns:ns3="4b675c51-347a-4eaa-9a55-7e0aca984822" targetNamespace="http://schemas.microsoft.com/office/2006/metadata/properties" ma:root="true" ma:fieldsID="45a7e907e539d530dce02ffe772ad185" ns2:_="" ns3:_="">
    <xsd:import namespace="d0cf7155-5292-499e-94b8-ceb291bf61f2"/>
    <xsd:import namespace="4b675c51-347a-4eaa-9a55-7e0aca98482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cf7155-5292-499e-94b8-ceb291bf61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675c51-347a-4eaa-9a55-7e0aca98482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91DFF0-32FE-4E37-A04B-CD659AF4E52B}">
  <ds:schemaRefs>
    <ds:schemaRef ds:uri="http://schemas.microsoft.com/sharepoint/v3/contenttype/forms"/>
  </ds:schemaRefs>
</ds:datastoreItem>
</file>

<file path=customXml/itemProps2.xml><?xml version="1.0" encoding="utf-8"?>
<ds:datastoreItem xmlns:ds="http://schemas.openxmlformats.org/officeDocument/2006/customXml" ds:itemID="{F9341662-ABEA-4936-9767-94A3D2A469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cf7155-5292-499e-94b8-ceb291bf61f2"/>
    <ds:schemaRef ds:uri="4b675c51-347a-4eaa-9a55-7e0aca9848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2FD8D5-C065-4D8A-ABEF-3FF392831CC5}">
  <ds:schemaRefs>
    <ds:schemaRef ds:uri="http://www.w3.org/XML/1998/namespace"/>
    <ds:schemaRef ds:uri="http://purl.org/dc/dcmitype/"/>
    <ds:schemaRef ds:uri="http://purl.org/dc/terms/"/>
    <ds:schemaRef ds:uri="d0cf7155-5292-499e-94b8-ceb291bf61f2"/>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b675c51-347a-4eaa-9a55-7e0aca98482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BSMS 2020-Jul</Template>
  <TotalTime>21204</TotalTime>
  <Words>1426</Words>
  <Application>Microsoft Macintosh PowerPoint</Application>
  <PresentationFormat>Widescreen</PresentationFormat>
  <Paragraphs>108</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CMU Bright Roman</vt:lpstr>
      <vt:lpstr>BSMS 2020-Jul</vt:lpstr>
      <vt:lpstr>Modelling Across Scales: From Molecules to Pandemics </vt:lpstr>
      <vt:lpstr>Previously on 104 SSC… </vt:lpstr>
      <vt:lpstr>Energy landscapes are complicated!</vt:lpstr>
      <vt:lpstr>Energy landscapes are complicated!</vt:lpstr>
      <vt:lpstr>Advanced sampling techniques can help!</vt:lpstr>
      <vt:lpstr>Analysis of MD simulations</vt:lpstr>
      <vt:lpstr>Analysis of MD simulations: secondary structure</vt:lpstr>
      <vt:lpstr>Analysis of MD simulations: hydrogen bonding</vt:lpstr>
      <vt:lpstr>Analysis of MD simulations: hydrogen bonding</vt:lpstr>
      <vt:lpstr>Analysis of MD simulations: angles and dihedrals</vt:lpstr>
      <vt:lpstr>Analysis of MD simulations: angles and dihedrals</vt:lpstr>
      <vt:lpstr>Analysis of MD simulations: RMSD</vt:lpstr>
      <vt:lpstr>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Eleanor Jayawant</dc:creator>
  <cp:lastModifiedBy>Eleanor Jayawant</cp:lastModifiedBy>
  <cp:revision>6</cp:revision>
  <cp:lastPrinted>2022-04-26T09:35:39Z</cp:lastPrinted>
  <dcterms:created xsi:type="dcterms:W3CDTF">2021-12-03T15:32:32Z</dcterms:created>
  <dcterms:modified xsi:type="dcterms:W3CDTF">2024-03-23T11:04:23Z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0x010100796314CD6BFA1D418807532729E508A7</vt:lpwstr>
  </property>
</Properties>
</file>