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24"/>
  </p:notesMasterIdLst>
  <p:handoutMasterIdLst>
    <p:handoutMasterId r:id="rId25"/>
  </p:handoutMasterIdLst>
  <p:sldIdLst>
    <p:sldId id="273" r:id="rId2"/>
    <p:sldId id="284" r:id="rId3"/>
    <p:sldId id="285" r:id="rId4"/>
    <p:sldId id="276" r:id="rId5"/>
    <p:sldId id="286" r:id="rId6"/>
    <p:sldId id="274" r:id="rId7"/>
    <p:sldId id="287" r:id="rId8"/>
    <p:sldId id="275" r:id="rId9"/>
    <p:sldId id="288" r:id="rId10"/>
    <p:sldId id="279" r:id="rId11"/>
    <p:sldId id="289" r:id="rId12"/>
    <p:sldId id="277" r:id="rId13"/>
    <p:sldId id="278" r:id="rId14"/>
    <p:sldId id="290" r:id="rId15"/>
    <p:sldId id="280" r:id="rId16"/>
    <p:sldId id="291" r:id="rId17"/>
    <p:sldId id="281" r:id="rId18"/>
    <p:sldId id="283" r:id="rId19"/>
    <p:sldId id="292" r:id="rId20"/>
    <p:sldId id="282" r:id="rId21"/>
    <p:sldId id="293" r:id="rId22"/>
    <p:sldId id="268" r:id="rId23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680" userDrawn="1">
          <p15:clr>
            <a:srgbClr val="A4A3A4"/>
          </p15:clr>
        </p15:guide>
        <p15:guide id="4" orient="horz" pos="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1998" autoAdjust="0"/>
  </p:normalViewPr>
  <p:slideViewPr>
    <p:cSldViewPr snapToGrid="0">
      <p:cViewPr varScale="1">
        <p:scale>
          <a:sx n="133" d="100"/>
          <a:sy n="133" d="100"/>
        </p:scale>
        <p:origin x="978" y="120"/>
      </p:cViewPr>
      <p:guideLst>
        <p:guide orient="horz" pos="2160"/>
        <p:guide pos="3840"/>
        <p:guide orient="horz" pos="3680"/>
        <p:guide orient="horz" pos="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6" d="100"/>
          <a:sy n="106" d="100"/>
        </p:scale>
        <p:origin x="6870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94C57571-20E9-4911-8434-83E565E308FD}" type="datetimeFigureOut">
              <a:rPr lang="de-DE" altLang="de-DE"/>
              <a:pPr>
                <a:defRPr/>
              </a:pPr>
              <a:t>31.01.2021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93CD1F1-37E9-4D50-9163-A8AD5E592B6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39937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2307748F-8862-4607-AC92-02ADBB2BE0F2}" type="datetimeFigureOut">
              <a:rPr lang="de-DE" altLang="de-DE"/>
              <a:pPr>
                <a:defRPr/>
              </a:pPr>
              <a:t>31.01.2021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E81C151-216A-4908-BB95-B4B917026DE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76995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17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46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3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87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32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39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11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58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14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78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30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65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92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2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61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84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9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6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63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12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1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0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60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54" y="6044006"/>
            <a:ext cx="3555733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5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enplatzhalter 2"/>
          <p:cNvSpPr>
            <a:spLocks noGrp="1"/>
          </p:cNvSpPr>
          <p:nvPr>
            <p:ph type="media" sz="quarter" idx="14"/>
          </p:nvPr>
        </p:nvSpPr>
        <p:spPr>
          <a:xfrm>
            <a:off x="360000" y="1152525"/>
            <a:ext cx="11484000" cy="3987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60000" y="5359401"/>
            <a:ext cx="1148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 baseline="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0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60000" y="1152000"/>
            <a:ext cx="1148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60000" y="1684800"/>
            <a:ext cx="11484000" cy="3632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0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5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0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2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5200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de-DE" sz="3200" b="1" noProof="0" dirty="0">
                <a:solidFill>
                  <a:schemeClr val="tx2"/>
                </a:solidFill>
              </a:rPr>
              <a:t>Thank you for your attention!</a:t>
            </a:r>
          </a:p>
        </p:txBody>
      </p:sp>
      <p:cxnSp>
        <p:nvCxnSpPr>
          <p:cNvPr id="5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336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54" y="6044006"/>
            <a:ext cx="3555733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3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0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60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54" y="6044006"/>
            <a:ext cx="3555733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6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0000" y="473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0000" y="5230801"/>
            <a:ext cx="1148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54" y="6044006"/>
            <a:ext cx="3555733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1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0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60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54" y="6044006"/>
            <a:ext cx="3555733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9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7"/>
          <p:cNvCxnSpPr/>
          <p:nvPr/>
        </p:nvCxnSpPr>
        <p:spPr>
          <a:xfrm>
            <a:off x="360000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60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60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54" y="6044006"/>
            <a:ext cx="3555733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60000" y="1684800"/>
            <a:ext cx="11484000" cy="41826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0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0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7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60000" y="1684801"/>
            <a:ext cx="11484000" cy="4144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5458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233774" y="1684337"/>
            <a:ext cx="3610226" cy="3986417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1684800"/>
            <a:ext cx="7560000" cy="398595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0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0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6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_ohne_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enplatzhalter 2"/>
          <p:cNvSpPr>
            <a:spLocks noGrp="1"/>
          </p:cNvSpPr>
          <p:nvPr>
            <p:ph type="media" sz="quarter" idx="14"/>
          </p:nvPr>
        </p:nvSpPr>
        <p:spPr>
          <a:xfrm>
            <a:off x="360000" y="1017000"/>
            <a:ext cx="11484000" cy="4824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0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2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54" y="6044006"/>
            <a:ext cx="3555733" cy="813600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de-DE" sz="900" noProof="0" dirty="0">
                <a:solidFill>
                  <a:schemeClr val="tx2"/>
                </a:solidFill>
              </a:rPr>
              <a:t>Introduction to Explainable </a:t>
            </a:r>
            <a:r>
              <a:rPr lang="de-DE" altLang="de-DE" sz="900" dirty="0">
                <a:solidFill>
                  <a:schemeClr val="tx2"/>
                </a:solidFill>
              </a:rPr>
              <a:t>AI | </a:t>
            </a:r>
            <a:fld id="{AEF2BC5E-3143-4BE6-9542-23B32D36E0D8}" type="datetime1">
              <a:rPr lang="de-DE" altLang="de-DE" sz="900" smtClean="0">
                <a:solidFill>
                  <a:schemeClr val="tx2"/>
                </a:solidFill>
              </a:rPr>
              <a:t>31.01.2021</a:t>
            </a:fld>
            <a:endParaRPr lang="de-DE" altLang="de-DE" sz="900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de-DE" altLang="de-DE" sz="900" dirty="0">
                <a:solidFill>
                  <a:schemeClr val="tx2"/>
                </a:solidFill>
              </a:rPr>
              <a:t>Institut für Mensch-Maschine-Interaktion</a:t>
            </a:r>
            <a:r>
              <a:rPr lang="de-DE" altLang="de-DE" sz="900" baseline="0" dirty="0">
                <a:solidFill>
                  <a:schemeClr val="tx2"/>
                </a:solidFill>
              </a:rPr>
              <a:t> | www.mmi.rwth-aachen.de</a:t>
            </a:r>
          </a:p>
          <a:p>
            <a:pPr eaLnBrk="1" hangingPunct="1">
              <a:defRPr/>
            </a:pPr>
            <a:r>
              <a:rPr lang="de-DE" altLang="de-DE" sz="900" baseline="0" dirty="0">
                <a:solidFill>
                  <a:schemeClr val="tx2"/>
                </a:solidFill>
              </a:rPr>
              <a:t>Si Hao Shen | si.hao.shen@rwth-aachen.de</a:t>
            </a:r>
            <a:endParaRPr lang="de-DE" altLang="de-DE" sz="900" dirty="0">
              <a:solidFill>
                <a:schemeClr val="tx2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60363" y="8143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60363" y="6042600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A166DF1-8784-4B1C-A772-4AE423841D20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‹#›</a:t>
            </a:fld>
            <a:endParaRPr lang="de-DE" altLang="de-DE" sz="9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57" r:id="rId6"/>
    <p:sldLayoutId id="2147483858" r:id="rId7"/>
    <p:sldLayoutId id="2147483865" r:id="rId8"/>
    <p:sldLayoutId id="2147483866" r:id="rId9"/>
    <p:sldLayoutId id="2147483868" r:id="rId10"/>
    <p:sldLayoutId id="2147483859" r:id="rId11"/>
    <p:sldLayoutId id="2147483869" r:id="rId12"/>
    <p:sldLayoutId id="2147483867" r:id="rId13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nsorflow/lucid" TargetMode="External"/><Relationship Id="rId3" Type="http://schemas.openxmlformats.org/officeDocument/2006/relationships/hyperlink" Target="https://eli5.readthedocs.io/en/latest/" TargetMode="External"/><Relationship Id="rId7" Type="http://schemas.openxmlformats.org/officeDocument/2006/relationships/hyperlink" Target="https://github.com/interpretml/interpre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marcotcr/lime" TargetMode="External"/><Relationship Id="rId5" Type="http://schemas.openxmlformats.org/officeDocument/2006/relationships/hyperlink" Target="https://www.scikit-yb.org/en/latest/" TargetMode="External"/><Relationship Id="rId4" Type="http://schemas.openxmlformats.org/officeDocument/2006/relationships/hyperlink" Target="https://pair-code.github.io/what-if-tool/" TargetMode="External"/><Relationship Id="rId9" Type="http://schemas.openxmlformats.org/officeDocument/2006/relationships/hyperlink" Target="https://github.com/ModelOriented/DALEX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Explainable AI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Si Hao Shen 01.02.2021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81C501-AF44-4213-880A-E98472A7215E}"/>
              </a:ext>
            </a:extLst>
          </p:cNvPr>
          <p:cNvSpPr/>
          <p:nvPr/>
        </p:nvSpPr>
        <p:spPr>
          <a:xfrm>
            <a:off x="3609447" y="1791433"/>
            <a:ext cx="2324100" cy="960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Black Box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AI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411048-1AB6-4021-B72C-66A5A4CE8FF5}"/>
              </a:ext>
            </a:extLst>
          </p:cNvPr>
          <p:cNvCxnSpPr>
            <a:cxnSpLocks/>
          </p:cNvCxnSpPr>
          <p:nvPr/>
        </p:nvCxnSpPr>
        <p:spPr>
          <a:xfrm>
            <a:off x="2400150" y="2271493"/>
            <a:ext cx="10029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8500-6538-4DE0-BE0A-CF7860EC569A}"/>
              </a:ext>
            </a:extLst>
          </p:cNvPr>
          <p:cNvCxnSpPr>
            <a:cxnSpLocks/>
          </p:cNvCxnSpPr>
          <p:nvPr/>
        </p:nvCxnSpPr>
        <p:spPr>
          <a:xfrm>
            <a:off x="6139862" y="2271493"/>
            <a:ext cx="10029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4077F-10FC-4FDC-863C-ED138855FC4D}"/>
              </a:ext>
            </a:extLst>
          </p:cNvPr>
          <p:cNvSpPr/>
          <p:nvPr/>
        </p:nvSpPr>
        <p:spPr>
          <a:xfrm>
            <a:off x="7349159" y="1964004"/>
            <a:ext cx="1414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+mn-lt"/>
                <a:ea typeface="+mn-ea"/>
              </a:rPr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5C8029-D56E-4DED-8273-F25660E954BC}"/>
              </a:ext>
            </a:extLst>
          </p:cNvPr>
          <p:cNvSpPr/>
          <p:nvPr/>
        </p:nvSpPr>
        <p:spPr>
          <a:xfrm>
            <a:off x="1098662" y="1964004"/>
            <a:ext cx="1095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+mn-lt"/>
                <a:ea typeface="+mn-ea"/>
              </a:rPr>
              <a:t>Input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E97C9A-FC28-47C9-BAFE-B38365EE237F}"/>
              </a:ext>
            </a:extLst>
          </p:cNvPr>
          <p:cNvCxnSpPr>
            <a:cxnSpLocks/>
          </p:cNvCxnSpPr>
          <p:nvPr/>
        </p:nvCxnSpPr>
        <p:spPr>
          <a:xfrm>
            <a:off x="8969644" y="2233531"/>
            <a:ext cx="10029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Office worker">
            <a:extLst>
              <a:ext uri="{FF2B5EF4-FFF2-40B4-BE49-F238E27FC236}">
                <a16:creationId xmlns:a16="http://schemas.microsoft.com/office/drawing/2014/main" id="{63DC35C8-4D4B-42A2-AE8B-3D3E451F6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8939" y="1776331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DC5D87-95F5-4224-9468-F35F7940F131}"/>
              </a:ext>
            </a:extLst>
          </p:cNvPr>
          <p:cNvCxnSpPr>
            <a:cxnSpLocks/>
            <a:stCxn id="11" idx="0"/>
            <a:endCxn id="16" idx="0"/>
          </p:cNvCxnSpPr>
          <p:nvPr/>
        </p:nvCxnSpPr>
        <p:spPr>
          <a:xfrm rot="5400000" flipH="1" flipV="1">
            <a:off x="9252355" y="580221"/>
            <a:ext cx="187673" cy="2579895"/>
          </a:xfrm>
          <a:prstGeom prst="bentConnector3">
            <a:avLst>
              <a:gd name="adj1" fmla="val 2218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8">
            <a:extLst>
              <a:ext uri="{FF2B5EF4-FFF2-40B4-BE49-F238E27FC236}">
                <a16:creationId xmlns:a16="http://schemas.microsoft.com/office/drawing/2014/main" id="{A9AD7EA0-3E52-4501-A963-F80D445B3013}"/>
              </a:ext>
            </a:extLst>
          </p:cNvPr>
          <p:cNvCxnSpPr>
            <a:cxnSpLocks/>
            <a:stCxn id="2" idx="2"/>
            <a:endCxn id="16" idx="2"/>
          </p:cNvCxnSpPr>
          <p:nvPr/>
        </p:nvCxnSpPr>
        <p:spPr>
          <a:xfrm rot="5400000" flipH="1" flipV="1">
            <a:off x="7673407" y="-211179"/>
            <a:ext cx="60822" cy="5864642"/>
          </a:xfrm>
          <a:prstGeom prst="bentConnector3">
            <a:avLst>
              <a:gd name="adj1" fmla="val -3758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4377B-716A-4368-BD38-B2A9ECDF176C}"/>
              </a:ext>
            </a:extLst>
          </p:cNvPr>
          <p:cNvSpPr/>
          <p:nvPr/>
        </p:nvSpPr>
        <p:spPr>
          <a:xfrm>
            <a:off x="6832362" y="2999164"/>
            <a:ext cx="1742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  <a:ea typeface="+mn-ea"/>
              </a:rPr>
              <a:t>Transparency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DB174F-6085-42BC-B5E8-785AA4ED6E7B}"/>
              </a:ext>
            </a:extLst>
          </p:cNvPr>
          <p:cNvSpPr/>
          <p:nvPr/>
        </p:nvSpPr>
        <p:spPr>
          <a:xfrm>
            <a:off x="8748111" y="1125150"/>
            <a:ext cx="1196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  <a:ea typeface="+mn-ea"/>
              </a:rPr>
              <a:t>Post-hoc</a:t>
            </a:r>
          </a:p>
        </p:txBody>
      </p:sp>
    </p:spTree>
    <p:extLst>
      <p:ext uri="{BB962C8B-B14F-4D97-AF65-F5344CB8AC3E}">
        <p14:creationId xmlns:p14="http://schemas.microsoft.com/office/powerpoint/2010/main" val="3508654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Purposes in XAI</a:t>
            </a:r>
          </a:p>
        </p:txBody>
      </p:sp>
      <p:sp>
        <p:nvSpPr>
          <p:cNvPr id="7" name="文本占位符 7">
            <a:extLst>
              <a:ext uri="{FF2B5EF4-FFF2-40B4-BE49-F238E27FC236}">
                <a16:creationId xmlns:a16="http://schemas.microsoft.com/office/drawing/2014/main" id="{D74F620F-E449-47DB-8C19-BF584FE8FF37}"/>
              </a:ext>
            </a:extLst>
          </p:cNvPr>
          <p:cNvSpPr txBox="1">
            <a:spLocks/>
          </p:cNvSpPr>
          <p:nvPr/>
        </p:nvSpPr>
        <p:spPr>
          <a:xfrm>
            <a:off x="348000" y="5789297"/>
            <a:ext cx="6270514" cy="280613"/>
          </a:xfrm>
          <a:prstGeom prst="rect">
            <a:avLst/>
          </a:prstGeom>
        </p:spPr>
        <p:txBody>
          <a:bodyPr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Explainable Artificial Intelligence (XAI): Concepts, Taxonomies, Opportunities and Challenges toward Responsible AI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3A680F-2E12-4160-8527-60A6BFE92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1B66DD-1029-44DF-B778-85C84CE8F942}"/>
              </a:ext>
            </a:extLst>
          </p:cNvPr>
          <p:cNvGrpSpPr/>
          <p:nvPr/>
        </p:nvGrpSpPr>
        <p:grpSpPr>
          <a:xfrm>
            <a:off x="291464" y="1525167"/>
            <a:ext cx="11609072" cy="3807665"/>
            <a:chOff x="291464" y="1403051"/>
            <a:chExt cx="11609072" cy="38076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D21334-4E7D-474E-886E-D8F6C64BEAEA}"/>
                </a:ext>
              </a:extLst>
            </p:cNvPr>
            <p:cNvSpPr/>
            <p:nvPr/>
          </p:nvSpPr>
          <p:spPr>
            <a:xfrm flipH="1">
              <a:off x="5951885" y="1918770"/>
              <a:ext cx="184551" cy="14296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67F6D9-AE99-4C10-B45B-37E945411952}"/>
                </a:ext>
              </a:extLst>
            </p:cNvPr>
            <p:cNvSpPr/>
            <p:nvPr/>
          </p:nvSpPr>
          <p:spPr>
            <a:xfrm rot="18147185" flipH="1">
              <a:off x="8300846" y="3544821"/>
              <a:ext cx="184551" cy="14296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21738A-18AF-4509-B808-ABC0833C072F}"/>
                </a:ext>
              </a:extLst>
            </p:cNvPr>
            <p:cNvSpPr/>
            <p:nvPr/>
          </p:nvSpPr>
          <p:spPr>
            <a:xfrm rot="3005821" flipH="1">
              <a:off x="3892592" y="3471867"/>
              <a:ext cx="184551" cy="14296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64A52F-1F53-4712-8638-44A9E9BF3A0E}"/>
                </a:ext>
              </a:extLst>
            </p:cNvPr>
            <p:cNvSpPr/>
            <p:nvPr/>
          </p:nvSpPr>
          <p:spPr>
            <a:xfrm rot="8248043" flipH="1">
              <a:off x="3907011" y="2575485"/>
              <a:ext cx="184551" cy="14296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AF6234-109C-45B9-9D95-07CA9020AD4C}"/>
                </a:ext>
              </a:extLst>
            </p:cNvPr>
            <p:cNvSpPr/>
            <p:nvPr/>
          </p:nvSpPr>
          <p:spPr>
            <a:xfrm rot="2744543" flipH="1">
              <a:off x="8212645" y="2652752"/>
              <a:ext cx="184551" cy="14296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5592A5-BDEF-4E83-B44D-3E6C2AA25727}"/>
                </a:ext>
              </a:extLst>
            </p:cNvPr>
            <p:cNvSpPr/>
            <p:nvPr/>
          </p:nvSpPr>
          <p:spPr>
            <a:xfrm>
              <a:off x="3536632" y="1403051"/>
              <a:ext cx="5118736" cy="6280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Domain experts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Gain scientific knowledge, trust the AI model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A895274-7404-4B1C-8FB3-CC3530E6A1CF}"/>
                </a:ext>
              </a:extLst>
            </p:cNvPr>
            <p:cNvSpPr/>
            <p:nvPr/>
          </p:nvSpPr>
          <p:spPr>
            <a:xfrm>
              <a:off x="6781800" y="2319599"/>
              <a:ext cx="5118736" cy="6280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Regulators and policy makers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Reasoning the prediction of AI, data privacy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F39F1C-4B81-45AD-A034-0CD449C8121D}"/>
                </a:ext>
              </a:extLst>
            </p:cNvPr>
            <p:cNvSpPr/>
            <p:nvPr/>
          </p:nvSpPr>
          <p:spPr>
            <a:xfrm>
              <a:off x="291464" y="2319599"/>
              <a:ext cx="5118736" cy="6280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Data scientists and product owners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Increase product efficiency and productivity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BFD47B9-22F4-4ED8-8577-9F38F196FE3C}"/>
                </a:ext>
              </a:extLst>
            </p:cNvPr>
            <p:cNvSpPr/>
            <p:nvPr/>
          </p:nvSpPr>
          <p:spPr>
            <a:xfrm>
              <a:off x="6781800" y="4582700"/>
              <a:ext cx="5118736" cy="6280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Managers and stakeholders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Understand AI applications, confident evaluation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885674-AB4F-4464-A7BD-BAFAF1AF5AE5}"/>
                </a:ext>
              </a:extLst>
            </p:cNvPr>
            <p:cNvSpPr/>
            <p:nvPr/>
          </p:nvSpPr>
          <p:spPr>
            <a:xfrm>
              <a:off x="291464" y="4582701"/>
              <a:ext cx="5118736" cy="6280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Non-expert users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privacy, unbiased and fair decisions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4E94AAE-CCF8-41CB-983E-812804D49A8E}"/>
                </a:ext>
              </a:extLst>
            </p:cNvPr>
            <p:cNvSpPr/>
            <p:nvPr/>
          </p:nvSpPr>
          <p:spPr>
            <a:xfrm>
              <a:off x="4354195" y="3236146"/>
              <a:ext cx="3483611" cy="10580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Target Users in XAI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and their purposes of XAI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62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69DD62-ACB5-40E1-8CDD-52DCD96F30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998220"/>
            <a:ext cx="11484000" cy="4869180"/>
          </a:xfrm>
        </p:spPr>
        <p:txBody>
          <a:bodyPr/>
          <a:lstStyle/>
          <a:p>
            <a:r>
              <a:rPr lang="en-US" sz="2000" dirty="0"/>
              <a:t>Current Trends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Principles of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Definition of XAI and other terminologies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Different Purposes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Taxonomy of different explainability techniques in ML and DL models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000" dirty="0"/>
              <a:t>Existing Open-Source Tools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A Use Case of XAI for Robot Task Planning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Conclusion and Outlook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9E03FC-E100-4919-B0AB-6178C248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6421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different explainability techniques in ML models</a:t>
            </a:r>
          </a:p>
        </p:txBody>
      </p:sp>
      <p:sp>
        <p:nvSpPr>
          <p:cNvPr id="7" name="文本占位符 7">
            <a:extLst>
              <a:ext uri="{FF2B5EF4-FFF2-40B4-BE49-F238E27FC236}">
                <a16:creationId xmlns:a16="http://schemas.microsoft.com/office/drawing/2014/main" id="{D74F620F-E449-47DB-8C19-BF584FE8FF37}"/>
              </a:ext>
            </a:extLst>
          </p:cNvPr>
          <p:cNvSpPr txBox="1">
            <a:spLocks/>
          </p:cNvSpPr>
          <p:nvPr/>
        </p:nvSpPr>
        <p:spPr>
          <a:xfrm>
            <a:off x="348000" y="5789297"/>
            <a:ext cx="6270514" cy="280613"/>
          </a:xfrm>
          <a:prstGeom prst="rect">
            <a:avLst/>
          </a:prstGeom>
        </p:spPr>
        <p:txBody>
          <a:bodyPr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Explainable Artificial Intelligence (XAI): Concepts, Taxonomies, Opportunities and Challenges toward Responsible AI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D9E3D0-FF93-4199-B4F9-383DFF2FFD8E}"/>
              </a:ext>
            </a:extLst>
          </p:cNvPr>
          <p:cNvSpPr/>
          <p:nvPr/>
        </p:nvSpPr>
        <p:spPr>
          <a:xfrm>
            <a:off x="1109151" y="3035967"/>
            <a:ext cx="96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1400" dirty="0"/>
              <a:t>XAI</a:t>
            </a:r>
            <a:r>
              <a:rPr lang="en-US" altLang="zh-CN" sz="1400" dirty="0"/>
              <a:t> in ML</a:t>
            </a:r>
            <a:endParaRPr lang="de-DE" sz="14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D0CD08A-160A-400C-8A91-94DC5B4D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XAI in ML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F12D400-B310-4D60-844C-01AFFCA7F7AC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2071274" y="2544147"/>
            <a:ext cx="968725" cy="645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EE0FCCC-E194-4182-B7E3-57154366E0B8}"/>
              </a:ext>
            </a:extLst>
          </p:cNvPr>
          <p:cNvSpPr/>
          <p:nvPr/>
        </p:nvSpPr>
        <p:spPr>
          <a:xfrm>
            <a:off x="3039999" y="2390258"/>
            <a:ext cx="1774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Transparent Model</a:t>
            </a:r>
            <a:endParaRPr lang="de-DE" sz="1400" b="1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7E672C3-E4DD-446D-9763-BA2F9B2C4957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2071274" y="3189856"/>
            <a:ext cx="891781" cy="9925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B567775-14C3-43FA-9EA0-0CFB05B49E67}"/>
              </a:ext>
            </a:extLst>
          </p:cNvPr>
          <p:cNvSpPr/>
          <p:nvPr/>
        </p:nvSpPr>
        <p:spPr>
          <a:xfrm>
            <a:off x="2963055" y="3920811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/>
              <a:t>Post-Hoc Explainability</a:t>
            </a:r>
          </a:p>
          <a:p>
            <a:pPr algn="ctr"/>
            <a:r>
              <a:rPr lang="en-US" sz="1400" b="1" dirty="0"/>
              <a:t> Model</a:t>
            </a:r>
            <a:endParaRPr lang="de-DE" sz="1400" b="1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E060553-DE50-406B-B7C9-0D1D0BFCFDD3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4814587" y="1696544"/>
            <a:ext cx="847819" cy="8476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FB03C4E4-499B-48AF-9003-3DAFC83D0034}"/>
              </a:ext>
            </a:extLst>
          </p:cNvPr>
          <p:cNvSpPr/>
          <p:nvPr/>
        </p:nvSpPr>
        <p:spPr>
          <a:xfrm>
            <a:off x="5662406" y="1219490"/>
            <a:ext cx="19406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Decision Tree, </a:t>
            </a:r>
          </a:p>
          <a:p>
            <a:r>
              <a:rPr lang="en-US" altLang="zh-CN" sz="1400" dirty="0"/>
              <a:t>Linear Regression, </a:t>
            </a:r>
          </a:p>
          <a:p>
            <a:r>
              <a:rPr lang="en-US" altLang="zh-CN" sz="1400" dirty="0"/>
              <a:t>K-Nearest Neighbors, </a:t>
            </a:r>
            <a:br>
              <a:rPr lang="en-US" altLang="zh-CN" sz="1400" dirty="0"/>
            </a:br>
            <a:r>
              <a:rPr lang="en-US" altLang="zh-CN" sz="1400" dirty="0"/>
              <a:t>Bayesian Models</a:t>
            </a:r>
            <a:endParaRPr lang="de-DE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A4299D0-8FC3-4ED1-9BEE-63959AE1F662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135445" y="3705832"/>
            <a:ext cx="526961" cy="4765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249221E-315E-4916-9F5C-3A11E9546D6E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5135445" y="4182421"/>
            <a:ext cx="526961" cy="3706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E140356-8A85-4496-9FB6-8893694BBFFB}"/>
              </a:ext>
            </a:extLst>
          </p:cNvPr>
          <p:cNvSpPr/>
          <p:nvPr/>
        </p:nvSpPr>
        <p:spPr>
          <a:xfrm>
            <a:off x="5662406" y="3551943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Multi-Layer NN</a:t>
            </a:r>
            <a:endParaRPr lang="de-DE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EFA6F2-529C-4613-B474-FDB1571B65E0}"/>
              </a:ext>
            </a:extLst>
          </p:cNvPr>
          <p:cNvSpPr/>
          <p:nvPr/>
        </p:nvSpPr>
        <p:spPr>
          <a:xfrm>
            <a:off x="5662406" y="4399215"/>
            <a:ext cx="15520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CNN, RNN, SVM</a:t>
            </a:r>
            <a:endParaRPr lang="de-DE" sz="14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746F022-3AB8-416A-A46F-457B9298B862}"/>
              </a:ext>
            </a:extLst>
          </p:cNvPr>
          <p:cNvCxnSpPr>
            <a:cxnSpLocks/>
            <a:stCxn id="28" idx="3"/>
            <a:endCxn id="39" idx="1"/>
          </p:cNvCxnSpPr>
          <p:nvPr/>
        </p:nvCxnSpPr>
        <p:spPr>
          <a:xfrm flipV="1">
            <a:off x="7041310" y="3216097"/>
            <a:ext cx="963467" cy="489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8A57EFA9-7631-496E-BF09-572F90509F57}"/>
              </a:ext>
            </a:extLst>
          </p:cNvPr>
          <p:cNvSpPr/>
          <p:nvPr/>
        </p:nvSpPr>
        <p:spPr>
          <a:xfrm>
            <a:off x="8004777" y="2954487"/>
            <a:ext cx="1577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Local explanation</a:t>
            </a:r>
            <a:endParaRPr lang="de-DE" sz="1400" dirty="0"/>
          </a:p>
          <a:p>
            <a:endParaRPr lang="de-DE" sz="14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605D13E-2B76-49F8-B39A-D391D1656B2C}"/>
              </a:ext>
            </a:extLst>
          </p:cNvPr>
          <p:cNvSpPr/>
          <p:nvPr/>
        </p:nvSpPr>
        <p:spPr>
          <a:xfrm>
            <a:off x="8004777" y="3451811"/>
            <a:ext cx="2410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Text and Visual explanation </a:t>
            </a:r>
            <a:endParaRPr lang="de-DE" sz="1400" dirty="0"/>
          </a:p>
          <a:p>
            <a:endParaRPr lang="de-DE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31D03BF-CD79-4FDB-B6BB-BDA64E276559}"/>
              </a:ext>
            </a:extLst>
          </p:cNvPr>
          <p:cNvSpPr/>
          <p:nvPr/>
        </p:nvSpPr>
        <p:spPr>
          <a:xfrm>
            <a:off x="8004778" y="3949135"/>
            <a:ext cx="2590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Feature relevance explanation</a:t>
            </a:r>
            <a:endParaRPr lang="de-DE" sz="1400" dirty="0"/>
          </a:p>
          <a:p>
            <a:endParaRPr lang="de-DE" sz="14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04700B3-515F-43E8-B5A0-622523500DD2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>
            <a:off x="7041310" y="3705832"/>
            <a:ext cx="963467" cy="75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753F52-53AC-4892-B45D-44A630D4809C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>
            <a:off x="7041310" y="3705832"/>
            <a:ext cx="963468" cy="5049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34">
            <a:extLst>
              <a:ext uri="{FF2B5EF4-FFF2-40B4-BE49-F238E27FC236}">
                <a16:creationId xmlns:a16="http://schemas.microsoft.com/office/drawing/2014/main" id="{99FEE4C9-62DD-4EB7-98B9-B47E0F4689F2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V="1">
            <a:off x="7603083" y="1193723"/>
            <a:ext cx="401694" cy="5028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38">
            <a:extLst>
              <a:ext uri="{FF2B5EF4-FFF2-40B4-BE49-F238E27FC236}">
                <a16:creationId xmlns:a16="http://schemas.microsoft.com/office/drawing/2014/main" id="{F614B8F5-4D86-4C2B-BE0B-09BF572DA580}"/>
              </a:ext>
            </a:extLst>
          </p:cNvPr>
          <p:cNvSpPr/>
          <p:nvPr/>
        </p:nvSpPr>
        <p:spPr>
          <a:xfrm>
            <a:off x="8004777" y="1039834"/>
            <a:ext cx="24352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Algorithmic transparency</a:t>
            </a:r>
            <a:endParaRPr lang="de-DE" sz="1400" dirty="0"/>
          </a:p>
        </p:txBody>
      </p:sp>
      <p:sp>
        <p:nvSpPr>
          <p:cNvPr id="29" name="矩形 39">
            <a:extLst>
              <a:ext uri="{FF2B5EF4-FFF2-40B4-BE49-F238E27FC236}">
                <a16:creationId xmlns:a16="http://schemas.microsoft.com/office/drawing/2014/main" id="{7E8CF5FC-0E91-47B4-834F-1A8A6917147B}"/>
              </a:ext>
            </a:extLst>
          </p:cNvPr>
          <p:cNvSpPr/>
          <p:nvPr/>
        </p:nvSpPr>
        <p:spPr>
          <a:xfrm>
            <a:off x="8004777" y="1509965"/>
            <a:ext cx="15776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Decomposability</a:t>
            </a:r>
            <a:endParaRPr lang="de-DE" sz="1400" dirty="0"/>
          </a:p>
        </p:txBody>
      </p:sp>
      <p:sp>
        <p:nvSpPr>
          <p:cNvPr id="31" name="矩形 40">
            <a:extLst>
              <a:ext uri="{FF2B5EF4-FFF2-40B4-BE49-F238E27FC236}">
                <a16:creationId xmlns:a16="http://schemas.microsoft.com/office/drawing/2014/main" id="{0E41EE76-CBBF-4CF9-9337-0FBFF4E87B0A}"/>
              </a:ext>
            </a:extLst>
          </p:cNvPr>
          <p:cNvSpPr/>
          <p:nvPr/>
        </p:nvSpPr>
        <p:spPr>
          <a:xfrm>
            <a:off x="8004777" y="1980095"/>
            <a:ext cx="24105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Simulatability</a:t>
            </a:r>
            <a:endParaRPr lang="de-DE" sz="1400" dirty="0"/>
          </a:p>
        </p:txBody>
      </p:sp>
      <p:cxnSp>
        <p:nvCxnSpPr>
          <p:cNvPr id="32" name="直接连接符 42">
            <a:extLst>
              <a:ext uri="{FF2B5EF4-FFF2-40B4-BE49-F238E27FC236}">
                <a16:creationId xmlns:a16="http://schemas.microsoft.com/office/drawing/2014/main" id="{56019668-7F81-4A9E-8893-82D8D82723C1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7603083" y="1663854"/>
            <a:ext cx="401694" cy="326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46">
            <a:extLst>
              <a:ext uri="{FF2B5EF4-FFF2-40B4-BE49-F238E27FC236}">
                <a16:creationId xmlns:a16="http://schemas.microsoft.com/office/drawing/2014/main" id="{62ED57A9-60ED-47D2-89BC-A77455902090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7603083" y="1696544"/>
            <a:ext cx="401694" cy="437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6">
            <a:extLst>
              <a:ext uri="{FF2B5EF4-FFF2-40B4-BE49-F238E27FC236}">
                <a16:creationId xmlns:a16="http://schemas.microsoft.com/office/drawing/2014/main" id="{E5BC1FFA-35E6-4ACE-9CE4-A3DDEC9718D8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041310" y="3705832"/>
            <a:ext cx="963467" cy="847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40">
            <a:extLst>
              <a:ext uri="{FF2B5EF4-FFF2-40B4-BE49-F238E27FC236}">
                <a16:creationId xmlns:a16="http://schemas.microsoft.com/office/drawing/2014/main" id="{AB22B1FB-3E2D-4D61-AAC9-C3D6B5B52C60}"/>
              </a:ext>
            </a:extLst>
          </p:cNvPr>
          <p:cNvSpPr/>
          <p:nvPr/>
        </p:nvSpPr>
        <p:spPr>
          <a:xfrm>
            <a:off x="8004778" y="4446459"/>
            <a:ext cx="24352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Explanation by simplification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3305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different explainability techniques in DL models</a:t>
            </a:r>
          </a:p>
        </p:txBody>
      </p:sp>
      <p:sp>
        <p:nvSpPr>
          <p:cNvPr id="7" name="文本占位符 7">
            <a:extLst>
              <a:ext uri="{FF2B5EF4-FFF2-40B4-BE49-F238E27FC236}">
                <a16:creationId xmlns:a16="http://schemas.microsoft.com/office/drawing/2014/main" id="{D74F620F-E449-47DB-8C19-BF584FE8FF37}"/>
              </a:ext>
            </a:extLst>
          </p:cNvPr>
          <p:cNvSpPr txBox="1">
            <a:spLocks/>
          </p:cNvSpPr>
          <p:nvPr/>
        </p:nvSpPr>
        <p:spPr>
          <a:xfrm>
            <a:off x="348000" y="5789297"/>
            <a:ext cx="10548600" cy="280613"/>
          </a:xfrm>
          <a:prstGeom prst="rect">
            <a:avLst/>
          </a:prstGeom>
        </p:spPr>
        <p:txBody>
          <a:bodyPr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Explainable Artificial Intelligence (XAI): Concepts, Taxonomies, Opportunities and Challenges toward Responsible AI; Deep k-nearest neighbors: Towards confident, interpretable and robust deep learning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D0CD08A-160A-400C-8A91-94DC5B4D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XAI in DL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1EB806-EA68-49E4-8FDF-0A15508D0C01}"/>
              </a:ext>
            </a:extLst>
          </p:cNvPr>
          <p:cNvGrpSpPr/>
          <p:nvPr/>
        </p:nvGrpSpPr>
        <p:grpSpPr>
          <a:xfrm>
            <a:off x="360000" y="1275131"/>
            <a:ext cx="7833274" cy="4430869"/>
            <a:chOff x="1109151" y="1259233"/>
            <a:chExt cx="7833274" cy="443086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AD9E3D0-FF93-4199-B4F9-383DFF2FFD8E}"/>
                </a:ext>
              </a:extLst>
            </p:cNvPr>
            <p:cNvSpPr/>
            <p:nvPr/>
          </p:nvSpPr>
          <p:spPr>
            <a:xfrm>
              <a:off x="1109151" y="3035967"/>
              <a:ext cx="9428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altLang="zh-CN" sz="1400" dirty="0"/>
                <a:t>XAI</a:t>
              </a:r>
              <a:r>
                <a:rPr lang="en-US" altLang="zh-CN" sz="1400" dirty="0"/>
                <a:t> in DL</a:t>
              </a:r>
              <a:endParaRPr lang="de-DE" sz="1400" dirty="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F12D400-B310-4D60-844C-01AFFCA7F7AC}"/>
                </a:ext>
              </a:extLst>
            </p:cNvPr>
            <p:cNvCxnSpPr>
              <a:cxnSpLocks/>
              <a:stCxn id="2" idx="3"/>
              <a:endCxn id="12" idx="1"/>
            </p:cNvCxnSpPr>
            <p:nvPr/>
          </p:nvCxnSpPr>
          <p:spPr>
            <a:xfrm flipV="1">
              <a:off x="2052038" y="1520843"/>
              <a:ext cx="909413" cy="16690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EE0FCCC-E194-4182-B7E3-57154366E0B8}"/>
                </a:ext>
              </a:extLst>
            </p:cNvPr>
            <p:cNvSpPr/>
            <p:nvPr/>
          </p:nvSpPr>
          <p:spPr>
            <a:xfrm>
              <a:off x="2961451" y="1259233"/>
              <a:ext cx="17972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Explanation of Deep</a:t>
              </a:r>
              <a:br>
                <a:rPr lang="en-US" altLang="zh-CN" sz="1400" dirty="0"/>
              </a:br>
              <a:r>
                <a:rPr lang="en-US" altLang="zh-CN" sz="1400" dirty="0"/>
                <a:t>Network Processing</a:t>
              </a:r>
              <a:endParaRPr lang="de-DE" sz="1400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7E672C3-E4DD-446D-9763-BA2F9B2C4957}"/>
                </a:ext>
              </a:extLst>
            </p:cNvPr>
            <p:cNvCxnSpPr>
              <a:cxnSpLocks/>
              <a:stCxn id="2" idx="3"/>
              <a:endCxn id="16" idx="1"/>
            </p:cNvCxnSpPr>
            <p:nvPr/>
          </p:nvCxnSpPr>
          <p:spPr>
            <a:xfrm>
              <a:off x="2052038" y="3189856"/>
              <a:ext cx="1068912" cy="19843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B567775-14C3-43FA-9EA0-0CFB05B49E67}"/>
                </a:ext>
              </a:extLst>
            </p:cNvPr>
            <p:cNvSpPr/>
            <p:nvPr/>
          </p:nvSpPr>
          <p:spPr>
            <a:xfrm>
              <a:off x="3120950" y="5020282"/>
              <a:ext cx="15856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/>
                <a:t>Hybrid Modeling</a:t>
              </a:r>
              <a:endParaRPr lang="de-DE" sz="1400" b="1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A4299D0-8FC3-4ED1-9BEE-63959AE1F662}"/>
                </a:ext>
              </a:extLst>
            </p:cNvPr>
            <p:cNvCxnSpPr>
              <a:cxnSpLocks/>
              <a:stCxn id="16" idx="3"/>
              <a:endCxn id="28" idx="1"/>
            </p:cNvCxnSpPr>
            <p:nvPr/>
          </p:nvCxnSpPr>
          <p:spPr>
            <a:xfrm flipV="1">
              <a:off x="4706640" y="5078923"/>
              <a:ext cx="808847" cy="952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E140356-8A85-4496-9FB6-8893694BBFFB}"/>
                </a:ext>
              </a:extLst>
            </p:cNvPr>
            <p:cNvSpPr/>
            <p:nvPr/>
          </p:nvSpPr>
          <p:spPr>
            <a:xfrm>
              <a:off x="5515487" y="4925034"/>
              <a:ext cx="22060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Neural-symbolic Systems</a:t>
              </a:r>
              <a:endParaRPr lang="de-DE" sz="1400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FB23FA45-F9D6-4E8D-BA13-01EF9A56B5FF}"/>
                </a:ext>
              </a:extLst>
            </p:cNvPr>
            <p:cNvCxnSpPr>
              <a:cxnSpLocks/>
              <a:stCxn id="2" idx="3"/>
              <a:endCxn id="27" idx="1"/>
            </p:cNvCxnSpPr>
            <p:nvPr/>
          </p:nvCxnSpPr>
          <p:spPr>
            <a:xfrm flipV="1">
              <a:off x="2052038" y="2774526"/>
              <a:ext cx="909413" cy="4153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4BAE701-125E-4AAA-BF53-05DBD8ED4541}"/>
                </a:ext>
              </a:extLst>
            </p:cNvPr>
            <p:cNvSpPr/>
            <p:nvPr/>
          </p:nvSpPr>
          <p:spPr>
            <a:xfrm>
              <a:off x="2961451" y="2512916"/>
              <a:ext cx="21050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Explanation of Deep</a:t>
              </a:r>
              <a:br>
                <a:rPr lang="en-US" altLang="zh-CN" sz="1400" dirty="0"/>
              </a:br>
              <a:r>
                <a:rPr lang="en-US" altLang="zh-CN" sz="1400" dirty="0"/>
                <a:t>Network Representation</a:t>
              </a:r>
              <a:endParaRPr lang="de-DE" sz="14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2AFBE86-B92B-4D77-8000-8A4891D306AC}"/>
                </a:ext>
              </a:extLst>
            </p:cNvPr>
            <p:cNvSpPr/>
            <p:nvPr/>
          </p:nvSpPr>
          <p:spPr>
            <a:xfrm>
              <a:off x="2846836" y="3766599"/>
              <a:ext cx="20265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Explanation Producing </a:t>
              </a:r>
              <a:br>
                <a:rPr lang="en-US" altLang="zh-CN" sz="1400" dirty="0"/>
              </a:br>
              <a:r>
                <a:rPr lang="en-US" altLang="zh-CN" sz="1400" dirty="0"/>
                <a:t>Systems</a:t>
              </a:r>
              <a:endParaRPr lang="de-DE" sz="1400" dirty="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7E16263-0AA3-4E3C-BF1A-D44B71960A30}"/>
                </a:ext>
              </a:extLst>
            </p:cNvPr>
            <p:cNvCxnSpPr>
              <a:cxnSpLocks/>
              <a:stCxn id="2" idx="3"/>
              <a:endCxn id="29" idx="1"/>
            </p:cNvCxnSpPr>
            <p:nvPr/>
          </p:nvCxnSpPr>
          <p:spPr>
            <a:xfrm>
              <a:off x="2052038" y="3189856"/>
              <a:ext cx="794798" cy="838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2246E78-07DE-4B60-82F5-89F014D80420}"/>
                </a:ext>
              </a:extLst>
            </p:cNvPr>
            <p:cNvSpPr/>
            <p:nvPr/>
          </p:nvSpPr>
          <p:spPr>
            <a:xfrm>
              <a:off x="5570416" y="1362344"/>
              <a:ext cx="1726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Linear Proxy Model</a:t>
              </a:r>
              <a:endParaRPr lang="de-DE" sz="14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D402B49-13EB-4821-8A71-9657077675B4}"/>
                </a:ext>
              </a:extLst>
            </p:cNvPr>
            <p:cNvSpPr/>
            <p:nvPr/>
          </p:nvSpPr>
          <p:spPr>
            <a:xfrm>
              <a:off x="5930830" y="4467743"/>
              <a:ext cx="16065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Deep Formulation</a:t>
              </a:r>
              <a:endParaRPr lang="de-DE" sz="1400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6C77C21-FB78-440F-8693-13D28E83D852}"/>
                </a:ext>
              </a:extLst>
            </p:cNvPr>
            <p:cNvSpPr/>
            <p:nvPr/>
          </p:nvSpPr>
          <p:spPr>
            <a:xfrm>
              <a:off x="5735257" y="5382325"/>
              <a:ext cx="18870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Relational Reasoning</a:t>
              </a:r>
              <a:endParaRPr lang="de-DE" sz="1400" dirty="0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72F0E6C-B67A-48DE-A168-5622F57EA87F}"/>
                </a:ext>
              </a:extLst>
            </p:cNvPr>
            <p:cNvCxnSpPr>
              <a:cxnSpLocks/>
              <a:stCxn id="16" idx="3"/>
              <a:endCxn id="48" idx="1"/>
            </p:cNvCxnSpPr>
            <p:nvPr/>
          </p:nvCxnSpPr>
          <p:spPr>
            <a:xfrm flipV="1">
              <a:off x="4706640" y="4621632"/>
              <a:ext cx="1224190" cy="5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124FA42B-4AB4-4536-B53E-726E31B3F777}"/>
                </a:ext>
              </a:extLst>
            </p:cNvPr>
            <p:cNvCxnSpPr>
              <a:cxnSpLocks/>
              <a:stCxn id="16" idx="3"/>
              <a:endCxn id="49" idx="1"/>
            </p:cNvCxnSpPr>
            <p:nvPr/>
          </p:nvCxnSpPr>
          <p:spPr>
            <a:xfrm>
              <a:off x="4706640" y="5174171"/>
              <a:ext cx="1028617" cy="3620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CB76D0D-84E7-41E2-A267-6DDB76AD8F04}"/>
                </a:ext>
              </a:extLst>
            </p:cNvPr>
            <p:cNvSpPr/>
            <p:nvPr/>
          </p:nvSpPr>
          <p:spPr>
            <a:xfrm>
              <a:off x="5515487" y="3791959"/>
              <a:ext cx="20553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Explanation Generation</a:t>
              </a:r>
              <a:endParaRPr lang="de-DE" sz="1400" dirty="0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CAE447D-2DA3-42B5-8EE5-8432CAC85AAB}"/>
                </a:ext>
              </a:extLst>
            </p:cNvPr>
            <p:cNvCxnSpPr>
              <a:cxnSpLocks/>
              <a:stCxn id="29" idx="3"/>
              <a:endCxn id="56" idx="1"/>
            </p:cNvCxnSpPr>
            <p:nvPr/>
          </p:nvCxnSpPr>
          <p:spPr>
            <a:xfrm flipV="1">
              <a:off x="4873353" y="3945848"/>
              <a:ext cx="642134" cy="823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304B084F-FC62-479B-BA3E-A4F8300C43D7}"/>
                </a:ext>
              </a:extLst>
            </p:cNvPr>
            <p:cNvCxnSpPr>
              <a:cxnSpLocks/>
              <a:stCxn id="29" idx="3"/>
              <a:endCxn id="61" idx="1"/>
            </p:cNvCxnSpPr>
            <p:nvPr/>
          </p:nvCxnSpPr>
          <p:spPr>
            <a:xfrm flipV="1">
              <a:off x="4873353" y="3455144"/>
              <a:ext cx="825678" cy="5730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25BFE86-BCB5-42B5-8A98-F86745E1AAE3}"/>
                </a:ext>
              </a:extLst>
            </p:cNvPr>
            <p:cNvSpPr/>
            <p:nvPr/>
          </p:nvSpPr>
          <p:spPr>
            <a:xfrm>
              <a:off x="5699031" y="3301255"/>
              <a:ext cx="16882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Attention Networks</a:t>
              </a:r>
              <a:endParaRPr lang="de-DE" sz="140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35A87A2-AFA2-4755-892B-58E555BF0D92}"/>
                </a:ext>
              </a:extLst>
            </p:cNvPr>
            <p:cNvSpPr/>
            <p:nvPr/>
          </p:nvSpPr>
          <p:spPr>
            <a:xfrm>
              <a:off x="5633762" y="2585464"/>
              <a:ext cx="33086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Role of Hyperparameters </a:t>
              </a:r>
            </a:p>
            <a:p>
              <a:r>
                <a:rPr lang="en-US" altLang="zh-CN" sz="1400" dirty="0"/>
                <a:t>(Layers, Units, Representation Vectors)</a:t>
              </a:r>
              <a:endParaRPr lang="de-DE" sz="1400" dirty="0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E59046DF-334A-4023-A313-300945E4D1A3}"/>
                </a:ext>
              </a:extLst>
            </p:cNvPr>
            <p:cNvCxnSpPr>
              <a:cxnSpLocks/>
              <a:stCxn id="27" idx="3"/>
              <a:endCxn id="65" idx="1"/>
            </p:cNvCxnSpPr>
            <p:nvPr/>
          </p:nvCxnSpPr>
          <p:spPr>
            <a:xfrm>
              <a:off x="5066514" y="2774526"/>
              <a:ext cx="567248" cy="72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C5B2DDB-04BF-4BC1-909C-0DBC155F914B}"/>
                </a:ext>
              </a:extLst>
            </p:cNvPr>
            <p:cNvCxnSpPr>
              <a:cxnSpLocks/>
              <a:stCxn id="12" idx="3"/>
              <a:endCxn id="45" idx="1"/>
            </p:cNvCxnSpPr>
            <p:nvPr/>
          </p:nvCxnSpPr>
          <p:spPr>
            <a:xfrm flipV="1">
              <a:off x="4758738" y="1516233"/>
              <a:ext cx="811678" cy="46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A6C3B36-0A45-46D4-A349-FAA46026D573}"/>
                </a:ext>
              </a:extLst>
            </p:cNvPr>
            <p:cNvSpPr/>
            <p:nvPr/>
          </p:nvSpPr>
          <p:spPr>
            <a:xfrm>
              <a:off x="5633762" y="1886358"/>
              <a:ext cx="13689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Decision Trees</a:t>
              </a:r>
              <a:endParaRPr lang="de-DE" sz="1400" dirty="0"/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8912BB6-31B9-47EF-A7EE-2A5E7C0E49A0}"/>
                </a:ext>
              </a:extLst>
            </p:cNvPr>
            <p:cNvCxnSpPr>
              <a:cxnSpLocks/>
              <a:stCxn id="12" idx="3"/>
              <a:endCxn id="72" idx="1"/>
            </p:cNvCxnSpPr>
            <p:nvPr/>
          </p:nvCxnSpPr>
          <p:spPr>
            <a:xfrm>
              <a:off x="4758738" y="1520843"/>
              <a:ext cx="875024" cy="5194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A7DC4E73-C7AA-4F12-9891-B5629D6977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084" y="3589911"/>
            <a:ext cx="4338010" cy="116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13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69DD62-ACB5-40E1-8CDD-52DCD96F30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998220"/>
            <a:ext cx="11484000" cy="4869180"/>
          </a:xfrm>
        </p:spPr>
        <p:txBody>
          <a:bodyPr/>
          <a:lstStyle/>
          <a:p>
            <a:r>
              <a:rPr lang="en-US" sz="2000" dirty="0"/>
              <a:t>Current Trends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Principles of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Definition of XAI and other terminologies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Different Purposes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Taxonomy of different explainability techniques in ML and DL models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Existing Open-Source Tools in XAI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000" dirty="0"/>
              <a:t>A Use Case of XAI for Robot Task Planning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Conclusion and Outlook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9E03FC-E100-4919-B0AB-6178C248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7353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Open-Source Tools in XAI</a:t>
            </a:r>
          </a:p>
        </p:txBody>
      </p:sp>
      <p:sp>
        <p:nvSpPr>
          <p:cNvPr id="7" name="文本占位符 7">
            <a:extLst>
              <a:ext uri="{FF2B5EF4-FFF2-40B4-BE49-F238E27FC236}">
                <a16:creationId xmlns:a16="http://schemas.microsoft.com/office/drawing/2014/main" id="{D74F620F-E449-47DB-8C19-BF584FE8FF37}"/>
              </a:ext>
            </a:extLst>
          </p:cNvPr>
          <p:cNvSpPr txBox="1">
            <a:spLocks/>
          </p:cNvSpPr>
          <p:nvPr/>
        </p:nvSpPr>
        <p:spPr>
          <a:xfrm>
            <a:off x="348000" y="5690237"/>
            <a:ext cx="9778980" cy="280613"/>
          </a:xfrm>
          <a:prstGeom prst="rect">
            <a:avLst/>
          </a:prstGeom>
        </p:spPr>
        <p:txBody>
          <a:bodyPr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https://github.com/marcotcr/lime; https://pair-code.github.io/what-if-tool/; https://github.com/interpretml/interpret; https://github.com/tensorflow/lucid; https://github.com/ModelOriented/DALEX; https://eli5.readthedocs.io/en/latest/ ; https://www.scikit-yb.org/en/latest/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D0CD08A-160A-400C-8A91-94DC5B4D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03CF77B-E1D1-4114-A607-825CF43F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11200"/>
              </p:ext>
            </p:extLst>
          </p:nvPr>
        </p:nvGraphicFramePr>
        <p:xfrm>
          <a:off x="1307442" y="1497328"/>
          <a:ext cx="9577116" cy="386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5916">
                  <a:extLst>
                    <a:ext uri="{9D8B030D-6E8A-4147-A177-3AD203B41FA5}">
                      <a16:colId xmlns:a16="http://schemas.microsoft.com/office/drawing/2014/main" val="1996475556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855437753"/>
                    </a:ext>
                  </a:extLst>
                </a:gridCol>
              </a:tblGrid>
              <a:tr h="4829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487525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linkClick r:id="rId3"/>
                        </a:rPr>
                        <a:t>ELI5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Visualize and debug ML models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68861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linkClick r:id="rId4"/>
                        </a:rPr>
                        <a:t>What-If Tool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visualization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365618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linkClick r:id="rId5"/>
                        </a:rPr>
                        <a:t>Yellowbrick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Diagnostic tool, Visual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740289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linkClick r:id="rId6"/>
                        </a:rPr>
                        <a:t>LIME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Local Interpretable Model-Agnostic Explanations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886114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linkClick r:id="rId7"/>
                        </a:rPr>
                        <a:t>InterpretML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Train Interpretable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815985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linkClick r:id="rId8"/>
                        </a:rPr>
                        <a:t>Lucid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collection of infrastructure and tools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50866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linkClick r:id="rId9"/>
                        </a:rPr>
                        <a:t>DALEX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Uses local explanation technique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070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732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69DD62-ACB5-40E1-8CDD-52DCD96F30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998220"/>
            <a:ext cx="11484000" cy="4869180"/>
          </a:xfrm>
        </p:spPr>
        <p:txBody>
          <a:bodyPr/>
          <a:lstStyle/>
          <a:p>
            <a:r>
              <a:rPr lang="en-US" sz="2000" dirty="0"/>
              <a:t>Current Trends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Principles of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Definition of XAI and other terminologies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Different Purposes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Taxonomy of different explainability techniques in ML and DL models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Existing Open-Source Tools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A Use Case of XAI for Robot Task Planning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000" dirty="0"/>
              <a:t>Conclusion and Outlook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9E03FC-E100-4919-B0AB-6178C248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90827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 Case of XAI for Robot Task Planning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B5F3D95-33EB-4859-8CCE-CE50B3DE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Applied Methods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3997D5-59E6-4090-B8E4-7891C7C37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03" y="1555102"/>
            <a:ext cx="6967319" cy="37810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FCB3B57-D666-47FA-93E1-54EE56159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326" y="2416436"/>
            <a:ext cx="4317424" cy="397797"/>
          </a:xfrm>
          <a:prstGeom prst="rect">
            <a:avLst/>
          </a:prstGeom>
        </p:spPr>
      </p:pic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E16BECCC-7A13-451A-B2D4-2392A40BBC7B}"/>
              </a:ext>
            </a:extLst>
          </p:cNvPr>
          <p:cNvSpPr txBox="1">
            <a:spLocks/>
          </p:cNvSpPr>
          <p:nvPr/>
        </p:nvSpPr>
        <p:spPr>
          <a:xfrm>
            <a:off x="348000" y="5789297"/>
            <a:ext cx="6270514" cy="280613"/>
          </a:xfrm>
          <a:prstGeom prst="rect">
            <a:avLst/>
          </a:prstGeom>
        </p:spPr>
        <p:txBody>
          <a:bodyPr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Plan Explicability and Predictability for Robot Task Planning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936462-09E1-41DC-B246-A5FF63DE2CF1}"/>
              </a:ext>
            </a:extLst>
          </p:cNvPr>
          <p:cNvGrpSpPr/>
          <p:nvPr/>
        </p:nvGrpSpPr>
        <p:grpSpPr>
          <a:xfrm>
            <a:off x="8622981" y="3076012"/>
            <a:ext cx="2440305" cy="1180005"/>
            <a:chOff x="8622980" y="3076012"/>
            <a:chExt cx="2440305" cy="118000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13D1C3D-5C11-4232-81EB-97F48C060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22980" y="3076012"/>
              <a:ext cx="2440305" cy="711045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927339-3016-4BB5-B669-C32D7D7E4C2D}"/>
                </a:ext>
              </a:extLst>
            </p:cNvPr>
            <p:cNvSpPr/>
            <p:nvPr/>
          </p:nvSpPr>
          <p:spPr>
            <a:xfrm>
              <a:off x="9077539" y="3886685"/>
              <a:ext cx="1531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ＭＳ Ｐゴシック" charset="0"/>
                  <a:cs typeface="Arial" pitchFamily="34" charset="0"/>
                </a:rPr>
                <a:t>Explainability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46CD99-1AA3-4182-913D-E93C7D300503}"/>
              </a:ext>
            </a:extLst>
          </p:cNvPr>
          <p:cNvGrpSpPr/>
          <p:nvPr/>
        </p:nvGrpSpPr>
        <p:grpSpPr>
          <a:xfrm>
            <a:off x="7573326" y="4618987"/>
            <a:ext cx="4539613" cy="1057576"/>
            <a:chOff x="7573326" y="4618987"/>
            <a:chExt cx="4539613" cy="105757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9230D75-81A1-44E2-8906-9A51A3B2D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3326" y="4618987"/>
              <a:ext cx="4539613" cy="609344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FF9977-00AA-4DB2-8DE2-21024A259036}"/>
                </a:ext>
              </a:extLst>
            </p:cNvPr>
            <p:cNvSpPr/>
            <p:nvPr/>
          </p:nvSpPr>
          <p:spPr>
            <a:xfrm>
              <a:off x="9096774" y="5307231"/>
              <a:ext cx="1492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ＭＳ Ｐゴシック" charset="0"/>
                  <a:cs typeface="Arial" pitchFamily="34" charset="0"/>
                </a:rPr>
                <a:t>Predictability</a:t>
              </a:r>
              <a:endParaRPr lang="en-US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3772EA3B-704E-44CD-807D-29965CAE7C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3326" y="1384232"/>
            <a:ext cx="3605213" cy="48268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3C98FD2-26C1-4B70-AF7F-DDDC4097515C}"/>
              </a:ext>
            </a:extLst>
          </p:cNvPr>
          <p:cNvSpPr/>
          <p:nvPr/>
        </p:nvSpPr>
        <p:spPr>
          <a:xfrm>
            <a:off x="9753599" y="1340008"/>
            <a:ext cx="1363980" cy="3672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B697D1-3B90-46E6-B278-06226676537D}"/>
              </a:ext>
            </a:extLst>
          </p:cNvPr>
          <p:cNvSpPr/>
          <p:nvPr/>
        </p:nvSpPr>
        <p:spPr>
          <a:xfrm>
            <a:off x="9460938" y="2359589"/>
            <a:ext cx="2452672" cy="3672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8BA5B85-CB6C-4667-9D26-9052FD9D10F8}"/>
              </a:ext>
            </a:extLst>
          </p:cNvPr>
          <p:cNvSpPr/>
          <p:nvPr/>
        </p:nvSpPr>
        <p:spPr>
          <a:xfrm>
            <a:off x="10314527" y="1830902"/>
            <a:ext cx="440244" cy="3977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D1CEB3-25E1-4AE8-84FC-8DD0B2B1DAC3}"/>
              </a:ext>
            </a:extLst>
          </p:cNvPr>
          <p:cNvSpPr/>
          <p:nvPr/>
        </p:nvSpPr>
        <p:spPr>
          <a:xfrm>
            <a:off x="8616796" y="3102961"/>
            <a:ext cx="2500783" cy="12629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AD507F-47F7-442C-B6DE-0CC97CDFAF8F}"/>
              </a:ext>
            </a:extLst>
          </p:cNvPr>
          <p:cNvSpPr/>
          <p:nvPr/>
        </p:nvSpPr>
        <p:spPr>
          <a:xfrm>
            <a:off x="7645217" y="4557945"/>
            <a:ext cx="4395833" cy="1179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1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 Case of XAI for Robot Task Planning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B5F3D95-33EB-4859-8CCE-CE50B3DE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/>
              <a:t>Concrete Example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FCB3B57-D666-47FA-93E1-54EE56159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326" y="2416436"/>
            <a:ext cx="4317424" cy="397797"/>
          </a:xfrm>
          <a:prstGeom prst="rect">
            <a:avLst/>
          </a:prstGeom>
        </p:spPr>
      </p:pic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E16BECCC-7A13-451A-B2D4-2392A40BBC7B}"/>
              </a:ext>
            </a:extLst>
          </p:cNvPr>
          <p:cNvSpPr txBox="1">
            <a:spLocks/>
          </p:cNvSpPr>
          <p:nvPr/>
        </p:nvSpPr>
        <p:spPr>
          <a:xfrm>
            <a:off x="348000" y="5789297"/>
            <a:ext cx="6270514" cy="280613"/>
          </a:xfrm>
          <a:prstGeom prst="rect">
            <a:avLst/>
          </a:prstGeom>
        </p:spPr>
        <p:txBody>
          <a:bodyPr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Plan Explicability and Predictability for Robot Task Planning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936462-09E1-41DC-B246-A5FF63DE2CF1}"/>
              </a:ext>
            </a:extLst>
          </p:cNvPr>
          <p:cNvGrpSpPr/>
          <p:nvPr/>
        </p:nvGrpSpPr>
        <p:grpSpPr>
          <a:xfrm>
            <a:off x="8622981" y="3076012"/>
            <a:ext cx="2440305" cy="1180005"/>
            <a:chOff x="8622980" y="3076012"/>
            <a:chExt cx="2440305" cy="118000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13D1C3D-5C11-4232-81EB-97F48C060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2980" y="3076012"/>
              <a:ext cx="2440305" cy="711045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927339-3016-4BB5-B669-C32D7D7E4C2D}"/>
                </a:ext>
              </a:extLst>
            </p:cNvPr>
            <p:cNvSpPr/>
            <p:nvPr/>
          </p:nvSpPr>
          <p:spPr>
            <a:xfrm>
              <a:off x="9077539" y="3886685"/>
              <a:ext cx="1531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ＭＳ Ｐゴシック" charset="0"/>
                  <a:cs typeface="Arial" pitchFamily="34" charset="0"/>
                </a:rPr>
                <a:t>Explainability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46CD99-1AA3-4182-913D-E93C7D300503}"/>
              </a:ext>
            </a:extLst>
          </p:cNvPr>
          <p:cNvGrpSpPr/>
          <p:nvPr/>
        </p:nvGrpSpPr>
        <p:grpSpPr>
          <a:xfrm>
            <a:off x="7573326" y="4618987"/>
            <a:ext cx="4539613" cy="1057576"/>
            <a:chOff x="7573326" y="4618987"/>
            <a:chExt cx="4539613" cy="105757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9230D75-81A1-44E2-8906-9A51A3B2D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73326" y="4618987"/>
              <a:ext cx="4539613" cy="609344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FF9977-00AA-4DB2-8DE2-21024A259036}"/>
                </a:ext>
              </a:extLst>
            </p:cNvPr>
            <p:cNvSpPr/>
            <p:nvPr/>
          </p:nvSpPr>
          <p:spPr>
            <a:xfrm>
              <a:off x="9096774" y="5307231"/>
              <a:ext cx="1492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ＭＳ Ｐゴシック" charset="0"/>
                  <a:cs typeface="Arial" pitchFamily="34" charset="0"/>
                </a:rPr>
                <a:t>Predictability</a:t>
              </a:r>
              <a:endParaRPr lang="en-US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3772EA3B-704E-44CD-807D-29965CAE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3326" y="1384232"/>
            <a:ext cx="3605213" cy="48268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3C98FD2-26C1-4B70-AF7F-DDDC4097515C}"/>
              </a:ext>
            </a:extLst>
          </p:cNvPr>
          <p:cNvSpPr/>
          <p:nvPr/>
        </p:nvSpPr>
        <p:spPr>
          <a:xfrm>
            <a:off x="9753599" y="1340008"/>
            <a:ext cx="1363980" cy="3672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B697D1-3B90-46E6-B278-06226676537D}"/>
              </a:ext>
            </a:extLst>
          </p:cNvPr>
          <p:cNvSpPr/>
          <p:nvPr/>
        </p:nvSpPr>
        <p:spPr>
          <a:xfrm>
            <a:off x="9460938" y="2359589"/>
            <a:ext cx="2452672" cy="3672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8BA5B85-CB6C-4667-9D26-9052FD9D10F8}"/>
              </a:ext>
            </a:extLst>
          </p:cNvPr>
          <p:cNvSpPr/>
          <p:nvPr/>
        </p:nvSpPr>
        <p:spPr>
          <a:xfrm>
            <a:off x="10314527" y="1830902"/>
            <a:ext cx="440244" cy="3977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AEBAEB1-F2AA-46BE-BE01-9F5A62481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02" y="1555102"/>
            <a:ext cx="5816460" cy="378100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AEB264-B675-464B-8F3F-0C21B44AE21E}"/>
              </a:ext>
            </a:extLst>
          </p:cNvPr>
          <p:cNvGrpSpPr/>
          <p:nvPr/>
        </p:nvGrpSpPr>
        <p:grpSpPr>
          <a:xfrm>
            <a:off x="1386856" y="5330801"/>
            <a:ext cx="4953953" cy="371475"/>
            <a:chOff x="3412807" y="979584"/>
            <a:chExt cx="4953953" cy="3714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3783070-6C9B-4532-B41A-C8A04CAE0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12807" y="979584"/>
              <a:ext cx="4000500" cy="3714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3C1F0E-067D-49F3-B1C7-B6FB7E774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9091" r="2475" b="-1"/>
            <a:stretch/>
          </p:blipFill>
          <p:spPr>
            <a:xfrm>
              <a:off x="7428547" y="1037686"/>
              <a:ext cx="938213" cy="285752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701A508-7CC5-4067-B33B-C8533DF000AF}"/>
              </a:ext>
            </a:extLst>
          </p:cNvPr>
          <p:cNvSpPr/>
          <p:nvPr/>
        </p:nvSpPr>
        <p:spPr>
          <a:xfrm>
            <a:off x="5402596" y="1793148"/>
            <a:ext cx="10567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ＭＳ Ｐゴシック" charset="0"/>
                <a:cs typeface="Arial" pitchFamily="34" charset="0"/>
              </a:rPr>
              <a:t>Collect </a:t>
            </a:r>
          </a:p>
          <a:p>
            <a:r>
              <a:rPr lang="en-US" dirty="0">
                <a:ea typeface="ＭＳ Ｐゴシック" charset="0"/>
                <a:cs typeface="Arial" pitchFamily="34" charset="0"/>
              </a:rPr>
              <a:t>Store </a:t>
            </a:r>
          </a:p>
          <a:p>
            <a:r>
              <a:rPr lang="en-US" dirty="0">
                <a:ea typeface="ＭＳ Ｐゴシック" charset="0"/>
                <a:cs typeface="Arial" pitchFamily="34" charset="0"/>
              </a:rPr>
              <a:t>Observe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AF776-6A41-4AC2-BD12-592AC8D5A16B}"/>
              </a:ext>
            </a:extLst>
          </p:cNvPr>
          <p:cNvSpPr/>
          <p:nvPr/>
        </p:nvSpPr>
        <p:spPr>
          <a:xfrm>
            <a:off x="8616796" y="3102961"/>
            <a:ext cx="2500783" cy="12629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8D24CE-C009-4B68-9080-F4C189DD5EE7}"/>
              </a:ext>
            </a:extLst>
          </p:cNvPr>
          <p:cNvSpPr/>
          <p:nvPr/>
        </p:nvSpPr>
        <p:spPr>
          <a:xfrm>
            <a:off x="7645217" y="4557945"/>
            <a:ext cx="4395833" cy="1179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6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69DD62-ACB5-40E1-8CDD-52DCD96F30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998220"/>
            <a:ext cx="11484000" cy="4869180"/>
          </a:xfrm>
        </p:spPr>
        <p:txBody>
          <a:bodyPr/>
          <a:lstStyle/>
          <a:p>
            <a:r>
              <a:rPr lang="en-US" sz="2000" dirty="0"/>
              <a:t>Current Trends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Principles of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Definition of XAI and other terminologies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Different Purposes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Taxonomy of different explainability techniques in ML and DL models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Existing Open-Source Tools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A Use Case of XAI for Robot Task Planning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Conclusion and Outlook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9E03FC-E100-4919-B0AB-6178C248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735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69DD62-ACB5-40E1-8CDD-52DCD96F30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998220"/>
            <a:ext cx="11484000" cy="4869180"/>
          </a:xfrm>
        </p:spPr>
        <p:txBody>
          <a:bodyPr/>
          <a:lstStyle/>
          <a:p>
            <a:r>
              <a:rPr lang="en-US" sz="2000" dirty="0"/>
              <a:t>Current Trends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Principles of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Definition of XAI and other terminologies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Different Purposes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Taxonomy of different explainability techniques in ML and DL models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Existing Open-Source Tools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A Use Case of XAI for Robot Task Planning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Conclusion and Outlook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9E03FC-E100-4919-B0AB-6178C248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6847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8">
            <a:extLst>
              <a:ext uri="{FF2B5EF4-FFF2-40B4-BE49-F238E27FC236}">
                <a16:creationId xmlns:a16="http://schemas.microsoft.com/office/drawing/2014/main" id="{B7F280EE-6C42-4862-A2A0-9854FC6F89F7}"/>
              </a:ext>
            </a:extLst>
          </p:cNvPr>
          <p:cNvSpPr txBox="1">
            <a:spLocks/>
          </p:cNvSpPr>
          <p:nvPr/>
        </p:nvSpPr>
        <p:spPr>
          <a:xfrm>
            <a:off x="8312798" y="1366035"/>
            <a:ext cx="2995613" cy="3853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/>
          <a:lstStyle>
            <a:defPPr>
              <a:defRPr lang="de-DE"/>
            </a:defPPr>
            <a:lvl1pPr marL="0" indent="0" algn="ctr" defTabSz="215900" eaLnBrk="1" hangingPunct="1"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>
                <a:solidFill>
                  <a:schemeClr val="bg1"/>
                </a:solidFill>
                <a:ea typeface="ＭＳ Ｐゴシック" charset="0"/>
                <a:cs typeface="Arial" panose="020B0604020202020204" pitchFamily="34" charset="0"/>
              </a:defRPr>
            </a:lvl1pPr>
            <a:lvl2pPr marL="431800" indent="-215900" eaLnBrk="1" hangingPunct="1"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>
                <a:ea typeface="Arial" charset="0"/>
                <a:cs typeface="Arial" panose="020B0604020202020204" pitchFamily="34" charset="0"/>
              </a:defRPr>
            </a:lvl2pPr>
            <a:lvl3pPr marL="647700" indent="-215900" defTabSz="215900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>
                <a:ea typeface="Arial" charset="0"/>
                <a:cs typeface="Arial" panose="020B0604020202020204" pitchFamily="34" charset="0"/>
              </a:defRPr>
            </a:lvl3pPr>
            <a:lvl4pPr marL="863600" indent="-215900" defTabSz="215900" eaLnBrk="1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>
                <a:ea typeface="Arial" charset="0"/>
                <a:cs typeface="Arial" panose="020B0604020202020204" pitchFamily="34" charset="0"/>
              </a:defRPr>
            </a:lvl4pPr>
            <a:lvl5pPr marL="863600" indent="-215900" eaLnBrk="1" hangingPunct="1">
              <a:lnSpc>
                <a:spcPct val="90000"/>
              </a:lnSpc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ea typeface="Arial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dirty="0"/>
              <a:t>Challenges</a:t>
            </a:r>
          </a:p>
        </p:txBody>
      </p:sp>
      <p:sp>
        <p:nvSpPr>
          <p:cNvPr id="19" name="文本占位符 8">
            <a:extLst>
              <a:ext uri="{FF2B5EF4-FFF2-40B4-BE49-F238E27FC236}">
                <a16:creationId xmlns:a16="http://schemas.microsoft.com/office/drawing/2014/main" id="{4D862014-22E4-4DDB-A245-0F60396B290C}"/>
              </a:ext>
            </a:extLst>
          </p:cNvPr>
          <p:cNvSpPr txBox="1">
            <a:spLocks/>
          </p:cNvSpPr>
          <p:nvPr/>
        </p:nvSpPr>
        <p:spPr>
          <a:xfrm>
            <a:off x="8312798" y="3654537"/>
            <a:ext cx="2995613" cy="3853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/>
          <a:lstStyle>
            <a:defPPr>
              <a:defRPr lang="de-DE"/>
            </a:defPPr>
            <a:lvl1pPr marL="0" indent="0" algn="ctr" defTabSz="215900" eaLnBrk="1" hangingPunct="1"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>
                <a:solidFill>
                  <a:schemeClr val="bg1"/>
                </a:solidFill>
                <a:ea typeface="ＭＳ Ｐゴシック" charset="0"/>
                <a:cs typeface="Arial" panose="020B0604020202020204" pitchFamily="34" charset="0"/>
              </a:defRPr>
            </a:lvl1pPr>
            <a:lvl2pPr marL="431800" indent="-215900" eaLnBrk="1" hangingPunct="1"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>
                <a:ea typeface="Arial" charset="0"/>
                <a:cs typeface="Arial" panose="020B0604020202020204" pitchFamily="34" charset="0"/>
              </a:defRPr>
            </a:lvl2pPr>
            <a:lvl3pPr marL="647700" indent="-215900" defTabSz="215900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>
                <a:ea typeface="Arial" charset="0"/>
                <a:cs typeface="Arial" panose="020B0604020202020204" pitchFamily="34" charset="0"/>
              </a:defRPr>
            </a:lvl3pPr>
            <a:lvl4pPr marL="863600" indent="-215900" defTabSz="215900" eaLnBrk="1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>
                <a:ea typeface="Arial" charset="0"/>
                <a:cs typeface="Arial" panose="020B0604020202020204" pitchFamily="34" charset="0"/>
              </a:defRPr>
            </a:lvl4pPr>
            <a:lvl5pPr marL="863600" indent="-215900" eaLnBrk="1" hangingPunct="1">
              <a:lnSpc>
                <a:spcPct val="90000"/>
              </a:lnSpc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ea typeface="Arial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dirty="0"/>
              <a:t>Opportunities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Outlook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B5F3D95-33EB-4859-8CCE-CE50B3DE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and Opportunities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E16BECCC-7A13-451A-B2D4-2392A40BBC7B}"/>
              </a:ext>
            </a:extLst>
          </p:cNvPr>
          <p:cNvSpPr txBox="1">
            <a:spLocks/>
          </p:cNvSpPr>
          <p:nvPr/>
        </p:nvSpPr>
        <p:spPr>
          <a:xfrm>
            <a:off x="348000" y="5789297"/>
            <a:ext cx="6270514" cy="280613"/>
          </a:xfrm>
          <a:prstGeom prst="rect">
            <a:avLst/>
          </a:prstGeom>
        </p:spPr>
        <p:txBody>
          <a:bodyPr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Explainable Artificial Intelligence (XAI): Concepts, Taxonomies, Opportunities and Challenges toward Responsible AI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3DFB397-FDD9-46F1-90F2-9058207320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03" y="1555102"/>
            <a:ext cx="7129217" cy="4162400"/>
          </a:xfrm>
          <a:prstGeom prst="rect">
            <a:avLst/>
          </a:prstGeom>
        </p:spPr>
      </p:pic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1B56F89D-16CC-4FD0-A421-AE95CDD0CDDB}"/>
              </a:ext>
            </a:extLst>
          </p:cNvPr>
          <p:cNvSpPr txBox="1">
            <a:spLocks/>
          </p:cNvSpPr>
          <p:nvPr/>
        </p:nvSpPr>
        <p:spPr>
          <a:xfrm>
            <a:off x="8312798" y="1751418"/>
            <a:ext cx="2995613" cy="167758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anchor="ctr"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Explanations not necessarily reliable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Performance-Accuracy trade off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Explainability is limited by the sample of data</a:t>
            </a:r>
          </a:p>
        </p:txBody>
      </p:sp>
      <p:sp>
        <p:nvSpPr>
          <p:cNvPr id="18" name="文本占位符 1">
            <a:extLst>
              <a:ext uri="{FF2B5EF4-FFF2-40B4-BE49-F238E27FC236}">
                <a16:creationId xmlns:a16="http://schemas.microsoft.com/office/drawing/2014/main" id="{31891FAB-72BC-4931-AB30-DD4E32172664}"/>
              </a:ext>
            </a:extLst>
          </p:cNvPr>
          <p:cNvSpPr txBox="1">
            <a:spLocks/>
          </p:cNvSpPr>
          <p:nvPr/>
        </p:nvSpPr>
        <p:spPr>
          <a:xfrm>
            <a:off x="8312798" y="4039920"/>
            <a:ext cx="2995613" cy="167758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anchor="ctr"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Hybrid Modelling approaches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General purpose evaluation metrics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Responsible AI</a:t>
            </a:r>
          </a:p>
        </p:txBody>
      </p:sp>
    </p:spTree>
    <p:extLst>
      <p:ext uri="{BB962C8B-B14F-4D97-AF65-F5344CB8AC3E}">
        <p14:creationId xmlns:p14="http://schemas.microsoft.com/office/powerpoint/2010/main" val="4254626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69DD62-ACB5-40E1-8CDD-52DCD96F30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998220"/>
            <a:ext cx="11484000" cy="4869180"/>
          </a:xfrm>
        </p:spPr>
        <p:txBody>
          <a:bodyPr/>
          <a:lstStyle/>
          <a:p>
            <a:r>
              <a:rPr lang="en-US" sz="2000" dirty="0"/>
              <a:t>Explainable Artificial Intelligence (XAI): Concepts, Taxonomies, Opportunities and Challenges toward Responsible AI</a:t>
            </a:r>
          </a:p>
          <a:p>
            <a:r>
              <a:rPr lang="en-US" sz="2000" dirty="0"/>
              <a:t>https://www.darpa.mil/program/explainable-artificial-intelligence</a:t>
            </a:r>
          </a:p>
          <a:p>
            <a:r>
              <a:rPr lang="en-US" sz="2000" dirty="0"/>
              <a:t>https://ai.google/principles/</a:t>
            </a:r>
          </a:p>
          <a:p>
            <a:r>
              <a:rPr lang="en-US" sz="2000" dirty="0"/>
              <a:t>Explainable Artificial Intelligence and Machine Learning: A reality rooted perspective</a:t>
            </a:r>
          </a:p>
          <a:p>
            <a:r>
              <a:rPr lang="en-US" sz="2000" dirty="0"/>
              <a:t>Explainable AI the basics</a:t>
            </a:r>
          </a:p>
          <a:p>
            <a:r>
              <a:rPr lang="en-US" sz="2000" dirty="0"/>
              <a:t>Deep k-nearest neighbors: Towards confident, interpretable and robust deep learning</a:t>
            </a:r>
          </a:p>
          <a:p>
            <a:r>
              <a:rPr lang="en-US" sz="2000" dirty="0"/>
              <a:t>https://github.com/marcotcr/lime; </a:t>
            </a:r>
          </a:p>
          <a:p>
            <a:r>
              <a:rPr lang="en-US" sz="2000" dirty="0"/>
              <a:t>https://pair-code.github.io/what-if-tool/</a:t>
            </a:r>
          </a:p>
          <a:p>
            <a:r>
              <a:rPr lang="en-US" sz="2000" dirty="0"/>
              <a:t>https://github.com/interpretml/interpret</a:t>
            </a:r>
          </a:p>
          <a:p>
            <a:r>
              <a:rPr lang="en-US" sz="2000" dirty="0"/>
              <a:t>https://github.com/tensorflow/lucid</a:t>
            </a:r>
          </a:p>
          <a:p>
            <a:r>
              <a:rPr lang="en-US" sz="2000" dirty="0"/>
              <a:t>https://github.com/ModelOriented/DALEX</a:t>
            </a:r>
          </a:p>
          <a:p>
            <a:r>
              <a:rPr lang="en-US" sz="2000" dirty="0"/>
              <a:t>https://eli5.readthedocs.io/en/latest/ </a:t>
            </a:r>
          </a:p>
          <a:p>
            <a:r>
              <a:rPr lang="en-US" sz="2000" dirty="0"/>
              <a:t>https://www.scikit-yb.org/en/latest/</a:t>
            </a:r>
          </a:p>
          <a:p>
            <a:r>
              <a:rPr lang="en-US" sz="2000" dirty="0"/>
              <a:t>Plan Explicability and Predictability for Robot Task Planning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9E03FC-E100-4919-B0AB-6178C248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345440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platzhalter 1"/>
          <p:cNvSpPr>
            <a:spLocks noGrp="1"/>
          </p:cNvSpPr>
          <p:nvPr>
            <p:ph type="body" sz="quarter" idx="11"/>
          </p:nvPr>
        </p:nvSpPr>
        <p:spPr bwMode="auto">
          <a:xfrm>
            <a:off x="384175" y="3989388"/>
            <a:ext cx="11483975" cy="1655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69DD62-ACB5-40E1-8CDD-52DCD96F30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998220"/>
            <a:ext cx="11484000" cy="4869180"/>
          </a:xfrm>
        </p:spPr>
        <p:txBody>
          <a:bodyPr/>
          <a:lstStyle/>
          <a:p>
            <a:r>
              <a:rPr lang="en-US" sz="2000" b="1" dirty="0"/>
              <a:t>Current Trends in XAI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000" dirty="0"/>
              <a:t>Principles of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Definition of XAI and other terminologies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Different Purposes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Taxonomy of different explainability techniques in ML and DL models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Existing Open-Source Tools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A Use Case of XAI for Robot Task Planning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Conclusion and Outlook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9E03FC-E100-4919-B0AB-6178C248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5560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Trends in XAI</a:t>
            </a:r>
          </a:p>
        </p:txBody>
      </p:sp>
      <p:sp>
        <p:nvSpPr>
          <p:cNvPr id="7" name="文本占位符 7">
            <a:extLst>
              <a:ext uri="{FF2B5EF4-FFF2-40B4-BE49-F238E27FC236}">
                <a16:creationId xmlns:a16="http://schemas.microsoft.com/office/drawing/2014/main" id="{D74F620F-E449-47DB-8C19-BF584FE8FF37}"/>
              </a:ext>
            </a:extLst>
          </p:cNvPr>
          <p:cNvSpPr txBox="1">
            <a:spLocks/>
          </p:cNvSpPr>
          <p:nvPr/>
        </p:nvSpPr>
        <p:spPr>
          <a:xfrm>
            <a:off x="348000" y="5789297"/>
            <a:ext cx="6270514" cy="280613"/>
          </a:xfrm>
          <a:prstGeom prst="rect">
            <a:avLst/>
          </a:prstGeom>
        </p:spPr>
        <p:txBody>
          <a:bodyPr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Explainable Artificial Intelligence (XAI): Concepts, Taxonomies, Opportunities and Challenges toward Responsible AI</a:t>
            </a:r>
          </a:p>
        </p:txBody>
      </p:sp>
      <p:pic>
        <p:nvPicPr>
          <p:cNvPr id="8" name="内容占位符 7" descr="图表, 条形图&#10;&#10;描述已自动生成">
            <a:extLst>
              <a:ext uri="{FF2B5EF4-FFF2-40B4-BE49-F238E27FC236}">
                <a16:creationId xmlns:a16="http://schemas.microsoft.com/office/drawing/2014/main" id="{6E8AF4AA-5F93-4D49-8E20-47F32E31A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" r="-273" b="1"/>
          <a:stretch/>
        </p:blipFill>
        <p:spPr>
          <a:xfrm>
            <a:off x="422203" y="1555102"/>
            <a:ext cx="7571177" cy="3715233"/>
          </a:xfr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E3F5DBD-DD12-4D2C-9F49-E6F8AC1CFB60}"/>
              </a:ext>
            </a:extLst>
          </p:cNvPr>
          <p:cNvGrpSpPr/>
          <p:nvPr/>
        </p:nvGrpSpPr>
        <p:grpSpPr>
          <a:xfrm>
            <a:off x="8312798" y="2448075"/>
            <a:ext cx="2995613" cy="1929287"/>
            <a:chOff x="8312798" y="1667354"/>
            <a:chExt cx="2995613" cy="1929287"/>
          </a:xfrm>
        </p:grpSpPr>
        <p:sp>
          <p:nvSpPr>
            <p:cNvPr id="9" name="文本占位符 1">
              <a:extLst>
                <a:ext uri="{FF2B5EF4-FFF2-40B4-BE49-F238E27FC236}">
                  <a16:creationId xmlns:a16="http://schemas.microsoft.com/office/drawing/2014/main" id="{B135BC10-F976-4F57-8F30-5253B182EF7C}"/>
                </a:ext>
              </a:extLst>
            </p:cNvPr>
            <p:cNvSpPr txBox="1">
              <a:spLocks/>
            </p:cNvSpPr>
            <p:nvPr/>
          </p:nvSpPr>
          <p:spPr>
            <a:xfrm>
              <a:off x="8312798" y="2052737"/>
              <a:ext cx="2995613" cy="15439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/>
            <a:lstStyle>
              <a:lvl1pPr marL="215900" indent="-215900" algn="l" defTabSz="2159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tabLst>
                  <a:tab pos="215900" algn="l"/>
                </a:tabLs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defRPr>
              </a:lvl1pPr>
              <a:lvl2pPr marL="431800" indent="-215900" algn="l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Symbol" panose="05050102010706020507" pitchFamily="18" charset="2"/>
                <a:buChar char="-"/>
                <a:tabLst>
                  <a:tab pos="431800" algn="l"/>
                </a:tabLs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defRPr>
              </a:lvl2pPr>
              <a:lvl3pPr marL="647700" indent="-215900" algn="l" defTabSz="2159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tabLst>
                  <a:tab pos="647700" algn="l"/>
                </a:tabLs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defRPr>
              </a:lvl3pPr>
              <a:lvl4pPr marL="863600" indent="-215900" algn="l" defTabSz="2159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-"/>
                <a:tabLst>
                  <a:tab pos="863600" algn="l"/>
                </a:tabLs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defRPr>
              </a:lvl4pPr>
              <a:lvl5pPr marL="863600" indent="-2159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tabLst>
                  <a:tab pos="895350" algn="l"/>
                </a:tabLs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Number of total publications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DE" sz="1400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Rising trend of contributions on XAI and related concepts</a:t>
              </a:r>
            </a:p>
            <a:p>
              <a:pPr marL="0" indent="0">
                <a:buNone/>
              </a:pPr>
              <a:endParaRPr lang="en-US" sz="1400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Data from Scopus</a:t>
              </a:r>
            </a:p>
          </p:txBody>
        </p:sp>
        <p:sp>
          <p:nvSpPr>
            <p:cNvPr id="10" name="文本占位符 8">
              <a:extLst>
                <a:ext uri="{FF2B5EF4-FFF2-40B4-BE49-F238E27FC236}">
                  <a16:creationId xmlns:a16="http://schemas.microsoft.com/office/drawing/2014/main" id="{0D954B1E-41FA-4EF5-BD04-3380A0F7D731}"/>
                </a:ext>
              </a:extLst>
            </p:cNvPr>
            <p:cNvSpPr txBox="1">
              <a:spLocks/>
            </p:cNvSpPr>
            <p:nvPr/>
          </p:nvSpPr>
          <p:spPr>
            <a:xfrm>
              <a:off x="8312798" y="1667354"/>
              <a:ext cx="2995613" cy="38538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anchor="ctr"/>
            <a:lstStyle>
              <a:defPPr>
                <a:defRPr lang="de-DE"/>
              </a:defPPr>
              <a:lvl1pPr marL="0" indent="0" algn="ctr" defTabSz="215900" eaLnBrk="1" hangingPunct="1">
                <a:buClr>
                  <a:schemeClr val="tx2"/>
                </a:buClr>
                <a:buFont typeface="Arial" panose="020B0604020202020204" pitchFamily="34" charset="0"/>
                <a:buNone/>
                <a:tabLst>
                  <a:tab pos="215900" algn="l"/>
                </a:tabLst>
                <a:defRPr>
                  <a:solidFill>
                    <a:schemeClr val="bg1"/>
                  </a:solidFill>
                  <a:ea typeface="ＭＳ Ｐゴシック" charset="0"/>
                  <a:cs typeface="Arial" panose="020B0604020202020204" pitchFamily="34" charset="0"/>
                </a:defRPr>
              </a:lvl1pPr>
              <a:lvl2pPr marL="431800" indent="-215900" eaLnBrk="1" hangingPunct="1">
                <a:buClr>
                  <a:schemeClr val="tx2"/>
                </a:buClr>
                <a:buFont typeface="Symbol" panose="05050102010706020507" pitchFamily="18" charset="2"/>
                <a:buChar char="-"/>
                <a:tabLst>
                  <a:tab pos="431800" algn="l"/>
                </a:tabLst>
                <a:defRPr sz="1600">
                  <a:ea typeface="Arial" charset="0"/>
                  <a:cs typeface="Arial" panose="020B0604020202020204" pitchFamily="34" charset="0"/>
                </a:defRPr>
              </a:lvl2pPr>
              <a:lvl3pPr marL="647700" indent="-215900" defTabSz="215900" eaLnBrk="1" hangingPunct="1"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tabLst>
                  <a:tab pos="647700" algn="l"/>
                </a:tabLst>
                <a:defRPr sz="1600">
                  <a:ea typeface="Arial" charset="0"/>
                  <a:cs typeface="Arial" panose="020B0604020202020204" pitchFamily="34" charset="0"/>
                </a:defRPr>
              </a:lvl3pPr>
              <a:lvl4pPr marL="863600" indent="-215900" defTabSz="215900" eaLnBrk="1" hangingPunct="1">
                <a:buClr>
                  <a:schemeClr val="tx2"/>
                </a:buClr>
                <a:buSzPct val="100000"/>
                <a:buFont typeface="Arial" panose="020B0604020202020204" pitchFamily="34" charset="0"/>
                <a:buChar char="-"/>
                <a:tabLst>
                  <a:tab pos="863600" algn="l"/>
                </a:tabLst>
                <a:defRPr sz="1600">
                  <a:ea typeface="Arial" charset="0"/>
                  <a:cs typeface="Arial" panose="020B0604020202020204" pitchFamily="34" charset="0"/>
                </a:defRPr>
              </a:lvl4pPr>
              <a:lvl5pPr marL="863600" indent="-215900" eaLnBrk="1" hangingPunct="1">
                <a:lnSpc>
                  <a:spcPct val="90000"/>
                </a:lnSpc>
                <a:buClr>
                  <a:schemeClr val="tx2"/>
                </a:buClr>
                <a:buFont typeface="Arial" panose="020B0604020202020204" pitchFamily="34" charset="0"/>
                <a:buChar char="-"/>
                <a:tabLst>
                  <a:tab pos="895350" algn="l"/>
                </a:tabLst>
                <a:defRPr sz="1600">
                  <a:ea typeface="Arial" charset="0"/>
                  <a:cs typeface="Arial" panose="020B0604020202020204" pitchFamily="34" charset="0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9pPr>
            </a:lstStyle>
            <a:p>
              <a:r>
                <a:rPr lang="en-US" dirty="0"/>
                <a:t>Trends of Interest in XAI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834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69DD62-ACB5-40E1-8CDD-52DCD96F30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998220"/>
            <a:ext cx="11484000" cy="4869180"/>
          </a:xfrm>
        </p:spPr>
        <p:txBody>
          <a:bodyPr/>
          <a:lstStyle/>
          <a:p>
            <a:r>
              <a:rPr lang="en-US" sz="2000" dirty="0"/>
              <a:t>Current Trends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Principles of XAI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000" dirty="0"/>
              <a:t>Definition of XAI and other terminologies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Different Purposes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Taxonomy of different explainability techniques in ML and DL models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Existing Open-Source Tools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A Use Case of XAI for Robot Task Planning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Conclusion and Outlook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9E03FC-E100-4919-B0AB-6178C248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4787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43969D-045C-493A-85D8-0BFDB483F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302" y="4819329"/>
            <a:ext cx="2258129" cy="552771"/>
          </a:xfrm>
          <a:prstGeom prst="rect">
            <a:avLst/>
          </a:prstGeom>
        </p:spPr>
      </p:pic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32B2F1A3-7FBE-4B29-AA3D-162E7CE975E2}"/>
              </a:ext>
            </a:extLst>
          </p:cNvPr>
          <p:cNvSpPr txBox="1">
            <a:spLocks/>
          </p:cNvSpPr>
          <p:nvPr/>
        </p:nvSpPr>
        <p:spPr>
          <a:xfrm>
            <a:off x="2296557" y="3627452"/>
            <a:ext cx="8021874" cy="174464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anchor="ctr"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“The Explainable AI program aims to create a suite of machine learning techniques that produce more explainable models, while maintaining a high level of </a:t>
            </a:r>
            <a:r>
              <a:rPr lang="en-US" sz="1400" dirty="0">
                <a:solidFill>
                  <a:schemeClr val="tx2"/>
                </a:solidFill>
              </a:rPr>
              <a:t>learning performance </a:t>
            </a:r>
            <a:r>
              <a:rPr lang="en-US" sz="1400" dirty="0"/>
              <a:t>and enable users to </a:t>
            </a:r>
            <a:r>
              <a:rPr lang="en-US" sz="1400" dirty="0">
                <a:solidFill>
                  <a:schemeClr val="tx2"/>
                </a:solidFill>
              </a:rPr>
              <a:t>understand, trust and effectively </a:t>
            </a:r>
            <a:r>
              <a:rPr lang="en-US" sz="1400" dirty="0"/>
              <a:t>manage the emerging generation of artificially intelligent partners” </a:t>
            </a:r>
            <a:br>
              <a:rPr lang="en-US" sz="1400" dirty="0"/>
            </a:br>
            <a:r>
              <a:rPr lang="en-US" sz="1400" dirty="0"/>
              <a:t>																																	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XAI</a:t>
            </a:r>
          </a:p>
        </p:txBody>
      </p:sp>
      <p:sp>
        <p:nvSpPr>
          <p:cNvPr id="7" name="文本占位符 7">
            <a:extLst>
              <a:ext uri="{FF2B5EF4-FFF2-40B4-BE49-F238E27FC236}">
                <a16:creationId xmlns:a16="http://schemas.microsoft.com/office/drawing/2014/main" id="{D74F620F-E449-47DB-8C19-BF584FE8FF37}"/>
              </a:ext>
            </a:extLst>
          </p:cNvPr>
          <p:cNvSpPr txBox="1">
            <a:spLocks/>
          </p:cNvSpPr>
          <p:nvPr/>
        </p:nvSpPr>
        <p:spPr>
          <a:xfrm>
            <a:off x="348000" y="5789297"/>
            <a:ext cx="6270514" cy="280613"/>
          </a:xfrm>
          <a:prstGeom prst="rect">
            <a:avLst/>
          </a:prstGeom>
        </p:spPr>
        <p:txBody>
          <a:bodyPr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https://www.darpa.mil/program/explainable-artificial-intelligence; https://ai.google/principles/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B513F-9F50-44AD-B6DE-5CE60AA10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Explainable AI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156413FB-EF5C-4AAA-8B65-ADCF764B0DA5}"/>
              </a:ext>
            </a:extLst>
          </p:cNvPr>
          <p:cNvSpPr txBox="1">
            <a:spLocks/>
          </p:cNvSpPr>
          <p:nvPr/>
        </p:nvSpPr>
        <p:spPr>
          <a:xfrm>
            <a:off x="2296557" y="1915891"/>
            <a:ext cx="8021874" cy="137626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anchor="ctr"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“We will design AI systems that provide appropriate opportunities for </a:t>
            </a:r>
            <a:r>
              <a:rPr lang="en-US" sz="1400" dirty="0">
                <a:solidFill>
                  <a:schemeClr val="tx2"/>
                </a:solidFill>
              </a:rPr>
              <a:t>feedback, relevant explanations, and appeal</a:t>
            </a:r>
            <a:r>
              <a:rPr lang="en-US" sz="1400" dirty="0"/>
              <a:t>. Our AI technologies will be subject to appropriate </a:t>
            </a:r>
            <a:r>
              <a:rPr lang="en-US" sz="1400" dirty="0">
                <a:solidFill>
                  <a:schemeClr val="tx2"/>
                </a:solidFill>
              </a:rPr>
              <a:t>human direction and control</a:t>
            </a:r>
            <a:r>
              <a:rPr lang="en-US" sz="1400" dirty="0"/>
              <a:t>” </a:t>
            </a:r>
            <a:br>
              <a:rPr lang="en-US" sz="1400" dirty="0"/>
            </a:br>
            <a:r>
              <a:rPr lang="en-US" sz="1400" dirty="0"/>
              <a:t>																																	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E07636B-84C9-4149-8882-5CF7320E4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633" y="2715467"/>
            <a:ext cx="1494356" cy="5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9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69DD62-ACB5-40E1-8CDD-52DCD96F30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998220"/>
            <a:ext cx="11484000" cy="4869180"/>
          </a:xfrm>
        </p:spPr>
        <p:txBody>
          <a:bodyPr/>
          <a:lstStyle/>
          <a:p>
            <a:r>
              <a:rPr lang="en-US" sz="2000" dirty="0"/>
              <a:t>Current Trends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Principles of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Definition of XAI and other terminologies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000" dirty="0"/>
              <a:t>Different Purposes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Taxonomy of different explainability techniques in ML and DL models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Existing Open-Source Tools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A Use Case of XAI for Robot Task Planning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Conclusion and Outlook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9E03FC-E100-4919-B0AB-6178C248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9275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8">
            <a:extLst>
              <a:ext uri="{FF2B5EF4-FFF2-40B4-BE49-F238E27FC236}">
                <a16:creationId xmlns:a16="http://schemas.microsoft.com/office/drawing/2014/main" id="{22A8E8F0-949F-40ED-BDE0-ABA8EE30F694}"/>
              </a:ext>
            </a:extLst>
          </p:cNvPr>
          <p:cNvSpPr txBox="1">
            <a:spLocks/>
          </p:cNvSpPr>
          <p:nvPr/>
        </p:nvSpPr>
        <p:spPr>
          <a:xfrm>
            <a:off x="2778413" y="3626015"/>
            <a:ext cx="2995613" cy="3853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/>
          <a:lstStyle>
            <a:defPPr>
              <a:defRPr lang="de-DE"/>
            </a:defPPr>
            <a:lvl1pPr marL="0" indent="0" algn="ctr" defTabSz="215900" eaLnBrk="1" hangingPunct="1"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>
                <a:solidFill>
                  <a:schemeClr val="bg1"/>
                </a:solidFill>
                <a:ea typeface="ＭＳ Ｐゴシック" charset="0"/>
                <a:cs typeface="Arial" panose="020B0604020202020204" pitchFamily="34" charset="0"/>
              </a:defRPr>
            </a:lvl1pPr>
            <a:lvl2pPr marL="431800" indent="-215900" eaLnBrk="1" hangingPunct="1"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>
                <a:ea typeface="Arial" charset="0"/>
                <a:cs typeface="Arial" panose="020B0604020202020204" pitchFamily="34" charset="0"/>
              </a:defRPr>
            </a:lvl2pPr>
            <a:lvl3pPr marL="647700" indent="-215900" defTabSz="215900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>
                <a:ea typeface="Arial" charset="0"/>
                <a:cs typeface="Arial" panose="020B0604020202020204" pitchFamily="34" charset="0"/>
              </a:defRPr>
            </a:lvl3pPr>
            <a:lvl4pPr marL="863600" indent="-215900" defTabSz="215900" eaLnBrk="1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>
                <a:ea typeface="Arial" charset="0"/>
                <a:cs typeface="Arial" panose="020B0604020202020204" pitchFamily="34" charset="0"/>
              </a:defRPr>
            </a:lvl4pPr>
            <a:lvl5pPr marL="863600" indent="-215900" eaLnBrk="1" hangingPunct="1">
              <a:lnSpc>
                <a:spcPct val="90000"/>
              </a:lnSpc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ea typeface="Arial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dirty="0"/>
              <a:t>Transparency</a:t>
            </a:r>
          </a:p>
        </p:txBody>
      </p:sp>
      <p:sp>
        <p:nvSpPr>
          <p:cNvPr id="16" name="文本占位符 8">
            <a:extLst>
              <a:ext uri="{FF2B5EF4-FFF2-40B4-BE49-F238E27FC236}">
                <a16:creationId xmlns:a16="http://schemas.microsoft.com/office/drawing/2014/main" id="{0974710C-AC6E-44DC-BD41-C28EC0588E5B}"/>
              </a:ext>
            </a:extLst>
          </p:cNvPr>
          <p:cNvSpPr txBox="1">
            <a:spLocks/>
          </p:cNvSpPr>
          <p:nvPr/>
        </p:nvSpPr>
        <p:spPr>
          <a:xfrm>
            <a:off x="6417975" y="3626015"/>
            <a:ext cx="2995613" cy="3853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/>
          <a:lstStyle>
            <a:defPPr>
              <a:defRPr lang="de-DE"/>
            </a:defPPr>
            <a:lvl1pPr marL="0" indent="0" algn="ctr" defTabSz="215900" eaLnBrk="1" hangingPunct="1"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>
                <a:solidFill>
                  <a:schemeClr val="bg1"/>
                </a:solidFill>
                <a:ea typeface="ＭＳ Ｐゴシック" charset="0"/>
                <a:cs typeface="Arial" panose="020B0604020202020204" pitchFamily="34" charset="0"/>
              </a:defRPr>
            </a:lvl1pPr>
            <a:lvl2pPr marL="431800" indent="-215900" eaLnBrk="1" hangingPunct="1"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>
                <a:ea typeface="Arial" charset="0"/>
                <a:cs typeface="Arial" panose="020B0604020202020204" pitchFamily="34" charset="0"/>
              </a:defRPr>
            </a:lvl2pPr>
            <a:lvl3pPr marL="647700" indent="-215900" defTabSz="215900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>
                <a:ea typeface="Arial" charset="0"/>
                <a:cs typeface="Arial" panose="020B0604020202020204" pitchFamily="34" charset="0"/>
              </a:defRPr>
            </a:lvl3pPr>
            <a:lvl4pPr marL="863600" indent="-215900" defTabSz="215900" eaLnBrk="1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>
                <a:ea typeface="Arial" charset="0"/>
                <a:cs typeface="Arial" panose="020B0604020202020204" pitchFamily="34" charset="0"/>
              </a:defRPr>
            </a:lvl4pPr>
            <a:lvl5pPr marL="863600" indent="-215900" eaLnBrk="1" hangingPunct="1">
              <a:lnSpc>
                <a:spcPct val="90000"/>
              </a:lnSpc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ea typeface="Arial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dirty="0"/>
              <a:t>Explainability</a:t>
            </a:r>
          </a:p>
        </p:txBody>
      </p:sp>
      <p:sp>
        <p:nvSpPr>
          <p:cNvPr id="12" name="文本占位符 8">
            <a:extLst>
              <a:ext uri="{FF2B5EF4-FFF2-40B4-BE49-F238E27FC236}">
                <a16:creationId xmlns:a16="http://schemas.microsoft.com/office/drawing/2014/main" id="{6C91FF06-BDF0-4EF4-95AD-03706649B498}"/>
              </a:ext>
            </a:extLst>
          </p:cNvPr>
          <p:cNvSpPr txBox="1">
            <a:spLocks/>
          </p:cNvSpPr>
          <p:nvPr/>
        </p:nvSpPr>
        <p:spPr>
          <a:xfrm>
            <a:off x="2778413" y="1653218"/>
            <a:ext cx="2995613" cy="3853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Fair</a:t>
            </a:r>
          </a:p>
        </p:txBody>
      </p:sp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0D954B1E-41FA-4EF5-BD04-3380A0F7D731}"/>
              </a:ext>
            </a:extLst>
          </p:cNvPr>
          <p:cNvSpPr txBox="1">
            <a:spLocks/>
          </p:cNvSpPr>
          <p:nvPr/>
        </p:nvSpPr>
        <p:spPr>
          <a:xfrm>
            <a:off x="6417975" y="1653218"/>
            <a:ext cx="2995613" cy="3853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/>
          <a:lstStyle>
            <a:defPPr>
              <a:defRPr lang="de-DE"/>
            </a:defPPr>
            <a:lvl1pPr marL="0" indent="0" algn="ctr" defTabSz="215900" eaLnBrk="1" hangingPunct="1"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>
                <a:solidFill>
                  <a:schemeClr val="bg1"/>
                </a:solidFill>
                <a:ea typeface="ＭＳ Ｐゴシック" charset="0"/>
                <a:cs typeface="Arial" panose="020B0604020202020204" pitchFamily="34" charset="0"/>
              </a:defRPr>
            </a:lvl1pPr>
            <a:lvl2pPr marL="431800" indent="-215900" eaLnBrk="1" hangingPunct="1"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>
                <a:ea typeface="Arial" charset="0"/>
                <a:cs typeface="Arial" panose="020B0604020202020204" pitchFamily="34" charset="0"/>
              </a:defRPr>
            </a:lvl2pPr>
            <a:lvl3pPr marL="647700" indent="-215900" defTabSz="215900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>
                <a:ea typeface="Arial" charset="0"/>
                <a:cs typeface="Arial" panose="020B0604020202020204" pitchFamily="34" charset="0"/>
              </a:defRPr>
            </a:lvl3pPr>
            <a:lvl4pPr marL="863600" indent="-215900" defTabSz="215900" eaLnBrk="1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>
                <a:ea typeface="Arial" charset="0"/>
                <a:cs typeface="Arial" panose="020B0604020202020204" pitchFamily="34" charset="0"/>
              </a:defRPr>
            </a:lvl4pPr>
            <a:lvl5pPr marL="863600" indent="-215900" eaLnBrk="1" hangingPunct="1">
              <a:lnSpc>
                <a:spcPct val="90000"/>
              </a:lnSpc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ea typeface="Arial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dirty="0"/>
              <a:t>Interpretability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XAI and other terminologies</a:t>
            </a:r>
          </a:p>
        </p:txBody>
      </p:sp>
      <p:sp>
        <p:nvSpPr>
          <p:cNvPr id="7" name="文本占位符 7">
            <a:extLst>
              <a:ext uri="{FF2B5EF4-FFF2-40B4-BE49-F238E27FC236}">
                <a16:creationId xmlns:a16="http://schemas.microsoft.com/office/drawing/2014/main" id="{D74F620F-E449-47DB-8C19-BF584FE8FF37}"/>
              </a:ext>
            </a:extLst>
          </p:cNvPr>
          <p:cNvSpPr txBox="1">
            <a:spLocks/>
          </p:cNvSpPr>
          <p:nvPr/>
        </p:nvSpPr>
        <p:spPr>
          <a:xfrm>
            <a:off x="348000" y="5789297"/>
            <a:ext cx="6270514" cy="280613"/>
          </a:xfrm>
          <a:prstGeom prst="rect">
            <a:avLst/>
          </a:prstGeom>
        </p:spPr>
        <p:txBody>
          <a:bodyPr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Explainable Artificial Intelligence and Machine Learning: A reality rooted perspective; Explainable AI the basics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B513F-9F50-44AD-B6DE-5CE60AA10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Fair, interpretability, transparency and explainability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B135BC10-F976-4F57-8F30-5253B182EF7C}"/>
              </a:ext>
            </a:extLst>
          </p:cNvPr>
          <p:cNvSpPr txBox="1">
            <a:spLocks/>
          </p:cNvSpPr>
          <p:nvPr/>
        </p:nvSpPr>
        <p:spPr>
          <a:xfrm>
            <a:off x="6417975" y="2038601"/>
            <a:ext cx="2995613" cy="137626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anchor="ctr"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Able to explain the technology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Provide understandable terms</a:t>
            </a: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BC56E039-281F-4BB5-B9FA-A7FF1EAB5752}"/>
              </a:ext>
            </a:extLst>
          </p:cNvPr>
          <p:cNvSpPr txBox="1">
            <a:spLocks/>
          </p:cNvSpPr>
          <p:nvPr/>
        </p:nvSpPr>
        <p:spPr>
          <a:xfrm>
            <a:off x="2778413" y="2038601"/>
            <a:ext cx="2995613" cy="137626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anchor="ctr"/>
          <a:lstStyle>
            <a:defPPr>
              <a:defRPr lang="de-DE"/>
            </a:defPPr>
            <a:lvl1pPr marL="285750" indent="-285750" defTabSz="215900" eaLnBrk="1" hangingPunct="1"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1400">
                <a:ea typeface="ＭＳ Ｐゴシック" charset="0"/>
                <a:cs typeface="Arial" panose="020B0604020202020204" pitchFamily="34" charset="0"/>
              </a:defRPr>
            </a:lvl1pPr>
            <a:lvl2pPr marL="431800" indent="-215900" eaLnBrk="1" hangingPunct="1"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>
                <a:ea typeface="Arial" charset="0"/>
                <a:cs typeface="Arial" panose="020B0604020202020204" pitchFamily="34" charset="0"/>
              </a:defRPr>
            </a:lvl2pPr>
            <a:lvl3pPr marL="647700" indent="-215900" defTabSz="215900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>
                <a:ea typeface="Arial" charset="0"/>
                <a:cs typeface="Arial" panose="020B0604020202020204" pitchFamily="34" charset="0"/>
              </a:defRPr>
            </a:lvl3pPr>
            <a:lvl4pPr marL="863600" indent="-215900" defTabSz="215900" eaLnBrk="1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>
                <a:ea typeface="Arial" charset="0"/>
                <a:cs typeface="Arial" panose="020B0604020202020204" pitchFamily="34" charset="0"/>
              </a:defRPr>
            </a:lvl4pPr>
            <a:lvl5pPr marL="863600" indent="-215900" eaLnBrk="1" hangingPunct="1">
              <a:lnSpc>
                <a:spcPct val="90000"/>
              </a:lnSpc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ea typeface="Arial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dirty="0"/>
              <a:t>Unbiased decisions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Treat all user fairly</a:t>
            </a: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EA5683CE-E89B-4580-BDFD-6C8C0174C4C4}"/>
              </a:ext>
            </a:extLst>
          </p:cNvPr>
          <p:cNvSpPr txBox="1">
            <a:spLocks/>
          </p:cNvSpPr>
          <p:nvPr/>
        </p:nvSpPr>
        <p:spPr>
          <a:xfrm>
            <a:off x="2778413" y="4011398"/>
            <a:ext cx="2995613" cy="137626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anchor="ctr"/>
          <a:lstStyle>
            <a:defPPr>
              <a:defRPr lang="de-DE"/>
            </a:defPPr>
            <a:lvl1pPr marL="285750" indent="-285750" defTabSz="215900" eaLnBrk="1" hangingPunct="1"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1400">
                <a:ea typeface="ＭＳ Ｐゴシック" charset="0"/>
                <a:cs typeface="Arial" panose="020B0604020202020204" pitchFamily="34" charset="0"/>
              </a:defRPr>
            </a:lvl1pPr>
            <a:lvl2pPr marL="431800" indent="-215900" eaLnBrk="1" hangingPunct="1"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>
                <a:ea typeface="Arial" charset="0"/>
                <a:cs typeface="Arial" panose="020B0604020202020204" pitchFamily="34" charset="0"/>
              </a:defRPr>
            </a:lvl2pPr>
            <a:lvl3pPr marL="647700" indent="-215900" defTabSz="215900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>
                <a:ea typeface="Arial" charset="0"/>
                <a:cs typeface="Arial" panose="020B0604020202020204" pitchFamily="34" charset="0"/>
              </a:defRPr>
            </a:lvl3pPr>
            <a:lvl4pPr marL="863600" indent="-215900" defTabSz="215900" eaLnBrk="1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>
                <a:ea typeface="Arial" charset="0"/>
                <a:cs typeface="Arial" panose="020B0604020202020204" pitchFamily="34" charset="0"/>
              </a:defRPr>
            </a:lvl4pPr>
            <a:lvl5pPr marL="863600" indent="-215900" eaLnBrk="1" hangingPunct="1">
              <a:lnSpc>
                <a:spcPct val="90000"/>
              </a:lnSpc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ea typeface="Arial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dirty="0"/>
              <a:t>Level of accessibility to the data or algorithm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Decomposable</a:t>
            </a:r>
          </a:p>
          <a:p>
            <a:endParaRPr lang="en-US" dirty="0"/>
          </a:p>
          <a:p>
            <a:r>
              <a:rPr lang="en-US" dirty="0"/>
              <a:t>Algorithmic Transparency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5869D07D-9B3B-47D7-ACD9-F1893E8D23EE}"/>
              </a:ext>
            </a:extLst>
          </p:cNvPr>
          <p:cNvSpPr txBox="1">
            <a:spLocks/>
          </p:cNvSpPr>
          <p:nvPr/>
        </p:nvSpPr>
        <p:spPr>
          <a:xfrm>
            <a:off x="6417975" y="4011398"/>
            <a:ext cx="2995613" cy="137626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anchor="ctr"/>
          <a:lstStyle>
            <a:defPPr>
              <a:defRPr lang="de-DE"/>
            </a:defPPr>
            <a:lvl1pPr marL="285750" indent="-285750" defTabSz="215900" eaLnBrk="1" hangingPunct="1"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1400">
                <a:ea typeface="ＭＳ Ｐゴシック" charset="0"/>
                <a:cs typeface="Arial" panose="020B0604020202020204" pitchFamily="34" charset="0"/>
              </a:defRPr>
            </a:lvl1pPr>
            <a:lvl2pPr marL="431800" indent="-215900" eaLnBrk="1" hangingPunct="1"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>
                <a:ea typeface="Arial" charset="0"/>
                <a:cs typeface="Arial" panose="020B0604020202020204" pitchFamily="34" charset="0"/>
              </a:defRPr>
            </a:lvl2pPr>
            <a:lvl3pPr marL="647700" indent="-215900" defTabSz="215900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>
                <a:ea typeface="Arial" charset="0"/>
                <a:cs typeface="Arial" panose="020B0604020202020204" pitchFamily="34" charset="0"/>
              </a:defRPr>
            </a:lvl3pPr>
            <a:lvl4pPr marL="863600" indent="-215900" defTabSz="215900" eaLnBrk="1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>
                <a:ea typeface="Arial" charset="0"/>
                <a:cs typeface="Arial" panose="020B0604020202020204" pitchFamily="34" charset="0"/>
              </a:defRPr>
            </a:lvl4pPr>
            <a:lvl5pPr marL="863600" indent="-215900" eaLnBrk="1" hangingPunct="1">
              <a:lnSpc>
                <a:spcPct val="90000"/>
              </a:lnSpc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ea typeface="Arial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dirty="0"/>
              <a:t>Interface between humans and the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Comprehensible to humans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9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69DD62-ACB5-40E1-8CDD-52DCD96F30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998220"/>
            <a:ext cx="11484000" cy="4869180"/>
          </a:xfrm>
        </p:spPr>
        <p:txBody>
          <a:bodyPr/>
          <a:lstStyle/>
          <a:p>
            <a:r>
              <a:rPr lang="en-US" sz="2000" dirty="0"/>
              <a:t>Current Trends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Principles of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Definition of XAI and other terminologies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Different Purposes in XAI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000" dirty="0"/>
              <a:t>Taxonomy of different explainability techniques in ML and DL models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Existing Open-Source Tools in XAI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A Use Case of XAI for Robot Task Planning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Conclusion and Outlook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9E03FC-E100-4919-B0AB-6178C248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73901319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Master_RWTH_Institute_16zu9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_Master_RWTH_Verwaltung_ohne_addin_16zu9.pot [Kompatibilitätsmodus]" id="{12157BE7-C41B-4251-A630-7876F5189DEC}" vid="{D5CAF79C-9B5F-40C2-AC3C-45C714C49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Pra_776_sentation_Master_RWTH_Institute_16zu9 (1)</Template>
  <TotalTime>1606</TotalTime>
  <Words>1365</Words>
  <Application>Microsoft Office PowerPoint</Application>
  <PresentationFormat>Widescreen</PresentationFormat>
  <Paragraphs>227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Symbol</vt:lpstr>
      <vt:lpstr>Wingdings</vt:lpstr>
      <vt:lpstr>Präsentation_Master_RWTH_Institute_16zu9</vt:lpstr>
      <vt:lpstr>An Introduction to Explainable AI</vt:lpstr>
      <vt:lpstr>Agenda</vt:lpstr>
      <vt:lpstr>Agenda</vt:lpstr>
      <vt:lpstr>Current Trends in XAI</vt:lpstr>
      <vt:lpstr>Agenda</vt:lpstr>
      <vt:lpstr>Principles of XAI</vt:lpstr>
      <vt:lpstr>Agenda</vt:lpstr>
      <vt:lpstr>Definition of XAI and other terminologies</vt:lpstr>
      <vt:lpstr>Agenda</vt:lpstr>
      <vt:lpstr>Different Purposes in XAI</vt:lpstr>
      <vt:lpstr>Agenda</vt:lpstr>
      <vt:lpstr>Taxonomy of different explainability techniques in ML models</vt:lpstr>
      <vt:lpstr>Taxonomy of different explainability techniques in DL models</vt:lpstr>
      <vt:lpstr>Agenda</vt:lpstr>
      <vt:lpstr>Existing Open-Source Tools in XAI</vt:lpstr>
      <vt:lpstr>Agenda</vt:lpstr>
      <vt:lpstr>A Use Case of XAI for Robot Task Planning</vt:lpstr>
      <vt:lpstr>A Use Case of XAI for Robot Task Planning</vt:lpstr>
      <vt:lpstr>Agenda</vt:lpstr>
      <vt:lpstr>Conclusion and Outlook</vt:lpstr>
      <vt:lpstr>Bibliography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Schluse</dc:creator>
  <cp:lastModifiedBy>ShenSi Hao</cp:lastModifiedBy>
  <cp:revision>104</cp:revision>
  <dcterms:created xsi:type="dcterms:W3CDTF">2015-11-10T09:04:16Z</dcterms:created>
  <dcterms:modified xsi:type="dcterms:W3CDTF">2021-02-01T13:25:57Z</dcterms:modified>
</cp:coreProperties>
</file>