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6_B8B02DD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9" r:id="rId3"/>
    <p:sldId id="261" r:id="rId4"/>
    <p:sldId id="267" r:id="rId5"/>
    <p:sldId id="258" r:id="rId6"/>
    <p:sldId id="257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ABF11F-B27A-C36C-79DB-3BB5C157876E}" name="우성 최" initials="우최" userId="c440ad3ff80419f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6279" autoAdjust="0"/>
  </p:normalViewPr>
  <p:slideViewPr>
    <p:cSldViewPr snapToGrid="0">
      <p:cViewPr varScale="1">
        <p:scale>
          <a:sx n="56" d="100"/>
          <a:sy n="56" d="100"/>
        </p:scale>
        <p:origin x="10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6_B8B02D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5CEB97-3C09-45D8-9F10-ECBA13A33894}" authorId="{5DABF11F-B27A-C36C-79DB-3BB5C157876E}" created="2023-11-07T11:41:54.425">
    <pc:sldMkLst xmlns:pc="http://schemas.microsoft.com/office/powerpoint/2013/main/command">
      <pc:docMk/>
      <pc:sldMk cId="3098553808" sldId="262"/>
    </pc:sldMkLst>
    <p188:txBody>
      <a:bodyPr/>
      <a:lstStyle/>
      <a:p>
        <a:r>
          <a:rPr lang="ko-KR" altLang="en-US"/>
          <a:t>Flask는 python을 기반으로 만든 웹 어플리케이션 프로그램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9329-DF0F-4F47-A7C4-DC50AE8176B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220F0-1365-44C6-9357-7112A9713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python</a:t>
            </a:r>
            <a:r>
              <a:rPr lang="ko-KR" altLang="en-US" dirty="0"/>
              <a:t>을 기반으로 만든 웹 어플리케이션 프로그램 프레임워크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220F0-1365-44C6-9357-7112A97135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4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8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4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5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7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9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8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D105-761E-4346-B63F-4A9D04796974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3840-65D6-43EF-BC78-5F16156071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B8B02D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9tUc5HMke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999121C-EAE5-A242-FF71-93CD897E6A9E}"/>
              </a:ext>
            </a:extLst>
          </p:cNvPr>
          <p:cNvSpPr/>
          <p:nvPr/>
        </p:nvSpPr>
        <p:spPr>
          <a:xfrm>
            <a:off x="6551966" y="4186530"/>
            <a:ext cx="3465871" cy="2197509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01796EE-FFD0-5187-B0D8-D89706B0B3A2}"/>
              </a:ext>
            </a:extLst>
          </p:cNvPr>
          <p:cNvSpPr/>
          <p:nvPr/>
        </p:nvSpPr>
        <p:spPr>
          <a:xfrm>
            <a:off x="0" y="-1"/>
            <a:ext cx="5914104" cy="4186531"/>
          </a:xfrm>
          <a:prstGeom prst="roundRect">
            <a:avLst/>
          </a:prstGeom>
          <a:solidFill>
            <a:srgbClr val="92D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D6B424-91B3-B37D-5D16-806A4FF893E5}"/>
              </a:ext>
            </a:extLst>
          </p:cNvPr>
          <p:cNvSpPr/>
          <p:nvPr/>
        </p:nvSpPr>
        <p:spPr>
          <a:xfrm>
            <a:off x="459656" y="1367419"/>
            <a:ext cx="4036142" cy="2197509"/>
          </a:xfrm>
          <a:prstGeom prst="round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DEC33-518E-D2E7-13C8-F2740F65E5E4}"/>
              </a:ext>
            </a:extLst>
          </p:cNvPr>
          <p:cNvSpPr txBox="1"/>
          <p:nvPr/>
        </p:nvSpPr>
        <p:spPr>
          <a:xfrm>
            <a:off x="374860" y="4932348"/>
            <a:ext cx="1799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팀원</a:t>
            </a:r>
            <a:r>
              <a:rPr lang="en-US" altLang="ko-KR" sz="2000" dirty="0"/>
              <a:t>:</a:t>
            </a:r>
          </a:p>
          <a:p>
            <a:r>
              <a:rPr lang="ko-KR" altLang="en-US" sz="2000" dirty="0" err="1"/>
              <a:t>박재선</a:t>
            </a:r>
            <a:endParaRPr lang="en-US" altLang="ko-KR" sz="2000" dirty="0"/>
          </a:p>
          <a:p>
            <a:r>
              <a:rPr lang="ko-KR" altLang="en-US" sz="2000" dirty="0"/>
              <a:t>최우성</a:t>
            </a:r>
            <a:endParaRPr lang="en-US" altLang="ko-KR" sz="2000" dirty="0"/>
          </a:p>
          <a:p>
            <a:r>
              <a:rPr lang="ko-KR" altLang="en-US" sz="2000" dirty="0"/>
              <a:t>유정훈</a:t>
            </a:r>
            <a:endParaRPr lang="en-US" altLang="ko-KR" sz="2000" dirty="0"/>
          </a:p>
          <a:p>
            <a:r>
              <a:rPr lang="ko-KR" altLang="en-US" sz="2000" dirty="0"/>
              <a:t>성명훈</a:t>
            </a:r>
            <a:endParaRPr lang="en-US" altLang="ko-KR" sz="2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4BCD07-743F-BBBD-8BA0-D340E41BC271}"/>
              </a:ext>
            </a:extLst>
          </p:cNvPr>
          <p:cNvSpPr/>
          <p:nvPr/>
        </p:nvSpPr>
        <p:spPr>
          <a:xfrm>
            <a:off x="1492044" y="-75271"/>
            <a:ext cx="5329083" cy="312276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34DE2-5D8E-1EA5-670B-40845E93B5D5}"/>
              </a:ext>
            </a:extLst>
          </p:cNvPr>
          <p:cNvSpPr txBox="1"/>
          <p:nvPr/>
        </p:nvSpPr>
        <p:spPr>
          <a:xfrm>
            <a:off x="5841298" y="3000007"/>
            <a:ext cx="2802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누리 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1F7B82-DB14-27FE-3580-CCDAAA19033B}"/>
              </a:ext>
            </a:extLst>
          </p:cNvPr>
          <p:cNvSpPr/>
          <p:nvPr/>
        </p:nvSpPr>
        <p:spPr>
          <a:xfrm>
            <a:off x="6787944" y="5237464"/>
            <a:ext cx="4036142" cy="2197509"/>
          </a:xfrm>
          <a:prstGeom prst="round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6D88A7-1A4B-79C1-CE96-7C87FA400B8F}"/>
              </a:ext>
            </a:extLst>
          </p:cNvPr>
          <p:cNvSpPr/>
          <p:nvPr/>
        </p:nvSpPr>
        <p:spPr>
          <a:xfrm>
            <a:off x="7820332" y="3794774"/>
            <a:ext cx="5329083" cy="312276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9D98BF-6769-C667-D5DB-2A101F8CC5E4}"/>
              </a:ext>
            </a:extLst>
          </p:cNvPr>
          <p:cNvSpPr/>
          <p:nvPr/>
        </p:nvSpPr>
        <p:spPr>
          <a:xfrm>
            <a:off x="3925018" y="2094419"/>
            <a:ext cx="4136870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273634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D6D13EBD-69DC-B3D4-60C0-450428AE07C6}"/>
              </a:ext>
            </a:extLst>
          </p:cNvPr>
          <p:cNvSpPr/>
          <p:nvPr/>
        </p:nvSpPr>
        <p:spPr>
          <a:xfrm>
            <a:off x="-1957136" y="0"/>
            <a:ext cx="7909049" cy="6858000"/>
          </a:xfrm>
          <a:prstGeom prst="chevron">
            <a:avLst>
              <a:gd name="adj" fmla="val 57595"/>
            </a:avLst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E3A12CE2-9DD9-9900-D807-A1BDC85F2ACF}"/>
              </a:ext>
            </a:extLst>
          </p:cNvPr>
          <p:cNvSpPr/>
          <p:nvPr/>
        </p:nvSpPr>
        <p:spPr>
          <a:xfrm>
            <a:off x="-1" y="0"/>
            <a:ext cx="9127375" cy="6858000"/>
          </a:xfrm>
          <a:prstGeom prst="homePlate">
            <a:avLst>
              <a:gd name="adj" fmla="val 50875"/>
            </a:avLst>
          </a:prstGeom>
          <a:solidFill>
            <a:schemeClr val="accent5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5D000-79E4-312E-2460-16A15C341261}"/>
              </a:ext>
            </a:extLst>
          </p:cNvPr>
          <p:cNvSpPr txBox="1"/>
          <p:nvPr/>
        </p:nvSpPr>
        <p:spPr>
          <a:xfrm>
            <a:off x="417094" y="300751"/>
            <a:ext cx="16523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6F04C-16C6-77AA-DFC9-E897A9B6D1A1}"/>
              </a:ext>
            </a:extLst>
          </p:cNvPr>
          <p:cNvSpPr txBox="1"/>
          <p:nvPr/>
        </p:nvSpPr>
        <p:spPr>
          <a:xfrm>
            <a:off x="2855495" y="1471372"/>
            <a:ext cx="453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작품의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26D8E-3DD1-1661-1568-05BE68F305BF}"/>
              </a:ext>
            </a:extLst>
          </p:cNvPr>
          <p:cNvSpPr txBox="1"/>
          <p:nvPr/>
        </p:nvSpPr>
        <p:spPr>
          <a:xfrm>
            <a:off x="2855494" y="2468941"/>
            <a:ext cx="5646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 err="1"/>
              <a:t>스마트팜</a:t>
            </a:r>
            <a:r>
              <a:rPr lang="ko-KR" altLang="en-US" sz="4000" dirty="0"/>
              <a:t> 등장의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B9F0B-1483-28D5-02CE-EAA9A496930F}"/>
              </a:ext>
            </a:extLst>
          </p:cNvPr>
          <p:cNvSpPr txBox="1"/>
          <p:nvPr/>
        </p:nvSpPr>
        <p:spPr>
          <a:xfrm>
            <a:off x="2855495" y="3571836"/>
            <a:ext cx="453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작품 </a:t>
            </a:r>
            <a:r>
              <a:rPr lang="ko-KR" altLang="en-US" sz="4000" dirty="0" err="1"/>
              <a:t>블럭도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38108-A965-24F7-D073-5C8896B99DE0}"/>
              </a:ext>
            </a:extLst>
          </p:cNvPr>
          <p:cNvSpPr txBox="1"/>
          <p:nvPr/>
        </p:nvSpPr>
        <p:spPr>
          <a:xfrm>
            <a:off x="2855494" y="4678742"/>
            <a:ext cx="5646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실행 영상</a:t>
            </a: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50A93DA6-33A9-C944-B807-47C0C4276504}"/>
              </a:ext>
            </a:extLst>
          </p:cNvPr>
          <p:cNvSpPr/>
          <p:nvPr/>
        </p:nvSpPr>
        <p:spPr>
          <a:xfrm>
            <a:off x="7268097" y="0"/>
            <a:ext cx="7279176" cy="6858000"/>
          </a:xfrm>
          <a:prstGeom prst="chevron">
            <a:avLst>
              <a:gd name="adj" fmla="val 50122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0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10F05E84-7CD0-7601-BDED-E383715F7530}"/>
              </a:ext>
            </a:extLst>
          </p:cNvPr>
          <p:cNvSpPr/>
          <p:nvPr/>
        </p:nvSpPr>
        <p:spPr>
          <a:xfrm>
            <a:off x="7542635" y="3721768"/>
            <a:ext cx="729042" cy="609600"/>
          </a:xfrm>
          <a:prstGeom prst="flowChartDecis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268EB9C9-7E72-24CF-5D82-40C6326B0833}"/>
              </a:ext>
            </a:extLst>
          </p:cNvPr>
          <p:cNvSpPr/>
          <p:nvPr/>
        </p:nvSpPr>
        <p:spPr>
          <a:xfrm>
            <a:off x="3818021" y="3721768"/>
            <a:ext cx="729042" cy="609600"/>
          </a:xfrm>
          <a:prstGeom prst="flowChartDecisi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30D30-1BAD-88FC-4A24-899A35D7965F}"/>
              </a:ext>
            </a:extLst>
          </p:cNvPr>
          <p:cNvSpPr txBox="1"/>
          <p:nvPr/>
        </p:nvSpPr>
        <p:spPr>
          <a:xfrm>
            <a:off x="4616086" y="236947"/>
            <a:ext cx="6057706" cy="110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작품의 목적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30FB9E-B2C0-DDB9-3CDD-6DD9F0410E4F}"/>
              </a:ext>
            </a:extLst>
          </p:cNvPr>
          <p:cNvSpPr/>
          <p:nvPr/>
        </p:nvSpPr>
        <p:spPr>
          <a:xfrm>
            <a:off x="453554" y="2257493"/>
            <a:ext cx="3507971" cy="354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푸드</a:t>
            </a:r>
            <a:r>
              <a:rPr lang="ko-KR" altLang="en-US" sz="2400" dirty="0">
                <a:solidFill>
                  <a:schemeClr val="tx1"/>
                </a:solidFill>
              </a:rPr>
              <a:t> 마일리지 줄이기</a:t>
            </a:r>
            <a:r>
              <a:rPr lang="en-US" altLang="ko-KR" sz="2400" dirty="0">
                <a:solidFill>
                  <a:schemeClr val="tx1"/>
                </a:solidFill>
              </a:rPr>
              <a:t>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</a:rPr>
              <a:t>로컬푸드</a:t>
            </a:r>
            <a:r>
              <a:rPr lang="ko-KR" altLang="en-US" sz="2400" dirty="0">
                <a:solidFill>
                  <a:schemeClr val="tx1"/>
                </a:solidFill>
              </a:rPr>
              <a:t> 구매운동으로 해당 지역의 소비활동 촉진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564A8B-17C2-3341-32C1-8DF8AF674BD1}"/>
              </a:ext>
            </a:extLst>
          </p:cNvPr>
          <p:cNvSpPr/>
          <p:nvPr/>
        </p:nvSpPr>
        <p:spPr>
          <a:xfrm>
            <a:off x="4280035" y="2257493"/>
            <a:ext cx="3507971" cy="354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자연재해에 의한 생산량의 감소에 따른 가격변동 방지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46F808-0157-AECD-A0E4-016BA94E5DE0}"/>
              </a:ext>
            </a:extLst>
          </p:cNvPr>
          <p:cNvSpPr/>
          <p:nvPr/>
        </p:nvSpPr>
        <p:spPr>
          <a:xfrm>
            <a:off x="8106516" y="2257493"/>
            <a:ext cx="3507971" cy="354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차 산업 종사자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노동력 인구의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급격한 감소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pic>
        <p:nvPicPr>
          <p:cNvPr id="11" name="그래픽 10" descr="흡기 방식 단색으로 채워진">
            <a:extLst>
              <a:ext uri="{FF2B5EF4-FFF2-40B4-BE49-F238E27FC236}">
                <a16:creationId xmlns:a16="http://schemas.microsoft.com/office/drawing/2014/main" id="{A934D49B-FC50-6D9E-06BF-80562DC5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2835" y="331737"/>
            <a:ext cx="914400" cy="914400"/>
          </a:xfrm>
          <a:prstGeom prst="rect">
            <a:avLst/>
          </a:prstGeom>
        </p:spPr>
      </p:pic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1C011A5C-B236-6337-8839-9B72872BC52A}"/>
              </a:ext>
            </a:extLst>
          </p:cNvPr>
          <p:cNvSpPr/>
          <p:nvPr/>
        </p:nvSpPr>
        <p:spPr>
          <a:xfrm rot="5400000">
            <a:off x="17880" y="-17882"/>
            <a:ext cx="2257496" cy="2293259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38A8D034-2457-0FE5-28C1-922C0C199774}"/>
              </a:ext>
            </a:extLst>
          </p:cNvPr>
          <p:cNvSpPr/>
          <p:nvPr/>
        </p:nvSpPr>
        <p:spPr>
          <a:xfrm rot="5400000">
            <a:off x="66624" y="-66625"/>
            <a:ext cx="1652341" cy="1785590"/>
          </a:xfrm>
          <a:prstGeom prst="rtTriangle">
            <a:avLst/>
          </a:prstGeom>
          <a:solidFill>
            <a:schemeClr val="bg2">
              <a:lumMod val="9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EA805B65-7909-AD4A-098C-6544875BDA32}"/>
              </a:ext>
            </a:extLst>
          </p:cNvPr>
          <p:cNvSpPr/>
          <p:nvPr/>
        </p:nvSpPr>
        <p:spPr>
          <a:xfrm rot="16200000">
            <a:off x="10012494" y="4678494"/>
            <a:ext cx="2257494" cy="2101518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F452D875-C0CA-FA70-0BC2-9E2934ED6CBB}"/>
              </a:ext>
            </a:extLst>
          </p:cNvPr>
          <p:cNvSpPr/>
          <p:nvPr/>
        </p:nvSpPr>
        <p:spPr>
          <a:xfrm rot="16200000">
            <a:off x="10547683" y="5213682"/>
            <a:ext cx="1652340" cy="1636295"/>
          </a:xfrm>
          <a:prstGeom prst="rtTriangle">
            <a:avLst/>
          </a:prstGeom>
          <a:solidFill>
            <a:schemeClr val="bg2">
              <a:lumMod val="9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9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2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CEFE5-01EC-F926-BA8A-A62455AF98E6}"/>
              </a:ext>
            </a:extLst>
          </p:cNvPr>
          <p:cNvSpPr txBox="1"/>
          <p:nvPr/>
        </p:nvSpPr>
        <p:spPr>
          <a:xfrm>
            <a:off x="646827" y="3278148"/>
            <a:ext cx="11795272" cy="90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자연재해로 인해 농작물의 생산량에 피해가 점차 극대화가 되어가면서 과일</a:t>
            </a:r>
            <a:r>
              <a:rPr lang="en-US" altLang="ko-KR" dirty="0"/>
              <a:t>, </a:t>
            </a:r>
            <a:r>
              <a:rPr lang="ko-KR" altLang="en-US" dirty="0"/>
              <a:t>채소값의 생산량이 눈에 띄게 감소하게 되면서 가격이 매년마다 </a:t>
            </a:r>
            <a:r>
              <a:rPr lang="en-US" altLang="ko-KR" dirty="0"/>
              <a:t>3% ~ 10%</a:t>
            </a:r>
            <a:r>
              <a:rPr lang="ko-KR" altLang="en-US" dirty="0"/>
              <a:t>이상이 오르는 것을 알 수 있습니다</a:t>
            </a:r>
            <a:r>
              <a:rPr lang="en-US" altLang="ko-KR" dirty="0"/>
              <a:t>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dirty="0"/>
              <a:t>추가</a:t>
            </a:r>
            <a:r>
              <a:rPr lang="en-US" altLang="ko-KR" dirty="0"/>
              <a:t>) </a:t>
            </a:r>
            <a:r>
              <a:rPr lang="ko-KR" altLang="en-US" dirty="0"/>
              <a:t>사과는 작년에 비해 </a:t>
            </a:r>
            <a:r>
              <a:rPr lang="en-US" altLang="ko-KR" dirty="0"/>
              <a:t>20%</a:t>
            </a:r>
            <a:r>
              <a:rPr lang="ko-KR" altLang="en-US" dirty="0"/>
              <a:t>이상이 오른 상태</a:t>
            </a:r>
            <a:endParaRPr lang="en-US" altLang="ko-KR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866D3E2-C92A-C37C-7235-42B4E745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7" y="269659"/>
            <a:ext cx="7501482" cy="2400473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F6183B6-BA93-D320-0400-D15AB5D59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360" y="4311738"/>
            <a:ext cx="7501482" cy="240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C4B11-8E89-DB90-36B3-AC10DB1AFA22}"/>
              </a:ext>
            </a:extLst>
          </p:cNvPr>
          <p:cNvSpPr txBox="1"/>
          <p:nvPr/>
        </p:nvSpPr>
        <p:spPr>
          <a:xfrm>
            <a:off x="509342" y="6488667"/>
            <a:ext cx="25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 출처 </a:t>
            </a:r>
            <a:r>
              <a:rPr lang="en-US" altLang="ko-KR" dirty="0"/>
              <a:t>: KAMIS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8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CED331-21B6-60D4-3D9D-5FCE7D259AB1}"/>
              </a:ext>
            </a:extLst>
          </p:cNvPr>
          <p:cNvSpPr txBox="1"/>
          <p:nvPr/>
        </p:nvSpPr>
        <p:spPr>
          <a:xfrm>
            <a:off x="905068" y="4112237"/>
            <a:ext cx="884595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농가인구는 </a:t>
            </a:r>
            <a:r>
              <a:rPr lang="en-US" altLang="ko-KR" sz="2000" dirty="0"/>
              <a:t>98</a:t>
            </a:r>
            <a:r>
              <a:rPr lang="ko-KR" altLang="en-US" sz="2000" dirty="0"/>
              <a:t>년 </a:t>
            </a:r>
            <a:r>
              <a:rPr lang="en-US" altLang="ko-KR" sz="2000" dirty="0"/>
              <a:t>440</a:t>
            </a:r>
            <a:r>
              <a:rPr lang="ko-KR" altLang="en-US" sz="2000" dirty="0"/>
              <a:t>만명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/>
              <a:t>17</a:t>
            </a:r>
            <a:r>
              <a:rPr lang="ko-KR" altLang="en-US" sz="2000" dirty="0"/>
              <a:t>년 </a:t>
            </a:r>
            <a:r>
              <a:rPr lang="en-US" altLang="ko-KR" sz="2000" dirty="0"/>
              <a:t>240</a:t>
            </a:r>
            <a:r>
              <a:rPr lang="ko-KR" altLang="en-US" sz="2000" dirty="0"/>
              <a:t>만 명으로 감소</a:t>
            </a: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농업은 개방화</a:t>
            </a:r>
            <a:r>
              <a:rPr lang="en-US" altLang="ko-KR" sz="2000" dirty="0"/>
              <a:t>, </a:t>
            </a:r>
            <a:r>
              <a:rPr lang="ko-KR" altLang="en-US" sz="2000" dirty="0"/>
              <a:t>고령화 등 구조적인 문제와 투자위축이 겹쳐 농업 성장</a:t>
            </a:r>
            <a:r>
              <a:rPr lang="en-US" altLang="ko-KR" sz="2000" dirty="0"/>
              <a:t>, </a:t>
            </a:r>
            <a:r>
              <a:rPr lang="ko-KR" altLang="en-US" sz="2000" dirty="0"/>
              <a:t>소득 및 수출이 정체되어 성장 모멘텀이 현저히 약화됨</a:t>
            </a: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농가인구는 ’</a:t>
            </a:r>
            <a:r>
              <a:rPr lang="en-US" altLang="ko-KR" sz="2000" dirty="0"/>
              <a:t>98</a:t>
            </a:r>
            <a:r>
              <a:rPr lang="ko-KR" altLang="en-US" sz="2000" dirty="0"/>
              <a:t>년 </a:t>
            </a:r>
            <a:r>
              <a:rPr lang="en-US" altLang="ko-KR" sz="2000" dirty="0"/>
              <a:t>440</a:t>
            </a:r>
            <a:r>
              <a:rPr lang="ko-KR" altLang="en-US" sz="2000" dirty="0"/>
              <a:t>만 명에서 ‘</a:t>
            </a:r>
            <a:r>
              <a:rPr lang="en-US" altLang="ko-KR" sz="2000" dirty="0"/>
              <a:t>17</a:t>
            </a:r>
            <a:r>
              <a:rPr lang="ko-KR" altLang="en-US" sz="2000" dirty="0"/>
              <a:t>년 </a:t>
            </a:r>
            <a:r>
              <a:rPr lang="en-US" altLang="ko-KR" sz="2000" dirty="0"/>
              <a:t>240</a:t>
            </a:r>
            <a:r>
              <a:rPr lang="ko-KR" altLang="en-US" sz="2000" dirty="0"/>
              <a:t>만 명으로 감소했고</a:t>
            </a:r>
            <a:r>
              <a:rPr lang="en-US" altLang="ko-KR" sz="2000" dirty="0"/>
              <a:t>, </a:t>
            </a:r>
            <a:r>
              <a:rPr lang="ko-KR" altLang="en-US" sz="2000" dirty="0"/>
              <a:t>총 </a:t>
            </a:r>
            <a:r>
              <a:rPr lang="ko-KR" altLang="en-US" sz="2000" dirty="0" err="1"/>
              <a:t>인구중</a:t>
            </a:r>
            <a:r>
              <a:rPr lang="ko-KR" altLang="en-US" sz="2000" dirty="0"/>
              <a:t> 비중도 </a:t>
            </a:r>
            <a:r>
              <a:rPr lang="en-US" altLang="ko-KR" sz="2000" dirty="0"/>
              <a:t>9.5%</a:t>
            </a:r>
            <a:r>
              <a:rPr lang="ko-KR" altLang="en-US" sz="2000" dirty="0"/>
              <a:t>에서 </a:t>
            </a:r>
            <a:r>
              <a:rPr lang="en-US" altLang="ko-KR" sz="2000" dirty="0"/>
              <a:t>4.7%</a:t>
            </a:r>
            <a:r>
              <a:rPr lang="ko-KR" altLang="en-US" sz="2000" dirty="0"/>
              <a:t>로 감소했다</a:t>
            </a:r>
            <a:r>
              <a:rPr lang="en-US" altLang="ko-KR" sz="2000" dirty="0"/>
              <a:t>. </a:t>
            </a:r>
            <a:r>
              <a:rPr lang="ko-KR" altLang="en-US" sz="2000" dirty="0"/>
              <a:t>반면 </a:t>
            </a:r>
            <a:r>
              <a:rPr lang="en-US" altLang="ko-KR" sz="2000" dirty="0"/>
              <a:t>65</a:t>
            </a:r>
            <a:r>
              <a:rPr lang="ko-KR" altLang="en-US" sz="2000" dirty="0"/>
              <a:t>세 이상 비율은 </a:t>
            </a:r>
            <a:r>
              <a:rPr lang="en-US" altLang="ko-KR" sz="2000" dirty="0"/>
              <a:t>19.6%</a:t>
            </a:r>
            <a:r>
              <a:rPr lang="ko-KR" altLang="en-US" sz="2000" dirty="0"/>
              <a:t>에서 </a:t>
            </a:r>
            <a:r>
              <a:rPr lang="en-US" altLang="ko-KR" sz="2000" dirty="0"/>
              <a:t>42.5%</a:t>
            </a:r>
            <a:r>
              <a:rPr lang="ko-KR" altLang="en-US" sz="2000" dirty="0"/>
              <a:t>로 두 배 이상 증가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7BB8B0-0FFA-3604-3817-E1D8440C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7" y="129662"/>
            <a:ext cx="10551472" cy="38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711F9E-8015-B173-D00F-871E6183D0D0}"/>
              </a:ext>
            </a:extLst>
          </p:cNvPr>
          <p:cNvSpPr txBox="1"/>
          <p:nvPr/>
        </p:nvSpPr>
        <p:spPr>
          <a:xfrm>
            <a:off x="658978" y="889529"/>
            <a:ext cx="3455821" cy="110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스마트팜</a:t>
            </a:r>
            <a:r>
              <a:rPr lang="en-US" altLang="ko-KR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b="1" dirty="0">
                <a:latin typeface="+mj-lt"/>
                <a:ea typeface="+mj-ea"/>
                <a:cs typeface="+mj-cs"/>
              </a:rPr>
              <a:t>등</a:t>
            </a:r>
            <a:r>
              <a:rPr lang="ko-KR" alt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장의 사회적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15388-078A-C657-4F26-8D848274BDEA}"/>
              </a:ext>
            </a:extLst>
          </p:cNvPr>
          <p:cNvSpPr txBox="1"/>
          <p:nvPr/>
        </p:nvSpPr>
        <p:spPr>
          <a:xfrm>
            <a:off x="658978" y="2442057"/>
            <a:ext cx="3455821" cy="3539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농업 </a:t>
            </a:r>
            <a:r>
              <a:rPr lang="en-US" altLang="ko-KR" sz="1900" dirty="0"/>
              <a:t>GDP </a:t>
            </a:r>
            <a:r>
              <a:rPr lang="ko-KR" altLang="en-US" sz="1900" dirty="0"/>
              <a:t>및 국가경제에서 차지하는 비중의 감소</a:t>
            </a: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농림업 생산액은 </a:t>
            </a:r>
            <a:r>
              <a:rPr lang="en-US" altLang="ko-KR" sz="1900" dirty="0"/>
              <a:t>2017</a:t>
            </a:r>
            <a:r>
              <a:rPr lang="ko-KR" altLang="en-US" sz="1900" dirty="0"/>
              <a:t>년 </a:t>
            </a:r>
            <a:r>
              <a:rPr lang="en-US" altLang="ko-KR" sz="1900" dirty="0"/>
              <a:t>50.6</a:t>
            </a:r>
            <a:r>
              <a:rPr lang="ko-KR" altLang="en-US" sz="1900" dirty="0"/>
              <a:t>조 원으로 </a:t>
            </a:r>
            <a:r>
              <a:rPr lang="en-US" altLang="ko-KR" sz="1900" dirty="0"/>
              <a:t>2013</a:t>
            </a:r>
            <a:r>
              <a:rPr lang="ko-KR" altLang="en-US" sz="1900" dirty="0"/>
              <a:t>년을 기점으로 감소추세</a:t>
            </a: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‘97</a:t>
            </a:r>
            <a:r>
              <a:rPr lang="ko-KR" altLang="en-US" sz="1900" dirty="0"/>
              <a:t>년 </a:t>
            </a:r>
            <a:r>
              <a:rPr lang="en-US" altLang="ko-KR" sz="1900" dirty="0"/>
              <a:t>30%</a:t>
            </a:r>
            <a:r>
              <a:rPr lang="ko-KR" altLang="en-US" sz="1900" dirty="0"/>
              <a:t>를 차지하던 쌀의 비중은 </a:t>
            </a:r>
            <a:r>
              <a:rPr lang="en-US" altLang="ko-KR" sz="1900" dirty="0"/>
              <a:t>13%</a:t>
            </a:r>
            <a:r>
              <a:rPr lang="ko-KR" altLang="en-US" sz="1900" dirty="0"/>
              <a:t>로 떨어졌고</a:t>
            </a:r>
            <a:r>
              <a:rPr lang="en-US" altLang="ko-KR" sz="1900" dirty="0"/>
              <a:t>, 23%</a:t>
            </a:r>
            <a:r>
              <a:rPr lang="ko-KR" altLang="en-US" sz="1900" dirty="0"/>
              <a:t>이던 축산업은 </a:t>
            </a:r>
            <a:r>
              <a:rPr lang="en-US" altLang="ko-KR" sz="1900" dirty="0"/>
              <a:t>40%</a:t>
            </a:r>
            <a:r>
              <a:rPr lang="ko-KR" altLang="en-US" sz="1900" dirty="0"/>
              <a:t>까지 증가</a:t>
            </a:r>
            <a:endParaRPr lang="en-US" altLang="ko-KR" sz="1900" dirty="0"/>
          </a:p>
        </p:txBody>
      </p:sp>
      <p:pic>
        <p:nvPicPr>
          <p:cNvPr id="10" name="그림 9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5612B88-148A-30A6-B962-537316DF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056" y="741391"/>
            <a:ext cx="8108756" cy="56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화살표: U자형 39">
            <a:extLst>
              <a:ext uri="{FF2B5EF4-FFF2-40B4-BE49-F238E27FC236}">
                <a16:creationId xmlns:a16="http://schemas.microsoft.com/office/drawing/2014/main" id="{D9AE55A5-0A13-6353-95E4-8A9527682875}"/>
              </a:ext>
            </a:extLst>
          </p:cNvPr>
          <p:cNvSpPr/>
          <p:nvPr/>
        </p:nvSpPr>
        <p:spPr>
          <a:xfrm>
            <a:off x="560439" y="123895"/>
            <a:ext cx="11363104" cy="6462596"/>
          </a:xfrm>
          <a:prstGeom prst="uturnArrow">
            <a:avLst>
              <a:gd name="adj1" fmla="val 25000"/>
              <a:gd name="adj2" fmla="val 25000"/>
              <a:gd name="adj3" fmla="val 31431"/>
              <a:gd name="adj4" fmla="val 43750"/>
              <a:gd name="adj5" fmla="val 100000"/>
            </a:avLst>
          </a:prstGeom>
          <a:solidFill>
            <a:srgbClr val="00206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4F43877-8FD9-72FF-572C-9B56B4A38716}"/>
              </a:ext>
            </a:extLst>
          </p:cNvPr>
          <p:cNvSpPr/>
          <p:nvPr/>
        </p:nvSpPr>
        <p:spPr>
          <a:xfrm>
            <a:off x="1252956" y="1215891"/>
            <a:ext cx="2315496" cy="1629697"/>
          </a:xfrm>
          <a:prstGeom prst="roundRect">
            <a:avLst/>
          </a:prstGeom>
          <a:solidFill>
            <a:srgbClr val="FFFF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ysClr val="windowText" lastClr="000000"/>
                </a:solidFill>
              </a:rPr>
              <a:t>라즈베리파이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래픽 3" descr="체리 단색으로 채워진">
            <a:extLst>
              <a:ext uri="{FF2B5EF4-FFF2-40B4-BE49-F238E27FC236}">
                <a16:creationId xmlns:a16="http://schemas.microsoft.com/office/drawing/2014/main" id="{5419F97E-C77C-9B85-3822-1CB7941E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04" y="925756"/>
            <a:ext cx="914400" cy="9144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A51666-118E-EC41-B59C-8179A0EC3C82}"/>
              </a:ext>
            </a:extLst>
          </p:cNvPr>
          <p:cNvSpPr/>
          <p:nvPr/>
        </p:nvSpPr>
        <p:spPr>
          <a:xfrm>
            <a:off x="6420382" y="1482642"/>
            <a:ext cx="5370462" cy="47949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A67A6F-5133-6D92-63FB-F36D6A9EE273}"/>
              </a:ext>
            </a:extLst>
          </p:cNvPr>
          <p:cNvSpPr/>
          <p:nvPr/>
        </p:nvSpPr>
        <p:spPr>
          <a:xfrm>
            <a:off x="560439" y="4914639"/>
            <a:ext cx="2315496" cy="1629697"/>
          </a:xfrm>
          <a:prstGeom prst="round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ysClr val="windowText" lastClr="000000"/>
                </a:solidFill>
              </a:rPr>
              <a:t>아두이노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(UNO)</a:t>
            </a:r>
          </a:p>
        </p:txBody>
      </p:sp>
      <p:pic>
        <p:nvPicPr>
          <p:cNvPr id="13" name="그림 12" descr="상징, 로고이(가) 표시된 사진&#10;&#10;자동 생성된 설명">
            <a:extLst>
              <a:ext uri="{FF2B5EF4-FFF2-40B4-BE49-F238E27FC236}">
                <a16:creationId xmlns:a16="http://schemas.microsoft.com/office/drawing/2014/main" id="{448A832F-51C3-ED79-5951-059E06649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9179">
            <a:off x="275284" y="4490895"/>
            <a:ext cx="865275" cy="860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928A4A-2DBC-4092-2D59-624387B99729}"/>
              </a:ext>
            </a:extLst>
          </p:cNvPr>
          <p:cNvSpPr txBox="1"/>
          <p:nvPr/>
        </p:nvSpPr>
        <p:spPr>
          <a:xfrm>
            <a:off x="3378486" y="5891694"/>
            <a:ext cx="2717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토양 습도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온습도</a:t>
            </a:r>
            <a:r>
              <a:rPr lang="ko-KR" altLang="en-US" sz="2000" dirty="0"/>
              <a:t> 측정 후 데이터 전송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92CEDD-6BA4-812D-C875-2CC5CF0740CF}"/>
              </a:ext>
            </a:extLst>
          </p:cNvPr>
          <p:cNvSpPr txBox="1"/>
          <p:nvPr/>
        </p:nvSpPr>
        <p:spPr>
          <a:xfrm>
            <a:off x="6834279" y="2120591"/>
            <a:ext cx="451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◆ </a:t>
            </a:r>
            <a:r>
              <a:rPr lang="ko-KR" altLang="en-US" sz="2000" dirty="0" err="1"/>
              <a:t>펠티어</a:t>
            </a:r>
            <a:r>
              <a:rPr lang="ko-KR" altLang="en-US" sz="2000" dirty="0"/>
              <a:t> 소자를 통한 온도 습도제어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F2EE98-C7AF-E804-D73F-CD2961B299B0}"/>
              </a:ext>
            </a:extLst>
          </p:cNvPr>
          <p:cNvSpPr txBox="1"/>
          <p:nvPr/>
        </p:nvSpPr>
        <p:spPr>
          <a:xfrm>
            <a:off x="6834279" y="2934233"/>
            <a:ext cx="4764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◆ 자색  </a:t>
            </a:r>
            <a:r>
              <a:rPr lang="en-US" altLang="ko-KR" sz="2000" dirty="0"/>
              <a:t>LED</a:t>
            </a:r>
            <a:r>
              <a:rPr lang="ko-KR" altLang="en-US" sz="2000" dirty="0"/>
              <a:t>제어를 통한 식물의 광합성에 효율적인 제어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32BD1B-772E-62C7-F518-B5C687FB0F6F}"/>
              </a:ext>
            </a:extLst>
          </p:cNvPr>
          <p:cNvSpPr txBox="1"/>
          <p:nvPr/>
        </p:nvSpPr>
        <p:spPr>
          <a:xfrm>
            <a:off x="6834279" y="4055651"/>
            <a:ext cx="476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◆ 물 펌프 제어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135B2-6B2F-EA84-A039-F84D5DB64418}"/>
              </a:ext>
            </a:extLst>
          </p:cNvPr>
          <p:cNvSpPr txBox="1"/>
          <p:nvPr/>
        </p:nvSpPr>
        <p:spPr>
          <a:xfrm>
            <a:off x="6834279" y="4975248"/>
            <a:ext cx="476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◆ </a:t>
            </a:r>
            <a:r>
              <a:rPr lang="en-US" altLang="ko-KR" sz="2000" dirty="0"/>
              <a:t>FND</a:t>
            </a:r>
            <a:r>
              <a:rPr lang="ko-KR" altLang="en-US" sz="2000" dirty="0"/>
              <a:t>를 통해 현재 </a:t>
            </a:r>
            <a:r>
              <a:rPr lang="ko-KR" altLang="en-US" sz="2000" dirty="0" err="1"/>
              <a:t>온습도</a:t>
            </a:r>
            <a:r>
              <a:rPr lang="ko-KR" altLang="en-US" sz="2000" dirty="0"/>
              <a:t> 값 표기</a:t>
            </a:r>
            <a:endParaRPr lang="en-US" altLang="ko-KR" sz="2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8898E1A-3A15-DB79-B5D9-CBB82D23444F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16200000" flipH="1">
            <a:off x="5624782" y="-1998188"/>
            <a:ext cx="266751" cy="6694909"/>
          </a:xfrm>
          <a:prstGeom prst="bentConnector3">
            <a:avLst>
              <a:gd name="adj1" fmla="val -85698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4BCDD4E-1EFF-E8D6-B455-A0C27B495F1C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5400000" flipH="1" flipV="1">
            <a:off x="1029920" y="3533856"/>
            <a:ext cx="2069051" cy="69251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2F860738-340A-0AC6-CA97-37AC0FBC56A2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875935" y="5729488"/>
            <a:ext cx="502551" cy="51614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104F57-8627-BBF4-2FFE-94DBC8E8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65727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819B21-56A9-F580-01BA-55D84CC03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03" y="0"/>
            <a:ext cx="6962052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C8CB77-ED8D-3B3B-C88A-04195C3EF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572" y="0"/>
            <a:ext cx="2031781" cy="16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38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FCA78D-CADC-9B17-E9A2-FD0848CF887C}"/>
              </a:ext>
            </a:extLst>
          </p:cNvPr>
          <p:cNvSpPr txBox="1"/>
          <p:nvPr/>
        </p:nvSpPr>
        <p:spPr>
          <a:xfrm>
            <a:off x="0" y="121178"/>
            <a:ext cx="2627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solidFill>
                  <a:schemeClr val="bg1"/>
                </a:solidFill>
              </a:rPr>
              <a:t>동작확인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64E00-6CFC-9A71-0485-D402D3A49493}"/>
              </a:ext>
            </a:extLst>
          </p:cNvPr>
          <p:cNvSpPr txBox="1"/>
          <p:nvPr/>
        </p:nvSpPr>
        <p:spPr>
          <a:xfrm>
            <a:off x="1863304" y="2659558"/>
            <a:ext cx="89542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hlinkClick r:id="rId2"/>
              </a:rPr>
              <a:t>https://youtu.be/r9tUc5HMkeU</a:t>
            </a:r>
            <a:endParaRPr lang="ko-KR" altLang="en-US" sz="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45D68-042C-0065-15B3-0241C00CED10}"/>
              </a:ext>
            </a:extLst>
          </p:cNvPr>
          <p:cNvSpPr txBox="1"/>
          <p:nvPr/>
        </p:nvSpPr>
        <p:spPr>
          <a:xfrm>
            <a:off x="155275" y="121178"/>
            <a:ext cx="5940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실행 영상</a:t>
            </a:r>
          </a:p>
        </p:txBody>
      </p:sp>
    </p:spTree>
    <p:extLst>
      <p:ext uri="{BB962C8B-B14F-4D97-AF65-F5344CB8AC3E}">
        <p14:creationId xmlns:p14="http://schemas.microsoft.com/office/powerpoint/2010/main" val="90577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876</TotalTime>
  <Words>276</Words>
  <Application>Microsoft Office PowerPoint</Application>
  <PresentationFormat>와이드스크린</PresentationFormat>
  <Paragraphs>44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우성 최</dc:creator>
  <cp:lastModifiedBy>우성 최</cp:lastModifiedBy>
  <cp:revision>31</cp:revision>
  <dcterms:created xsi:type="dcterms:W3CDTF">2023-11-01T13:04:06Z</dcterms:created>
  <dcterms:modified xsi:type="dcterms:W3CDTF">2023-11-08T00:54:49Z</dcterms:modified>
</cp:coreProperties>
</file>