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300" r:id="rId3"/>
    <p:sldId id="284" r:id="rId4"/>
    <p:sldId id="285" r:id="rId5"/>
    <p:sldId id="286" r:id="rId6"/>
    <p:sldId id="287" r:id="rId7"/>
    <p:sldId id="298" r:id="rId8"/>
    <p:sldId id="299" r:id="rId9"/>
    <p:sldId id="261" r:id="rId10"/>
    <p:sldId id="256" r:id="rId11"/>
    <p:sldId id="257" r:id="rId12"/>
    <p:sldId id="280" r:id="rId13"/>
    <p:sldId id="263" r:id="rId14"/>
    <p:sldId id="259" r:id="rId15"/>
    <p:sldId id="267" r:id="rId16"/>
    <p:sldId id="268" r:id="rId17"/>
    <p:sldId id="262" r:id="rId18"/>
    <p:sldId id="264" r:id="rId19"/>
    <p:sldId id="265" r:id="rId20"/>
    <p:sldId id="303" r:id="rId21"/>
    <p:sldId id="304" r:id="rId22"/>
    <p:sldId id="269" r:id="rId23"/>
    <p:sldId id="270" r:id="rId24"/>
    <p:sldId id="271" r:id="rId25"/>
    <p:sldId id="272" r:id="rId26"/>
    <p:sldId id="273" r:id="rId27"/>
    <p:sldId id="274" r:id="rId28"/>
    <p:sldId id="305" r:id="rId29"/>
    <p:sldId id="275" r:id="rId30"/>
    <p:sldId id="276" r:id="rId31"/>
    <p:sldId id="277" r:id="rId32"/>
    <p:sldId id="278" r:id="rId33"/>
    <p:sldId id="279" r:id="rId34"/>
    <p:sldId id="301" r:id="rId35"/>
    <p:sldId id="302" r:id="rId36"/>
    <p:sldId id="312" r:id="rId37"/>
    <p:sldId id="289" r:id="rId38"/>
    <p:sldId id="288" r:id="rId39"/>
    <p:sldId id="290" r:id="rId40"/>
    <p:sldId id="260" r:id="rId41"/>
    <p:sldId id="291" r:id="rId42"/>
    <p:sldId id="292" r:id="rId43"/>
    <p:sldId id="293" r:id="rId44"/>
    <p:sldId id="294" r:id="rId45"/>
    <p:sldId id="295" r:id="rId46"/>
    <p:sldId id="266" r:id="rId47"/>
    <p:sldId id="297" r:id="rId48"/>
    <p:sldId id="306" r:id="rId49"/>
    <p:sldId id="307" r:id="rId50"/>
    <p:sldId id="327" r:id="rId51"/>
    <p:sldId id="258" r:id="rId52"/>
    <p:sldId id="321" r:id="rId53"/>
    <p:sldId id="322" r:id="rId54"/>
    <p:sldId id="323" r:id="rId55"/>
    <p:sldId id="324" r:id="rId56"/>
    <p:sldId id="325" r:id="rId57"/>
    <p:sldId id="326" r:id="rId58"/>
    <p:sldId id="319" r:id="rId59"/>
    <p:sldId id="314" r:id="rId60"/>
    <p:sldId id="315" r:id="rId61"/>
    <p:sldId id="308" r:id="rId62"/>
    <p:sldId id="317" r:id="rId63"/>
    <p:sldId id="318" r:id="rId64"/>
    <p:sldId id="320" r:id="rId65"/>
    <p:sldId id="316" r:id="rId66"/>
    <p:sldId id="309" r:id="rId67"/>
    <p:sldId id="310" r:id="rId68"/>
    <p:sldId id="311" r:id="rId69"/>
    <p:sldId id="328" r:id="rId70"/>
    <p:sldId id="330" r:id="rId71"/>
    <p:sldId id="331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1D7E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8FEA1F-4C39-4E2C-BF39-4DB1B78FBC19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78A77497-C4F3-4095-8510-5D53CA25DB47}">
      <dgm:prSet/>
      <dgm:spPr>
        <a:solidFill>
          <a:srgbClr val="7030A0"/>
        </a:solidFill>
      </dgm:spPr>
      <dgm:t>
        <a:bodyPr/>
        <a:lstStyle/>
        <a:p>
          <a:r>
            <a:rPr lang="hu-HU" b="1" u="sng" dirty="0"/>
            <a:t>Egyenes rézkábelek</a:t>
          </a:r>
        </a:p>
      </dgm:t>
    </dgm:pt>
    <dgm:pt modelId="{2DDBC3DB-8358-4B96-9830-95B2E0546FEB}" type="parTrans" cxnId="{9C36C22D-43BF-4536-A034-2CB59F6BE599}">
      <dgm:prSet/>
      <dgm:spPr/>
      <dgm:t>
        <a:bodyPr/>
        <a:lstStyle/>
        <a:p>
          <a:endParaRPr lang="en-US"/>
        </a:p>
      </dgm:t>
    </dgm:pt>
    <dgm:pt modelId="{F304432B-CE16-456C-A847-4D5D5B76AA33}" type="sibTrans" cxnId="{9C36C22D-43BF-4536-A034-2CB59F6BE599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3EB60CA3-2026-4B40-B58E-2C2FC4ADDD4D}">
      <dgm:prSet/>
      <dgm:spPr>
        <a:solidFill>
          <a:schemeClr val="accent2"/>
        </a:solidFill>
      </dgm:spPr>
      <dgm:t>
        <a:bodyPr/>
        <a:lstStyle/>
        <a:p>
          <a:r>
            <a:rPr lang="hu-HU" b="1" u="sng" dirty="0"/>
            <a:t>Optikai kábelek</a:t>
          </a:r>
        </a:p>
      </dgm:t>
    </dgm:pt>
    <dgm:pt modelId="{1EC83B65-D00E-4812-95CC-86FA919F286D}" type="parTrans" cxnId="{86667922-7525-4335-A609-E9ACC5052C5F}">
      <dgm:prSet/>
      <dgm:spPr/>
      <dgm:t>
        <a:bodyPr/>
        <a:lstStyle/>
        <a:p>
          <a:endParaRPr lang="en-US"/>
        </a:p>
      </dgm:t>
    </dgm:pt>
    <dgm:pt modelId="{6854DEE8-4CF5-4934-A828-DC410D3ADD15}" type="sibTrans" cxnId="{86667922-7525-4335-A609-E9ACC5052C5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72425CC4-EDFE-40F0-A96A-EC7CE78C9AA2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hu-HU" b="1" u="sng" dirty="0"/>
            <a:t>Soros kábelek</a:t>
          </a:r>
        </a:p>
      </dgm:t>
    </dgm:pt>
    <dgm:pt modelId="{8E1F6B38-3804-4176-A5C1-E2501D06E4DA}" type="parTrans" cxnId="{32071255-A590-4665-A53C-0D7DD0B39B6E}">
      <dgm:prSet/>
      <dgm:spPr/>
      <dgm:t>
        <a:bodyPr/>
        <a:lstStyle/>
        <a:p>
          <a:endParaRPr lang="en-US"/>
        </a:p>
      </dgm:t>
    </dgm:pt>
    <dgm:pt modelId="{45C5B9EA-647B-4A85-9397-7E8C62A9CBF7}" type="sibTrans" cxnId="{32071255-A590-4665-A53C-0D7DD0B39B6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4905A2BA-913C-4D95-962E-F65BD2668F58}">
      <dgm:prSet/>
      <dgm:spPr/>
      <dgm:t>
        <a:bodyPr/>
        <a:lstStyle/>
        <a:p>
          <a:r>
            <a:rPr lang="hu-HU" dirty="0"/>
            <a:t>AUTO MDIX</a:t>
          </a:r>
        </a:p>
      </dgm:t>
    </dgm:pt>
    <dgm:pt modelId="{E2049453-A1C4-458D-89E7-FAF1501DE0BE}" type="parTrans" cxnId="{7DE0E8DE-93A4-4ED3-A02F-2A560886FBEE}">
      <dgm:prSet/>
      <dgm:spPr/>
      <dgm:t>
        <a:bodyPr/>
        <a:lstStyle/>
        <a:p>
          <a:endParaRPr lang="hu-HU"/>
        </a:p>
      </dgm:t>
    </dgm:pt>
    <dgm:pt modelId="{4FBC13DA-0166-40F5-8173-0028F38EA326}" type="sibTrans" cxnId="{7DE0E8DE-93A4-4ED3-A02F-2A560886FBEE}">
      <dgm:prSet/>
      <dgm:spPr/>
      <dgm:t>
        <a:bodyPr/>
        <a:lstStyle/>
        <a:p>
          <a:endParaRPr lang="hu-HU"/>
        </a:p>
      </dgm:t>
    </dgm:pt>
    <dgm:pt modelId="{336363BD-80B3-4303-A788-8D07A903B12D}">
      <dgm:prSet/>
      <dgm:spPr/>
      <dgm:t>
        <a:bodyPr/>
        <a:lstStyle/>
        <a:p>
          <a:r>
            <a:rPr lang="hu-HU" dirty="0"/>
            <a:t>Gyorsabb adatátvitel</a:t>
          </a:r>
        </a:p>
      </dgm:t>
    </dgm:pt>
    <dgm:pt modelId="{F0663E4A-A86A-4E61-B8FA-7260C378C43A}" type="parTrans" cxnId="{74C935C1-FC07-4D92-84CC-A652EFED2A9E}">
      <dgm:prSet/>
      <dgm:spPr/>
      <dgm:t>
        <a:bodyPr/>
        <a:lstStyle/>
        <a:p>
          <a:endParaRPr lang="hu-HU"/>
        </a:p>
      </dgm:t>
    </dgm:pt>
    <dgm:pt modelId="{324166CC-7A94-43B0-B065-0AF0779FC935}" type="sibTrans" cxnId="{74C935C1-FC07-4D92-84CC-A652EFED2A9E}">
      <dgm:prSet/>
      <dgm:spPr/>
      <dgm:t>
        <a:bodyPr/>
        <a:lstStyle/>
        <a:p>
          <a:endParaRPr lang="hu-HU"/>
        </a:p>
      </dgm:t>
    </dgm:pt>
    <dgm:pt modelId="{7A6C62ED-2703-4D38-A21C-DE15242261E4}">
      <dgm:prSet/>
      <dgm:spPr/>
      <dgm:t>
        <a:bodyPr/>
        <a:lstStyle/>
        <a:p>
          <a:r>
            <a:rPr lang="hu-HU" dirty="0"/>
            <a:t>Bővítőmodul-hiány</a:t>
          </a:r>
        </a:p>
      </dgm:t>
    </dgm:pt>
    <dgm:pt modelId="{CE9FE64E-6B2A-44A4-A5CE-923E9A69B80C}" type="parTrans" cxnId="{52DEBEF7-6050-41B4-B9E4-44FA2AC92647}">
      <dgm:prSet/>
      <dgm:spPr/>
      <dgm:t>
        <a:bodyPr/>
        <a:lstStyle/>
        <a:p>
          <a:endParaRPr lang="hu-HU"/>
        </a:p>
      </dgm:t>
    </dgm:pt>
    <dgm:pt modelId="{4BED9158-1D39-457E-B7A1-7F99022006C2}" type="sibTrans" cxnId="{52DEBEF7-6050-41B4-B9E4-44FA2AC92647}">
      <dgm:prSet/>
      <dgm:spPr/>
      <dgm:t>
        <a:bodyPr/>
        <a:lstStyle/>
        <a:p>
          <a:endParaRPr lang="hu-HU"/>
        </a:p>
      </dgm:t>
    </dgm:pt>
    <dgm:pt modelId="{DA3F9958-B0F9-49F8-984E-0DBF2EF8807A}">
      <dgm:prSet/>
      <dgm:spPr/>
      <dgm:t>
        <a:bodyPr/>
        <a:lstStyle/>
        <a:p>
          <a:r>
            <a:rPr lang="hu-HU" dirty="0"/>
            <a:t>Nagyobb távolság miatt</a:t>
          </a:r>
        </a:p>
      </dgm:t>
    </dgm:pt>
    <dgm:pt modelId="{7E7A2E63-56FD-4080-B3A8-265E246253BD}" type="parTrans" cxnId="{7B647629-38BC-4213-8945-F5A4463E7F7E}">
      <dgm:prSet/>
      <dgm:spPr/>
      <dgm:t>
        <a:bodyPr/>
        <a:lstStyle/>
        <a:p>
          <a:endParaRPr lang="hu-HU"/>
        </a:p>
      </dgm:t>
    </dgm:pt>
    <dgm:pt modelId="{3D725ADA-F2D9-4400-8B52-DACD6F598C49}" type="sibTrans" cxnId="{7B647629-38BC-4213-8945-F5A4463E7F7E}">
      <dgm:prSet/>
      <dgm:spPr/>
      <dgm:t>
        <a:bodyPr/>
        <a:lstStyle/>
        <a:p>
          <a:endParaRPr lang="hu-HU"/>
        </a:p>
      </dgm:t>
    </dgm:pt>
    <dgm:pt modelId="{7216F263-FCC7-4C20-911D-4E1CCC83878A}">
      <dgm:prSet/>
      <dgm:spPr/>
      <dgm:t>
        <a:bodyPr/>
        <a:lstStyle/>
        <a:p>
          <a:r>
            <a:rPr lang="hu-HU" dirty="0"/>
            <a:t>Az internet, ill. a fejlesztői telephely felé</a:t>
          </a:r>
        </a:p>
      </dgm:t>
    </dgm:pt>
    <dgm:pt modelId="{9C5BDB76-84B9-48EA-BBFA-1265E32C84FC}" type="parTrans" cxnId="{3B48841A-01EF-4BFF-AC66-40D86D0F8EED}">
      <dgm:prSet/>
      <dgm:spPr/>
      <dgm:t>
        <a:bodyPr/>
        <a:lstStyle/>
        <a:p>
          <a:endParaRPr lang="hu-HU"/>
        </a:p>
      </dgm:t>
    </dgm:pt>
    <dgm:pt modelId="{139E6FDA-3FF1-48A0-AC58-9DBB7020895E}" type="sibTrans" cxnId="{3B48841A-01EF-4BFF-AC66-40D86D0F8EED}">
      <dgm:prSet/>
      <dgm:spPr/>
      <dgm:t>
        <a:bodyPr/>
        <a:lstStyle/>
        <a:p>
          <a:endParaRPr lang="hu-HU"/>
        </a:p>
      </dgm:t>
    </dgm:pt>
    <dgm:pt modelId="{FC19A7EF-4EEF-41C8-8DA6-8B997680C19D}" type="pres">
      <dgm:prSet presAssocID="{F68FEA1F-4C39-4E2C-BF39-4DB1B78FBC19}" presName="Name0" presStyleCnt="0">
        <dgm:presLayoutVars>
          <dgm:animLvl val="lvl"/>
          <dgm:resizeHandles val="exact"/>
        </dgm:presLayoutVars>
      </dgm:prSet>
      <dgm:spPr/>
    </dgm:pt>
    <dgm:pt modelId="{927C34F6-7284-4A29-9242-3CDC7F1CD6E2}" type="pres">
      <dgm:prSet presAssocID="{78A77497-C4F3-4095-8510-5D53CA25DB47}" presName="compositeNode" presStyleCnt="0">
        <dgm:presLayoutVars>
          <dgm:bulletEnabled val="1"/>
        </dgm:presLayoutVars>
      </dgm:prSet>
      <dgm:spPr/>
    </dgm:pt>
    <dgm:pt modelId="{851FEDFF-A3E7-42EB-B36B-4D81D3165DA8}" type="pres">
      <dgm:prSet presAssocID="{78A77497-C4F3-4095-8510-5D53CA25DB47}" presName="bgRect" presStyleLbl="alignNode1" presStyleIdx="0" presStyleCnt="3"/>
      <dgm:spPr/>
    </dgm:pt>
    <dgm:pt modelId="{A5184E7A-24DA-4913-93A3-88403CF12645}" type="pres">
      <dgm:prSet presAssocID="{F304432B-CE16-456C-A847-4D5D5B76AA3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20269C1E-42E7-4561-9E53-875B17503D3E}" type="pres">
      <dgm:prSet presAssocID="{78A77497-C4F3-4095-8510-5D53CA25DB47}" presName="nodeRect" presStyleLbl="alignNode1" presStyleIdx="0" presStyleCnt="3">
        <dgm:presLayoutVars>
          <dgm:bulletEnabled val="1"/>
        </dgm:presLayoutVars>
      </dgm:prSet>
      <dgm:spPr/>
    </dgm:pt>
    <dgm:pt modelId="{B8B82919-38BD-4F8B-89D6-CC872838B2B5}" type="pres">
      <dgm:prSet presAssocID="{F304432B-CE16-456C-A847-4D5D5B76AA33}" presName="sibTrans" presStyleCnt="0"/>
      <dgm:spPr/>
    </dgm:pt>
    <dgm:pt modelId="{FA29A47D-D50F-413B-A67C-2B9ACFC63E33}" type="pres">
      <dgm:prSet presAssocID="{3EB60CA3-2026-4B40-B58E-2C2FC4ADDD4D}" presName="compositeNode" presStyleCnt="0">
        <dgm:presLayoutVars>
          <dgm:bulletEnabled val="1"/>
        </dgm:presLayoutVars>
      </dgm:prSet>
      <dgm:spPr/>
    </dgm:pt>
    <dgm:pt modelId="{F8222E8F-E377-4F5B-B066-5B65F0A05BE2}" type="pres">
      <dgm:prSet presAssocID="{3EB60CA3-2026-4B40-B58E-2C2FC4ADDD4D}" presName="bgRect" presStyleLbl="alignNode1" presStyleIdx="1" presStyleCnt="3"/>
      <dgm:spPr/>
    </dgm:pt>
    <dgm:pt modelId="{92EB14F0-D712-4EE8-B426-FD3F568F0C22}" type="pres">
      <dgm:prSet presAssocID="{6854DEE8-4CF5-4934-A828-DC410D3ADD15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BA3CE47A-E330-4FF5-99E7-E4873FD079EF}" type="pres">
      <dgm:prSet presAssocID="{3EB60CA3-2026-4B40-B58E-2C2FC4ADDD4D}" presName="nodeRect" presStyleLbl="alignNode1" presStyleIdx="1" presStyleCnt="3">
        <dgm:presLayoutVars>
          <dgm:bulletEnabled val="1"/>
        </dgm:presLayoutVars>
      </dgm:prSet>
      <dgm:spPr/>
    </dgm:pt>
    <dgm:pt modelId="{1B14EA8C-737F-4B57-9504-AE29C45254B8}" type="pres">
      <dgm:prSet presAssocID="{6854DEE8-4CF5-4934-A828-DC410D3ADD15}" presName="sibTrans" presStyleCnt="0"/>
      <dgm:spPr/>
    </dgm:pt>
    <dgm:pt modelId="{750494D5-6D02-45C5-A8B5-9AA3AD4FE311}" type="pres">
      <dgm:prSet presAssocID="{72425CC4-EDFE-40F0-A96A-EC7CE78C9AA2}" presName="compositeNode" presStyleCnt="0">
        <dgm:presLayoutVars>
          <dgm:bulletEnabled val="1"/>
        </dgm:presLayoutVars>
      </dgm:prSet>
      <dgm:spPr/>
    </dgm:pt>
    <dgm:pt modelId="{8519BEBC-54F0-43EE-92E6-1B0E6EE295B7}" type="pres">
      <dgm:prSet presAssocID="{72425CC4-EDFE-40F0-A96A-EC7CE78C9AA2}" presName="bgRect" presStyleLbl="alignNode1" presStyleIdx="2" presStyleCnt="3"/>
      <dgm:spPr/>
    </dgm:pt>
    <dgm:pt modelId="{26229754-39C6-4AB5-B255-4EB228883549}" type="pres">
      <dgm:prSet presAssocID="{45C5B9EA-647B-4A85-9397-7E8C62A9CBF7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9029E37D-C3DA-42D4-9B15-C0CE160B2B23}" type="pres">
      <dgm:prSet presAssocID="{72425CC4-EDFE-40F0-A96A-EC7CE78C9AA2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B547BB13-4FFB-48B4-800E-820FA9ABAAC9}" type="presOf" srcId="{6854DEE8-4CF5-4934-A828-DC410D3ADD15}" destId="{92EB14F0-D712-4EE8-B426-FD3F568F0C22}" srcOrd="0" destOrd="0" presId="urn:microsoft.com/office/officeart/2016/7/layout/LinearBlockProcessNumbered"/>
    <dgm:cxn modelId="{E3E74414-BDAE-4BBA-94FE-E606E41F7005}" type="presOf" srcId="{78A77497-C4F3-4095-8510-5D53CA25DB47}" destId="{20269C1E-42E7-4561-9E53-875B17503D3E}" srcOrd="1" destOrd="0" presId="urn:microsoft.com/office/officeart/2016/7/layout/LinearBlockProcessNumbered"/>
    <dgm:cxn modelId="{D173F115-BDED-4FAC-8A05-43DC1BEFA954}" type="presOf" srcId="{3EB60CA3-2026-4B40-B58E-2C2FC4ADDD4D}" destId="{BA3CE47A-E330-4FF5-99E7-E4873FD079EF}" srcOrd="1" destOrd="0" presId="urn:microsoft.com/office/officeart/2016/7/layout/LinearBlockProcessNumbered"/>
    <dgm:cxn modelId="{3B48841A-01EF-4BFF-AC66-40D86D0F8EED}" srcId="{72425CC4-EDFE-40F0-A96A-EC7CE78C9AA2}" destId="{7216F263-FCC7-4C20-911D-4E1CCC83878A}" srcOrd="1" destOrd="0" parTransId="{9C5BDB76-84B9-48EA-BBFA-1265E32C84FC}" sibTransId="{139E6FDA-3FF1-48A0-AC58-9DBB7020895E}"/>
    <dgm:cxn modelId="{55DB001F-F116-4B3A-87ED-A8E93F7C5E20}" type="presOf" srcId="{DA3F9958-B0F9-49F8-984E-0DBF2EF8807A}" destId="{9029E37D-C3DA-42D4-9B15-C0CE160B2B23}" srcOrd="0" destOrd="1" presId="urn:microsoft.com/office/officeart/2016/7/layout/LinearBlockProcessNumbered"/>
    <dgm:cxn modelId="{86667922-7525-4335-A609-E9ACC5052C5F}" srcId="{F68FEA1F-4C39-4E2C-BF39-4DB1B78FBC19}" destId="{3EB60CA3-2026-4B40-B58E-2C2FC4ADDD4D}" srcOrd="1" destOrd="0" parTransId="{1EC83B65-D00E-4812-95CC-86FA919F286D}" sibTransId="{6854DEE8-4CF5-4934-A828-DC410D3ADD15}"/>
    <dgm:cxn modelId="{83A5A824-0BFE-4D10-B7A2-EEB76655A595}" type="presOf" srcId="{45C5B9EA-647B-4A85-9397-7E8C62A9CBF7}" destId="{26229754-39C6-4AB5-B255-4EB228883549}" srcOrd="0" destOrd="0" presId="urn:microsoft.com/office/officeart/2016/7/layout/LinearBlockProcessNumbered"/>
    <dgm:cxn modelId="{11ADEE28-B92C-4F18-9FA6-37C5B6807A80}" type="presOf" srcId="{72425CC4-EDFE-40F0-A96A-EC7CE78C9AA2}" destId="{9029E37D-C3DA-42D4-9B15-C0CE160B2B23}" srcOrd="1" destOrd="0" presId="urn:microsoft.com/office/officeart/2016/7/layout/LinearBlockProcessNumbered"/>
    <dgm:cxn modelId="{7B647629-38BC-4213-8945-F5A4463E7F7E}" srcId="{72425CC4-EDFE-40F0-A96A-EC7CE78C9AA2}" destId="{DA3F9958-B0F9-49F8-984E-0DBF2EF8807A}" srcOrd="0" destOrd="0" parTransId="{7E7A2E63-56FD-4080-B3A8-265E246253BD}" sibTransId="{3D725ADA-F2D9-4400-8B52-DACD6F598C49}"/>
    <dgm:cxn modelId="{9C36C22D-43BF-4536-A034-2CB59F6BE599}" srcId="{F68FEA1F-4C39-4E2C-BF39-4DB1B78FBC19}" destId="{78A77497-C4F3-4095-8510-5D53CA25DB47}" srcOrd="0" destOrd="0" parTransId="{2DDBC3DB-8358-4B96-9830-95B2E0546FEB}" sibTransId="{F304432B-CE16-456C-A847-4D5D5B76AA33}"/>
    <dgm:cxn modelId="{BD18425C-002E-4A9F-BA78-B18C53802D96}" type="presOf" srcId="{3EB60CA3-2026-4B40-B58E-2C2FC4ADDD4D}" destId="{F8222E8F-E377-4F5B-B066-5B65F0A05BE2}" srcOrd="0" destOrd="0" presId="urn:microsoft.com/office/officeart/2016/7/layout/LinearBlockProcessNumbered"/>
    <dgm:cxn modelId="{A2747444-F05A-4590-8F0D-A14382B48CC0}" type="presOf" srcId="{4905A2BA-913C-4D95-962E-F65BD2668F58}" destId="{20269C1E-42E7-4561-9E53-875B17503D3E}" srcOrd="0" destOrd="1" presId="urn:microsoft.com/office/officeart/2016/7/layout/LinearBlockProcessNumbered"/>
    <dgm:cxn modelId="{32071255-A590-4665-A53C-0D7DD0B39B6E}" srcId="{F68FEA1F-4C39-4E2C-BF39-4DB1B78FBC19}" destId="{72425CC4-EDFE-40F0-A96A-EC7CE78C9AA2}" srcOrd="2" destOrd="0" parTransId="{8E1F6B38-3804-4176-A5C1-E2501D06E4DA}" sibTransId="{45C5B9EA-647B-4A85-9397-7E8C62A9CBF7}"/>
    <dgm:cxn modelId="{70EDE3AC-29D0-48DD-A993-FC693B11E4B9}" type="presOf" srcId="{F68FEA1F-4C39-4E2C-BF39-4DB1B78FBC19}" destId="{FC19A7EF-4EEF-41C8-8DA6-8B997680C19D}" srcOrd="0" destOrd="0" presId="urn:microsoft.com/office/officeart/2016/7/layout/LinearBlockProcessNumbered"/>
    <dgm:cxn modelId="{4EE191B5-EFF4-4FAB-8A82-956DCFDDF0ED}" type="presOf" srcId="{F304432B-CE16-456C-A847-4D5D5B76AA33}" destId="{A5184E7A-24DA-4913-93A3-88403CF12645}" srcOrd="0" destOrd="0" presId="urn:microsoft.com/office/officeart/2016/7/layout/LinearBlockProcessNumbered"/>
    <dgm:cxn modelId="{D40430B6-D0E7-4F72-8FDE-BB0F918A7EE1}" type="presOf" srcId="{78A77497-C4F3-4095-8510-5D53CA25DB47}" destId="{851FEDFF-A3E7-42EB-B36B-4D81D3165DA8}" srcOrd="0" destOrd="0" presId="urn:microsoft.com/office/officeart/2016/7/layout/LinearBlockProcessNumbered"/>
    <dgm:cxn modelId="{74C935C1-FC07-4D92-84CC-A652EFED2A9E}" srcId="{3EB60CA3-2026-4B40-B58E-2C2FC4ADDD4D}" destId="{336363BD-80B3-4303-A788-8D07A903B12D}" srcOrd="0" destOrd="0" parTransId="{F0663E4A-A86A-4E61-B8FA-7260C378C43A}" sibTransId="{324166CC-7A94-43B0-B065-0AF0779FC935}"/>
    <dgm:cxn modelId="{E34933C5-1691-40B1-825F-500F3B055DFC}" type="presOf" srcId="{336363BD-80B3-4303-A788-8D07A903B12D}" destId="{BA3CE47A-E330-4FF5-99E7-E4873FD079EF}" srcOrd="0" destOrd="1" presId="urn:microsoft.com/office/officeart/2016/7/layout/LinearBlockProcessNumbered"/>
    <dgm:cxn modelId="{3B69E8C5-BBC7-4A57-A4B8-7B041FDCAE5D}" type="presOf" srcId="{7216F263-FCC7-4C20-911D-4E1CCC83878A}" destId="{9029E37D-C3DA-42D4-9B15-C0CE160B2B23}" srcOrd="0" destOrd="2" presId="urn:microsoft.com/office/officeart/2016/7/layout/LinearBlockProcessNumbered"/>
    <dgm:cxn modelId="{AE8731D2-D246-4BEF-903F-BD3A80B6D0D2}" type="presOf" srcId="{7A6C62ED-2703-4D38-A21C-DE15242261E4}" destId="{BA3CE47A-E330-4FF5-99E7-E4873FD079EF}" srcOrd="0" destOrd="2" presId="urn:microsoft.com/office/officeart/2016/7/layout/LinearBlockProcessNumbered"/>
    <dgm:cxn modelId="{7DE0E8DE-93A4-4ED3-A02F-2A560886FBEE}" srcId="{78A77497-C4F3-4095-8510-5D53CA25DB47}" destId="{4905A2BA-913C-4D95-962E-F65BD2668F58}" srcOrd="0" destOrd="0" parTransId="{E2049453-A1C4-458D-89E7-FAF1501DE0BE}" sibTransId="{4FBC13DA-0166-40F5-8173-0028F38EA326}"/>
    <dgm:cxn modelId="{340093E9-780F-485C-A71D-C8D7C1213EC6}" type="presOf" srcId="{72425CC4-EDFE-40F0-A96A-EC7CE78C9AA2}" destId="{8519BEBC-54F0-43EE-92E6-1B0E6EE295B7}" srcOrd="0" destOrd="0" presId="urn:microsoft.com/office/officeart/2016/7/layout/LinearBlockProcessNumbered"/>
    <dgm:cxn modelId="{52DEBEF7-6050-41B4-B9E4-44FA2AC92647}" srcId="{3EB60CA3-2026-4B40-B58E-2C2FC4ADDD4D}" destId="{7A6C62ED-2703-4D38-A21C-DE15242261E4}" srcOrd="1" destOrd="0" parTransId="{CE9FE64E-6B2A-44A4-A5CE-923E9A69B80C}" sibTransId="{4BED9158-1D39-457E-B7A1-7F99022006C2}"/>
    <dgm:cxn modelId="{ED6CAEC9-7C9A-40B3-BAD6-4DCD9F69EAA5}" type="presParOf" srcId="{FC19A7EF-4EEF-41C8-8DA6-8B997680C19D}" destId="{927C34F6-7284-4A29-9242-3CDC7F1CD6E2}" srcOrd="0" destOrd="0" presId="urn:microsoft.com/office/officeart/2016/7/layout/LinearBlockProcessNumbered"/>
    <dgm:cxn modelId="{8486E400-7CB3-445E-8935-FE73FF9F3FB0}" type="presParOf" srcId="{927C34F6-7284-4A29-9242-3CDC7F1CD6E2}" destId="{851FEDFF-A3E7-42EB-B36B-4D81D3165DA8}" srcOrd="0" destOrd="0" presId="urn:microsoft.com/office/officeart/2016/7/layout/LinearBlockProcessNumbered"/>
    <dgm:cxn modelId="{BDA82481-164D-44E4-8E30-74F592CEA36A}" type="presParOf" srcId="{927C34F6-7284-4A29-9242-3CDC7F1CD6E2}" destId="{A5184E7A-24DA-4913-93A3-88403CF12645}" srcOrd="1" destOrd="0" presId="urn:microsoft.com/office/officeart/2016/7/layout/LinearBlockProcessNumbered"/>
    <dgm:cxn modelId="{5D1A5697-4425-4956-9924-1163202BEEB1}" type="presParOf" srcId="{927C34F6-7284-4A29-9242-3CDC7F1CD6E2}" destId="{20269C1E-42E7-4561-9E53-875B17503D3E}" srcOrd="2" destOrd="0" presId="urn:microsoft.com/office/officeart/2016/7/layout/LinearBlockProcessNumbered"/>
    <dgm:cxn modelId="{A138B02F-3C1D-4116-9698-BFB5CD491103}" type="presParOf" srcId="{FC19A7EF-4EEF-41C8-8DA6-8B997680C19D}" destId="{B8B82919-38BD-4F8B-89D6-CC872838B2B5}" srcOrd="1" destOrd="0" presId="urn:microsoft.com/office/officeart/2016/7/layout/LinearBlockProcessNumbered"/>
    <dgm:cxn modelId="{58D0A8C1-CC04-41AD-8E40-EFD3112C42B5}" type="presParOf" srcId="{FC19A7EF-4EEF-41C8-8DA6-8B997680C19D}" destId="{FA29A47D-D50F-413B-A67C-2B9ACFC63E33}" srcOrd="2" destOrd="0" presId="urn:microsoft.com/office/officeart/2016/7/layout/LinearBlockProcessNumbered"/>
    <dgm:cxn modelId="{9FA84B9E-B647-4926-8034-BF9EBEBD08F0}" type="presParOf" srcId="{FA29A47D-D50F-413B-A67C-2B9ACFC63E33}" destId="{F8222E8F-E377-4F5B-B066-5B65F0A05BE2}" srcOrd="0" destOrd="0" presId="urn:microsoft.com/office/officeart/2016/7/layout/LinearBlockProcessNumbered"/>
    <dgm:cxn modelId="{56D077A2-10AE-43DF-8E68-4FC5718FC747}" type="presParOf" srcId="{FA29A47D-D50F-413B-A67C-2B9ACFC63E33}" destId="{92EB14F0-D712-4EE8-B426-FD3F568F0C22}" srcOrd="1" destOrd="0" presId="urn:microsoft.com/office/officeart/2016/7/layout/LinearBlockProcessNumbered"/>
    <dgm:cxn modelId="{E1D4B97F-A5F0-4E49-A75B-65C478E14F12}" type="presParOf" srcId="{FA29A47D-D50F-413B-A67C-2B9ACFC63E33}" destId="{BA3CE47A-E330-4FF5-99E7-E4873FD079EF}" srcOrd="2" destOrd="0" presId="urn:microsoft.com/office/officeart/2016/7/layout/LinearBlockProcessNumbered"/>
    <dgm:cxn modelId="{6CD216AE-57FD-4412-9B90-1BBEE7FAA5CC}" type="presParOf" srcId="{FC19A7EF-4EEF-41C8-8DA6-8B997680C19D}" destId="{1B14EA8C-737F-4B57-9504-AE29C45254B8}" srcOrd="3" destOrd="0" presId="urn:microsoft.com/office/officeart/2016/7/layout/LinearBlockProcessNumbered"/>
    <dgm:cxn modelId="{09E50997-EE50-4544-86BD-9F8D85DF9738}" type="presParOf" srcId="{FC19A7EF-4EEF-41C8-8DA6-8B997680C19D}" destId="{750494D5-6D02-45C5-A8B5-9AA3AD4FE311}" srcOrd="4" destOrd="0" presId="urn:microsoft.com/office/officeart/2016/7/layout/LinearBlockProcessNumbered"/>
    <dgm:cxn modelId="{D6F8A838-5162-4762-95DC-B8905FF43039}" type="presParOf" srcId="{750494D5-6D02-45C5-A8B5-9AA3AD4FE311}" destId="{8519BEBC-54F0-43EE-92E6-1B0E6EE295B7}" srcOrd="0" destOrd="0" presId="urn:microsoft.com/office/officeart/2016/7/layout/LinearBlockProcessNumbered"/>
    <dgm:cxn modelId="{B987A8F2-B5BC-4221-920A-00B35E4C8BB2}" type="presParOf" srcId="{750494D5-6D02-45C5-A8B5-9AA3AD4FE311}" destId="{26229754-39C6-4AB5-B255-4EB228883549}" srcOrd="1" destOrd="0" presId="urn:microsoft.com/office/officeart/2016/7/layout/LinearBlockProcessNumbered"/>
    <dgm:cxn modelId="{B66A1E3E-8938-43D1-B9B1-B23C862AB0CE}" type="presParOf" srcId="{750494D5-6D02-45C5-A8B5-9AA3AD4FE311}" destId="{9029E37D-C3DA-42D4-9B15-C0CE160B2B2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502912-75FC-4871-86B8-F8BA3739AF11}" type="doc">
      <dgm:prSet loTypeId="urn:microsoft.com/office/officeart/2005/8/layout/default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BFF732C0-1E12-4A44-AD01-7AB85C142CF8}">
      <dgm:prSet/>
      <dgm:spPr/>
      <dgm:t>
        <a:bodyPr/>
        <a:lstStyle/>
        <a:p>
          <a:r>
            <a:rPr lang="hu-HU" dirty="0"/>
            <a:t>Biztonságos belső hálózat megvalósítása hardveres tűzfallal és hozzáférési listákkal</a:t>
          </a:r>
          <a:endParaRPr lang="en-US" dirty="0"/>
        </a:p>
      </dgm:t>
    </dgm:pt>
    <dgm:pt modelId="{1B5F8618-4673-467B-BD70-626A40E76352}" type="parTrans" cxnId="{DF523A3A-0701-4B60-B358-531C3D384BC0}">
      <dgm:prSet/>
      <dgm:spPr/>
      <dgm:t>
        <a:bodyPr/>
        <a:lstStyle/>
        <a:p>
          <a:endParaRPr lang="en-US"/>
        </a:p>
      </dgm:t>
    </dgm:pt>
    <dgm:pt modelId="{F135C771-B631-41BE-A9D5-8D27978A7B1F}" type="sibTrans" cxnId="{DF523A3A-0701-4B60-B358-531C3D384BC0}">
      <dgm:prSet/>
      <dgm:spPr/>
      <dgm:t>
        <a:bodyPr/>
        <a:lstStyle/>
        <a:p>
          <a:endParaRPr lang="en-US"/>
        </a:p>
      </dgm:t>
    </dgm:pt>
    <dgm:pt modelId="{55A38F6C-4F57-4818-9CC2-18614452D8C4}">
      <dgm:prSet/>
      <dgm:spPr/>
      <dgm:t>
        <a:bodyPr/>
        <a:lstStyle/>
        <a:p>
          <a:r>
            <a:rPr lang="hu-HU"/>
            <a:t>Ügyfélszolgálat és technikai támogatás biztosítása ügyfeleknek</a:t>
          </a:r>
          <a:endParaRPr lang="en-US"/>
        </a:p>
      </dgm:t>
    </dgm:pt>
    <dgm:pt modelId="{30CEF630-04FA-40F5-9CF6-A05B007A41C2}" type="parTrans" cxnId="{B85A4C45-DE72-47A8-9F5C-2A3F3241F726}">
      <dgm:prSet/>
      <dgm:spPr/>
      <dgm:t>
        <a:bodyPr/>
        <a:lstStyle/>
        <a:p>
          <a:endParaRPr lang="en-US"/>
        </a:p>
      </dgm:t>
    </dgm:pt>
    <dgm:pt modelId="{A75D9C56-850C-4210-9C81-21572EFC4139}" type="sibTrans" cxnId="{B85A4C45-DE72-47A8-9F5C-2A3F3241F726}">
      <dgm:prSet/>
      <dgm:spPr/>
      <dgm:t>
        <a:bodyPr/>
        <a:lstStyle/>
        <a:p>
          <a:endParaRPr lang="en-US"/>
        </a:p>
      </dgm:t>
    </dgm:pt>
    <dgm:pt modelId="{76A3D299-F3D4-4008-A674-98FB5FFFB648}">
      <dgm:prSet/>
      <dgm:spPr/>
      <dgm:t>
        <a:bodyPr/>
        <a:lstStyle/>
        <a:p>
          <a:r>
            <a:rPr lang="hu-HU"/>
            <a:t>Belső hálózati DNS biztosítása</a:t>
          </a:r>
          <a:endParaRPr lang="en-US"/>
        </a:p>
      </dgm:t>
    </dgm:pt>
    <dgm:pt modelId="{5890C19F-3897-42F6-8884-35752B48AFDD}" type="parTrans" cxnId="{341B362E-8E33-49F7-9E7B-57929169D4C9}">
      <dgm:prSet/>
      <dgm:spPr/>
      <dgm:t>
        <a:bodyPr/>
        <a:lstStyle/>
        <a:p>
          <a:endParaRPr lang="en-US"/>
        </a:p>
      </dgm:t>
    </dgm:pt>
    <dgm:pt modelId="{7B3E6100-0348-4E02-8DB6-AD6B29698352}" type="sibTrans" cxnId="{341B362E-8E33-49F7-9E7B-57929169D4C9}">
      <dgm:prSet/>
      <dgm:spPr/>
      <dgm:t>
        <a:bodyPr/>
        <a:lstStyle/>
        <a:p>
          <a:endParaRPr lang="en-US"/>
        </a:p>
      </dgm:t>
    </dgm:pt>
    <dgm:pt modelId="{F262840B-F083-4E35-B42E-BC63AD882097}">
      <dgm:prSet/>
      <dgm:spPr/>
      <dgm:t>
        <a:bodyPr/>
        <a:lstStyle/>
        <a:p>
          <a:r>
            <a:rPr lang="hu-HU"/>
            <a:t>Céges weboldal elérésének biztosítása ügyfeleknek</a:t>
          </a:r>
          <a:endParaRPr lang="en-US"/>
        </a:p>
      </dgm:t>
    </dgm:pt>
    <dgm:pt modelId="{37BCEE06-3989-4E5B-BD16-56F7D9DF3F37}" type="parTrans" cxnId="{E7A40F30-8970-458C-8012-4668D49FAD0E}">
      <dgm:prSet/>
      <dgm:spPr/>
      <dgm:t>
        <a:bodyPr/>
        <a:lstStyle/>
        <a:p>
          <a:endParaRPr lang="en-US"/>
        </a:p>
      </dgm:t>
    </dgm:pt>
    <dgm:pt modelId="{D6F596C8-A515-44BB-A9BC-2930A89E2E4F}" type="sibTrans" cxnId="{E7A40F30-8970-458C-8012-4668D49FAD0E}">
      <dgm:prSet/>
      <dgm:spPr/>
      <dgm:t>
        <a:bodyPr/>
        <a:lstStyle/>
        <a:p>
          <a:endParaRPr lang="en-US"/>
        </a:p>
      </dgm:t>
    </dgm:pt>
    <dgm:pt modelId="{FB328275-168C-4CF8-AE0D-8554E9F31746}">
      <dgm:prSet/>
      <dgm:spPr/>
      <dgm:t>
        <a:bodyPr/>
        <a:lstStyle/>
        <a:p>
          <a:r>
            <a:rPr lang="hu-HU"/>
            <a:t>VPN átjáró biztosítása a távmunkás telephely biztonságos eléréséhez</a:t>
          </a:r>
          <a:endParaRPr lang="en-US"/>
        </a:p>
      </dgm:t>
    </dgm:pt>
    <dgm:pt modelId="{872D026D-197E-44E0-B1F1-13D21DBF5C2F}" type="parTrans" cxnId="{5A7F9E8C-6C90-4126-B73A-F8C990FAF473}">
      <dgm:prSet/>
      <dgm:spPr/>
      <dgm:t>
        <a:bodyPr/>
        <a:lstStyle/>
        <a:p>
          <a:endParaRPr lang="en-US"/>
        </a:p>
      </dgm:t>
    </dgm:pt>
    <dgm:pt modelId="{179DFE7F-72A7-4272-B207-6FC76169B688}" type="sibTrans" cxnId="{5A7F9E8C-6C90-4126-B73A-F8C990FAF473}">
      <dgm:prSet/>
      <dgm:spPr/>
      <dgm:t>
        <a:bodyPr/>
        <a:lstStyle/>
        <a:p>
          <a:endParaRPr lang="en-US"/>
        </a:p>
      </dgm:t>
    </dgm:pt>
    <dgm:pt modelId="{60F6F00C-A88B-4855-AE46-5975A1E22931}" type="pres">
      <dgm:prSet presAssocID="{5E502912-75FC-4871-86B8-F8BA3739AF11}" presName="diagram" presStyleCnt="0">
        <dgm:presLayoutVars>
          <dgm:dir/>
          <dgm:resizeHandles val="exact"/>
        </dgm:presLayoutVars>
      </dgm:prSet>
      <dgm:spPr/>
    </dgm:pt>
    <dgm:pt modelId="{9B78C31E-150C-4B14-A7A5-55F14010496C}" type="pres">
      <dgm:prSet presAssocID="{BFF732C0-1E12-4A44-AD01-7AB85C142CF8}" presName="node" presStyleLbl="node1" presStyleIdx="0" presStyleCnt="5">
        <dgm:presLayoutVars>
          <dgm:bulletEnabled val="1"/>
        </dgm:presLayoutVars>
      </dgm:prSet>
      <dgm:spPr/>
    </dgm:pt>
    <dgm:pt modelId="{E46F7D97-AFBE-4FCE-9564-1AF234A66842}" type="pres">
      <dgm:prSet presAssocID="{F135C771-B631-41BE-A9D5-8D27978A7B1F}" presName="sibTrans" presStyleCnt="0"/>
      <dgm:spPr/>
    </dgm:pt>
    <dgm:pt modelId="{E69F6694-88EA-4AF4-9181-B8E0EB195AF2}" type="pres">
      <dgm:prSet presAssocID="{55A38F6C-4F57-4818-9CC2-18614452D8C4}" presName="node" presStyleLbl="node1" presStyleIdx="1" presStyleCnt="5">
        <dgm:presLayoutVars>
          <dgm:bulletEnabled val="1"/>
        </dgm:presLayoutVars>
      </dgm:prSet>
      <dgm:spPr/>
    </dgm:pt>
    <dgm:pt modelId="{7FCDA6BB-FE05-4FEF-A22E-FB0AA842C53D}" type="pres">
      <dgm:prSet presAssocID="{A75D9C56-850C-4210-9C81-21572EFC4139}" presName="sibTrans" presStyleCnt="0"/>
      <dgm:spPr/>
    </dgm:pt>
    <dgm:pt modelId="{D875AE33-20AD-4753-914C-2F09D5CEF1D8}" type="pres">
      <dgm:prSet presAssocID="{76A3D299-F3D4-4008-A674-98FB5FFFB648}" presName="node" presStyleLbl="node1" presStyleIdx="2" presStyleCnt="5">
        <dgm:presLayoutVars>
          <dgm:bulletEnabled val="1"/>
        </dgm:presLayoutVars>
      </dgm:prSet>
      <dgm:spPr/>
    </dgm:pt>
    <dgm:pt modelId="{249BE33D-D0DF-426B-8880-A20D3EF4A03E}" type="pres">
      <dgm:prSet presAssocID="{7B3E6100-0348-4E02-8DB6-AD6B29698352}" presName="sibTrans" presStyleCnt="0"/>
      <dgm:spPr/>
    </dgm:pt>
    <dgm:pt modelId="{B1960F87-6A7D-42DA-865E-D0CFC5F2E907}" type="pres">
      <dgm:prSet presAssocID="{F262840B-F083-4E35-B42E-BC63AD882097}" presName="node" presStyleLbl="node1" presStyleIdx="3" presStyleCnt="5">
        <dgm:presLayoutVars>
          <dgm:bulletEnabled val="1"/>
        </dgm:presLayoutVars>
      </dgm:prSet>
      <dgm:spPr/>
    </dgm:pt>
    <dgm:pt modelId="{E90E9FEB-D140-439D-8CE5-4FFCF95C7E7B}" type="pres">
      <dgm:prSet presAssocID="{D6F596C8-A515-44BB-A9BC-2930A89E2E4F}" presName="sibTrans" presStyleCnt="0"/>
      <dgm:spPr/>
    </dgm:pt>
    <dgm:pt modelId="{64FC4633-742A-43D2-9724-3F1FCB544EA6}" type="pres">
      <dgm:prSet presAssocID="{FB328275-168C-4CF8-AE0D-8554E9F31746}" presName="node" presStyleLbl="node1" presStyleIdx="4" presStyleCnt="5">
        <dgm:presLayoutVars>
          <dgm:bulletEnabled val="1"/>
        </dgm:presLayoutVars>
      </dgm:prSet>
      <dgm:spPr/>
    </dgm:pt>
  </dgm:ptLst>
  <dgm:cxnLst>
    <dgm:cxn modelId="{341B362E-8E33-49F7-9E7B-57929169D4C9}" srcId="{5E502912-75FC-4871-86B8-F8BA3739AF11}" destId="{76A3D299-F3D4-4008-A674-98FB5FFFB648}" srcOrd="2" destOrd="0" parTransId="{5890C19F-3897-42F6-8884-35752B48AFDD}" sibTransId="{7B3E6100-0348-4E02-8DB6-AD6B29698352}"/>
    <dgm:cxn modelId="{E7A40F30-8970-458C-8012-4668D49FAD0E}" srcId="{5E502912-75FC-4871-86B8-F8BA3739AF11}" destId="{F262840B-F083-4E35-B42E-BC63AD882097}" srcOrd="3" destOrd="0" parTransId="{37BCEE06-3989-4E5B-BD16-56F7D9DF3F37}" sibTransId="{D6F596C8-A515-44BB-A9BC-2930A89E2E4F}"/>
    <dgm:cxn modelId="{DF523A3A-0701-4B60-B358-531C3D384BC0}" srcId="{5E502912-75FC-4871-86B8-F8BA3739AF11}" destId="{BFF732C0-1E12-4A44-AD01-7AB85C142CF8}" srcOrd="0" destOrd="0" parTransId="{1B5F8618-4673-467B-BD70-626A40E76352}" sibTransId="{F135C771-B631-41BE-A9D5-8D27978A7B1F}"/>
    <dgm:cxn modelId="{B85A4C45-DE72-47A8-9F5C-2A3F3241F726}" srcId="{5E502912-75FC-4871-86B8-F8BA3739AF11}" destId="{55A38F6C-4F57-4818-9CC2-18614452D8C4}" srcOrd="1" destOrd="0" parTransId="{30CEF630-04FA-40F5-9CF6-A05B007A41C2}" sibTransId="{A75D9C56-850C-4210-9C81-21572EFC4139}"/>
    <dgm:cxn modelId="{92C70F47-7F31-4A5B-95F5-6948D700C262}" type="presOf" srcId="{55A38F6C-4F57-4818-9CC2-18614452D8C4}" destId="{E69F6694-88EA-4AF4-9181-B8E0EB195AF2}" srcOrd="0" destOrd="0" presId="urn:microsoft.com/office/officeart/2005/8/layout/default"/>
    <dgm:cxn modelId="{5A7F9E8C-6C90-4126-B73A-F8C990FAF473}" srcId="{5E502912-75FC-4871-86B8-F8BA3739AF11}" destId="{FB328275-168C-4CF8-AE0D-8554E9F31746}" srcOrd="4" destOrd="0" parTransId="{872D026D-197E-44E0-B1F1-13D21DBF5C2F}" sibTransId="{179DFE7F-72A7-4272-B207-6FC76169B688}"/>
    <dgm:cxn modelId="{3841AEAD-0EC6-428D-9456-2CC530E588A3}" type="presOf" srcId="{F262840B-F083-4E35-B42E-BC63AD882097}" destId="{B1960F87-6A7D-42DA-865E-D0CFC5F2E907}" srcOrd="0" destOrd="0" presId="urn:microsoft.com/office/officeart/2005/8/layout/default"/>
    <dgm:cxn modelId="{F7E806D2-9424-461B-9A2A-E7E77384E252}" type="presOf" srcId="{76A3D299-F3D4-4008-A674-98FB5FFFB648}" destId="{D875AE33-20AD-4753-914C-2F09D5CEF1D8}" srcOrd="0" destOrd="0" presId="urn:microsoft.com/office/officeart/2005/8/layout/default"/>
    <dgm:cxn modelId="{7BF8ACDC-FDBE-41F2-96CF-D87571F97377}" type="presOf" srcId="{FB328275-168C-4CF8-AE0D-8554E9F31746}" destId="{64FC4633-742A-43D2-9724-3F1FCB544EA6}" srcOrd="0" destOrd="0" presId="urn:microsoft.com/office/officeart/2005/8/layout/default"/>
    <dgm:cxn modelId="{B31EE8DF-1361-406F-9E39-ED5BBF6A76B7}" type="presOf" srcId="{5E502912-75FC-4871-86B8-F8BA3739AF11}" destId="{60F6F00C-A88B-4855-AE46-5975A1E22931}" srcOrd="0" destOrd="0" presId="urn:microsoft.com/office/officeart/2005/8/layout/default"/>
    <dgm:cxn modelId="{978DB9E0-1DFB-4544-AD1E-B4BB3C79C57D}" type="presOf" srcId="{BFF732C0-1E12-4A44-AD01-7AB85C142CF8}" destId="{9B78C31E-150C-4B14-A7A5-55F14010496C}" srcOrd="0" destOrd="0" presId="urn:microsoft.com/office/officeart/2005/8/layout/default"/>
    <dgm:cxn modelId="{8E9306FE-B424-4DC5-8C2F-DD300A461586}" type="presParOf" srcId="{60F6F00C-A88B-4855-AE46-5975A1E22931}" destId="{9B78C31E-150C-4B14-A7A5-55F14010496C}" srcOrd="0" destOrd="0" presId="urn:microsoft.com/office/officeart/2005/8/layout/default"/>
    <dgm:cxn modelId="{E150918D-CCB7-4BA4-8FBD-2514538EC709}" type="presParOf" srcId="{60F6F00C-A88B-4855-AE46-5975A1E22931}" destId="{E46F7D97-AFBE-4FCE-9564-1AF234A66842}" srcOrd="1" destOrd="0" presId="urn:microsoft.com/office/officeart/2005/8/layout/default"/>
    <dgm:cxn modelId="{2AB03644-01BA-4C68-BF94-0A8F33E8566B}" type="presParOf" srcId="{60F6F00C-A88B-4855-AE46-5975A1E22931}" destId="{E69F6694-88EA-4AF4-9181-B8E0EB195AF2}" srcOrd="2" destOrd="0" presId="urn:microsoft.com/office/officeart/2005/8/layout/default"/>
    <dgm:cxn modelId="{4A699310-8706-4FA4-9CEB-4DF8B9B97B13}" type="presParOf" srcId="{60F6F00C-A88B-4855-AE46-5975A1E22931}" destId="{7FCDA6BB-FE05-4FEF-A22E-FB0AA842C53D}" srcOrd="3" destOrd="0" presId="urn:microsoft.com/office/officeart/2005/8/layout/default"/>
    <dgm:cxn modelId="{C0AE9029-61B4-4822-8F09-D2D11C30F07A}" type="presParOf" srcId="{60F6F00C-A88B-4855-AE46-5975A1E22931}" destId="{D875AE33-20AD-4753-914C-2F09D5CEF1D8}" srcOrd="4" destOrd="0" presId="urn:microsoft.com/office/officeart/2005/8/layout/default"/>
    <dgm:cxn modelId="{C95E11B8-A62B-42E0-94DC-5D5738925569}" type="presParOf" srcId="{60F6F00C-A88B-4855-AE46-5975A1E22931}" destId="{249BE33D-D0DF-426B-8880-A20D3EF4A03E}" srcOrd="5" destOrd="0" presId="urn:microsoft.com/office/officeart/2005/8/layout/default"/>
    <dgm:cxn modelId="{8BBCEA61-BCFB-4D00-B17A-6080D19CC99D}" type="presParOf" srcId="{60F6F00C-A88B-4855-AE46-5975A1E22931}" destId="{B1960F87-6A7D-42DA-865E-D0CFC5F2E907}" srcOrd="6" destOrd="0" presId="urn:microsoft.com/office/officeart/2005/8/layout/default"/>
    <dgm:cxn modelId="{9745DC67-E704-49D1-A4E9-D8B62E821792}" type="presParOf" srcId="{60F6F00C-A88B-4855-AE46-5975A1E22931}" destId="{E90E9FEB-D140-439D-8CE5-4FFCF95C7E7B}" srcOrd="7" destOrd="0" presId="urn:microsoft.com/office/officeart/2005/8/layout/default"/>
    <dgm:cxn modelId="{9877157E-DB07-41BF-9CD5-DA74850F64FE}" type="presParOf" srcId="{60F6F00C-A88B-4855-AE46-5975A1E22931}" destId="{64FC4633-742A-43D2-9724-3F1FCB544EA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8FEA1F-4C39-4E2C-BF39-4DB1B78FBC19}" type="doc">
      <dgm:prSet loTypeId="urn:microsoft.com/office/officeart/2005/8/layout/cycle7" loCatId="cycle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78A77497-C4F3-4095-8510-5D53CA25DB47}">
      <dgm:prSet/>
      <dgm:spPr>
        <a:solidFill>
          <a:srgbClr val="7030A0"/>
        </a:solidFill>
        <a:ln>
          <a:solidFill>
            <a:schemeClr val="bg1"/>
          </a:solidFill>
        </a:ln>
      </dgm:spPr>
      <dgm:t>
        <a:bodyPr/>
        <a:lstStyle/>
        <a:p>
          <a:pPr algn="ctr"/>
          <a:r>
            <a:rPr lang="hu-HU" b="1" u="sng" dirty="0"/>
            <a:t>DMZ</a:t>
          </a:r>
        </a:p>
      </dgm:t>
    </dgm:pt>
    <dgm:pt modelId="{2DDBC3DB-8358-4B96-9830-95B2E0546FEB}" type="parTrans" cxnId="{9C36C22D-43BF-4536-A034-2CB59F6BE599}">
      <dgm:prSet/>
      <dgm:spPr/>
      <dgm:t>
        <a:bodyPr/>
        <a:lstStyle/>
        <a:p>
          <a:endParaRPr lang="en-US"/>
        </a:p>
      </dgm:t>
    </dgm:pt>
    <dgm:pt modelId="{F304432B-CE16-456C-A847-4D5D5B76AA33}" type="sibTrans" cxnId="{9C36C22D-43BF-4536-A034-2CB59F6BE599}">
      <dgm:prSet phldrT="01" phldr="0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3EB60CA3-2026-4B40-B58E-2C2FC4ADDD4D}">
      <dgm:prSet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pPr algn="ctr"/>
          <a:r>
            <a:rPr lang="hu-HU" b="1" u="sng" dirty="0"/>
            <a:t>INSIDE</a:t>
          </a:r>
        </a:p>
      </dgm:t>
    </dgm:pt>
    <dgm:pt modelId="{1EC83B65-D00E-4812-95CC-86FA919F286D}" type="parTrans" cxnId="{86667922-7525-4335-A609-E9ACC5052C5F}">
      <dgm:prSet/>
      <dgm:spPr/>
      <dgm:t>
        <a:bodyPr/>
        <a:lstStyle/>
        <a:p>
          <a:endParaRPr lang="en-US"/>
        </a:p>
      </dgm:t>
    </dgm:pt>
    <dgm:pt modelId="{6854DEE8-4CF5-4934-A828-DC410D3ADD15}" type="sibTrans" cxnId="{86667922-7525-4335-A609-E9ACC5052C5F}">
      <dgm:prSet phldrT="02" phldr="0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72425CC4-EDFE-40F0-A96A-EC7CE78C9AA2}">
      <dgm:prSet/>
      <dgm:spPr>
        <a:solidFill>
          <a:schemeClr val="accent3">
            <a:lumMod val="50000"/>
          </a:schemeClr>
        </a:solidFill>
        <a:ln>
          <a:solidFill>
            <a:schemeClr val="bg1"/>
          </a:solidFill>
        </a:ln>
      </dgm:spPr>
      <dgm:t>
        <a:bodyPr/>
        <a:lstStyle/>
        <a:p>
          <a:pPr algn="ctr"/>
          <a:r>
            <a:rPr lang="hu-HU" b="1" u="sng" dirty="0"/>
            <a:t>OUTSIDE</a:t>
          </a:r>
        </a:p>
      </dgm:t>
    </dgm:pt>
    <dgm:pt modelId="{8E1F6B38-3804-4176-A5C1-E2501D06E4DA}" type="parTrans" cxnId="{32071255-A590-4665-A53C-0D7DD0B39B6E}">
      <dgm:prSet/>
      <dgm:spPr/>
      <dgm:t>
        <a:bodyPr/>
        <a:lstStyle/>
        <a:p>
          <a:endParaRPr lang="en-US"/>
        </a:p>
      </dgm:t>
    </dgm:pt>
    <dgm:pt modelId="{45C5B9EA-647B-4A85-9397-7E8C62A9CBF7}" type="sibTrans" cxnId="{32071255-A590-4665-A53C-0D7DD0B39B6E}">
      <dgm:prSet phldrT="03" phldr="0"/>
      <dgm:spPr>
        <a:solidFill>
          <a:schemeClr val="accent3">
            <a:lumMod val="50000"/>
          </a:schemeClr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4905A2BA-913C-4D95-962E-F65BD2668F58}">
      <dgm:prSet/>
      <dgm:spPr>
        <a:ln>
          <a:solidFill>
            <a:schemeClr val="bg1"/>
          </a:solidFill>
        </a:ln>
      </dgm:spPr>
      <dgm:t>
        <a:bodyPr/>
        <a:lstStyle/>
        <a:p>
          <a:pPr algn="l"/>
          <a:r>
            <a:rPr lang="hu-HU" dirty="0"/>
            <a:t>Biztonsági szintje 50</a:t>
          </a:r>
        </a:p>
      </dgm:t>
    </dgm:pt>
    <dgm:pt modelId="{E2049453-A1C4-458D-89E7-FAF1501DE0BE}" type="parTrans" cxnId="{7DE0E8DE-93A4-4ED3-A02F-2A560886FBEE}">
      <dgm:prSet/>
      <dgm:spPr/>
      <dgm:t>
        <a:bodyPr/>
        <a:lstStyle/>
        <a:p>
          <a:endParaRPr lang="hu-HU"/>
        </a:p>
      </dgm:t>
    </dgm:pt>
    <dgm:pt modelId="{4FBC13DA-0166-40F5-8173-0028F38EA326}" type="sibTrans" cxnId="{7DE0E8DE-93A4-4ED3-A02F-2A560886FBEE}">
      <dgm:prSet/>
      <dgm:spPr/>
      <dgm:t>
        <a:bodyPr/>
        <a:lstStyle/>
        <a:p>
          <a:endParaRPr lang="hu-HU"/>
        </a:p>
      </dgm:t>
    </dgm:pt>
    <dgm:pt modelId="{336363BD-80B3-4303-A788-8D07A903B12D}">
      <dgm:prSet/>
      <dgm:spPr>
        <a:ln>
          <a:solidFill>
            <a:schemeClr val="bg1"/>
          </a:solidFill>
        </a:ln>
      </dgm:spPr>
      <dgm:t>
        <a:bodyPr/>
        <a:lstStyle/>
        <a:p>
          <a:pPr algn="l"/>
          <a:r>
            <a:rPr lang="hu-HU" dirty="0"/>
            <a:t>Biztonsági szintje 100</a:t>
          </a:r>
        </a:p>
      </dgm:t>
    </dgm:pt>
    <dgm:pt modelId="{F0663E4A-A86A-4E61-B8FA-7260C378C43A}" type="parTrans" cxnId="{74C935C1-FC07-4D92-84CC-A652EFED2A9E}">
      <dgm:prSet/>
      <dgm:spPr/>
      <dgm:t>
        <a:bodyPr/>
        <a:lstStyle/>
        <a:p>
          <a:endParaRPr lang="hu-HU"/>
        </a:p>
      </dgm:t>
    </dgm:pt>
    <dgm:pt modelId="{324166CC-7A94-43B0-B065-0AF0779FC935}" type="sibTrans" cxnId="{74C935C1-FC07-4D92-84CC-A652EFED2A9E}">
      <dgm:prSet/>
      <dgm:spPr/>
      <dgm:t>
        <a:bodyPr/>
        <a:lstStyle/>
        <a:p>
          <a:endParaRPr lang="hu-HU"/>
        </a:p>
      </dgm:t>
    </dgm:pt>
    <dgm:pt modelId="{7A6C62ED-2703-4D38-A21C-DE15242261E4}">
      <dgm:prSet/>
      <dgm:spPr>
        <a:ln>
          <a:solidFill>
            <a:schemeClr val="bg1"/>
          </a:solidFill>
        </a:ln>
      </dgm:spPr>
      <dgm:t>
        <a:bodyPr/>
        <a:lstStyle/>
        <a:p>
          <a:pPr algn="l"/>
          <a:r>
            <a:rPr lang="hu-HU" dirty="0"/>
            <a:t>Belső hálózat felől jövő forgalmak</a:t>
          </a:r>
        </a:p>
      </dgm:t>
    </dgm:pt>
    <dgm:pt modelId="{CE9FE64E-6B2A-44A4-A5CE-923E9A69B80C}" type="parTrans" cxnId="{52DEBEF7-6050-41B4-B9E4-44FA2AC92647}">
      <dgm:prSet/>
      <dgm:spPr/>
      <dgm:t>
        <a:bodyPr/>
        <a:lstStyle/>
        <a:p>
          <a:endParaRPr lang="hu-HU"/>
        </a:p>
      </dgm:t>
    </dgm:pt>
    <dgm:pt modelId="{4BED9158-1D39-457E-B7A1-7F99022006C2}" type="sibTrans" cxnId="{52DEBEF7-6050-41B4-B9E4-44FA2AC92647}">
      <dgm:prSet/>
      <dgm:spPr/>
      <dgm:t>
        <a:bodyPr/>
        <a:lstStyle/>
        <a:p>
          <a:endParaRPr lang="hu-HU"/>
        </a:p>
      </dgm:t>
    </dgm:pt>
    <dgm:pt modelId="{DA3F9958-B0F9-49F8-984E-0DBF2EF8807A}">
      <dgm:prSet/>
      <dgm:spPr>
        <a:ln>
          <a:solidFill>
            <a:schemeClr val="bg1"/>
          </a:solidFill>
        </a:ln>
      </dgm:spPr>
      <dgm:t>
        <a:bodyPr/>
        <a:lstStyle/>
        <a:p>
          <a:pPr algn="l"/>
          <a:r>
            <a:rPr lang="hu-HU" dirty="0"/>
            <a:t>Biztonsági szintje 0</a:t>
          </a:r>
        </a:p>
      </dgm:t>
    </dgm:pt>
    <dgm:pt modelId="{7E7A2E63-56FD-4080-B3A8-265E246253BD}" type="parTrans" cxnId="{7B647629-38BC-4213-8945-F5A4463E7F7E}">
      <dgm:prSet/>
      <dgm:spPr/>
      <dgm:t>
        <a:bodyPr/>
        <a:lstStyle/>
        <a:p>
          <a:endParaRPr lang="hu-HU"/>
        </a:p>
      </dgm:t>
    </dgm:pt>
    <dgm:pt modelId="{3D725ADA-F2D9-4400-8B52-DACD6F598C49}" type="sibTrans" cxnId="{7B647629-38BC-4213-8945-F5A4463E7F7E}">
      <dgm:prSet/>
      <dgm:spPr/>
      <dgm:t>
        <a:bodyPr/>
        <a:lstStyle/>
        <a:p>
          <a:endParaRPr lang="hu-HU"/>
        </a:p>
      </dgm:t>
    </dgm:pt>
    <dgm:pt modelId="{5F35E182-91B9-4400-9CD6-D71BCE58D8B1}">
      <dgm:prSet/>
      <dgm:spPr>
        <a:ln>
          <a:solidFill>
            <a:schemeClr val="bg1"/>
          </a:solidFill>
        </a:ln>
      </dgm:spPr>
      <dgm:t>
        <a:bodyPr/>
        <a:lstStyle/>
        <a:p>
          <a:pPr algn="l"/>
          <a:r>
            <a:rPr lang="hu-HU" dirty="0"/>
            <a:t>Külső hálózat felől jövő forgalmak</a:t>
          </a:r>
        </a:p>
      </dgm:t>
    </dgm:pt>
    <dgm:pt modelId="{FE77F4BA-B4E1-47C4-80CA-77BD199942A1}" type="parTrans" cxnId="{5AECAFF0-BBA1-42D6-AD42-203762BDAABA}">
      <dgm:prSet/>
      <dgm:spPr/>
      <dgm:t>
        <a:bodyPr/>
        <a:lstStyle/>
        <a:p>
          <a:endParaRPr lang="hu-HU"/>
        </a:p>
      </dgm:t>
    </dgm:pt>
    <dgm:pt modelId="{4D656378-1D06-49B0-873E-632C9902E409}" type="sibTrans" cxnId="{5AECAFF0-BBA1-42D6-AD42-203762BDAABA}">
      <dgm:prSet/>
      <dgm:spPr/>
      <dgm:t>
        <a:bodyPr/>
        <a:lstStyle/>
        <a:p>
          <a:endParaRPr lang="hu-HU"/>
        </a:p>
      </dgm:t>
    </dgm:pt>
    <dgm:pt modelId="{B29EDCCD-B7CE-4554-A391-7B84C719E95F}">
      <dgm:prSet/>
      <dgm:spPr>
        <a:ln>
          <a:solidFill>
            <a:schemeClr val="bg1"/>
          </a:solidFill>
        </a:ln>
      </dgm:spPr>
      <dgm:t>
        <a:bodyPr/>
        <a:lstStyle/>
        <a:p>
          <a:pPr algn="l"/>
          <a:r>
            <a:rPr lang="hu-HU" dirty="0"/>
            <a:t>Csak a DMZ szervert érhetik el</a:t>
          </a:r>
        </a:p>
      </dgm:t>
    </dgm:pt>
    <dgm:pt modelId="{CC59581D-E566-4299-BB28-C0B510D7BB45}" type="parTrans" cxnId="{1472E410-D912-4B09-BCD4-2E6E5FA4C3C8}">
      <dgm:prSet/>
      <dgm:spPr/>
      <dgm:t>
        <a:bodyPr/>
        <a:lstStyle/>
        <a:p>
          <a:endParaRPr lang="hu-HU"/>
        </a:p>
      </dgm:t>
    </dgm:pt>
    <dgm:pt modelId="{E8C0F774-B050-4B9B-B631-A8172501D376}" type="sibTrans" cxnId="{1472E410-D912-4B09-BCD4-2E6E5FA4C3C8}">
      <dgm:prSet/>
      <dgm:spPr/>
      <dgm:t>
        <a:bodyPr/>
        <a:lstStyle/>
        <a:p>
          <a:endParaRPr lang="hu-HU"/>
        </a:p>
      </dgm:t>
    </dgm:pt>
    <dgm:pt modelId="{F8F3CE3D-C504-40B1-9514-D173467FFB7D}">
      <dgm:prSet/>
      <dgm:spPr>
        <a:ln>
          <a:solidFill>
            <a:schemeClr val="bg1"/>
          </a:solidFill>
        </a:ln>
      </dgm:spPr>
      <dgm:t>
        <a:bodyPr/>
        <a:lstStyle/>
        <a:p>
          <a:pPr algn="l"/>
          <a:r>
            <a:rPr lang="hu-HU" dirty="0"/>
            <a:t>Innen mehet forgalom a DMZ és az internet felé is.</a:t>
          </a:r>
        </a:p>
      </dgm:t>
    </dgm:pt>
    <dgm:pt modelId="{CAD85138-3F21-4FAD-BD9B-0364D9DA65FF}" type="parTrans" cxnId="{B763AA45-7366-4742-B204-F592285D24A1}">
      <dgm:prSet/>
      <dgm:spPr/>
      <dgm:t>
        <a:bodyPr/>
        <a:lstStyle/>
        <a:p>
          <a:endParaRPr lang="hu-HU"/>
        </a:p>
      </dgm:t>
    </dgm:pt>
    <dgm:pt modelId="{1A261254-BBBB-4802-A9B4-929BFD878234}" type="sibTrans" cxnId="{B763AA45-7366-4742-B204-F592285D24A1}">
      <dgm:prSet/>
      <dgm:spPr/>
      <dgm:t>
        <a:bodyPr/>
        <a:lstStyle/>
        <a:p>
          <a:endParaRPr lang="hu-HU"/>
        </a:p>
      </dgm:t>
    </dgm:pt>
    <dgm:pt modelId="{2C0AE70B-D1D2-4DE1-B810-63DE3A103947}">
      <dgm:prSet/>
      <dgm:spPr>
        <a:ln>
          <a:solidFill>
            <a:schemeClr val="bg1"/>
          </a:solidFill>
        </a:ln>
      </dgm:spPr>
      <dgm:t>
        <a:bodyPr/>
        <a:lstStyle/>
        <a:p>
          <a:pPr algn="l"/>
          <a:endParaRPr lang="hu-HU" dirty="0"/>
        </a:p>
      </dgm:t>
    </dgm:pt>
    <dgm:pt modelId="{2F8B6F81-4CCE-4ED7-B42D-1F132700A75D}" type="parTrans" cxnId="{E8717BF0-DC18-4B58-968B-5F70FA4163C8}">
      <dgm:prSet/>
      <dgm:spPr/>
      <dgm:t>
        <a:bodyPr/>
        <a:lstStyle/>
        <a:p>
          <a:endParaRPr lang="hu-HU"/>
        </a:p>
      </dgm:t>
    </dgm:pt>
    <dgm:pt modelId="{5CACEB86-4429-436E-889E-95460027B42C}" type="sibTrans" cxnId="{E8717BF0-DC18-4B58-968B-5F70FA4163C8}">
      <dgm:prSet/>
      <dgm:spPr/>
      <dgm:t>
        <a:bodyPr/>
        <a:lstStyle/>
        <a:p>
          <a:endParaRPr lang="hu-HU"/>
        </a:p>
      </dgm:t>
    </dgm:pt>
    <dgm:pt modelId="{535C2EF9-E5AE-4935-A9BE-E37109815608}">
      <dgm:prSet/>
      <dgm:spPr>
        <a:ln>
          <a:solidFill>
            <a:schemeClr val="bg1"/>
          </a:solidFill>
        </a:ln>
      </dgm:spPr>
      <dgm:t>
        <a:bodyPr/>
        <a:lstStyle/>
        <a:p>
          <a:pPr algn="l"/>
          <a:r>
            <a:rPr lang="hu-HU" dirty="0"/>
            <a:t>Cég webszervere fut a szerveren</a:t>
          </a:r>
        </a:p>
      </dgm:t>
    </dgm:pt>
    <dgm:pt modelId="{80E7346B-68D0-4D35-8515-F123EDA31682}" type="parTrans" cxnId="{0A9F067D-0C33-487B-8A09-277E632D80DF}">
      <dgm:prSet/>
      <dgm:spPr/>
      <dgm:t>
        <a:bodyPr/>
        <a:lstStyle/>
        <a:p>
          <a:endParaRPr lang="hu-HU"/>
        </a:p>
      </dgm:t>
    </dgm:pt>
    <dgm:pt modelId="{31ACED47-2A3C-4B05-9651-4ACBC92CA393}" type="sibTrans" cxnId="{0A9F067D-0C33-487B-8A09-277E632D80DF}">
      <dgm:prSet/>
      <dgm:spPr/>
      <dgm:t>
        <a:bodyPr/>
        <a:lstStyle/>
        <a:p>
          <a:endParaRPr lang="hu-HU"/>
        </a:p>
      </dgm:t>
    </dgm:pt>
    <dgm:pt modelId="{1FEAB8A7-1283-4882-9D61-DA1C33D61845}">
      <dgm:prSet/>
      <dgm:spPr>
        <a:ln>
          <a:solidFill>
            <a:schemeClr val="bg1"/>
          </a:solidFill>
        </a:ln>
      </dgm:spPr>
      <dgm:t>
        <a:bodyPr/>
        <a:lstStyle/>
        <a:p>
          <a:pPr algn="l"/>
          <a:r>
            <a:rPr lang="hu-HU" dirty="0"/>
            <a:t>Csak válaszforgalmakat küldhet</a:t>
          </a:r>
        </a:p>
      </dgm:t>
    </dgm:pt>
    <dgm:pt modelId="{B87B4A28-8362-469E-98A6-05A6DCD9259D}" type="parTrans" cxnId="{4FCA2406-E459-493A-973C-A0E6A512590A}">
      <dgm:prSet/>
      <dgm:spPr/>
      <dgm:t>
        <a:bodyPr/>
        <a:lstStyle/>
        <a:p>
          <a:endParaRPr lang="hu-HU"/>
        </a:p>
      </dgm:t>
    </dgm:pt>
    <dgm:pt modelId="{86D34464-860E-46E5-BA57-743F81D2DD91}" type="sibTrans" cxnId="{4FCA2406-E459-493A-973C-A0E6A512590A}">
      <dgm:prSet/>
      <dgm:spPr/>
      <dgm:t>
        <a:bodyPr/>
        <a:lstStyle/>
        <a:p>
          <a:endParaRPr lang="hu-HU"/>
        </a:p>
      </dgm:t>
    </dgm:pt>
    <dgm:pt modelId="{03F00753-17EA-4A10-A344-57CF2C48BA5D}" type="pres">
      <dgm:prSet presAssocID="{F68FEA1F-4C39-4E2C-BF39-4DB1B78FBC19}" presName="Name0" presStyleCnt="0">
        <dgm:presLayoutVars>
          <dgm:dir/>
          <dgm:resizeHandles val="exact"/>
        </dgm:presLayoutVars>
      </dgm:prSet>
      <dgm:spPr/>
    </dgm:pt>
    <dgm:pt modelId="{377C8A1F-D9D0-4AA5-8E79-FA99E812D55A}" type="pres">
      <dgm:prSet presAssocID="{78A77497-C4F3-4095-8510-5D53CA25DB47}" presName="node" presStyleLbl="node1" presStyleIdx="0" presStyleCnt="3">
        <dgm:presLayoutVars>
          <dgm:bulletEnabled val="1"/>
        </dgm:presLayoutVars>
      </dgm:prSet>
      <dgm:spPr/>
    </dgm:pt>
    <dgm:pt modelId="{FBB9C063-753C-43E8-AF13-22C1DC095A00}" type="pres">
      <dgm:prSet presAssocID="{F304432B-CE16-456C-A847-4D5D5B76AA33}" presName="sibTrans" presStyleLbl="sibTrans2D1" presStyleIdx="0" presStyleCnt="3" custAng="16254633" custScaleX="39379" custScaleY="416339" custLinFactNeighborX="46405" custLinFactNeighborY="-8060"/>
      <dgm:spPr>
        <a:prstGeom prst="upArrow">
          <a:avLst/>
        </a:prstGeom>
      </dgm:spPr>
    </dgm:pt>
    <dgm:pt modelId="{108FE4C6-C998-455A-823C-1A177DE07B38}" type="pres">
      <dgm:prSet presAssocID="{F304432B-CE16-456C-A847-4D5D5B76AA33}" presName="connectorText" presStyleLbl="sibTrans2D1" presStyleIdx="0" presStyleCnt="3"/>
      <dgm:spPr/>
    </dgm:pt>
    <dgm:pt modelId="{E6FE6F1B-83E3-463C-B487-E7171B4D23AF}" type="pres">
      <dgm:prSet presAssocID="{3EB60CA3-2026-4B40-B58E-2C2FC4ADDD4D}" presName="node" presStyleLbl="node1" presStyleIdx="1" presStyleCnt="3">
        <dgm:presLayoutVars>
          <dgm:bulletEnabled val="1"/>
        </dgm:presLayoutVars>
      </dgm:prSet>
      <dgm:spPr/>
    </dgm:pt>
    <dgm:pt modelId="{1D2B9620-6C95-4700-A8F8-BC8AFB4F2B34}" type="pres">
      <dgm:prSet presAssocID="{6854DEE8-4CF5-4934-A828-DC410D3ADD15}" presName="sibTrans" presStyleLbl="sibTrans2D1" presStyleIdx="1" presStyleCnt="3"/>
      <dgm:spPr>
        <a:prstGeom prst="rightArrow">
          <a:avLst/>
        </a:prstGeom>
      </dgm:spPr>
    </dgm:pt>
    <dgm:pt modelId="{F2CAD3FD-D658-4A8C-B696-CC44F6AD2EC1}" type="pres">
      <dgm:prSet presAssocID="{6854DEE8-4CF5-4934-A828-DC410D3ADD15}" presName="connectorText" presStyleLbl="sibTrans2D1" presStyleIdx="1" presStyleCnt="3"/>
      <dgm:spPr/>
    </dgm:pt>
    <dgm:pt modelId="{68691763-52DF-415E-AD08-23EFEDE69C08}" type="pres">
      <dgm:prSet presAssocID="{72425CC4-EDFE-40F0-A96A-EC7CE78C9AA2}" presName="node" presStyleLbl="node1" presStyleIdx="2" presStyleCnt="3">
        <dgm:presLayoutVars>
          <dgm:bulletEnabled val="1"/>
        </dgm:presLayoutVars>
      </dgm:prSet>
      <dgm:spPr/>
    </dgm:pt>
    <dgm:pt modelId="{1481A15A-66EF-407E-8F70-C02EA0725C74}" type="pres">
      <dgm:prSet presAssocID="{45C5B9EA-647B-4A85-9397-7E8C62A9CBF7}" presName="sibTrans" presStyleLbl="sibTrans2D1" presStyleIdx="2" presStyleCnt="3" custAng="5001519" custScaleX="45176" custScaleY="427621"/>
      <dgm:spPr>
        <a:prstGeom prst="upArrow">
          <a:avLst/>
        </a:prstGeom>
      </dgm:spPr>
    </dgm:pt>
    <dgm:pt modelId="{3EE3DC54-0E3F-4BE9-B4F0-25F62843C362}" type="pres">
      <dgm:prSet presAssocID="{45C5B9EA-647B-4A85-9397-7E8C62A9CBF7}" presName="connectorText" presStyleLbl="sibTrans2D1" presStyleIdx="2" presStyleCnt="3"/>
      <dgm:spPr/>
    </dgm:pt>
  </dgm:ptLst>
  <dgm:cxnLst>
    <dgm:cxn modelId="{784F0A00-A984-45B1-B558-7E751415A061}" type="presOf" srcId="{72425CC4-EDFE-40F0-A96A-EC7CE78C9AA2}" destId="{68691763-52DF-415E-AD08-23EFEDE69C08}" srcOrd="0" destOrd="0" presId="urn:microsoft.com/office/officeart/2005/8/layout/cycle7"/>
    <dgm:cxn modelId="{4FCA2406-E459-493A-973C-A0E6A512590A}" srcId="{78A77497-C4F3-4095-8510-5D53CA25DB47}" destId="{1FEAB8A7-1283-4882-9D61-DA1C33D61845}" srcOrd="2" destOrd="0" parTransId="{B87B4A28-8362-469E-98A6-05A6DCD9259D}" sibTransId="{86D34464-860E-46E5-BA57-743F81D2DD91}"/>
    <dgm:cxn modelId="{0011AB08-77EC-413E-9320-19D36B5C56ED}" type="presOf" srcId="{B29EDCCD-B7CE-4554-A391-7B84C719E95F}" destId="{68691763-52DF-415E-AD08-23EFEDE69C08}" srcOrd="0" destOrd="3" presId="urn:microsoft.com/office/officeart/2005/8/layout/cycle7"/>
    <dgm:cxn modelId="{193FA00A-757E-4958-B41F-6B6A5BAA55D0}" type="presOf" srcId="{78A77497-C4F3-4095-8510-5D53CA25DB47}" destId="{377C8A1F-D9D0-4AA5-8E79-FA99E812D55A}" srcOrd="0" destOrd="0" presId="urn:microsoft.com/office/officeart/2005/8/layout/cycle7"/>
    <dgm:cxn modelId="{1472E410-D912-4B09-BCD4-2E6E5FA4C3C8}" srcId="{72425CC4-EDFE-40F0-A96A-EC7CE78C9AA2}" destId="{B29EDCCD-B7CE-4554-A391-7B84C719E95F}" srcOrd="2" destOrd="0" parTransId="{CC59581D-E566-4299-BB28-C0B510D7BB45}" sibTransId="{E8C0F774-B050-4B9B-B631-A8172501D376}"/>
    <dgm:cxn modelId="{CFC69E17-F290-4E35-9FE4-4DF430BED9D7}" type="presOf" srcId="{7A6C62ED-2703-4D38-A21C-DE15242261E4}" destId="{E6FE6F1B-83E3-463C-B487-E7171B4D23AF}" srcOrd="0" destOrd="2" presId="urn:microsoft.com/office/officeart/2005/8/layout/cycle7"/>
    <dgm:cxn modelId="{86667922-7525-4335-A609-E9ACC5052C5F}" srcId="{F68FEA1F-4C39-4E2C-BF39-4DB1B78FBC19}" destId="{3EB60CA3-2026-4B40-B58E-2C2FC4ADDD4D}" srcOrd="1" destOrd="0" parTransId="{1EC83B65-D00E-4812-95CC-86FA919F286D}" sibTransId="{6854DEE8-4CF5-4934-A828-DC410D3ADD15}"/>
    <dgm:cxn modelId="{8EBDFD25-B355-4128-85CC-88390B1FD777}" type="presOf" srcId="{2C0AE70B-D1D2-4DE1-B810-63DE3A103947}" destId="{377C8A1F-D9D0-4AA5-8E79-FA99E812D55A}" srcOrd="0" destOrd="4" presId="urn:microsoft.com/office/officeart/2005/8/layout/cycle7"/>
    <dgm:cxn modelId="{7B647629-38BC-4213-8945-F5A4463E7F7E}" srcId="{72425CC4-EDFE-40F0-A96A-EC7CE78C9AA2}" destId="{DA3F9958-B0F9-49F8-984E-0DBF2EF8807A}" srcOrd="0" destOrd="0" parTransId="{7E7A2E63-56FD-4080-B3A8-265E246253BD}" sibTransId="{3D725ADA-F2D9-4400-8B52-DACD6F598C49}"/>
    <dgm:cxn modelId="{9C36C22D-43BF-4536-A034-2CB59F6BE599}" srcId="{F68FEA1F-4C39-4E2C-BF39-4DB1B78FBC19}" destId="{78A77497-C4F3-4095-8510-5D53CA25DB47}" srcOrd="0" destOrd="0" parTransId="{2DDBC3DB-8358-4B96-9830-95B2E0546FEB}" sibTransId="{F304432B-CE16-456C-A847-4D5D5B76AA33}"/>
    <dgm:cxn modelId="{7A35E942-8A77-4320-B600-B3AB4F2D3C57}" type="presOf" srcId="{6854DEE8-4CF5-4934-A828-DC410D3ADD15}" destId="{F2CAD3FD-D658-4A8C-B696-CC44F6AD2EC1}" srcOrd="1" destOrd="0" presId="urn:microsoft.com/office/officeart/2005/8/layout/cycle7"/>
    <dgm:cxn modelId="{B763AA45-7366-4742-B204-F592285D24A1}" srcId="{3EB60CA3-2026-4B40-B58E-2C2FC4ADDD4D}" destId="{F8F3CE3D-C504-40B1-9514-D173467FFB7D}" srcOrd="2" destOrd="0" parTransId="{CAD85138-3F21-4FAD-BD9B-0364D9DA65FF}" sibTransId="{1A261254-BBBB-4802-A9B4-929BFD878234}"/>
    <dgm:cxn modelId="{F5E89548-8B0E-4438-B93B-C93A94EBCC04}" type="presOf" srcId="{4905A2BA-913C-4D95-962E-F65BD2668F58}" destId="{377C8A1F-D9D0-4AA5-8E79-FA99E812D55A}" srcOrd="0" destOrd="1" presId="urn:microsoft.com/office/officeart/2005/8/layout/cycle7"/>
    <dgm:cxn modelId="{C292734B-8B9D-4254-B803-F51A09BFA224}" type="presOf" srcId="{F304432B-CE16-456C-A847-4D5D5B76AA33}" destId="{FBB9C063-753C-43E8-AF13-22C1DC095A00}" srcOrd="0" destOrd="0" presId="urn:microsoft.com/office/officeart/2005/8/layout/cycle7"/>
    <dgm:cxn modelId="{5DF4A44D-9913-4FFB-8CA8-CFFEA897F779}" type="presOf" srcId="{6854DEE8-4CF5-4934-A828-DC410D3ADD15}" destId="{1D2B9620-6C95-4700-A8F8-BC8AFB4F2B34}" srcOrd="0" destOrd="0" presId="urn:microsoft.com/office/officeart/2005/8/layout/cycle7"/>
    <dgm:cxn modelId="{363E8D73-7113-4654-A3CB-191D020907BA}" type="presOf" srcId="{F68FEA1F-4C39-4E2C-BF39-4DB1B78FBC19}" destId="{03F00753-17EA-4A10-A344-57CF2C48BA5D}" srcOrd="0" destOrd="0" presId="urn:microsoft.com/office/officeart/2005/8/layout/cycle7"/>
    <dgm:cxn modelId="{32071255-A590-4665-A53C-0D7DD0B39B6E}" srcId="{F68FEA1F-4C39-4E2C-BF39-4DB1B78FBC19}" destId="{72425CC4-EDFE-40F0-A96A-EC7CE78C9AA2}" srcOrd="2" destOrd="0" parTransId="{8E1F6B38-3804-4176-A5C1-E2501D06E4DA}" sibTransId="{45C5B9EA-647B-4A85-9397-7E8C62A9CBF7}"/>
    <dgm:cxn modelId="{938C5C77-8CDF-44CA-A372-126BC851ABDA}" type="presOf" srcId="{1FEAB8A7-1283-4882-9D61-DA1C33D61845}" destId="{377C8A1F-D9D0-4AA5-8E79-FA99E812D55A}" srcOrd="0" destOrd="3" presId="urn:microsoft.com/office/officeart/2005/8/layout/cycle7"/>
    <dgm:cxn modelId="{0A9F067D-0C33-487B-8A09-277E632D80DF}" srcId="{78A77497-C4F3-4095-8510-5D53CA25DB47}" destId="{535C2EF9-E5AE-4935-A9BE-E37109815608}" srcOrd="1" destOrd="0" parTransId="{80E7346B-68D0-4D35-8515-F123EDA31682}" sibTransId="{31ACED47-2A3C-4B05-9651-4ACBC92CA393}"/>
    <dgm:cxn modelId="{5EBBE385-A8F8-434A-8FA1-221C39089103}" type="presOf" srcId="{F304432B-CE16-456C-A847-4D5D5B76AA33}" destId="{108FE4C6-C998-455A-823C-1A177DE07B38}" srcOrd="1" destOrd="0" presId="urn:microsoft.com/office/officeart/2005/8/layout/cycle7"/>
    <dgm:cxn modelId="{1FFDF688-B25D-47C0-ADC5-03B053F24EDB}" type="presOf" srcId="{45C5B9EA-647B-4A85-9397-7E8C62A9CBF7}" destId="{1481A15A-66EF-407E-8F70-C02EA0725C74}" srcOrd="0" destOrd="0" presId="urn:microsoft.com/office/officeart/2005/8/layout/cycle7"/>
    <dgm:cxn modelId="{9777DC93-F59A-432B-A8FF-5FBBDA642148}" type="presOf" srcId="{535C2EF9-E5AE-4935-A9BE-E37109815608}" destId="{377C8A1F-D9D0-4AA5-8E79-FA99E812D55A}" srcOrd="0" destOrd="2" presId="urn:microsoft.com/office/officeart/2005/8/layout/cycle7"/>
    <dgm:cxn modelId="{BFAEF494-B4AB-4093-BF63-94F9D54C8D96}" type="presOf" srcId="{5F35E182-91B9-4400-9CD6-D71BCE58D8B1}" destId="{68691763-52DF-415E-AD08-23EFEDE69C08}" srcOrd="0" destOrd="2" presId="urn:microsoft.com/office/officeart/2005/8/layout/cycle7"/>
    <dgm:cxn modelId="{C1A86ABB-01C8-4EB4-9C53-A67C59CF2E93}" type="presOf" srcId="{F8F3CE3D-C504-40B1-9514-D173467FFB7D}" destId="{E6FE6F1B-83E3-463C-B487-E7171B4D23AF}" srcOrd="0" destOrd="3" presId="urn:microsoft.com/office/officeart/2005/8/layout/cycle7"/>
    <dgm:cxn modelId="{74C935C1-FC07-4D92-84CC-A652EFED2A9E}" srcId="{3EB60CA3-2026-4B40-B58E-2C2FC4ADDD4D}" destId="{336363BD-80B3-4303-A788-8D07A903B12D}" srcOrd="0" destOrd="0" parTransId="{F0663E4A-A86A-4E61-B8FA-7260C378C43A}" sibTransId="{324166CC-7A94-43B0-B065-0AF0779FC935}"/>
    <dgm:cxn modelId="{C62E72D1-2D42-4504-8FD2-24406875573E}" type="presOf" srcId="{3EB60CA3-2026-4B40-B58E-2C2FC4ADDD4D}" destId="{E6FE6F1B-83E3-463C-B487-E7171B4D23AF}" srcOrd="0" destOrd="0" presId="urn:microsoft.com/office/officeart/2005/8/layout/cycle7"/>
    <dgm:cxn modelId="{48B8C5D3-60BD-4892-BE9E-B5EF27C7E1F1}" type="presOf" srcId="{DA3F9958-B0F9-49F8-984E-0DBF2EF8807A}" destId="{68691763-52DF-415E-AD08-23EFEDE69C08}" srcOrd="0" destOrd="1" presId="urn:microsoft.com/office/officeart/2005/8/layout/cycle7"/>
    <dgm:cxn modelId="{7DE0E8DE-93A4-4ED3-A02F-2A560886FBEE}" srcId="{78A77497-C4F3-4095-8510-5D53CA25DB47}" destId="{4905A2BA-913C-4D95-962E-F65BD2668F58}" srcOrd="0" destOrd="0" parTransId="{E2049453-A1C4-458D-89E7-FAF1501DE0BE}" sibTransId="{4FBC13DA-0166-40F5-8173-0028F38EA326}"/>
    <dgm:cxn modelId="{E8717BF0-DC18-4B58-968B-5F70FA4163C8}" srcId="{78A77497-C4F3-4095-8510-5D53CA25DB47}" destId="{2C0AE70B-D1D2-4DE1-B810-63DE3A103947}" srcOrd="3" destOrd="0" parTransId="{2F8B6F81-4CCE-4ED7-B42D-1F132700A75D}" sibTransId="{5CACEB86-4429-436E-889E-95460027B42C}"/>
    <dgm:cxn modelId="{5AECAFF0-BBA1-42D6-AD42-203762BDAABA}" srcId="{72425CC4-EDFE-40F0-A96A-EC7CE78C9AA2}" destId="{5F35E182-91B9-4400-9CD6-D71BCE58D8B1}" srcOrd="1" destOrd="0" parTransId="{FE77F4BA-B4E1-47C4-80CA-77BD199942A1}" sibTransId="{4D656378-1D06-49B0-873E-632C9902E409}"/>
    <dgm:cxn modelId="{3E7A49F4-6CD3-42F2-AD00-21495A7E8633}" type="presOf" srcId="{45C5B9EA-647B-4A85-9397-7E8C62A9CBF7}" destId="{3EE3DC54-0E3F-4BE9-B4F0-25F62843C362}" srcOrd="1" destOrd="0" presId="urn:microsoft.com/office/officeart/2005/8/layout/cycle7"/>
    <dgm:cxn modelId="{A1B881F7-FA3D-4700-AC18-50E1B751E913}" type="presOf" srcId="{336363BD-80B3-4303-A788-8D07A903B12D}" destId="{E6FE6F1B-83E3-463C-B487-E7171B4D23AF}" srcOrd="0" destOrd="1" presId="urn:microsoft.com/office/officeart/2005/8/layout/cycle7"/>
    <dgm:cxn modelId="{52DEBEF7-6050-41B4-B9E4-44FA2AC92647}" srcId="{3EB60CA3-2026-4B40-B58E-2C2FC4ADDD4D}" destId="{7A6C62ED-2703-4D38-A21C-DE15242261E4}" srcOrd="1" destOrd="0" parTransId="{CE9FE64E-6B2A-44A4-A5CE-923E9A69B80C}" sibTransId="{4BED9158-1D39-457E-B7A1-7F99022006C2}"/>
    <dgm:cxn modelId="{23298C13-EF9A-464F-95EA-E7BB4A76563F}" type="presParOf" srcId="{03F00753-17EA-4A10-A344-57CF2C48BA5D}" destId="{377C8A1F-D9D0-4AA5-8E79-FA99E812D55A}" srcOrd="0" destOrd="0" presId="urn:microsoft.com/office/officeart/2005/8/layout/cycle7"/>
    <dgm:cxn modelId="{2B5809BA-6998-4E6A-A105-CC55E4E599FE}" type="presParOf" srcId="{03F00753-17EA-4A10-A344-57CF2C48BA5D}" destId="{FBB9C063-753C-43E8-AF13-22C1DC095A00}" srcOrd="1" destOrd="0" presId="urn:microsoft.com/office/officeart/2005/8/layout/cycle7"/>
    <dgm:cxn modelId="{A7B2A806-B720-44C2-B8F4-EB25702C1062}" type="presParOf" srcId="{FBB9C063-753C-43E8-AF13-22C1DC095A00}" destId="{108FE4C6-C998-455A-823C-1A177DE07B38}" srcOrd="0" destOrd="0" presId="urn:microsoft.com/office/officeart/2005/8/layout/cycle7"/>
    <dgm:cxn modelId="{4C99F5AD-096B-4AFB-8D5E-BAE4E97C7D78}" type="presParOf" srcId="{03F00753-17EA-4A10-A344-57CF2C48BA5D}" destId="{E6FE6F1B-83E3-463C-B487-E7171B4D23AF}" srcOrd="2" destOrd="0" presId="urn:microsoft.com/office/officeart/2005/8/layout/cycle7"/>
    <dgm:cxn modelId="{0EACF128-596F-4E81-AC90-0B8065F1EDC2}" type="presParOf" srcId="{03F00753-17EA-4A10-A344-57CF2C48BA5D}" destId="{1D2B9620-6C95-4700-A8F8-BC8AFB4F2B34}" srcOrd="3" destOrd="0" presId="urn:microsoft.com/office/officeart/2005/8/layout/cycle7"/>
    <dgm:cxn modelId="{80E579C6-8F78-4477-AF0D-A64A6B03CAAD}" type="presParOf" srcId="{1D2B9620-6C95-4700-A8F8-BC8AFB4F2B34}" destId="{F2CAD3FD-D658-4A8C-B696-CC44F6AD2EC1}" srcOrd="0" destOrd="0" presId="urn:microsoft.com/office/officeart/2005/8/layout/cycle7"/>
    <dgm:cxn modelId="{328CA1AC-9D6E-485B-8A73-86F4046EC20E}" type="presParOf" srcId="{03F00753-17EA-4A10-A344-57CF2C48BA5D}" destId="{68691763-52DF-415E-AD08-23EFEDE69C08}" srcOrd="4" destOrd="0" presId="urn:microsoft.com/office/officeart/2005/8/layout/cycle7"/>
    <dgm:cxn modelId="{32DE6E34-B245-4056-AAD7-DD2FAE21226F}" type="presParOf" srcId="{03F00753-17EA-4A10-A344-57CF2C48BA5D}" destId="{1481A15A-66EF-407E-8F70-C02EA0725C74}" srcOrd="5" destOrd="0" presId="urn:microsoft.com/office/officeart/2005/8/layout/cycle7"/>
    <dgm:cxn modelId="{B45AD019-3A07-48ED-8C77-EC2125680AD0}" type="presParOf" srcId="{1481A15A-66EF-407E-8F70-C02EA0725C74}" destId="{3EE3DC54-0E3F-4BE9-B4F0-25F62843C362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FEDFF-A3E7-42EB-B36B-4D81D3165DA8}">
      <dsp:nvSpPr>
        <dsp:cNvPr id="0" name=""/>
        <dsp:cNvSpPr/>
      </dsp:nvSpPr>
      <dsp:spPr>
        <a:xfrm>
          <a:off x="773" y="0"/>
          <a:ext cx="3134320" cy="3142721"/>
        </a:xfrm>
        <a:prstGeom prst="rect">
          <a:avLst/>
        </a:prstGeom>
        <a:solidFill>
          <a:srgbClr val="7030A0"/>
        </a:solidFill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601" tIns="0" rIns="309601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b="1" u="sng" kern="1200" dirty="0"/>
            <a:t>Egyenes rézkábelek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900" kern="1200" dirty="0"/>
            <a:t>AUTO MDIX</a:t>
          </a:r>
        </a:p>
      </dsp:txBody>
      <dsp:txXfrm>
        <a:off x="773" y="1257088"/>
        <a:ext cx="3134320" cy="1885632"/>
      </dsp:txXfrm>
    </dsp:sp>
    <dsp:sp modelId="{A5184E7A-24DA-4913-93A3-88403CF12645}">
      <dsp:nvSpPr>
        <dsp:cNvPr id="0" name=""/>
        <dsp:cNvSpPr/>
      </dsp:nvSpPr>
      <dsp:spPr>
        <a:xfrm>
          <a:off x="773" y="0"/>
          <a:ext cx="3134320" cy="125708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601" tIns="165100" rIns="30960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73" y="0"/>
        <a:ext cx="3134320" cy="1257088"/>
      </dsp:txXfrm>
    </dsp:sp>
    <dsp:sp modelId="{F8222E8F-E377-4F5B-B066-5B65F0A05BE2}">
      <dsp:nvSpPr>
        <dsp:cNvPr id="0" name=""/>
        <dsp:cNvSpPr/>
      </dsp:nvSpPr>
      <dsp:spPr>
        <a:xfrm>
          <a:off x="3385839" y="0"/>
          <a:ext cx="3134320" cy="3142721"/>
        </a:xfrm>
        <a:prstGeom prst="rect">
          <a:avLst/>
        </a:prstGeom>
        <a:solidFill>
          <a:schemeClr val="accent2"/>
        </a:solidFill>
        <a:ln w="9525" cap="flat" cmpd="sng" algn="ctr">
          <a:solidFill>
            <a:schemeClr val="accent1">
              <a:shade val="80000"/>
              <a:hueOff val="11983"/>
              <a:satOff val="-14921"/>
              <a:lumOff val="186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601" tIns="0" rIns="309601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b="1" u="sng" kern="1200" dirty="0"/>
            <a:t>Optikai kábelek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900" kern="1200" dirty="0"/>
            <a:t>Gyorsabb adatátvitel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900" kern="1200" dirty="0"/>
            <a:t>Bővítőmodul-hiány</a:t>
          </a:r>
        </a:p>
      </dsp:txBody>
      <dsp:txXfrm>
        <a:off x="3385839" y="1257088"/>
        <a:ext cx="3134320" cy="1885632"/>
      </dsp:txXfrm>
    </dsp:sp>
    <dsp:sp modelId="{92EB14F0-D712-4EE8-B426-FD3F568F0C22}">
      <dsp:nvSpPr>
        <dsp:cNvPr id="0" name=""/>
        <dsp:cNvSpPr/>
      </dsp:nvSpPr>
      <dsp:spPr>
        <a:xfrm>
          <a:off x="3385839" y="0"/>
          <a:ext cx="3134320" cy="125708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601" tIns="165100" rIns="30960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385839" y="0"/>
        <a:ext cx="3134320" cy="1257088"/>
      </dsp:txXfrm>
    </dsp:sp>
    <dsp:sp modelId="{8519BEBC-54F0-43EE-92E6-1B0E6EE295B7}">
      <dsp:nvSpPr>
        <dsp:cNvPr id="0" name=""/>
        <dsp:cNvSpPr/>
      </dsp:nvSpPr>
      <dsp:spPr>
        <a:xfrm>
          <a:off x="6770905" y="0"/>
          <a:ext cx="3134320" cy="3142721"/>
        </a:xfrm>
        <a:prstGeom prst="rect">
          <a:avLst/>
        </a:prstGeom>
        <a:solidFill>
          <a:schemeClr val="accent3">
            <a:lumMod val="50000"/>
          </a:schemeClr>
        </a:solidFill>
        <a:ln w="9525" cap="flat" cmpd="sng" algn="ctr">
          <a:solidFill>
            <a:schemeClr val="accent1">
              <a:shade val="80000"/>
              <a:hueOff val="23967"/>
              <a:satOff val="-29843"/>
              <a:lumOff val="373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601" tIns="0" rIns="309601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b="1" u="sng" kern="1200" dirty="0"/>
            <a:t>Soros kábelek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900" kern="1200" dirty="0"/>
            <a:t>Nagyobb távolság miatt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900" kern="1200" dirty="0"/>
            <a:t>Az internet, ill. a fejlesztői telephely felé</a:t>
          </a:r>
        </a:p>
      </dsp:txBody>
      <dsp:txXfrm>
        <a:off x="6770905" y="1257088"/>
        <a:ext cx="3134320" cy="1885632"/>
      </dsp:txXfrm>
    </dsp:sp>
    <dsp:sp modelId="{26229754-39C6-4AB5-B255-4EB228883549}">
      <dsp:nvSpPr>
        <dsp:cNvPr id="0" name=""/>
        <dsp:cNvSpPr/>
      </dsp:nvSpPr>
      <dsp:spPr>
        <a:xfrm>
          <a:off x="6770905" y="0"/>
          <a:ext cx="3134320" cy="125708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601" tIns="165100" rIns="30960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770905" y="0"/>
        <a:ext cx="3134320" cy="12570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78C31E-150C-4B14-A7A5-55F14010496C}">
      <dsp:nvSpPr>
        <dsp:cNvPr id="0" name=""/>
        <dsp:cNvSpPr/>
      </dsp:nvSpPr>
      <dsp:spPr>
        <a:xfrm>
          <a:off x="1087338" y="935"/>
          <a:ext cx="2416038" cy="14496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/>
            <a:t>Biztonságos belső hálózat megvalósítása hardveres tűzfallal és hozzáférési listákkal</a:t>
          </a:r>
          <a:endParaRPr lang="en-US" sz="2000" kern="1200" dirty="0"/>
        </a:p>
      </dsp:txBody>
      <dsp:txXfrm>
        <a:off x="1087338" y="935"/>
        <a:ext cx="2416038" cy="1449623"/>
      </dsp:txXfrm>
    </dsp:sp>
    <dsp:sp modelId="{E69F6694-88EA-4AF4-9181-B8E0EB195AF2}">
      <dsp:nvSpPr>
        <dsp:cNvPr id="0" name=""/>
        <dsp:cNvSpPr/>
      </dsp:nvSpPr>
      <dsp:spPr>
        <a:xfrm>
          <a:off x="3744980" y="935"/>
          <a:ext cx="2416038" cy="14496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Ügyfélszolgálat és technikai támogatás biztosítása ügyfeleknek</a:t>
          </a:r>
          <a:endParaRPr lang="en-US" sz="2000" kern="1200"/>
        </a:p>
      </dsp:txBody>
      <dsp:txXfrm>
        <a:off x="3744980" y="935"/>
        <a:ext cx="2416038" cy="1449623"/>
      </dsp:txXfrm>
    </dsp:sp>
    <dsp:sp modelId="{D875AE33-20AD-4753-914C-2F09D5CEF1D8}">
      <dsp:nvSpPr>
        <dsp:cNvPr id="0" name=""/>
        <dsp:cNvSpPr/>
      </dsp:nvSpPr>
      <dsp:spPr>
        <a:xfrm>
          <a:off x="6402623" y="935"/>
          <a:ext cx="2416038" cy="14496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Belső hálózati DNS biztosítása</a:t>
          </a:r>
          <a:endParaRPr lang="en-US" sz="2000" kern="1200"/>
        </a:p>
      </dsp:txBody>
      <dsp:txXfrm>
        <a:off x="6402623" y="935"/>
        <a:ext cx="2416038" cy="1449623"/>
      </dsp:txXfrm>
    </dsp:sp>
    <dsp:sp modelId="{B1960F87-6A7D-42DA-865E-D0CFC5F2E907}">
      <dsp:nvSpPr>
        <dsp:cNvPr id="0" name=""/>
        <dsp:cNvSpPr/>
      </dsp:nvSpPr>
      <dsp:spPr>
        <a:xfrm>
          <a:off x="2416159" y="1692162"/>
          <a:ext cx="2416038" cy="14496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Céges weboldal elérésének biztosítása ügyfeleknek</a:t>
          </a:r>
          <a:endParaRPr lang="en-US" sz="2000" kern="1200"/>
        </a:p>
      </dsp:txBody>
      <dsp:txXfrm>
        <a:off x="2416159" y="1692162"/>
        <a:ext cx="2416038" cy="1449623"/>
      </dsp:txXfrm>
    </dsp:sp>
    <dsp:sp modelId="{64FC4633-742A-43D2-9724-3F1FCB544EA6}">
      <dsp:nvSpPr>
        <dsp:cNvPr id="0" name=""/>
        <dsp:cNvSpPr/>
      </dsp:nvSpPr>
      <dsp:spPr>
        <a:xfrm>
          <a:off x="5073801" y="1692162"/>
          <a:ext cx="2416038" cy="14496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VPN átjáró biztosítása a távmunkás telephely biztonságos eléréséhez</a:t>
          </a:r>
          <a:endParaRPr lang="en-US" sz="2000" kern="1200"/>
        </a:p>
      </dsp:txBody>
      <dsp:txXfrm>
        <a:off x="5073801" y="1692162"/>
        <a:ext cx="2416038" cy="14496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C8A1F-D9D0-4AA5-8E79-FA99E812D55A}">
      <dsp:nvSpPr>
        <dsp:cNvPr id="0" name=""/>
        <dsp:cNvSpPr/>
      </dsp:nvSpPr>
      <dsp:spPr>
        <a:xfrm>
          <a:off x="3545377" y="29"/>
          <a:ext cx="3021965" cy="1510982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b="1" u="sng" kern="1200" dirty="0"/>
            <a:t>DMZ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500" kern="1200" dirty="0"/>
            <a:t>Biztonsági szintje 50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500" kern="1200" dirty="0"/>
            <a:t>Cég webszervere fut a szerveren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500" kern="1200" dirty="0"/>
            <a:t>Csak válaszforgalmakat küldhet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hu-HU" sz="1500" kern="1200" dirty="0"/>
        </a:p>
      </dsp:txBody>
      <dsp:txXfrm>
        <a:off x="3589632" y="44284"/>
        <a:ext cx="2933455" cy="1422472"/>
      </dsp:txXfrm>
    </dsp:sp>
    <dsp:sp modelId="{FBB9C063-753C-43E8-AF13-22C1DC095A00}">
      <dsp:nvSpPr>
        <dsp:cNvPr id="0" name=""/>
        <dsp:cNvSpPr/>
      </dsp:nvSpPr>
      <dsp:spPr>
        <a:xfrm rot="19854633">
          <a:off x="6728213" y="1776226"/>
          <a:ext cx="622532" cy="2201783"/>
        </a:xfrm>
        <a:prstGeom prst="upArrow">
          <a:avLst/>
        </a:prstGeom>
        <a:solidFill>
          <a:schemeClr val="accent2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6914973" y="2216583"/>
        <a:ext cx="249012" cy="1321069"/>
      </dsp:txXfrm>
    </dsp:sp>
    <dsp:sp modelId="{E6FE6F1B-83E3-463C-B487-E7171B4D23AF}">
      <dsp:nvSpPr>
        <dsp:cNvPr id="0" name=""/>
        <dsp:cNvSpPr/>
      </dsp:nvSpPr>
      <dsp:spPr>
        <a:xfrm>
          <a:off x="6044406" y="4328474"/>
          <a:ext cx="3021965" cy="1510982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b="1" u="sng" kern="1200" dirty="0"/>
            <a:t>INSIDE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500" kern="1200" dirty="0"/>
            <a:t>Biztonsági szintje 100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500" kern="1200" dirty="0"/>
            <a:t>Belső hálózat felől jövő forgalmak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500" kern="1200" dirty="0"/>
            <a:t>Innen mehet forgalom a DMZ és az internet felé is.</a:t>
          </a:r>
        </a:p>
      </dsp:txBody>
      <dsp:txXfrm>
        <a:off x="6088661" y="4372729"/>
        <a:ext cx="2933455" cy="1422472"/>
      </dsp:txXfrm>
    </dsp:sp>
    <dsp:sp modelId="{1D2B9620-6C95-4700-A8F8-BC8AFB4F2B34}">
      <dsp:nvSpPr>
        <dsp:cNvPr id="0" name=""/>
        <dsp:cNvSpPr/>
      </dsp:nvSpPr>
      <dsp:spPr>
        <a:xfrm rot="10800000">
          <a:off x="4265923" y="4819543"/>
          <a:ext cx="1580874" cy="528843"/>
        </a:xfrm>
        <a:prstGeom prst="rightArrow">
          <a:avLst/>
        </a:prstGeom>
        <a:solidFill>
          <a:schemeClr val="accent2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10800000">
        <a:off x="4424576" y="4925312"/>
        <a:ext cx="1263568" cy="317305"/>
      </dsp:txXfrm>
    </dsp:sp>
    <dsp:sp modelId="{68691763-52DF-415E-AD08-23EFEDE69C08}">
      <dsp:nvSpPr>
        <dsp:cNvPr id="0" name=""/>
        <dsp:cNvSpPr/>
      </dsp:nvSpPr>
      <dsp:spPr>
        <a:xfrm>
          <a:off x="1046348" y="4328474"/>
          <a:ext cx="3021965" cy="1510982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b="1" u="sng" kern="1200" dirty="0"/>
            <a:t>OUTSIDE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500" kern="1200" dirty="0"/>
            <a:t>Biztonsági szintje 0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500" kern="1200" dirty="0"/>
            <a:t>Külső hálózat felől jövő forgalmak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500" kern="1200" dirty="0"/>
            <a:t>Csak a DMZ szervert érhetik el</a:t>
          </a:r>
        </a:p>
      </dsp:txBody>
      <dsp:txXfrm>
        <a:off x="1090603" y="4372729"/>
        <a:ext cx="2933455" cy="1422472"/>
      </dsp:txXfrm>
    </dsp:sp>
    <dsp:sp modelId="{1481A15A-66EF-407E-8F70-C02EA0725C74}">
      <dsp:nvSpPr>
        <dsp:cNvPr id="0" name=""/>
        <dsp:cNvSpPr/>
      </dsp:nvSpPr>
      <dsp:spPr>
        <a:xfrm rot="1401519">
          <a:off x="3449758" y="1789019"/>
          <a:ext cx="714175" cy="2261447"/>
        </a:xfrm>
        <a:prstGeom prst="upArrow">
          <a:avLst/>
        </a:prstGeom>
        <a:solidFill>
          <a:schemeClr val="accent3">
            <a:lumMod val="5000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3664011" y="2241308"/>
        <a:ext cx="285670" cy="13568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4B1F29F-17B6-4CA4-96B4-83BD860D0965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3F27F82-E24A-45C6-BF4F-05B6A4698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794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F29F-17B6-4CA4-96B4-83BD860D0965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7F82-E24A-45C6-BF4F-05B6A4698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680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F29F-17B6-4CA4-96B4-83BD860D0965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7F82-E24A-45C6-BF4F-05B6A4698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7688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F29F-17B6-4CA4-96B4-83BD860D0965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7F82-E24A-45C6-BF4F-05B6A4698F41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3939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F29F-17B6-4CA4-96B4-83BD860D0965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7F82-E24A-45C6-BF4F-05B6A4698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236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F29F-17B6-4CA4-96B4-83BD860D0965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7F82-E24A-45C6-BF4F-05B6A4698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6156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F29F-17B6-4CA4-96B4-83BD860D0965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7F82-E24A-45C6-BF4F-05B6A4698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3689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F29F-17B6-4CA4-96B4-83BD860D0965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7F82-E24A-45C6-BF4F-05B6A4698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7095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F29F-17B6-4CA4-96B4-83BD860D0965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7F82-E24A-45C6-BF4F-05B6A4698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73606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DFDFA2B-9508-458C-95E6-D959AE05240E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C8F5130-42F6-43B5-A1E3-0CB59309FC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79917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FA2B-9508-458C-95E6-D959AE05240E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5130-42F6-43B5-A1E3-0CB59309FC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937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F29F-17B6-4CA4-96B4-83BD860D0965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7F82-E24A-45C6-BF4F-05B6A4698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58472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FA2B-9508-458C-95E6-D959AE05240E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5130-42F6-43B5-A1E3-0CB59309FC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1192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FA2B-9508-458C-95E6-D959AE05240E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5130-42F6-43B5-A1E3-0CB59309FC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0374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FA2B-9508-458C-95E6-D959AE05240E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5130-42F6-43B5-A1E3-0CB59309FC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03492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FA2B-9508-458C-95E6-D959AE05240E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5130-42F6-43B5-A1E3-0CB59309FC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32030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FA2B-9508-458C-95E6-D959AE05240E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5130-42F6-43B5-A1E3-0CB59309FC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53644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FA2B-9508-458C-95E6-D959AE05240E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5130-42F6-43B5-A1E3-0CB59309FC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57997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FA2B-9508-458C-95E6-D959AE05240E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5130-42F6-43B5-A1E3-0CB59309FC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42458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FA2B-9508-458C-95E6-D959AE05240E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5130-42F6-43B5-A1E3-0CB59309FC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38700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FA2B-9508-458C-95E6-D959AE05240E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5130-42F6-43B5-A1E3-0CB59309FC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28610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FA2B-9508-458C-95E6-D959AE05240E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5130-42F6-43B5-A1E3-0CB59309FC4F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495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F29F-17B6-4CA4-96B4-83BD860D0965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7F82-E24A-45C6-BF4F-05B6A4698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29448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FA2B-9508-458C-95E6-D959AE05240E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5130-42F6-43B5-A1E3-0CB59309FC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42254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FA2B-9508-458C-95E6-D959AE05240E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5130-42F6-43B5-A1E3-0CB59309FC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77465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FA2B-9508-458C-95E6-D959AE05240E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5130-42F6-43B5-A1E3-0CB59309FC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2982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FA2B-9508-458C-95E6-D959AE05240E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5130-42F6-43B5-A1E3-0CB59309FC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45462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FA2B-9508-458C-95E6-D959AE05240E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5130-42F6-43B5-A1E3-0CB59309FC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835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F29F-17B6-4CA4-96B4-83BD860D0965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7F82-E24A-45C6-BF4F-05B6A4698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160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F29F-17B6-4CA4-96B4-83BD860D0965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7F82-E24A-45C6-BF4F-05B6A4698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884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F29F-17B6-4CA4-96B4-83BD860D0965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7F82-E24A-45C6-BF4F-05B6A4698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13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F29F-17B6-4CA4-96B4-83BD860D0965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7F82-E24A-45C6-BF4F-05B6A4698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817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F29F-17B6-4CA4-96B4-83BD860D0965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7F82-E24A-45C6-BF4F-05B6A4698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584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F29F-17B6-4CA4-96B4-83BD860D0965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7F82-E24A-45C6-BF4F-05B6A4698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297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1F29F-17B6-4CA4-96B4-83BD860D0965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27F82-E24A-45C6-BF4F-05B6A4698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53545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9000">
              <a:srgbClr val="4A2670"/>
            </a:gs>
            <a:gs pos="0">
              <a:schemeClr val="accent2">
                <a:lumMod val="50000"/>
              </a:schemeClr>
            </a:gs>
            <a:gs pos="100000">
              <a:srgbClr val="7030A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DFA2B-9508-458C-95E6-D959AE05240E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F5130-42F6-43B5-A1E3-0CB59309FC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94654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1C6D790-69F0-40CA-813A-84D724D1C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Diagonal Corner Rectangle 7">
            <a:extLst>
              <a:ext uri="{FF2B5EF4-FFF2-40B4-BE49-F238E27FC236}">
                <a16:creationId xmlns:a16="http://schemas.microsoft.com/office/drawing/2014/main" id="{F5A78137-DBB7-4A93-98AC-5606814E2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3D86820-9A4C-5FE8-744C-D4DF28E8D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5145" y="1125511"/>
            <a:ext cx="7779220" cy="2656971"/>
          </a:xfrm>
        </p:spPr>
        <p:txBody>
          <a:bodyPr>
            <a:normAutofit/>
          </a:bodyPr>
          <a:lstStyle/>
          <a:p>
            <a:r>
              <a:rPr lang="hu-HU" sz="5400" dirty="0" err="1">
                <a:solidFill>
                  <a:srgbClr val="FFFFFF"/>
                </a:solidFill>
              </a:rPr>
              <a:t>Bytebrigade</a:t>
            </a:r>
            <a:r>
              <a:rPr lang="hu-HU" sz="5400" dirty="0">
                <a:solidFill>
                  <a:srgbClr val="FFFFFF"/>
                </a:solidFill>
              </a:rPr>
              <a:t> szoftverfejlesztő cég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C9C014A-0DDC-B3BC-C2B7-E75C747DC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4139" y="3782482"/>
            <a:ext cx="7136760" cy="1204383"/>
          </a:xfrm>
        </p:spPr>
        <p:txBody>
          <a:bodyPr>
            <a:normAutofit/>
          </a:bodyPr>
          <a:lstStyle/>
          <a:p>
            <a:endParaRPr lang="hu-HU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362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9FBCA9-C0EA-D911-4824-D92080AC2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hu-HU" dirty="0"/>
              <a:t>A telephely célja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5C979CDD-9BC1-807B-F76F-01160AD5D5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4746670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7839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89F60C-BDE4-F363-A77F-597CFD1A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322" y="4645932"/>
            <a:ext cx="2717355" cy="1478570"/>
          </a:xfrm>
        </p:spPr>
        <p:txBody>
          <a:bodyPr/>
          <a:lstStyle/>
          <a:p>
            <a:r>
              <a:rPr lang="hu-HU" dirty="0"/>
              <a:t>Topológia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0F3F59EE-249B-969B-4CE0-D04059F62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612"/>
            <a:ext cx="12192000" cy="381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89F60C-BDE4-F363-A77F-597CFD1A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IP címzés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526F5F-CE2A-B99A-05A1-166604451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VLSM</a:t>
            </a:r>
          </a:p>
          <a:p>
            <a:r>
              <a:rPr lang="hu-HU" dirty="0"/>
              <a:t>Statikus és DHCP címkiosztás</a:t>
            </a:r>
          </a:p>
          <a:p>
            <a:r>
              <a:rPr lang="hu-HU" dirty="0"/>
              <a:t>Hang és adatforgalomnak külön VLAN</a:t>
            </a:r>
          </a:p>
        </p:txBody>
      </p:sp>
    </p:spTree>
    <p:extLst>
      <p:ext uri="{BB962C8B-B14F-4D97-AF65-F5344CB8AC3E}">
        <p14:creationId xmlns:p14="http://schemas.microsoft.com/office/powerpoint/2010/main" val="3801052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B959EA-302B-BB97-D2BD-A6400A35A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4240213" cy="5440537"/>
          </a:xfrm>
        </p:spPr>
        <p:txBody>
          <a:bodyPr>
            <a:normAutofit/>
          </a:bodyPr>
          <a:lstStyle/>
          <a:p>
            <a:r>
              <a:rPr lang="hu-HU" dirty="0"/>
              <a:t>IP címzés </a:t>
            </a:r>
            <a:br>
              <a:rPr lang="hu-HU" dirty="0"/>
            </a:br>
            <a:r>
              <a:rPr lang="hu-HU" dirty="0"/>
              <a:t>– </a:t>
            </a:r>
            <a:br>
              <a:rPr lang="hu-HU" dirty="0"/>
            </a:br>
            <a:r>
              <a:rPr lang="hu-HU" dirty="0"/>
              <a:t>hálózati eszközök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2FBA36FA-58BF-2470-584C-498C11B53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429" y="95250"/>
            <a:ext cx="5381625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76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B959EA-302B-BB97-D2BD-A6400A35A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4240213" cy="5440537"/>
          </a:xfrm>
        </p:spPr>
        <p:txBody>
          <a:bodyPr>
            <a:normAutofit/>
          </a:bodyPr>
          <a:lstStyle/>
          <a:p>
            <a:r>
              <a:rPr lang="hu-HU"/>
              <a:t>IP címzés </a:t>
            </a:r>
            <a:br>
              <a:rPr lang="hu-HU"/>
            </a:br>
            <a:r>
              <a:rPr lang="hu-HU"/>
              <a:t>– </a:t>
            </a:r>
            <a:br>
              <a:rPr lang="hu-HU"/>
            </a:br>
            <a:r>
              <a:rPr lang="hu-HU"/>
              <a:t>hálózati eszközök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06A7FC6-0718-BEF0-B446-950FFBF34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641" y="427231"/>
            <a:ext cx="5623946" cy="600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09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B959EA-302B-BB97-D2BD-A6400A35A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4240213" cy="5440537"/>
          </a:xfrm>
        </p:spPr>
        <p:txBody>
          <a:bodyPr>
            <a:normAutofit/>
          </a:bodyPr>
          <a:lstStyle/>
          <a:p>
            <a:r>
              <a:rPr lang="hu-HU" dirty="0"/>
              <a:t>IP címzés </a:t>
            </a:r>
            <a:br>
              <a:rPr lang="hu-HU" dirty="0"/>
            </a:br>
            <a:r>
              <a:rPr lang="hu-HU" dirty="0"/>
              <a:t>– </a:t>
            </a:r>
            <a:br>
              <a:rPr lang="hu-HU" dirty="0"/>
            </a:br>
            <a:r>
              <a:rPr lang="hu-HU" dirty="0"/>
              <a:t>Végberendezések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C420BE7-5B3F-0EA4-2161-F989E052A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6" y="1828800"/>
            <a:ext cx="6131729" cy="280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20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455521-AF7C-13CB-FC0F-B9BFACAFD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DHCP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D489126-9E6F-5DD9-215B-CDE3FD450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DHCP kiszolgálót futtató eszközök: </a:t>
            </a:r>
            <a:r>
              <a:rPr lang="hu-HU" i="1" dirty="0" err="1"/>
              <a:t>UgyfelRTR</a:t>
            </a:r>
            <a:r>
              <a:rPr lang="hu-HU" i="1" dirty="0"/>
              <a:t>, </a:t>
            </a:r>
            <a:r>
              <a:rPr lang="hu-HU" i="1" dirty="0" err="1"/>
              <a:t>BelsoSzerver</a:t>
            </a:r>
            <a:endParaRPr lang="hu-HU" i="1" dirty="0"/>
          </a:p>
          <a:p>
            <a:r>
              <a:rPr lang="hu-HU" dirty="0"/>
              <a:t>Ügyfélszolgálati LAN-on </a:t>
            </a:r>
            <a:r>
              <a:rPr lang="hu-HU" b="1" dirty="0"/>
              <a:t>192.168.1.128/25 </a:t>
            </a:r>
            <a:r>
              <a:rPr lang="hu-HU" dirty="0"/>
              <a:t>és</a:t>
            </a:r>
            <a:r>
              <a:rPr lang="hu-HU" b="1" dirty="0"/>
              <a:t> 192.168.2.0/24 </a:t>
            </a:r>
            <a:r>
              <a:rPr lang="hu-HU" dirty="0"/>
              <a:t>hálózatok címeinek kiosztása</a:t>
            </a:r>
          </a:p>
          <a:p>
            <a:r>
              <a:rPr lang="hu-HU" dirty="0"/>
              <a:t>IP-telefonoknak 150-es DHCP opció</a:t>
            </a:r>
          </a:p>
          <a:p>
            <a:r>
              <a:rPr lang="hu-HU" dirty="0"/>
              <a:t>DHCP címkonfliktusok miatt kizárások alkalmazása</a:t>
            </a:r>
          </a:p>
          <a:p>
            <a:r>
              <a:rPr lang="hu-HU" dirty="0" err="1"/>
              <a:t>UgyfelRTR</a:t>
            </a:r>
            <a:r>
              <a:rPr lang="hu-HU" dirty="0"/>
              <a:t>-backup tartalék kiszolgáló, nem aktív </a:t>
            </a:r>
            <a:r>
              <a:rPr lang="hu-HU" i="1" dirty="0"/>
              <a:t>(service </a:t>
            </a:r>
            <a:r>
              <a:rPr lang="hu-HU" i="1" dirty="0" err="1"/>
              <a:t>dhcp</a:t>
            </a:r>
            <a:r>
              <a:rPr lang="hu-HU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5618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9E84E1-5579-36B6-6ADB-CA0CBC27D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DHCP </a:t>
            </a:r>
            <a:r>
              <a:rPr lang="hu-HU" dirty="0" err="1"/>
              <a:t>Snooping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C589C7-502F-75FF-E4F2-EF5F7B349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DHCP infrastruktúra biztonságának javítása</a:t>
            </a:r>
          </a:p>
          <a:p>
            <a:r>
              <a:rPr lang="hu-HU" dirty="0"/>
              <a:t>Csak megbízható számítógépek tudjanak küldeni DHCPOFFER üzeneteket</a:t>
            </a:r>
          </a:p>
          <a:p>
            <a:r>
              <a:rPr lang="hu-HU" dirty="0"/>
              <a:t>Hálózati leterheltség csökkentése DHCPDISCOVERY üzenetek </a:t>
            </a:r>
            <a:r>
              <a:rPr lang="hu-HU" dirty="0" err="1"/>
              <a:t>limitálásável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3929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720635-2EF4-ECC1-B8C0-25144DCB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Mac-cím szűrés, Hálózatbiztonság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8A79E4-E624-D5E0-D175-AFA3C70BF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Csak megbízható kliensek engedélyezése a belső hálózatra</a:t>
            </a:r>
          </a:p>
          <a:p>
            <a:r>
              <a:rPr lang="hu-HU" dirty="0"/>
              <a:t>Kliensek felé </a:t>
            </a:r>
            <a:r>
              <a:rPr lang="hu-HU" dirty="0" err="1"/>
              <a:t>trunk</a:t>
            </a:r>
            <a:r>
              <a:rPr lang="hu-HU" dirty="0"/>
              <a:t> kapcsolatok letiltása</a:t>
            </a:r>
          </a:p>
          <a:p>
            <a:r>
              <a:rPr lang="hu-HU" dirty="0"/>
              <a:t>Kliensek felé STP </a:t>
            </a:r>
            <a:r>
              <a:rPr lang="hu-HU" dirty="0" err="1"/>
              <a:t>Portfast</a:t>
            </a:r>
            <a:r>
              <a:rPr lang="hu-HU" dirty="0"/>
              <a:t> módra állítása</a:t>
            </a:r>
          </a:p>
        </p:txBody>
      </p:sp>
    </p:spTree>
    <p:extLst>
      <p:ext uri="{BB962C8B-B14F-4D97-AF65-F5344CB8AC3E}">
        <p14:creationId xmlns:p14="http://schemas.microsoft.com/office/powerpoint/2010/main" val="1821166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D4128C-90AC-E192-B1E2-D70D5337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STP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16466E3-72D6-B641-B416-D1639417E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Csomagok útvonalában interfészek számának csökkentése</a:t>
            </a:r>
          </a:p>
          <a:p>
            <a:r>
              <a:rPr lang="hu-HU" dirty="0"/>
              <a:t>Forgalom optimalizálása</a:t>
            </a:r>
          </a:p>
          <a:p>
            <a:r>
              <a:rPr lang="hu-HU" dirty="0"/>
              <a:t>Rapid-PVST használata</a:t>
            </a:r>
          </a:p>
        </p:txBody>
      </p:sp>
      <p:pic>
        <p:nvPicPr>
          <p:cNvPr id="3074" name="Picture 2" descr="A képen sor, diagram, képernyőkép, Diagram látható&#10;&#10;Automatikusan generált leírás">
            <a:extLst>
              <a:ext uri="{FF2B5EF4-FFF2-40B4-BE49-F238E27FC236}">
                <a16:creationId xmlns:a16="http://schemas.microsoft.com/office/drawing/2014/main" id="{6749DBF2-E9CE-5F67-001D-472EB9A4E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673" y="4020344"/>
            <a:ext cx="2657475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389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20EA6C-65CA-EEE8-C328-1F67556B8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cég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2AED2DE-CA07-D124-2557-018EC841B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cég három telephellyel rendelkezik:</a:t>
            </a:r>
          </a:p>
          <a:p>
            <a:pPr lvl="1"/>
            <a:r>
              <a:rPr lang="hu-HU" dirty="0"/>
              <a:t>Igazgatóság és fejlesztői telephely (Budapest VI. kerület)</a:t>
            </a:r>
          </a:p>
          <a:p>
            <a:pPr lvl="1"/>
            <a:r>
              <a:rPr lang="hu-HU" dirty="0"/>
              <a:t>Ügyfélszolgálati telephely (Budapest III. Kerület)</a:t>
            </a:r>
          </a:p>
          <a:p>
            <a:pPr lvl="1"/>
            <a:r>
              <a:rPr lang="hu-HU" dirty="0"/>
              <a:t>Szombathelyi fejlesztői és távmunkás telephely </a:t>
            </a:r>
          </a:p>
        </p:txBody>
      </p:sp>
    </p:spTree>
    <p:extLst>
      <p:ext uri="{BB962C8B-B14F-4D97-AF65-F5344CB8AC3E}">
        <p14:creationId xmlns:p14="http://schemas.microsoft.com/office/powerpoint/2010/main" val="1466692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D4128C-90AC-E192-B1E2-D70D5337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HSRP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16466E3-72D6-B641-B416-D1639417E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Ugyfelszolgalati</a:t>
            </a:r>
            <a:r>
              <a:rPr lang="hu-HU" dirty="0"/>
              <a:t> LAN-nál ha az </a:t>
            </a:r>
            <a:r>
              <a:rPr lang="hu-HU" dirty="0" err="1"/>
              <a:t>UgyfelRTR</a:t>
            </a:r>
            <a:r>
              <a:rPr lang="hu-HU" dirty="0"/>
              <a:t> (</a:t>
            </a:r>
            <a:r>
              <a:rPr lang="hu-HU" dirty="0" err="1"/>
              <a:t>prio</a:t>
            </a:r>
            <a:r>
              <a:rPr lang="hu-HU" dirty="0"/>
              <a:t>: 100) </a:t>
            </a:r>
            <a:r>
              <a:rPr lang="hu-HU" dirty="0" err="1"/>
              <a:t>meghibásodna</a:t>
            </a:r>
            <a:r>
              <a:rPr lang="hu-HU" dirty="0"/>
              <a:t>, akkor az </a:t>
            </a:r>
            <a:r>
              <a:rPr lang="hu-HU" dirty="0" err="1"/>
              <a:t>UgyfelRTR</a:t>
            </a:r>
            <a:r>
              <a:rPr lang="hu-HU" dirty="0"/>
              <a:t>-backup (</a:t>
            </a:r>
            <a:r>
              <a:rPr lang="hu-HU" dirty="0" err="1"/>
              <a:t>prio</a:t>
            </a:r>
            <a:r>
              <a:rPr lang="hu-HU" dirty="0"/>
              <a:t>: 99) veszi át az aktív szerepkört</a:t>
            </a:r>
          </a:p>
          <a:p>
            <a:r>
              <a:rPr lang="hu-HU" dirty="0"/>
              <a:t>A virtuális router IP címe 192.168.1.254 (VLAN 1) és 192.168.2.254 (VLAN 2)</a:t>
            </a:r>
          </a:p>
        </p:txBody>
      </p:sp>
    </p:spTree>
    <p:extLst>
      <p:ext uri="{BB962C8B-B14F-4D97-AF65-F5344CB8AC3E}">
        <p14:creationId xmlns:p14="http://schemas.microsoft.com/office/powerpoint/2010/main" val="960871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720635-2EF4-ECC1-B8C0-25144DCB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Forgalomirányítás - </a:t>
            </a:r>
            <a:r>
              <a:rPr lang="hu-HU" dirty="0" err="1"/>
              <a:t>DInamikus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8A79E4-E624-D5E0-D175-AFA3C70BF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OSPF, 2 terület:</a:t>
            </a:r>
          </a:p>
          <a:p>
            <a:pPr lvl="1"/>
            <a:r>
              <a:rPr lang="hu-HU" dirty="0"/>
              <a:t>Belső hálózatban: area 0, </a:t>
            </a:r>
            <a:r>
              <a:rPr lang="hu-HU" dirty="0" err="1"/>
              <a:t>message-digest</a:t>
            </a:r>
            <a:r>
              <a:rPr lang="hu-HU" dirty="0"/>
              <a:t> (md5) hitelesítéssel</a:t>
            </a:r>
          </a:p>
          <a:p>
            <a:pPr lvl="1"/>
            <a:r>
              <a:rPr lang="hu-HU" dirty="0"/>
              <a:t>Internet felé: area 10, VPN kiépítése érdekében</a:t>
            </a:r>
          </a:p>
          <a:p>
            <a:pPr lvl="1"/>
            <a:r>
              <a:rPr lang="hu-HU" dirty="0"/>
              <a:t>Végberendezések felé passzív-interfészek:</a:t>
            </a:r>
          </a:p>
          <a:p>
            <a:pPr lvl="2"/>
            <a:r>
              <a:rPr lang="hu-HU" dirty="0"/>
              <a:t> hálózatbiztonság növelése és leterheltségének csökkentése érdekében</a:t>
            </a:r>
          </a:p>
        </p:txBody>
      </p:sp>
    </p:spTree>
    <p:extLst>
      <p:ext uri="{BB962C8B-B14F-4D97-AF65-F5344CB8AC3E}">
        <p14:creationId xmlns:p14="http://schemas.microsoft.com/office/powerpoint/2010/main" val="85644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720635-2EF4-ECC1-B8C0-25144DCB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Forgalomirányítás - Statikus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8A79E4-E624-D5E0-D175-AFA3C70BF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Lebegő alapértelmezett útvonalak:</a:t>
            </a:r>
          </a:p>
          <a:p>
            <a:pPr lvl="1"/>
            <a:r>
              <a:rPr lang="hu-HU" dirty="0"/>
              <a:t>Csak az OSPF leállása után veszik a forgalomirányítók figyelembe ezeket a magas adminisztrációs távolság miatt (253, 254).</a:t>
            </a:r>
          </a:p>
          <a:p>
            <a:pPr lvl="1"/>
            <a:r>
              <a:rPr lang="hu-HU" dirty="0"/>
              <a:t>3. </a:t>
            </a:r>
            <a:r>
              <a:rPr lang="hu-HU" dirty="0" err="1"/>
              <a:t>rétegbeli</a:t>
            </a:r>
            <a:r>
              <a:rPr lang="hu-HU" dirty="0"/>
              <a:t> redundancia érdekében</a:t>
            </a:r>
          </a:p>
        </p:txBody>
      </p:sp>
    </p:spTree>
    <p:extLst>
      <p:ext uri="{BB962C8B-B14F-4D97-AF65-F5344CB8AC3E}">
        <p14:creationId xmlns:p14="http://schemas.microsoft.com/office/powerpoint/2010/main" val="2318035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60720635-2EF4-ECC1-B8C0-25144DCB7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hu-HU" sz="3200"/>
              <a:t>asa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8A79E4-E624-D5E0-D175-AFA3C70BF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hu-HU" sz="2000" dirty="0"/>
              <a:t>Telephely hálózati védelmének </a:t>
            </a:r>
            <a:r>
              <a:rPr lang="hu-HU" sz="2000" dirty="0" err="1"/>
              <a:t>biztonsítása</a:t>
            </a:r>
            <a:endParaRPr lang="hu-HU" sz="2000" dirty="0"/>
          </a:p>
          <a:p>
            <a:r>
              <a:rPr lang="hu-HU" sz="2000" dirty="0"/>
              <a:t>Külső és belső hálózat elkülönítése egymástól</a:t>
            </a:r>
          </a:p>
          <a:p>
            <a:r>
              <a:rPr lang="hu-HU" sz="2000" dirty="0"/>
              <a:t>Kezelése Management interfészen keresztül</a:t>
            </a:r>
          </a:p>
          <a:p>
            <a:pPr lvl="1"/>
            <a:r>
              <a:rPr lang="hu-HU" sz="1600" dirty="0"/>
              <a:t>Kizárólag rendszergazdáknak, csak erről az interfészről engedélyezett az SSH az ASA-ra</a:t>
            </a:r>
          </a:p>
          <a:p>
            <a:endParaRPr lang="hu-HU" sz="2000" dirty="0"/>
          </a:p>
          <a:p>
            <a:endParaRPr lang="hu-HU" sz="2000" dirty="0"/>
          </a:p>
        </p:txBody>
      </p:sp>
      <p:pic>
        <p:nvPicPr>
          <p:cNvPr id="4" name="Kép 3" descr="A képen szöveg, képernyőkép, diagram, embléma látható&#10;&#10;Automatikusan generált leírás">
            <a:extLst>
              <a:ext uri="{FF2B5EF4-FFF2-40B4-BE49-F238E27FC236}">
                <a16:creationId xmlns:a16="http://schemas.microsoft.com/office/drawing/2014/main" id="{EA3BB9E4-21EE-4379-9254-EE0423435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16" b="89969" l="5983" r="95043">
                        <a14:foregroundMark x1="10256" y1="74295" x2="6667" y2="63950"/>
                        <a14:foregroundMark x1="7863" y1="60502" x2="5983" y2="63950"/>
                        <a14:foregroundMark x1="81880" y1="67085" x2="95043" y2="66144"/>
                        <a14:foregroundMark x1="95043" y1="66144" x2="92650" y2="62382"/>
                        <a14:foregroundMark x1="54188" y1="8464" x2="42051" y2="5016"/>
                        <a14:foregroundMark x1="42051" y1="5016" x2="42051" y2="5016"/>
                        <a14:backgroundMark x1="32479" y1="14734" x2="34701" y2="17555"/>
                        <a14:backgroundMark x1="34872" y1="17555" x2="26325" y2="17868"/>
                        <a14:backgroundMark x1="27692" y1="17868" x2="36581" y2="188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9689"/>
            <a:ext cx="5456279" cy="297367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5" name="Szövegdoboz 4">
            <a:extLst>
              <a:ext uri="{FF2B5EF4-FFF2-40B4-BE49-F238E27FC236}">
                <a16:creationId xmlns:a16="http://schemas.microsoft.com/office/drawing/2014/main" id="{72184C60-8A63-394F-C7C6-880E5162B724}"/>
              </a:ext>
            </a:extLst>
          </p:cNvPr>
          <p:cNvSpPr txBox="1"/>
          <p:nvPr/>
        </p:nvSpPr>
        <p:spPr>
          <a:xfrm>
            <a:off x="7221676" y="2249487"/>
            <a:ext cx="1602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hu-HU" sz="1200" dirty="0"/>
              <a:t>DMZ szerver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F1AACE69-FD50-97FF-F22B-8C6CFCC57B2B}"/>
              </a:ext>
            </a:extLst>
          </p:cNvPr>
          <p:cNvSpPr txBox="1"/>
          <p:nvPr/>
        </p:nvSpPr>
        <p:spPr>
          <a:xfrm>
            <a:off x="6348114" y="4343013"/>
            <a:ext cx="1078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hu-HU" sz="1200" dirty="0" err="1"/>
              <a:t>GatewayRTR</a:t>
            </a:r>
            <a:endParaRPr lang="hu-HU" sz="1200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8EC88F85-7EA6-7AC9-33B5-48F3741038E1}"/>
              </a:ext>
            </a:extLst>
          </p:cNvPr>
          <p:cNvSpPr txBox="1"/>
          <p:nvPr/>
        </p:nvSpPr>
        <p:spPr>
          <a:xfrm>
            <a:off x="8511475" y="4416382"/>
            <a:ext cx="489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hu-HU" sz="1200" dirty="0"/>
              <a:t>ASA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C5A8D70E-CE93-D456-75F4-B911894A07A3}"/>
              </a:ext>
            </a:extLst>
          </p:cNvPr>
          <p:cNvSpPr txBox="1"/>
          <p:nvPr/>
        </p:nvSpPr>
        <p:spPr>
          <a:xfrm>
            <a:off x="10472774" y="4385489"/>
            <a:ext cx="719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hu-HU" sz="1200" dirty="0" err="1"/>
              <a:t>MainRTR</a:t>
            </a: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740490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720635-2EF4-ECC1-B8C0-25144DCB7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0" y="2193821"/>
            <a:ext cx="2769684" cy="1478570"/>
          </a:xfrm>
        </p:spPr>
        <p:txBody>
          <a:bodyPr/>
          <a:lstStyle/>
          <a:p>
            <a:r>
              <a:rPr lang="hu-HU" dirty="0" err="1"/>
              <a:t>Asa</a:t>
            </a:r>
            <a:r>
              <a:rPr lang="hu-HU" dirty="0"/>
              <a:t> - INTERFÉSZEK</a:t>
            </a:r>
          </a:p>
        </p:txBody>
      </p:sp>
      <p:graphicFrame>
        <p:nvGraphicFramePr>
          <p:cNvPr id="10" name="Tartalom helye 2">
            <a:extLst>
              <a:ext uri="{FF2B5EF4-FFF2-40B4-BE49-F238E27FC236}">
                <a16:creationId xmlns:a16="http://schemas.microsoft.com/office/drawing/2014/main" id="{861B28D0-9EA5-B6AF-E0C3-85980F3A6D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357853"/>
              </p:ext>
            </p:extLst>
          </p:nvPr>
        </p:nvGraphicFramePr>
        <p:xfrm>
          <a:off x="1176949" y="298764"/>
          <a:ext cx="10112721" cy="5839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Nyíl: balra mutató 10">
            <a:extLst>
              <a:ext uri="{FF2B5EF4-FFF2-40B4-BE49-F238E27FC236}">
                <a16:creationId xmlns:a16="http://schemas.microsoft.com/office/drawing/2014/main" id="{688BB9CF-C97F-EF9D-469B-9B1585B7630B}"/>
              </a:ext>
            </a:extLst>
          </p:cNvPr>
          <p:cNvSpPr/>
          <p:nvPr/>
        </p:nvSpPr>
        <p:spPr>
          <a:xfrm rot="17717818">
            <a:off x="3159711" y="2763164"/>
            <a:ext cx="2286109" cy="605896"/>
          </a:xfrm>
          <a:prstGeom prst="lef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válaszforgalom</a:t>
            </a:r>
          </a:p>
        </p:txBody>
      </p:sp>
      <p:sp>
        <p:nvSpPr>
          <p:cNvPr id="12" name="Nyíl: balra mutató 11">
            <a:extLst>
              <a:ext uri="{FF2B5EF4-FFF2-40B4-BE49-F238E27FC236}">
                <a16:creationId xmlns:a16="http://schemas.microsoft.com/office/drawing/2014/main" id="{6B720501-2830-1B90-AEEF-E9384B2A6D3C}"/>
              </a:ext>
            </a:extLst>
          </p:cNvPr>
          <p:cNvSpPr/>
          <p:nvPr/>
        </p:nvSpPr>
        <p:spPr>
          <a:xfrm rot="14536699">
            <a:off x="6592764" y="3098159"/>
            <a:ext cx="2161225" cy="605896"/>
          </a:xfrm>
          <a:prstGeom prst="leftArrow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válaszforgalom</a:t>
            </a:r>
          </a:p>
        </p:txBody>
      </p:sp>
      <p:sp>
        <p:nvSpPr>
          <p:cNvPr id="13" name="Nyíl: balra mutató 12">
            <a:extLst>
              <a:ext uri="{FF2B5EF4-FFF2-40B4-BE49-F238E27FC236}">
                <a16:creationId xmlns:a16="http://schemas.microsoft.com/office/drawing/2014/main" id="{42449E2A-640D-7963-9029-79C46C51CDE1}"/>
              </a:ext>
            </a:extLst>
          </p:cNvPr>
          <p:cNvSpPr/>
          <p:nvPr/>
        </p:nvSpPr>
        <p:spPr>
          <a:xfrm flipH="1">
            <a:off x="5522614" y="4525986"/>
            <a:ext cx="1620570" cy="625436"/>
          </a:xfrm>
          <a:prstGeom prst="leftArrow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válasz</a:t>
            </a:r>
            <a:br>
              <a:rPr lang="hu-HU" dirty="0"/>
            </a:br>
            <a:r>
              <a:rPr lang="hu-HU" dirty="0"/>
              <a:t>forgalom</a:t>
            </a:r>
          </a:p>
        </p:txBody>
      </p:sp>
    </p:spTree>
    <p:extLst>
      <p:ext uri="{BB962C8B-B14F-4D97-AF65-F5344CB8AC3E}">
        <p14:creationId xmlns:p14="http://schemas.microsoft.com/office/powerpoint/2010/main" val="2837233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720635-2EF4-ECC1-B8C0-25144DCB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ASA – hozzáférési listák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8A79E4-E624-D5E0-D175-AFA3C70BF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Alapból az ASA nem enged kisebb biztonsági szintekről nagyobb biztonsági szintekre forgalmat </a:t>
            </a:r>
            <a:r>
              <a:rPr lang="hu-HU" dirty="0">
                <a:sym typeface="Wingdings" panose="05000000000000000000" pitchFamily="2" charset="2"/>
              </a:rPr>
              <a:t> hozzáférési listák alkalmazása</a:t>
            </a:r>
          </a:p>
          <a:p>
            <a:r>
              <a:rPr lang="hu-HU" dirty="0"/>
              <a:t>DMZ szerver elérése érdekében kellettek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E36A327-B79C-5738-0C04-C147DFCD00B8}"/>
              </a:ext>
            </a:extLst>
          </p:cNvPr>
          <p:cNvSpPr txBox="1"/>
          <p:nvPr/>
        </p:nvSpPr>
        <p:spPr>
          <a:xfrm>
            <a:off x="1622347" y="3793891"/>
            <a:ext cx="8947306" cy="3064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access-list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DMZ extended permit </a:t>
            </a: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tcp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any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host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192.168.1.22 </a:t>
            </a: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eq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443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access-list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DMZ extended permit </a:t>
            </a: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tcp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any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host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192.168.1.22 </a:t>
            </a: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eq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ftp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access-list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DMZ extended permit </a:t>
            </a: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icmp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any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host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192.168.1.22 </a:t>
            </a: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echo</a:t>
            </a:r>
            <a:endParaRPr lang="hu-HU" sz="1800" dirty="0">
              <a:effectLst/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access-list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DMZ-REPLY extended permit </a:t>
            </a: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icmp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host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192.168.1.22 </a:t>
            </a: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any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echo-reply</a:t>
            </a:r>
            <a:endParaRPr lang="hu-HU" sz="1800" dirty="0">
              <a:effectLst/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access-list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DMZ-REPLY extended permit </a:t>
            </a: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tcp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host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192.168.1.22 </a:t>
            </a: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any</a:t>
            </a:r>
            <a:endParaRPr lang="hu-HU" sz="1800" dirty="0">
              <a:effectLst/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access-group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DMZ in </a:t>
            </a: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interface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outside</a:t>
            </a:r>
            <a:endParaRPr lang="hu-HU" sz="1800" dirty="0">
              <a:effectLst/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access-group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DMZ-REPLY in </a:t>
            </a: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interface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dmz</a:t>
            </a:r>
            <a:endParaRPr lang="hu-HU" sz="1800" dirty="0">
              <a:effectLst/>
              <a:latin typeface="Consolas" panose="020B0609020204030204" pitchFamily="49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837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720635-2EF4-ECC1-B8C0-25144DCB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Hálózati címfordítás - PAT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8A79E4-E624-D5E0-D175-AFA3C70BF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Internetelérés érdekében, a </a:t>
            </a:r>
            <a:r>
              <a:rPr lang="hu-HU" dirty="0" err="1"/>
              <a:t>GatewayRTR</a:t>
            </a:r>
            <a:r>
              <a:rPr lang="hu-HU" dirty="0"/>
              <a:t>-en konfiguráltam</a:t>
            </a:r>
          </a:p>
          <a:p>
            <a:r>
              <a:rPr lang="hu-HU" dirty="0"/>
              <a:t>A belső IP-címeket átfordítja a forgalomirányító a publikus címére</a:t>
            </a:r>
          </a:p>
          <a:p>
            <a:r>
              <a:rPr lang="hu-HU" dirty="0"/>
              <a:t>IP-címmel és </a:t>
            </a:r>
            <a:r>
              <a:rPr lang="hu-HU" dirty="0" err="1"/>
              <a:t>portszámmal</a:t>
            </a:r>
            <a:r>
              <a:rPr lang="hu-HU" dirty="0"/>
              <a:t> dolgozik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B5D4B19C-8BD9-5229-C059-5BC8CEE342B2}"/>
              </a:ext>
            </a:extLst>
          </p:cNvPr>
          <p:cNvSpPr txBox="1"/>
          <p:nvPr/>
        </p:nvSpPr>
        <p:spPr>
          <a:xfrm>
            <a:off x="2163205" y="3929928"/>
            <a:ext cx="7862411" cy="26651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interface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GigabitEthernet0/0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ip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nat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outside</a:t>
            </a:r>
            <a:endParaRPr lang="hu-HU" sz="1800" dirty="0">
              <a:effectLst/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interface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GigabitEthernet0/1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ip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nat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inside</a:t>
            </a:r>
            <a:endParaRPr lang="hu-HU" sz="1800" dirty="0">
              <a:effectLst/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access-list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1 permit </a:t>
            </a: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ip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any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any</a:t>
            </a:r>
            <a:endParaRPr lang="hu-HU" sz="1800" dirty="0">
              <a:effectLst/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ip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nat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inside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source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list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1 </a:t>
            </a: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interface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GigabitEthernet0/1 </a:t>
            </a: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overload</a:t>
            </a:r>
            <a:endParaRPr lang="hu-HU" sz="1800" dirty="0">
              <a:effectLst/>
              <a:latin typeface="Consolas" panose="020B0609020204030204" pitchFamily="49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291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F89636-3257-4B0B-A890-F7AAF930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RADIUS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9FAB642-9375-A7FA-4922-E85F6CB5F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Hálózati eszközökre bejelentkező felhasználók hitelesítése és feljogosítása távoli szerverről</a:t>
            </a:r>
          </a:p>
          <a:p>
            <a:r>
              <a:rPr lang="hu-HU" dirty="0"/>
              <a:t>Ha nem működne a RADIUS szerver akkor az eszközök lokálisan hitelesítik a felhasználókat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77F58656-6315-108B-6597-4AD0748BB6FB}"/>
              </a:ext>
            </a:extLst>
          </p:cNvPr>
          <p:cNvSpPr txBox="1"/>
          <p:nvPr/>
        </p:nvSpPr>
        <p:spPr>
          <a:xfrm>
            <a:off x="1141412" y="4187181"/>
            <a:ext cx="556104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dirty="0" err="1">
                <a:effectLst/>
                <a:latin typeface="Consolas" panose="020B0609020204030204" pitchFamily="49" charset="0"/>
              </a:rPr>
              <a:t>aaa</a:t>
            </a:r>
            <a:r>
              <a:rPr lang="hu-HU" sz="1800" b="0" i="0" u="none" strike="noStrike" dirty="0">
                <a:effectLst/>
                <a:latin typeface="Consolas" panose="020B0609020204030204" pitchFamily="49" charset="0"/>
              </a:rPr>
              <a:t> </a:t>
            </a:r>
            <a:r>
              <a:rPr lang="hu-HU" sz="1800" b="0" i="0" u="none" strike="noStrike" dirty="0" err="1">
                <a:effectLst/>
                <a:latin typeface="Consolas" panose="020B0609020204030204" pitchFamily="49" charset="0"/>
              </a:rPr>
              <a:t>new-model</a:t>
            </a:r>
            <a:endParaRPr lang="hu-H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dirty="0" err="1">
                <a:effectLst/>
                <a:latin typeface="Consolas" panose="020B0609020204030204" pitchFamily="49" charset="0"/>
              </a:rPr>
              <a:t>aaa</a:t>
            </a:r>
            <a:r>
              <a:rPr lang="hu-HU" sz="1800" b="0" i="0" u="none" strike="noStrike" dirty="0">
                <a:effectLst/>
                <a:latin typeface="Consolas" panose="020B0609020204030204" pitchFamily="49" charset="0"/>
              </a:rPr>
              <a:t> </a:t>
            </a:r>
            <a:r>
              <a:rPr lang="hu-HU" sz="1800" b="0" i="0" u="none" strike="noStrike" dirty="0" err="1">
                <a:effectLst/>
                <a:latin typeface="Consolas" panose="020B0609020204030204" pitchFamily="49" charset="0"/>
              </a:rPr>
              <a:t>authentication</a:t>
            </a:r>
            <a:r>
              <a:rPr lang="hu-HU" sz="1800" b="0" i="0" u="none" strike="noStrike" dirty="0">
                <a:effectLst/>
                <a:latin typeface="Consolas" panose="020B0609020204030204" pitchFamily="49" charset="0"/>
              </a:rPr>
              <a:t> login default </a:t>
            </a:r>
            <a:r>
              <a:rPr lang="hu-HU" sz="1800" b="0" i="0" u="none" strike="noStrike" dirty="0" err="1">
                <a:effectLst/>
                <a:latin typeface="Consolas" panose="020B0609020204030204" pitchFamily="49" charset="0"/>
              </a:rPr>
              <a:t>group</a:t>
            </a:r>
            <a:r>
              <a:rPr lang="hu-HU" sz="1800" b="0" i="0" u="none" strike="noStrike" dirty="0">
                <a:effectLst/>
                <a:latin typeface="Consolas" panose="020B0609020204030204" pitchFamily="49" charset="0"/>
              </a:rPr>
              <a:t> </a:t>
            </a:r>
            <a:r>
              <a:rPr lang="hu-HU" sz="1800" b="0" i="0" u="none" strike="noStrike" dirty="0" err="1">
                <a:effectLst/>
                <a:latin typeface="Consolas" panose="020B0609020204030204" pitchFamily="49" charset="0"/>
              </a:rPr>
              <a:t>radius</a:t>
            </a:r>
            <a:r>
              <a:rPr lang="hu-HU" sz="1800" b="0" i="0" u="none" strike="noStrike" dirty="0">
                <a:effectLst/>
                <a:latin typeface="Consolas" panose="020B0609020204030204" pitchFamily="49" charset="0"/>
              </a:rPr>
              <a:t> local</a:t>
            </a:r>
            <a:endParaRPr lang="hu-H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dirty="0" err="1">
                <a:effectLst/>
                <a:latin typeface="Consolas" panose="020B0609020204030204" pitchFamily="49" charset="0"/>
              </a:rPr>
              <a:t>aaa</a:t>
            </a:r>
            <a:r>
              <a:rPr lang="hu-HU" sz="1800" b="0" i="0" u="none" strike="noStrike" dirty="0">
                <a:effectLst/>
                <a:latin typeface="Consolas" panose="020B0609020204030204" pitchFamily="49" charset="0"/>
              </a:rPr>
              <a:t> </a:t>
            </a:r>
            <a:r>
              <a:rPr lang="hu-HU" sz="1800" b="0" i="0" u="none" strike="noStrike" dirty="0" err="1">
                <a:effectLst/>
                <a:latin typeface="Consolas" panose="020B0609020204030204" pitchFamily="49" charset="0"/>
              </a:rPr>
              <a:t>authorization</a:t>
            </a:r>
            <a:r>
              <a:rPr lang="hu-HU" sz="1800" b="0" i="0" u="none" strike="noStrike" dirty="0">
                <a:effectLst/>
                <a:latin typeface="Consolas" panose="020B0609020204030204" pitchFamily="49" charset="0"/>
              </a:rPr>
              <a:t> </a:t>
            </a:r>
            <a:r>
              <a:rPr lang="hu-HU" sz="1800" b="0" i="0" u="none" strike="noStrike" dirty="0" err="1">
                <a:effectLst/>
                <a:latin typeface="Consolas" panose="020B0609020204030204" pitchFamily="49" charset="0"/>
              </a:rPr>
              <a:t>exec</a:t>
            </a:r>
            <a:r>
              <a:rPr lang="hu-HU" sz="1800" b="0" i="0" u="none" strike="noStrike" dirty="0">
                <a:effectLst/>
                <a:latin typeface="Consolas" panose="020B0609020204030204" pitchFamily="49" charset="0"/>
              </a:rPr>
              <a:t> default </a:t>
            </a:r>
            <a:r>
              <a:rPr lang="hu-HU" sz="1800" b="0" i="0" u="none" strike="noStrike" dirty="0" err="1">
                <a:effectLst/>
                <a:latin typeface="Consolas" panose="020B0609020204030204" pitchFamily="49" charset="0"/>
              </a:rPr>
              <a:t>group</a:t>
            </a:r>
            <a:r>
              <a:rPr lang="hu-HU" sz="1800" b="0" i="0" u="none" strike="noStrike" dirty="0">
                <a:effectLst/>
                <a:latin typeface="Consolas" panose="020B0609020204030204" pitchFamily="49" charset="0"/>
              </a:rPr>
              <a:t> </a:t>
            </a:r>
            <a:r>
              <a:rPr lang="hu-HU" sz="1800" b="0" i="0" u="none" strike="noStrike" dirty="0" err="1">
                <a:effectLst/>
                <a:latin typeface="Consolas" panose="020B0609020204030204" pitchFamily="49" charset="0"/>
              </a:rPr>
              <a:t>radius</a:t>
            </a:r>
            <a:r>
              <a:rPr lang="hu-HU" sz="1800" b="0" i="0" u="none" strike="noStrike" dirty="0">
                <a:effectLst/>
                <a:latin typeface="Consolas" panose="020B0609020204030204" pitchFamily="49" charset="0"/>
              </a:rPr>
              <a:t> local if-</a:t>
            </a:r>
            <a:r>
              <a:rPr lang="hu-HU" sz="1800" b="0" i="0" u="none" strike="noStrike" dirty="0" err="1">
                <a:effectLst/>
                <a:latin typeface="Consolas" panose="020B0609020204030204" pitchFamily="49" charset="0"/>
              </a:rPr>
              <a:t>authenticated</a:t>
            </a:r>
            <a:endParaRPr lang="hu-H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dirty="0" err="1">
                <a:effectLst/>
                <a:latin typeface="Consolas" panose="020B0609020204030204" pitchFamily="49" charset="0"/>
              </a:rPr>
              <a:t>radius</a:t>
            </a:r>
            <a:r>
              <a:rPr lang="hu-HU" sz="1800" b="0" i="0" u="none" strike="noStrike" dirty="0">
                <a:effectLst/>
                <a:latin typeface="Consolas" panose="020B0609020204030204" pitchFamily="49" charset="0"/>
              </a:rPr>
              <a:t> server 192.168.1.200</a:t>
            </a:r>
            <a:endParaRPr lang="hu-H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dirty="0">
                <a:effectLst/>
                <a:latin typeface="Consolas" panose="020B0609020204030204" pitchFamily="49" charset="0"/>
              </a:rPr>
              <a:t> </a:t>
            </a:r>
            <a:r>
              <a:rPr lang="hu-HU" sz="1800" b="0" i="0" u="none" strike="noStrike" dirty="0" err="1">
                <a:effectLst/>
                <a:latin typeface="Consolas" panose="020B0609020204030204" pitchFamily="49" charset="0"/>
              </a:rPr>
              <a:t>address</a:t>
            </a:r>
            <a:r>
              <a:rPr lang="hu-HU" sz="1800" b="0" i="0" u="none" strike="noStrike" dirty="0">
                <a:effectLst/>
                <a:latin typeface="Consolas" panose="020B0609020204030204" pitchFamily="49" charset="0"/>
              </a:rPr>
              <a:t> ipv4 192.168.1.200 </a:t>
            </a:r>
            <a:r>
              <a:rPr lang="hu-HU" sz="1800" b="0" i="0" u="none" strike="noStrike" dirty="0" err="1">
                <a:effectLst/>
                <a:latin typeface="Consolas" panose="020B0609020204030204" pitchFamily="49" charset="0"/>
              </a:rPr>
              <a:t>auth</a:t>
            </a:r>
            <a:r>
              <a:rPr lang="hu-HU" sz="1800" b="0" i="0" u="none" strike="noStrike" dirty="0">
                <a:effectLst/>
                <a:latin typeface="Consolas" panose="020B0609020204030204" pitchFamily="49" charset="0"/>
              </a:rPr>
              <a:t>-port 1645</a:t>
            </a:r>
            <a:endParaRPr lang="hu-H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hu-HU" sz="1800" b="0" i="0" u="none" strike="noStrike" dirty="0">
                <a:effectLst/>
                <a:latin typeface="Consolas" panose="020B0609020204030204" pitchFamily="49" charset="0"/>
              </a:rPr>
              <a:t> key </a:t>
            </a:r>
            <a:r>
              <a:rPr lang="hu-HU" sz="1800" b="0" i="0" u="none" strike="noStrike" dirty="0" err="1">
                <a:effectLst/>
                <a:latin typeface="Consolas" panose="020B0609020204030204" pitchFamily="49" charset="0"/>
              </a:rPr>
              <a:t>cisco</a:t>
            </a:r>
            <a:endParaRPr lang="hu-HU" b="0" dirty="0">
              <a:effectLst/>
            </a:endParaRPr>
          </a:p>
        </p:txBody>
      </p:sp>
      <p:pic>
        <p:nvPicPr>
          <p:cNvPr id="4098" name="Picture 2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98C7F67F-2414-A9CC-B8BD-D3EAED4A2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259" y="4000813"/>
            <a:ext cx="33909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 képen szöveg, képernyőkép, sor, Betűtípus látható&#10;&#10;Automatikusan generált leírás">
            <a:extLst>
              <a:ext uri="{FF2B5EF4-FFF2-40B4-BE49-F238E27FC236}">
                <a16:creationId xmlns:a16="http://schemas.microsoft.com/office/drawing/2014/main" id="{EAA6392F-F01F-0831-2C62-CFD8BAFA9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259" y="5338986"/>
            <a:ext cx="31242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175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720635-2EF4-ECC1-B8C0-25144DCB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DNS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8A79E4-E624-D5E0-D175-AFA3C70BF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Távoli elérés megkönnyítése érdekében belső DNS szervert hoztam létre</a:t>
            </a:r>
          </a:p>
          <a:p>
            <a:r>
              <a:rPr lang="hu-HU" dirty="0"/>
              <a:t>Megkönnyíti a távoli elérést, emiatt elérhetőek a hálózati eszközök </a:t>
            </a:r>
            <a:r>
              <a:rPr lang="hu-HU" dirty="0" err="1"/>
              <a:t>hostname-mel</a:t>
            </a:r>
            <a:r>
              <a:rPr lang="hu-HU" dirty="0"/>
              <a:t> bárhonnan a LAN-on</a:t>
            </a:r>
          </a:p>
        </p:txBody>
      </p:sp>
    </p:spTree>
    <p:extLst>
      <p:ext uri="{BB962C8B-B14F-4D97-AF65-F5344CB8AC3E}">
        <p14:creationId xmlns:p14="http://schemas.microsoft.com/office/powerpoint/2010/main" val="2380744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720635-2EF4-ECC1-B8C0-25144DCB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Távoli elérés - </a:t>
            </a:r>
            <a:r>
              <a:rPr lang="hu-HU" dirty="0" err="1"/>
              <a:t>ssh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8A79E4-E624-D5E0-D175-AFA3C70BF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Távoli eléréshez biztonsági okokból kizárólag SSH-t engedélyeztünk, telnetet nem.</a:t>
            </a:r>
          </a:p>
          <a:p>
            <a:r>
              <a:rPr lang="hu-HU" dirty="0"/>
              <a:t>Minden hálózati eszközön konfigurálva van</a:t>
            </a:r>
          </a:p>
          <a:p>
            <a:r>
              <a:rPr lang="hu-HU" dirty="0"/>
              <a:t>ASA-n is, de ott csak a management interfészről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7F692F92-8D5C-8E87-8F3F-F73AC934A0F3}"/>
              </a:ext>
            </a:extLst>
          </p:cNvPr>
          <p:cNvSpPr txBox="1"/>
          <p:nvPr/>
        </p:nvSpPr>
        <p:spPr>
          <a:xfrm>
            <a:off x="3659029" y="4771176"/>
            <a:ext cx="4870764" cy="774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ssh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192.168.1.24 255.255.255.252 </a:t>
            </a: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mgmt</a:t>
            </a:r>
            <a:endParaRPr lang="hu-HU" sz="1800" dirty="0">
              <a:effectLst/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aaa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authentication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ssh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console LOCAL</a:t>
            </a:r>
            <a:endParaRPr lang="hu-HU" sz="1800" dirty="0">
              <a:effectLst/>
              <a:latin typeface="Consolas" panose="020B0609020204030204" pitchFamily="49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107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6270A2-53A8-A2D2-6738-C91FFF00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55" y="327514"/>
            <a:ext cx="11293311" cy="1478570"/>
          </a:xfrm>
        </p:spPr>
        <p:txBody>
          <a:bodyPr/>
          <a:lstStyle/>
          <a:p>
            <a:pPr algn="ctr"/>
            <a:r>
              <a:rPr lang="hu-HU" dirty="0"/>
              <a:t>Munkamegosztás a</a:t>
            </a:r>
            <a:br>
              <a:rPr lang="hu-HU" dirty="0"/>
            </a:br>
            <a:r>
              <a:rPr lang="hu-HU" dirty="0"/>
              <a:t>telephelyek kialakítása között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41459512-5895-FA5D-2E31-26A7B7803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594" y="1623831"/>
            <a:ext cx="5098782" cy="4352415"/>
          </a:xfrm>
          <a:prstGeom prst="rect">
            <a:avLst/>
          </a:prstGeom>
        </p:spPr>
      </p:pic>
      <p:sp>
        <p:nvSpPr>
          <p:cNvPr id="9" name="Tartalom helye 8">
            <a:extLst>
              <a:ext uri="{FF2B5EF4-FFF2-40B4-BE49-F238E27FC236}">
                <a16:creationId xmlns:a16="http://schemas.microsoft.com/office/drawing/2014/main" id="{F32B5349-C81A-3A7A-8D9F-B41D4BE02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39" y="1806084"/>
            <a:ext cx="5479471" cy="4170162"/>
          </a:xfrm>
        </p:spPr>
        <p:txBody>
          <a:bodyPr/>
          <a:lstStyle/>
          <a:p>
            <a:pPr algn="just"/>
            <a:r>
              <a:rPr lang="hu-HU" dirty="0"/>
              <a:t>A három telephely kialakítása el lett osztva három ember között, mindenki egy telephelyért volt felelős.</a:t>
            </a:r>
          </a:p>
        </p:txBody>
      </p:sp>
    </p:spTree>
    <p:extLst>
      <p:ext uri="{BB962C8B-B14F-4D97-AF65-F5344CB8AC3E}">
        <p14:creationId xmlns:p14="http://schemas.microsoft.com/office/powerpoint/2010/main" val="1531686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720635-2EF4-ECC1-B8C0-25144DCB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SySLOG</a:t>
            </a:r>
            <a:r>
              <a:rPr lang="hu-HU" dirty="0"/>
              <a:t> naplózás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8A79E4-E624-D5E0-D175-AFA3C70BF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Rendszerfelügyelet miatt a hálózati eszközök naplóznak a </a:t>
            </a:r>
            <a:r>
              <a:rPr lang="hu-HU" i="1" dirty="0" err="1"/>
              <a:t>BelsoSzerver</a:t>
            </a:r>
            <a:r>
              <a:rPr lang="hu-HU" dirty="0"/>
              <a:t>-re</a:t>
            </a:r>
          </a:p>
          <a:p>
            <a:r>
              <a:rPr lang="hu-HU" dirty="0"/>
              <a:t>Hiba esetén felgyorsíthatja a hiba kijavítását és okának megkeresését</a:t>
            </a:r>
          </a:p>
          <a:p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7F692F92-8D5C-8E87-8F3F-F73AC934A0F3}"/>
              </a:ext>
            </a:extLst>
          </p:cNvPr>
          <p:cNvSpPr txBox="1"/>
          <p:nvPr/>
        </p:nvSpPr>
        <p:spPr>
          <a:xfrm>
            <a:off x="296327" y="4230517"/>
            <a:ext cx="4988459" cy="156068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logging </a:t>
            </a: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userinfo</a:t>
            </a:r>
            <a:b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logging </a:t>
            </a: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host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192.168.1.200</a:t>
            </a:r>
            <a:b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logging </a:t>
            </a: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trap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debugging</a:t>
            </a:r>
            <a:b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logging </a:t>
            </a: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buffered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8192</a:t>
            </a:r>
            <a:b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service </a:t>
            </a: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timestamps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log </a:t>
            </a: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datetime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msec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026" name="Picture 2" descr="A képen szöveg, képernyőkép, szám, Betűtípus látható&#10;&#10;Automatikusan generált leírás">
            <a:extLst>
              <a:ext uri="{FF2B5EF4-FFF2-40B4-BE49-F238E27FC236}">
                <a16:creationId xmlns:a16="http://schemas.microsoft.com/office/drawing/2014/main" id="{58EFC85A-1C1B-0323-0228-964168AA0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1" y="3510671"/>
            <a:ext cx="576262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998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720635-2EF4-ECC1-B8C0-25144DCB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NTP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8A79E4-E624-D5E0-D175-AFA3C70BF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Hálózati eszközökön mindig pontos és szinkronizált idő biztosítása</a:t>
            </a:r>
          </a:p>
          <a:p>
            <a:pPr lvl="1"/>
            <a:r>
              <a:rPr lang="hu-HU" dirty="0"/>
              <a:t>Eltérő idők esetén akár hibák vagy kisebb leállások is felmerülhetnek</a:t>
            </a:r>
          </a:p>
          <a:p>
            <a:r>
              <a:rPr lang="hu-HU" dirty="0"/>
              <a:t>NTP szerver a </a:t>
            </a:r>
            <a:r>
              <a:rPr lang="hu-HU" i="1" dirty="0" err="1"/>
              <a:t>BelsoSzerver</a:t>
            </a:r>
            <a:endParaRPr lang="hu-HU" i="1" dirty="0"/>
          </a:p>
          <a:p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7F692F92-8D5C-8E87-8F3F-F73AC934A0F3}"/>
              </a:ext>
            </a:extLst>
          </p:cNvPr>
          <p:cNvSpPr txBox="1"/>
          <p:nvPr/>
        </p:nvSpPr>
        <p:spPr>
          <a:xfrm>
            <a:off x="3600181" y="4048110"/>
            <a:ext cx="4988459" cy="1560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ntp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authenticate</a:t>
            </a:r>
            <a:b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ntp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authentication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-key 1 md5 Cisco</a:t>
            </a:r>
            <a:b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ntp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trusted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-key 1</a:t>
            </a:r>
            <a:b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ntp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server 192.168.1.200</a:t>
            </a:r>
            <a:b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ntp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update-</a:t>
            </a: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calendar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365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720635-2EF4-ECC1-B8C0-25144DCB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FTP, TFTP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8A79E4-E624-D5E0-D175-AFA3C70BF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Fájlok átvitele</a:t>
            </a:r>
          </a:p>
          <a:p>
            <a:r>
              <a:rPr lang="hu-HU" dirty="0"/>
              <a:t>Forgalomirányítók konfigurációinak biztonsági mentése</a:t>
            </a:r>
            <a:endParaRPr lang="hu-HU" i="1" dirty="0"/>
          </a:p>
          <a:p>
            <a:r>
              <a:rPr lang="hu-HU" dirty="0"/>
              <a:t>FTP szerver a </a:t>
            </a:r>
            <a:r>
              <a:rPr lang="hu-HU" i="1" dirty="0" err="1"/>
              <a:t>BelsoSzerver</a:t>
            </a:r>
            <a:r>
              <a:rPr lang="hu-HU" i="1" dirty="0"/>
              <a:t> </a:t>
            </a:r>
            <a:r>
              <a:rPr lang="hu-HU" dirty="0"/>
              <a:t>(192.168.1.200)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7F692F92-8D5C-8E87-8F3F-F73AC934A0F3}"/>
              </a:ext>
            </a:extLst>
          </p:cNvPr>
          <p:cNvSpPr txBox="1"/>
          <p:nvPr/>
        </p:nvSpPr>
        <p:spPr>
          <a:xfrm>
            <a:off x="3600181" y="4048110"/>
            <a:ext cx="4988459" cy="1469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dirty="0" err="1">
                <a:latin typeface="Consolas" panose="020B0609020204030204" pitchFamily="49" charset="0"/>
                <a:ea typeface="Calibri" panose="020F0502020204030204" pitchFamily="34" charset="0"/>
              </a:rPr>
              <a:t>i</a:t>
            </a: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p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ftp </a:t>
            </a: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username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admin</a:t>
            </a:r>
            <a:b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ip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ftp </a:t>
            </a: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password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admin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dirty="0" err="1">
                <a:latin typeface="Consolas" panose="020B0609020204030204" pitchFamily="49" charset="0"/>
                <a:ea typeface="Calibri" panose="020F0502020204030204" pitchFamily="34" charset="0"/>
              </a:rPr>
              <a:t>copy</a:t>
            </a:r>
            <a:r>
              <a:rPr lang="hu-HU" dirty="0"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hu-HU" dirty="0" err="1">
                <a:latin typeface="Consolas" panose="020B0609020204030204" pitchFamily="49" charset="0"/>
                <a:ea typeface="Calibri" panose="020F0502020204030204" pitchFamily="34" charset="0"/>
              </a:rPr>
              <a:t>running-config</a:t>
            </a:r>
            <a:r>
              <a:rPr lang="hu-HU" dirty="0">
                <a:latin typeface="Consolas" panose="020B0609020204030204" pitchFamily="49" charset="0"/>
                <a:ea typeface="Calibri" panose="020F0502020204030204" pitchFamily="34" charset="0"/>
              </a:rPr>
              <a:t> ftp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copy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hu-HU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running</a:t>
            </a:r>
            <a:r>
              <a:rPr lang="hu-HU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-co</a:t>
            </a:r>
            <a:r>
              <a:rPr lang="hu-HU" dirty="0">
                <a:latin typeface="Consolas" panose="020B0609020204030204" pitchFamily="49" charset="0"/>
                <a:ea typeface="Calibri" panose="020F0502020204030204" pitchFamily="34" charset="0"/>
              </a:rPr>
              <a:t>nig </a:t>
            </a:r>
            <a:r>
              <a:rPr lang="hu-HU" dirty="0" err="1">
                <a:latin typeface="Consolas" panose="020B0609020204030204" pitchFamily="49" charset="0"/>
                <a:ea typeface="Calibri" panose="020F0502020204030204" pitchFamily="34" charset="0"/>
              </a:rPr>
              <a:t>tftp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45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720635-2EF4-ECC1-B8C0-25144DCB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SNMP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8A79E4-E624-D5E0-D175-AFA3C70BF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Hálózati eszközök könnyű, távoli grafikus konfigurálása/felügyelete</a:t>
            </a:r>
          </a:p>
          <a:p>
            <a:r>
              <a:rPr lang="hu-HU" dirty="0"/>
              <a:t>SNMP szerver a </a:t>
            </a:r>
            <a:r>
              <a:rPr lang="hu-HU" i="1" dirty="0" err="1"/>
              <a:t>BelsoSzerver</a:t>
            </a:r>
            <a:endParaRPr lang="hu-HU" i="1" dirty="0"/>
          </a:p>
          <a:p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7F692F92-8D5C-8E87-8F3F-F73AC934A0F3}"/>
              </a:ext>
            </a:extLst>
          </p:cNvPr>
          <p:cNvSpPr txBox="1"/>
          <p:nvPr/>
        </p:nvSpPr>
        <p:spPr>
          <a:xfrm>
            <a:off x="296327" y="4425725"/>
            <a:ext cx="4988459" cy="67037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dirty="0" err="1">
                <a:latin typeface="Consolas" panose="020B0609020204030204" pitchFamily="49" charset="0"/>
                <a:ea typeface="Calibri" panose="020F0502020204030204" pitchFamily="34" charset="0"/>
              </a:rPr>
              <a:t>snmp</a:t>
            </a:r>
            <a:r>
              <a:rPr lang="hu-HU" dirty="0">
                <a:latin typeface="Consolas" panose="020B0609020204030204" pitchFamily="49" charset="0"/>
                <a:ea typeface="Calibri" panose="020F0502020204030204" pitchFamily="34" charset="0"/>
              </a:rPr>
              <a:t>-server community </a:t>
            </a:r>
            <a:r>
              <a:rPr lang="hu-HU" dirty="0" err="1">
                <a:latin typeface="Consolas" panose="020B0609020204030204" pitchFamily="49" charset="0"/>
                <a:ea typeface="Calibri" panose="020F0502020204030204" pitchFamily="34" charset="0"/>
              </a:rPr>
              <a:t>public</a:t>
            </a:r>
            <a:r>
              <a:rPr lang="hu-HU" dirty="0"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hu-HU" dirty="0" err="1">
                <a:latin typeface="Consolas" panose="020B0609020204030204" pitchFamily="49" charset="0"/>
                <a:ea typeface="Calibri" panose="020F0502020204030204" pitchFamily="34" charset="0"/>
              </a:rPr>
              <a:t>ro</a:t>
            </a:r>
            <a:br>
              <a:rPr lang="hu-HU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hu-HU" dirty="0" err="1">
                <a:latin typeface="Calibri" panose="020F0502020204030204" pitchFamily="34" charset="0"/>
                <a:ea typeface="Calibri" panose="020F0502020204030204" pitchFamily="34" charset="0"/>
              </a:rPr>
              <a:t>snmp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</a:rPr>
              <a:t>-server community </a:t>
            </a:r>
            <a:r>
              <a:rPr lang="hu-HU" dirty="0" err="1">
                <a:latin typeface="Calibri" panose="020F0502020204030204" pitchFamily="34" charset="0"/>
                <a:ea typeface="Calibri" panose="020F0502020204030204" pitchFamily="34" charset="0"/>
              </a:rPr>
              <a:t>private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hu-HU" dirty="0" err="1">
                <a:latin typeface="Calibri" panose="020F0502020204030204" pitchFamily="34" charset="0"/>
                <a:ea typeface="Calibri" panose="020F0502020204030204" pitchFamily="34" charset="0"/>
              </a:rPr>
              <a:t>rw</a:t>
            </a:r>
            <a:endParaRPr lang="hu-HU" dirty="0">
              <a:latin typeface="Consolas" panose="020B0609020204030204" pitchFamily="49" charset="0"/>
              <a:ea typeface="Calibri" panose="020F0502020204030204" pitchFamily="34" charset="0"/>
            </a:endParaRPr>
          </a:p>
        </p:txBody>
      </p:sp>
      <p:pic>
        <p:nvPicPr>
          <p:cNvPr id="2050" name="Picture 2" descr="A képen szöveg, szoftver, képernyőkép, sor látható&#10;&#10;Automatikusan generált leírás">
            <a:extLst>
              <a:ext uri="{FF2B5EF4-FFF2-40B4-BE49-F238E27FC236}">
                <a16:creationId xmlns:a16="http://schemas.microsoft.com/office/drawing/2014/main" id="{40ECA345-6F36-59CB-D498-5DDF1F952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871" y="3983768"/>
            <a:ext cx="57626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216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720635-2EF4-ECC1-B8C0-25144DCB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NetFlow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8A79E4-E624-D5E0-D175-AFA3C70BF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Hálózati forgalom analizálása interfészeken</a:t>
            </a:r>
          </a:p>
          <a:p>
            <a:pPr lvl="1"/>
            <a:r>
              <a:rPr lang="hu-HU" dirty="0"/>
              <a:t>Forrás/cél IP-cím, forgalom típusa, protokoll</a:t>
            </a:r>
          </a:p>
          <a:p>
            <a:r>
              <a:rPr lang="hu-HU" dirty="0"/>
              <a:t>Hálózat leterheltségének kimutatása</a:t>
            </a:r>
            <a:endParaRPr lang="hu-HU" i="1" dirty="0"/>
          </a:p>
          <a:p>
            <a:endParaRPr lang="hu-HU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3A002A46-2576-A0A6-44C9-EE23E54B60E8}"/>
              </a:ext>
            </a:extLst>
          </p:cNvPr>
          <p:cNvSpPr txBox="1"/>
          <p:nvPr/>
        </p:nvSpPr>
        <p:spPr>
          <a:xfrm>
            <a:off x="3150043" y="4020344"/>
            <a:ext cx="5888735" cy="23687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ip</a:t>
            </a: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flow-export destination 192.168.1.200 9996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ip</a:t>
            </a: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flow-export version 9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ip</a:t>
            </a: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flow-export source Serial0/0/1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interface Serial0/0/1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 </a:t>
            </a:r>
            <a:r>
              <a:rPr lang="en-US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ip</a:t>
            </a: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flow egress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 </a:t>
            </a:r>
            <a:r>
              <a:rPr lang="en-US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ip</a:t>
            </a: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</a:rPr>
              <a:t> flow ingress</a:t>
            </a:r>
          </a:p>
        </p:txBody>
      </p:sp>
    </p:spTree>
    <p:extLst>
      <p:ext uri="{BB962C8B-B14F-4D97-AF65-F5344CB8AC3E}">
        <p14:creationId xmlns:p14="http://schemas.microsoft.com/office/powerpoint/2010/main" val="535441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1C6D790-69F0-40CA-813A-84D724D1C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Diagonal Corner Rectangle 7">
            <a:extLst>
              <a:ext uri="{FF2B5EF4-FFF2-40B4-BE49-F238E27FC236}">
                <a16:creationId xmlns:a16="http://schemas.microsoft.com/office/drawing/2014/main" id="{F5A78137-DBB7-4A93-98AC-5606814E2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3D86820-9A4C-5FE8-744C-D4DF28E8D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5145" y="1125511"/>
            <a:ext cx="7135566" cy="2656971"/>
          </a:xfrm>
        </p:spPr>
        <p:txBody>
          <a:bodyPr>
            <a:normAutofit/>
          </a:bodyPr>
          <a:lstStyle/>
          <a:p>
            <a:r>
              <a:rPr lang="hu-HU" sz="5400" dirty="0">
                <a:solidFill>
                  <a:srgbClr val="FFFFFF"/>
                </a:solidFill>
              </a:rPr>
              <a:t>Igazgatósági és fejlesztői telephely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C9C014A-0DDC-B3BC-C2B7-E75C747DC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4139" y="3782482"/>
            <a:ext cx="7136760" cy="1204383"/>
          </a:xfrm>
        </p:spPr>
        <p:txBody>
          <a:bodyPr>
            <a:normAutofit/>
          </a:bodyPr>
          <a:lstStyle/>
          <a:p>
            <a:endParaRPr lang="hu-HU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8411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248D79-548A-EC26-713F-0549A7219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telephely célja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EF77006-1AC6-E53F-8DFF-A1E3F48E7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Gyors, biztonságos kapcsolódás a külvilág felé, a ügyfélszolgálati telephelyen keresztül</a:t>
            </a:r>
          </a:p>
          <a:p>
            <a:r>
              <a:rPr lang="hu-HU" dirty="0"/>
              <a:t>Megbízható, redundáns útvonalak biztosítása</a:t>
            </a:r>
          </a:p>
          <a:p>
            <a:r>
              <a:rPr lang="hu-HU" dirty="0"/>
              <a:t>Könnyű hálózatkezelés</a:t>
            </a:r>
          </a:p>
        </p:txBody>
      </p:sp>
    </p:spTree>
    <p:extLst>
      <p:ext uri="{BB962C8B-B14F-4D97-AF65-F5344CB8AC3E}">
        <p14:creationId xmlns:p14="http://schemas.microsoft.com/office/powerpoint/2010/main" val="36795365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F29EFF-A2E7-9541-BC3D-893A958C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Topológia</a:t>
            </a:r>
          </a:p>
        </p:txBody>
      </p:sp>
      <p:pic>
        <p:nvPicPr>
          <p:cNvPr id="4" name="Tartalom helye 4">
            <a:extLst>
              <a:ext uri="{FF2B5EF4-FFF2-40B4-BE49-F238E27FC236}">
                <a16:creationId xmlns:a16="http://schemas.microsoft.com/office/drawing/2014/main" id="{9985E44F-9F4F-FC4B-9005-6226227C4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722012"/>
            <a:ext cx="9906000" cy="3413976"/>
          </a:xfrm>
        </p:spPr>
      </p:pic>
    </p:spTree>
    <p:extLst>
      <p:ext uri="{BB962C8B-B14F-4D97-AF65-F5344CB8AC3E}">
        <p14:creationId xmlns:p14="http://schemas.microsoft.com/office/powerpoint/2010/main" val="19853230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65006E-EC02-2D9E-00C8-5C40191D0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17872"/>
            <a:ext cx="9905998" cy="1478570"/>
          </a:xfrm>
        </p:spPr>
        <p:txBody>
          <a:bodyPr/>
          <a:lstStyle/>
          <a:p>
            <a:pPr algn="ctr"/>
            <a:r>
              <a:rPr lang="hu-HU" dirty="0"/>
              <a:t>IP-címzés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587CB8A-2556-930B-67A7-153FD7173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1" y="1698479"/>
            <a:ext cx="2783608" cy="4354513"/>
          </a:xfr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hu-HU" b="1" dirty="0"/>
              <a:t>IGAZGATÓSÁG</a:t>
            </a:r>
          </a:p>
          <a:p>
            <a:pPr marL="0" indent="0" algn="ctr">
              <a:buNone/>
            </a:pPr>
            <a:r>
              <a:rPr lang="hu-HU" sz="2000" u="sng" dirty="0"/>
              <a:t>IP-cím tartomány:</a:t>
            </a:r>
          </a:p>
          <a:p>
            <a:pPr marL="0" indent="0" algn="ctr">
              <a:buNone/>
            </a:pPr>
            <a:r>
              <a:rPr lang="hu-HU" sz="2000" dirty="0"/>
              <a:t>192.168.20.1-192.168.20.254</a:t>
            </a:r>
          </a:p>
          <a:p>
            <a:pPr marL="0" indent="0" algn="ctr">
              <a:buNone/>
            </a:pPr>
            <a:r>
              <a:rPr lang="hu-HU" sz="2000" u="sng" dirty="0"/>
              <a:t>Hálózati cím:</a:t>
            </a:r>
          </a:p>
          <a:p>
            <a:pPr marL="0" indent="0" algn="ctr">
              <a:buNone/>
            </a:pPr>
            <a:r>
              <a:rPr lang="hu-HU" sz="2000" dirty="0"/>
              <a:t>192.168.20.0</a:t>
            </a:r>
          </a:p>
          <a:p>
            <a:pPr marL="0" indent="0" algn="ctr">
              <a:buNone/>
            </a:pPr>
            <a:r>
              <a:rPr lang="hu-HU" sz="2000" u="sng" dirty="0"/>
              <a:t>Alhálózati maszk:</a:t>
            </a:r>
          </a:p>
          <a:p>
            <a:pPr marL="0" indent="0" algn="ctr">
              <a:buNone/>
            </a:pPr>
            <a:r>
              <a:rPr lang="hu-HU" sz="2000" dirty="0"/>
              <a:t>255.255.255.0</a:t>
            </a:r>
          </a:p>
          <a:p>
            <a:pPr marL="0" indent="0" algn="ctr">
              <a:buNone/>
            </a:pPr>
            <a:r>
              <a:rPr lang="hu-HU" sz="2000" u="sng" dirty="0"/>
              <a:t>Alapértelmezett átjáró:</a:t>
            </a:r>
          </a:p>
          <a:p>
            <a:pPr marL="0" indent="0" algn="ctr">
              <a:buNone/>
            </a:pPr>
            <a:r>
              <a:rPr lang="hu-HU" sz="2000" dirty="0"/>
              <a:t>192.168.20.254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8F5B513B-83B2-683B-C644-A14A462D4FB8}"/>
              </a:ext>
            </a:extLst>
          </p:cNvPr>
          <p:cNvSpPr txBox="1">
            <a:spLocks/>
          </p:cNvSpPr>
          <p:nvPr/>
        </p:nvSpPr>
        <p:spPr>
          <a:xfrm>
            <a:off x="4704196" y="1700067"/>
            <a:ext cx="2783608" cy="435133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hu-HU" sz="3000" b="1" dirty="0"/>
              <a:t>ÜGYVEZETŐK</a:t>
            </a:r>
          </a:p>
          <a:p>
            <a:pPr marL="0" indent="0" algn="ctr">
              <a:buNone/>
            </a:pPr>
            <a:r>
              <a:rPr lang="hu-HU" sz="2200" u="sng" dirty="0"/>
              <a:t>IP-cím tartomány:</a:t>
            </a:r>
          </a:p>
          <a:p>
            <a:pPr marL="0" indent="0" algn="ctr">
              <a:buNone/>
            </a:pPr>
            <a:r>
              <a:rPr lang="hu-HU" sz="2200" dirty="0"/>
              <a:t>192.168.20.1-192.168.20.254</a:t>
            </a:r>
          </a:p>
          <a:p>
            <a:pPr marL="0" indent="0" algn="ctr">
              <a:buNone/>
            </a:pPr>
            <a:r>
              <a:rPr lang="hu-HU" sz="2200" u="sng" dirty="0"/>
              <a:t>Hálózati cím:</a:t>
            </a:r>
          </a:p>
          <a:p>
            <a:pPr marL="0" indent="0" algn="ctr">
              <a:buNone/>
            </a:pPr>
            <a:r>
              <a:rPr lang="hu-HU" sz="2200" dirty="0"/>
              <a:t>192.168.20.0</a:t>
            </a:r>
          </a:p>
          <a:p>
            <a:pPr marL="0" indent="0" algn="ctr">
              <a:buNone/>
            </a:pPr>
            <a:r>
              <a:rPr lang="hu-HU" sz="2200" u="sng" dirty="0"/>
              <a:t>Alhálózati maszk:</a:t>
            </a:r>
          </a:p>
          <a:p>
            <a:pPr marL="0" indent="0" algn="ctr">
              <a:buNone/>
            </a:pPr>
            <a:r>
              <a:rPr lang="hu-HU" sz="2200" dirty="0"/>
              <a:t>255.255.255.0</a:t>
            </a:r>
          </a:p>
          <a:p>
            <a:pPr marL="0" indent="0" algn="ctr">
              <a:buNone/>
            </a:pPr>
            <a:r>
              <a:rPr lang="hu-HU" sz="2200" u="sng" dirty="0"/>
              <a:t>Alapértelmezett átjáró:</a:t>
            </a:r>
          </a:p>
          <a:p>
            <a:pPr marL="0" indent="0" algn="ctr">
              <a:buNone/>
            </a:pPr>
            <a:r>
              <a:rPr lang="hu-HU" sz="2200" dirty="0"/>
              <a:t>192.168.20.254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hu-HU" sz="2000" dirty="0"/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965F49FA-1D04-6EE6-50A9-97182A7CEA39}"/>
              </a:ext>
            </a:extLst>
          </p:cNvPr>
          <p:cNvSpPr txBox="1">
            <a:spLocks/>
          </p:cNvSpPr>
          <p:nvPr/>
        </p:nvSpPr>
        <p:spPr>
          <a:xfrm>
            <a:off x="7693891" y="1700066"/>
            <a:ext cx="2783608" cy="435133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u-HU" b="1" dirty="0"/>
              <a:t>FEJLESZTŐK</a:t>
            </a:r>
          </a:p>
          <a:p>
            <a:pPr marL="0" indent="0" algn="ctr">
              <a:buNone/>
            </a:pPr>
            <a:r>
              <a:rPr lang="hu-HU" sz="2000" u="sng" dirty="0"/>
              <a:t>IP-cím tartomány:</a:t>
            </a:r>
          </a:p>
          <a:p>
            <a:pPr marL="0" indent="0" algn="ctr">
              <a:buNone/>
            </a:pPr>
            <a:r>
              <a:rPr lang="hu-HU" sz="2000" dirty="0"/>
              <a:t>192.168.30.1-192.168.30.254</a:t>
            </a:r>
          </a:p>
          <a:p>
            <a:pPr marL="0" indent="0" algn="ctr">
              <a:buNone/>
            </a:pPr>
            <a:r>
              <a:rPr lang="hu-HU" sz="2000" u="sng" dirty="0"/>
              <a:t>Hálózati cím:</a:t>
            </a:r>
          </a:p>
          <a:p>
            <a:pPr marL="0" indent="0" algn="ctr">
              <a:buNone/>
            </a:pPr>
            <a:r>
              <a:rPr lang="hu-HU" sz="2000" dirty="0"/>
              <a:t>192.168.30.0</a:t>
            </a:r>
          </a:p>
          <a:p>
            <a:pPr marL="0" indent="0" algn="ctr">
              <a:buNone/>
            </a:pPr>
            <a:r>
              <a:rPr lang="hu-HU" sz="2000" u="sng" dirty="0"/>
              <a:t>Alhálózati maszk:</a:t>
            </a:r>
          </a:p>
          <a:p>
            <a:pPr marL="0" indent="0" algn="ctr">
              <a:buNone/>
            </a:pPr>
            <a:r>
              <a:rPr lang="hu-HU" sz="2000" dirty="0"/>
              <a:t>255.255.255.0</a:t>
            </a:r>
          </a:p>
          <a:p>
            <a:pPr marL="0" indent="0" algn="ctr">
              <a:buNone/>
            </a:pPr>
            <a:r>
              <a:rPr lang="hu-HU" sz="2000" u="sng" dirty="0"/>
              <a:t>Alapértelmezett átjáró:</a:t>
            </a:r>
          </a:p>
          <a:p>
            <a:pPr marL="0" indent="0" algn="ctr">
              <a:buNone/>
            </a:pPr>
            <a:r>
              <a:rPr lang="hu-HU" sz="2000" dirty="0"/>
              <a:t>192.168.30.254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u-HU" sz="2000" dirty="0"/>
          </a:p>
          <a:p>
            <a:pPr marL="0" indent="0">
              <a:buFont typeface="Arial" panose="020B0604020202020204" pitchFamily="34" charset="0"/>
              <a:buNone/>
            </a:pP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8333379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6D416C-B00C-1280-F0EC-185E194EE930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 algn="ctr"/>
            <a:r>
              <a:rPr lang="hu-HU" dirty="0"/>
              <a:t>Redundancia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50D4A2-5783-5028-6AE4-BF518BC36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3563938"/>
            <a:ext cx="5082311" cy="2613023"/>
          </a:xfr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numCol="1"/>
          <a:lstStyle/>
          <a:p>
            <a:pPr marL="0" indent="0" algn="ctr">
              <a:lnSpc>
                <a:spcPct val="150000"/>
              </a:lnSpc>
              <a:buNone/>
            </a:pPr>
            <a:r>
              <a:rPr lang="hu-HU" dirty="0"/>
              <a:t>Második rétegbeli</a:t>
            </a:r>
          </a:p>
          <a:p>
            <a:pPr algn="just">
              <a:lnSpc>
                <a:spcPct val="100000"/>
              </a:lnSpc>
            </a:pPr>
            <a:r>
              <a:rPr lang="hu-HU" sz="2000" dirty="0"/>
              <a:t>Hálózatunk kapcsolóit minden lehetséges ponton összekötöttük egymással, így növelve az elérhetőséget.</a:t>
            </a:r>
          </a:p>
          <a:p>
            <a:pPr algn="just">
              <a:lnSpc>
                <a:spcPct val="100000"/>
              </a:lnSpc>
            </a:pPr>
            <a:r>
              <a:rPr lang="hu-HU" sz="2000" dirty="0"/>
              <a:t>Feszítőfa protokoll meggátolja a szórási viharok kialakítását.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05E23EB4-6C7F-D0FE-1ADC-D16E822DCEE6}"/>
              </a:ext>
            </a:extLst>
          </p:cNvPr>
          <p:cNvSpPr txBox="1">
            <a:spLocks/>
          </p:cNvSpPr>
          <p:nvPr/>
        </p:nvSpPr>
        <p:spPr>
          <a:xfrm>
            <a:off x="6271491" y="1825625"/>
            <a:ext cx="5082311" cy="435133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hu-HU" dirty="0"/>
              <a:t>Harmadik rétegbeli</a:t>
            </a:r>
          </a:p>
          <a:p>
            <a:pPr algn="just">
              <a:lnSpc>
                <a:spcPct val="100000"/>
              </a:lnSpc>
            </a:pPr>
            <a:r>
              <a:rPr lang="hu-HU" sz="2000" dirty="0"/>
              <a:t>Egy hálózatnak több alapértelmezett átjárót biztosít.</a:t>
            </a:r>
          </a:p>
          <a:p>
            <a:pPr algn="just">
              <a:lnSpc>
                <a:spcPct val="100000"/>
              </a:lnSpc>
            </a:pPr>
            <a:r>
              <a:rPr lang="hu-HU" sz="2000" dirty="0"/>
              <a:t>A különálló átjárókat egy logikai címbe foglalja össze.</a:t>
            </a:r>
          </a:p>
          <a:p>
            <a:pPr algn="just">
              <a:lnSpc>
                <a:spcPct val="100000"/>
              </a:lnSpc>
            </a:pPr>
            <a:r>
              <a:rPr lang="hu-HU" sz="2000" dirty="0"/>
              <a:t>Hálózatunkon HSRP működik, ahol egy aktív átjáró van egyidőben.</a:t>
            </a:r>
          </a:p>
          <a:p>
            <a:pPr algn="just">
              <a:lnSpc>
                <a:spcPct val="100000"/>
              </a:lnSpc>
            </a:pPr>
            <a:r>
              <a:rPr lang="hu-HU" sz="2000" dirty="0"/>
              <a:t>Fejlesztési lehetőség lehet GLBP-re (Gateway Load Balancing Protocol) váltani, ahol több aktív átjáró van jelen egyidőbe, ezzel csökkentve a terhelést.</a:t>
            </a:r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66BDF67B-171C-F3C9-AAE8-B218A1B0C3F7}"/>
              </a:ext>
            </a:extLst>
          </p:cNvPr>
          <p:cNvSpPr txBox="1">
            <a:spLocks/>
          </p:cNvSpPr>
          <p:nvPr/>
        </p:nvSpPr>
        <p:spPr>
          <a:xfrm>
            <a:off x="838198" y="1825626"/>
            <a:ext cx="5082311" cy="16033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hu-HU" sz="2000" dirty="0"/>
              <a:t>Magas elérhetőséget biztosít.</a:t>
            </a:r>
          </a:p>
          <a:p>
            <a:pPr algn="just">
              <a:lnSpc>
                <a:spcPct val="100000"/>
              </a:lnSpc>
            </a:pPr>
            <a:r>
              <a:rPr lang="hu-HU" sz="2000" dirty="0"/>
              <a:t>Ha az egyik helyen a kapcsolat leáll, a forgalom egy másik útvonalon is képes haladni a hiba ellenére.</a:t>
            </a:r>
          </a:p>
        </p:txBody>
      </p:sp>
    </p:spTree>
    <p:extLst>
      <p:ext uri="{BB962C8B-B14F-4D97-AF65-F5344CB8AC3E}">
        <p14:creationId xmlns:p14="http://schemas.microsoft.com/office/powerpoint/2010/main" val="4002220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A36D6C-AA11-FD59-24B2-F6B60A884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Eszközválasztás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2B032E-670D-DA7B-C9EC-9250DF294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Forgalomirányítók:</a:t>
            </a:r>
          </a:p>
          <a:p>
            <a:pPr lvl="1"/>
            <a:r>
              <a:rPr lang="hu-HU" dirty="0"/>
              <a:t>Cisco 4221 ISR (Fejlesztői, Ügyfélszolgálati, Távmunkás telephely)</a:t>
            </a:r>
          </a:p>
          <a:p>
            <a:r>
              <a:rPr lang="hu-HU" dirty="0"/>
              <a:t>Második rétegbeli kapcsolók:</a:t>
            </a:r>
          </a:p>
          <a:p>
            <a:pPr lvl="1"/>
            <a:r>
              <a:rPr lang="hu-HU" dirty="0"/>
              <a:t>CBS530 (Ügyfélszolgálati, Távmunkás telephely)</a:t>
            </a:r>
          </a:p>
          <a:p>
            <a:pPr lvl="1"/>
            <a:r>
              <a:rPr lang="hu-HU" dirty="0"/>
              <a:t>Cisco WS-C2960S-48LPS-L (Fejlesztői telephely)</a:t>
            </a:r>
          </a:p>
          <a:p>
            <a:r>
              <a:rPr lang="hu-HU" dirty="0"/>
              <a:t>Harmadik rétegbeli kapcsolók:</a:t>
            </a:r>
          </a:p>
          <a:p>
            <a:pPr lvl="1"/>
            <a:r>
              <a:rPr lang="hu-HU" sz="1800" kern="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Cisco MDS 9000 (Fejlesztői telephely)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898328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DA89B-E0E9-35AD-0010-6431341A02B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hu-HU" dirty="0"/>
              <a:t>Forgalomirányítás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74DEBFE-8628-0860-404B-898F9C9F1AD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hu-HU" u="sng" dirty="0"/>
              <a:t>OSPF:</a:t>
            </a:r>
          </a:p>
          <a:p>
            <a:pPr lvl="1"/>
            <a:r>
              <a:rPr lang="hu-HU" dirty="0"/>
              <a:t>Az útvonalak kiválasztása dinamikus, az adott körülmények alapján történik.</a:t>
            </a:r>
          </a:p>
          <a:p>
            <a:pPr lvl="1"/>
            <a:r>
              <a:rPr lang="hu-HU" dirty="0"/>
              <a:t>A költségvetését alapvetően a sávszélességből számítja.</a:t>
            </a:r>
          </a:p>
          <a:p>
            <a:pPr lvl="1"/>
            <a:r>
              <a:rPr lang="hu-HU" dirty="0"/>
              <a:t>A telephely forgalomirányítói a külvilág felé a backbone area-ba, a belső hálózat felé pedig a 10-es területbe helyezkedik el.</a:t>
            </a:r>
          </a:p>
          <a:p>
            <a:pPr>
              <a:lnSpc>
                <a:spcPct val="150000"/>
              </a:lnSpc>
            </a:pPr>
            <a:r>
              <a:rPr lang="hu-HU" u="sng" dirty="0"/>
              <a:t>Statikus:</a:t>
            </a:r>
          </a:p>
          <a:p>
            <a:pPr lvl="1"/>
            <a:r>
              <a:rPr lang="hu-HU" dirty="0"/>
              <a:t>Az útvonalakat manuálisan konfiguráljuk, ezáltal megbízhatóbb.</a:t>
            </a:r>
          </a:p>
          <a:p>
            <a:pPr lvl="1"/>
            <a:r>
              <a:rPr lang="hu-HU" dirty="0"/>
              <a:t>Másodlagos útvonalakként szolgálnak hálózatunkba, ha az OSPF protokoll működési hiba következtében leáll.</a:t>
            </a:r>
          </a:p>
        </p:txBody>
      </p:sp>
    </p:spTree>
    <p:extLst>
      <p:ext uri="{BB962C8B-B14F-4D97-AF65-F5344CB8AC3E}">
        <p14:creationId xmlns:p14="http://schemas.microsoft.com/office/powerpoint/2010/main" val="16973004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FECA99-7E8F-0F6A-FCBB-A4A592CD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Spanning-Tree Protocol (Feszítőfa)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8D89CD-2CA2-AA10-DA10-89D40E956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Megakadályozza a hurkok létrejöttét, és az ennek következtében létrejövő szórási viharokat</a:t>
            </a:r>
          </a:p>
          <a:p>
            <a:r>
              <a:rPr lang="hu-HU" dirty="0"/>
              <a:t>A protokoll által forgalomirányításhoz szükségtelen port-okat letiltja</a:t>
            </a:r>
          </a:p>
          <a:p>
            <a:r>
              <a:rPr lang="hu-HU" dirty="0"/>
              <a:t>Segít a redundáns hálózat felépítésében</a:t>
            </a:r>
          </a:p>
          <a:p>
            <a:r>
              <a:rPr lang="hu-HU" dirty="0"/>
              <a:t>Hálózatunkban a Root Bridge szerepét a ‚RTRDEV20_SW’ nevű MultiLayer Switch tölti be.</a:t>
            </a:r>
          </a:p>
        </p:txBody>
      </p:sp>
    </p:spTree>
    <p:extLst>
      <p:ext uri="{BB962C8B-B14F-4D97-AF65-F5344CB8AC3E}">
        <p14:creationId xmlns:p14="http://schemas.microsoft.com/office/powerpoint/2010/main" val="19681741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B88CDC-A753-E5EA-B586-FEA99F6ED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VLAN(ok)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442802-2BF5-3D39-734D-615FC297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Szegmentálják a hálózatot</a:t>
            </a:r>
          </a:p>
          <a:p>
            <a:r>
              <a:rPr lang="hu-HU" dirty="0"/>
              <a:t>Alinterfészek létrehozásához szükségesek</a:t>
            </a:r>
          </a:p>
          <a:p>
            <a:r>
              <a:rPr lang="hu-HU" dirty="0"/>
              <a:t>Telephelyünkön hálózata két VLAN-ra van felosztva:</a:t>
            </a:r>
          </a:p>
          <a:p>
            <a:pPr lvl="1"/>
            <a:r>
              <a:rPr lang="hu-HU" dirty="0"/>
              <a:t>VLAN 10: Az igazgatóságot és az ügyvezetőket foglalja magába</a:t>
            </a:r>
          </a:p>
          <a:p>
            <a:pPr lvl="1"/>
            <a:r>
              <a:rPr lang="hu-HU" dirty="0"/>
              <a:t>VLAN 20: A telephelyünk fejlesztői irodáit foglalja magába</a:t>
            </a:r>
          </a:p>
          <a:p>
            <a:r>
              <a:rPr lang="hu-HU" dirty="0"/>
              <a:t>A kapcsolók közötti linkek Trunk módra lettek állítva, amik engedélyezik az összes VLAN között a forgalmat.</a:t>
            </a:r>
          </a:p>
        </p:txBody>
      </p:sp>
    </p:spTree>
    <p:extLst>
      <p:ext uri="{BB962C8B-B14F-4D97-AF65-F5344CB8AC3E}">
        <p14:creationId xmlns:p14="http://schemas.microsoft.com/office/powerpoint/2010/main" val="29367400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460AF9-FC45-DBF0-80D1-7C2DF3AC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Port Aggregation Protocol (PAgP)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E500BF7-95AA-2222-5FE4-DAAEBE314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Cisco által fejlesztett EtherChannel technológia.</a:t>
            </a:r>
          </a:p>
          <a:p>
            <a:r>
              <a:rPr lang="hu-HU" dirty="0"/>
              <a:t>Több fizikai linket egy logikai kapcsolatba foglal bele.</a:t>
            </a:r>
          </a:p>
          <a:p>
            <a:r>
              <a:rPr lang="hu-HU" dirty="0"/>
              <a:t>Megnöveli két kapcsoló közötti link sávszélességet.</a:t>
            </a:r>
          </a:p>
          <a:p>
            <a:r>
              <a:rPr lang="hu-HU" dirty="0"/>
              <a:t>Ezáltal segít a terheléselosztásba is.</a:t>
            </a:r>
          </a:p>
          <a:p>
            <a:r>
              <a:rPr lang="hu-HU" dirty="0"/>
              <a:t>Ahhoz, hogy egy Port-Channel létrejöjjön, a portoknak azonos típusúnak kell lenniük, és a sávszélességük is meg kell egyezzen.</a:t>
            </a:r>
          </a:p>
          <a:p>
            <a:r>
              <a:rPr lang="hu-HU" dirty="0"/>
              <a:t>A telephelyünkön két GigabitEthernet-es linket vettünk egy logikai kapcsolat alá, ez a két MultiLayer Switch között található meg.</a:t>
            </a:r>
          </a:p>
        </p:txBody>
      </p:sp>
    </p:spTree>
    <p:extLst>
      <p:ext uri="{BB962C8B-B14F-4D97-AF65-F5344CB8AC3E}">
        <p14:creationId xmlns:p14="http://schemas.microsoft.com/office/powerpoint/2010/main" val="17298989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FD89B3-A999-553A-D20A-A2D9CA3BB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SSH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CACFA9-D8B1-C50B-AC2B-F31ECC8E9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Távoli elérést teszi elérhetővé.</a:t>
            </a:r>
          </a:p>
          <a:p>
            <a:r>
              <a:rPr lang="hu-HU" dirty="0"/>
              <a:t>Előnyei a szimpla Telnet-hez képest:</a:t>
            </a:r>
          </a:p>
          <a:p>
            <a:pPr lvl="1"/>
            <a:r>
              <a:rPr lang="hu-HU" dirty="0"/>
              <a:t>Biztonságos</a:t>
            </a:r>
          </a:p>
          <a:p>
            <a:pPr lvl="1"/>
            <a:r>
              <a:rPr lang="hu-HU" dirty="0"/>
              <a:t>Több funkciót biztosít (Fájlátvitel, Port Forwarding)</a:t>
            </a:r>
          </a:p>
          <a:p>
            <a:pPr lvl="1"/>
            <a:r>
              <a:rPr lang="hu-HU" dirty="0"/>
              <a:t>Tömöríti az adatokat (Ezzel javítja a teljesítményt és sávszélesség használatot)</a:t>
            </a:r>
          </a:p>
          <a:p>
            <a:r>
              <a:rPr lang="hu-HU" dirty="0"/>
              <a:t>Akár egy egyszerű PowerShell-en keresztül is lehet használni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7D5BDB0-C3D5-DACD-AE42-10E2F731F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496" y="5290559"/>
            <a:ext cx="2314898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248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F71CA8-8017-D149-48AE-519ED058B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9982"/>
            <a:ext cx="9905998" cy="1478570"/>
          </a:xfrm>
        </p:spPr>
        <p:txBody>
          <a:bodyPr/>
          <a:lstStyle/>
          <a:p>
            <a:r>
              <a:rPr lang="hu-HU" dirty="0"/>
              <a:t>Telephely felépítése – Igazgatói iroda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5C7D25F-4350-198C-F798-B269F64F1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524894" cy="4351338"/>
          </a:xfrm>
        </p:spPr>
        <p:txBody>
          <a:bodyPr/>
          <a:lstStyle/>
          <a:p>
            <a:pPr algn="just"/>
            <a:r>
              <a:rPr lang="hu-HU" dirty="0"/>
              <a:t>Az irodában öt középkategóriás kliens, egy WLAN Controller, egy Access Point, egy nyomtató, és a telephely belső szervere található meg.</a:t>
            </a:r>
          </a:p>
          <a:p>
            <a:r>
              <a:rPr lang="hu-HU" dirty="0"/>
              <a:t>Az Access Point segítségével vezeték nélkül is lehet kapcsolódni a hálózatra.</a:t>
            </a:r>
          </a:p>
        </p:txBody>
      </p:sp>
      <p:pic>
        <p:nvPicPr>
          <p:cNvPr id="5" name="Kép 4" descr="A képen képernyőkép, sor, diagram, tervezés látható&#10;&#10;Automatikusan generált leírás">
            <a:extLst>
              <a:ext uri="{FF2B5EF4-FFF2-40B4-BE49-F238E27FC236}">
                <a16:creationId xmlns:a16="http://schemas.microsoft.com/office/drawing/2014/main" id="{730D8315-2341-BE71-D7BF-562726310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345" y="1690688"/>
            <a:ext cx="4112273" cy="361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859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25030D-54E8-4D8B-8068-B16F5A38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0327"/>
            <a:ext cx="9905998" cy="1478570"/>
          </a:xfrm>
        </p:spPr>
        <p:txBody>
          <a:bodyPr/>
          <a:lstStyle/>
          <a:p>
            <a:r>
              <a:rPr lang="hu-HU" dirty="0"/>
              <a:t>Telephely felépítése – Ügyvezetői iroda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7EDBB0-5071-417B-3DE3-A2855AFD1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7600"/>
            <a:ext cx="5664200" cy="4351338"/>
          </a:xfrm>
        </p:spPr>
        <p:txBody>
          <a:bodyPr/>
          <a:lstStyle/>
          <a:p>
            <a:r>
              <a:rPr lang="hu-HU" dirty="0"/>
              <a:t>Az irodában 10 középkategóriás kliens, egy Access Point, és egy nyomtató található meg.</a:t>
            </a:r>
          </a:p>
          <a:p>
            <a:r>
              <a:rPr lang="hu-HU" dirty="0"/>
              <a:t>Az Access Point segítségével vezeték nélkül is lehet kapcsolódni a hálózatra.</a:t>
            </a:r>
          </a:p>
          <a:p>
            <a:r>
              <a:rPr lang="hu-HU" dirty="0"/>
              <a:t>A kliensek ugyanazokkal a specifikációkkal rendelkeznek, mint amik az igazgatói irodában találhatóak.</a:t>
            </a:r>
          </a:p>
        </p:txBody>
      </p:sp>
      <p:pic>
        <p:nvPicPr>
          <p:cNvPr id="4" name="Kép 3" descr="A képen képernyőkép, diagram, sor, Színesség látható&#10;&#10;Automatikusan generált leírás">
            <a:extLst>
              <a:ext uri="{FF2B5EF4-FFF2-40B4-BE49-F238E27FC236}">
                <a16:creationId xmlns:a16="http://schemas.microsoft.com/office/drawing/2014/main" id="{C66A7242-A1AC-920E-414A-8B960F810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263" y="2148897"/>
            <a:ext cx="4216831" cy="357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855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B14ADB-9F3F-EE44-9138-ECC1AC12E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Telephely felépítése – Fejlesztői irodák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5A8951-E19E-684B-7E65-ACD0FE40C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fejlesztői irodák összesen 10-10 kliens-el lett felszerelve</a:t>
            </a:r>
          </a:p>
          <a:p>
            <a:r>
              <a:rPr lang="hu-HU" dirty="0"/>
              <a:t>A kliens-ek ugyanazokkal a specifikációkkal rendelkeznek mint a másik irodákban.</a:t>
            </a:r>
          </a:p>
          <a:p>
            <a:r>
              <a:rPr lang="hu-HU" dirty="0"/>
              <a:t>Az irodák rendelkeznek 1-1 Lightweight Access Point-tal, a vezeték nélküli elérés érdekében, illetve 1-1 nyomtató is megtalálható bennük.</a:t>
            </a:r>
          </a:p>
        </p:txBody>
      </p:sp>
    </p:spTree>
    <p:extLst>
      <p:ext uri="{BB962C8B-B14F-4D97-AF65-F5344CB8AC3E}">
        <p14:creationId xmlns:p14="http://schemas.microsoft.com/office/powerpoint/2010/main" val="13325591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B67EFC-D3E8-B93D-E9D5-CEDB88D96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 nélküli hálózat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B6258E-8538-DDBD-8730-9B7BB41F7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Telephelyünkön van lehetőség vezeték nélkül is kapcsolódni a hálózathoz, az irodákban található Access Point-ok segítségével.</a:t>
            </a:r>
          </a:p>
          <a:p>
            <a:r>
              <a:rPr lang="hu-HU" dirty="0"/>
              <a:t>Ezeket az Access Point-okat egy Wireless LAN Controller (WLC) segítségével konfiguráltuk.</a:t>
            </a:r>
          </a:p>
          <a:p>
            <a:r>
              <a:rPr lang="hu-HU" dirty="0"/>
              <a:t>Előnyei:</a:t>
            </a:r>
          </a:p>
          <a:p>
            <a:pPr lvl="1"/>
            <a:r>
              <a:rPr lang="hu-HU" dirty="0"/>
              <a:t>Könnyedén, egyszerűen a WLC-ről tudjuk konfigurálni, és felügyleni a hálózat összes Access Point-ját.</a:t>
            </a:r>
          </a:p>
          <a:p>
            <a:pPr lvl="1"/>
            <a:r>
              <a:rPr lang="hu-HU" dirty="0"/>
              <a:t>Böngészőből elérve grafikus felületet biztosít.</a:t>
            </a:r>
          </a:p>
          <a:p>
            <a:pPr lvl="1"/>
            <a:r>
              <a:rPr lang="hu-HU" dirty="0"/>
              <a:t>Távolról is konfigurálhatók eszközeink.</a:t>
            </a:r>
          </a:p>
        </p:txBody>
      </p:sp>
    </p:spTree>
    <p:extLst>
      <p:ext uri="{BB962C8B-B14F-4D97-AF65-F5344CB8AC3E}">
        <p14:creationId xmlns:p14="http://schemas.microsoft.com/office/powerpoint/2010/main" val="28731047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1C6D790-69F0-40CA-813A-84D724D1C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Diagonal Corner Rectangle 7">
            <a:extLst>
              <a:ext uri="{FF2B5EF4-FFF2-40B4-BE49-F238E27FC236}">
                <a16:creationId xmlns:a16="http://schemas.microsoft.com/office/drawing/2014/main" id="{F5A78137-DBB7-4A93-98AC-5606814E2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3D86820-9A4C-5FE8-744C-D4DF28E8D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5145" y="1125511"/>
            <a:ext cx="7135566" cy="2656971"/>
          </a:xfrm>
        </p:spPr>
        <p:txBody>
          <a:bodyPr>
            <a:normAutofit/>
          </a:bodyPr>
          <a:lstStyle/>
          <a:p>
            <a:r>
              <a:rPr lang="hu-HU" sz="5400" dirty="0">
                <a:solidFill>
                  <a:srgbClr val="FFFFFF"/>
                </a:solidFill>
              </a:rPr>
              <a:t>Távmunkás telephely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C9C014A-0DDC-B3BC-C2B7-E75C747DC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4139" y="3782482"/>
            <a:ext cx="7136760" cy="1204383"/>
          </a:xfrm>
        </p:spPr>
        <p:txBody>
          <a:bodyPr>
            <a:normAutofit/>
          </a:bodyPr>
          <a:lstStyle/>
          <a:p>
            <a:endParaRPr lang="hu-HU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138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A36D6C-AA11-FD59-24B2-F6B60A884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Eszközválasztás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2B032E-670D-DA7B-C9EC-9250DF294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Access Point, WLC:</a:t>
            </a:r>
          </a:p>
          <a:p>
            <a:pPr lvl="1"/>
            <a:r>
              <a:rPr lang="hu-HU" dirty="0"/>
              <a:t>Cisco </a:t>
            </a:r>
            <a:r>
              <a:rPr lang="hu-HU" sz="1800" kern="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Catalyst 9800-80 Wireless LAN Controller (Fejlesztői telephely)</a:t>
            </a:r>
          </a:p>
          <a:p>
            <a:pPr lvl="1"/>
            <a:r>
              <a:rPr lang="hu-HU" dirty="0"/>
              <a:t>Cisco Business 140AC Lightweight Access Point (Fejlesztői telephely)</a:t>
            </a:r>
          </a:p>
          <a:p>
            <a:pPr lvl="1"/>
            <a:r>
              <a:rPr lang="hu-HU" dirty="0"/>
              <a:t>Cisco AIR-AP28021-E-K9</a:t>
            </a:r>
            <a:r>
              <a:rPr lang="en-US" dirty="0"/>
              <a:t> </a:t>
            </a:r>
            <a:r>
              <a:rPr lang="hu-HU" dirty="0"/>
              <a:t>(Távmunkás telephely)</a:t>
            </a:r>
          </a:p>
          <a:p>
            <a:r>
              <a:rPr lang="hu-HU" dirty="0"/>
              <a:t>Nyomtatók:</a:t>
            </a:r>
          </a:p>
          <a:p>
            <a:pPr lvl="1"/>
            <a:r>
              <a:rPr lang="hu-HU" dirty="0"/>
              <a:t>Canon Pixma TS705A (Fejlesztői, Ügyfélszolgálati, Távmunkás telephely)</a:t>
            </a:r>
          </a:p>
        </p:txBody>
      </p:sp>
    </p:spTree>
    <p:extLst>
      <p:ext uri="{BB962C8B-B14F-4D97-AF65-F5344CB8AC3E}">
        <p14:creationId xmlns:p14="http://schemas.microsoft.com/office/powerpoint/2010/main" val="42102216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9000">
              <a:srgbClr val="4A2670"/>
            </a:gs>
            <a:gs pos="0">
              <a:srgbClr val="301D7E"/>
            </a:gs>
            <a:gs pos="100000">
              <a:srgbClr val="7030A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51E81D-A3E8-8D14-EDE0-499F95BF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Telephely feladata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3A104E-150F-46B5-27EA-D0203C99A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94091" cy="4351338"/>
          </a:xfrm>
        </p:spPr>
        <p:txBody>
          <a:bodyPr/>
          <a:lstStyle/>
          <a:p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távmunkás iroda a felhőben kapcsolódik a többi irodával. A Byte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Brigade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távmunkás irodája Szombathelyen helyezkedik el. A szombathelyi irodában van a legtöbb papírmunka. A fejlesztők itt dolgoznak új funkciók tesztelésén és optimalizálásán. A cég és partnerei között megállapodásokat hoznak létre. Az iroda magas sebességű internetkapcsolattal és biztonságos hálózattal rendelkezik.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617227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9000">
              <a:srgbClr val="4A2670"/>
            </a:gs>
            <a:gs pos="0">
              <a:srgbClr val="301D7E"/>
            </a:gs>
            <a:gs pos="100000">
              <a:srgbClr val="7030A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88BF34-A8DF-DDD4-0D9E-BCBDC0F19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topológia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EA1327-1BBA-CE4C-363C-D26DCECB6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63" y="738188"/>
            <a:ext cx="3571875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3984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9000">
              <a:srgbClr val="4A2670"/>
            </a:gs>
            <a:gs pos="0">
              <a:srgbClr val="301D7E"/>
            </a:gs>
            <a:gs pos="100000">
              <a:srgbClr val="7030A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6F49AA-3A6F-D102-1C16-9DD4BFD1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Igazgatói iroda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AEA9728-EA3F-17C4-9BCE-168C0AE43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0782" cy="4351338"/>
          </a:xfrm>
        </p:spPr>
        <p:txBody>
          <a:bodyPr/>
          <a:lstStyle/>
          <a:p>
            <a:r>
              <a:rPr lang="hu-HU" sz="1800" b="0" i="0" u="none" strike="noStrike" dirty="0">
                <a:effectLst/>
                <a:latin typeface="Calibri" panose="020F0502020204030204" pitchFamily="34" charset="0"/>
              </a:rPr>
              <a:t>Az igazgatói irodában folyik minden egyes tesztelési és fejlesztési folyamat és projekt. Ebben az irodában felügyelik a telephelyi irodák munkáit, projektjeit és a feladatokat is innen adják ki a dolgozóknak. Az igazgató iroda fontos szerepet tölt be, mivel itt döntjük el, hogy kivel mikor és milyen megállapodású szerződést kötünk.</a:t>
            </a:r>
            <a:endParaRPr lang="hu-H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F6F59CF-701D-5D66-5B51-2EE5D044F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482" y="1027906"/>
            <a:ext cx="3970482" cy="341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6037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9000">
              <a:srgbClr val="4A2670"/>
            </a:gs>
            <a:gs pos="0">
              <a:srgbClr val="301D7E"/>
            </a:gs>
            <a:gs pos="100000">
              <a:srgbClr val="7030A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911AF2-BC65-6E12-6DC7-781885194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Telephelyi iroda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952F7F-72B5-EB12-8F2C-48067633C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6345" cy="4351338"/>
          </a:xfrm>
        </p:spPr>
        <p:txBody>
          <a:bodyPr/>
          <a:lstStyle/>
          <a:p>
            <a:r>
              <a:rPr lang="hu-HU" sz="1800" b="0" i="0" u="none" strike="noStrike" dirty="0">
                <a:effectLst/>
                <a:latin typeface="Calibri" panose="020F0502020204030204" pitchFamily="34" charset="0"/>
              </a:rPr>
              <a:t>Ebben az irodában folynak kisebb tesztelések és fejlesztések akár a hálózatban, akár magát az irodában, de a fő fejlesztő rész az az igazgatósági iroda feladata. mivel az iroda külön helyezkedik el a többi telephelytől, sokkal szabadabb a légkör. Az irodában köttetnek meg a szerződések nagy százaléka. Itt dolgozunk az új funkciók fejlesztésé, létrehozásán és tökéletesítésén. Ha a tervek szerint haladunk akkor idővel mind a kettő másik telephely is megkapja a fejlesztéseket, melyen sikerült optimalizálni és minden hibát kijavítani, helyrehozni, hogy a lehető legtökéleteseb legyen. </a:t>
            </a:r>
            <a:endParaRPr lang="hu-H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31C8ABC-9B7F-33A3-A1A5-A95A44D41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954" y="1459490"/>
            <a:ext cx="4925005" cy="327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9000">
              <a:srgbClr val="4A2670"/>
            </a:gs>
            <a:gs pos="0">
              <a:srgbClr val="301D7E"/>
            </a:gs>
            <a:gs pos="100000">
              <a:srgbClr val="7030A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DD7F02-C7D0-9A91-B5CE-E5475B74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hu-HU" dirty="0"/>
            </a:br>
            <a:r>
              <a:rPr lang="hu-HU" dirty="0"/>
              <a:t>VPN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8C6DBE-5407-563B-5B44-F53C9EDB5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Ügyfélszolgálati telephely biztonságos és titkosított elérése a Távmunkás telephelyről</a:t>
            </a:r>
          </a:p>
          <a:p>
            <a:r>
              <a:rPr lang="hu-HU" dirty="0"/>
              <a:t>GRE over </a:t>
            </a:r>
            <a:r>
              <a:rPr lang="hu-HU" dirty="0" err="1"/>
              <a:t>IPSec-et</a:t>
            </a:r>
            <a:r>
              <a:rPr lang="hu-HU" dirty="0"/>
              <a:t> konfiguráltunk, a GRE alapból </a:t>
            </a:r>
            <a:r>
              <a:rPr lang="hu-HU" dirty="0" err="1"/>
              <a:t>titkosítatlan</a:t>
            </a:r>
            <a:endParaRPr lang="hu-HU" dirty="0"/>
          </a:p>
          <a:p>
            <a:r>
              <a:rPr lang="hu-HU" dirty="0"/>
              <a:t>Különböző </a:t>
            </a:r>
            <a:r>
              <a:rPr lang="hu-HU" dirty="0" err="1"/>
              <a:t>rétegbeli</a:t>
            </a:r>
            <a:r>
              <a:rPr lang="hu-HU" dirty="0"/>
              <a:t> protokollokat, </a:t>
            </a:r>
            <a:r>
              <a:rPr lang="hu-HU" dirty="0" err="1"/>
              <a:t>multicast</a:t>
            </a:r>
            <a:r>
              <a:rPr lang="hu-HU" dirty="0"/>
              <a:t> és </a:t>
            </a:r>
            <a:r>
              <a:rPr lang="hu-HU" dirty="0" err="1"/>
              <a:t>broadcast</a:t>
            </a:r>
            <a:r>
              <a:rPr lang="hu-HU" dirty="0"/>
              <a:t> forgalmat is át lehet rajt vinni</a:t>
            </a:r>
          </a:p>
        </p:txBody>
      </p:sp>
    </p:spTree>
    <p:extLst>
      <p:ext uri="{BB962C8B-B14F-4D97-AF65-F5344CB8AC3E}">
        <p14:creationId xmlns:p14="http://schemas.microsoft.com/office/powerpoint/2010/main" val="32643991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9000">
              <a:srgbClr val="4A2670"/>
            </a:gs>
            <a:gs pos="0">
              <a:srgbClr val="301D7E"/>
            </a:gs>
            <a:gs pos="100000">
              <a:srgbClr val="7030A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63BA96-754B-1FA8-27B6-ED4A6AF1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Forgalomirányítás – EIGRP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A4BE18-3B19-DB0E-0E25-4BDE1D09F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Hálózati </a:t>
            </a:r>
            <a:r>
              <a:rPr lang="hu-HU" dirty="0" err="1"/>
              <a:t>protokol</a:t>
            </a:r>
            <a:endParaRPr lang="hu-HU" dirty="0"/>
          </a:p>
          <a:p>
            <a:r>
              <a:rPr lang="hu-HU" dirty="0"/>
              <a:t>Hatékonyabban </a:t>
            </a:r>
            <a:r>
              <a:rPr lang="hu-HU" dirty="0" err="1"/>
              <a:t>csrélnek</a:t>
            </a:r>
            <a:r>
              <a:rPr lang="hu-HU" dirty="0"/>
              <a:t> információt egymással, mint a </a:t>
            </a:r>
            <a:r>
              <a:rPr lang="hu-HU" dirty="0" err="1"/>
              <a:t>krábbi</a:t>
            </a:r>
            <a:r>
              <a:rPr lang="hu-HU" dirty="0"/>
              <a:t> protokollok </a:t>
            </a:r>
            <a:r>
              <a:rPr lang="hu-HU" dirty="0" err="1"/>
              <a:t>pl</a:t>
            </a:r>
            <a:r>
              <a:rPr lang="hu-HU" dirty="0"/>
              <a:t>: IRGP, BGP</a:t>
            </a:r>
          </a:p>
          <a:p>
            <a:r>
              <a:rPr lang="hu-HU" dirty="0"/>
              <a:t>V6-os EIGRP-t alkalmaztam</a:t>
            </a:r>
          </a:p>
        </p:txBody>
      </p:sp>
    </p:spTree>
    <p:extLst>
      <p:ext uri="{BB962C8B-B14F-4D97-AF65-F5344CB8AC3E}">
        <p14:creationId xmlns:p14="http://schemas.microsoft.com/office/powerpoint/2010/main" val="27050214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6C1827-3857-7463-C5AA-832904E0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Címfordítás - NAT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8240DD-B582-5CB3-0B15-53B59A096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hálózati cím fordítás nyilvános vagy globálisan továbbítható IP címekké változtatja a belső vagy magán címeket</a:t>
            </a:r>
          </a:p>
          <a:p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Előnyös alkalmazni , mivel a NAT megvalósításához elegendő egyetlen 1 IP címet megadnunk.</a:t>
            </a:r>
          </a:p>
        </p:txBody>
      </p:sp>
    </p:spTree>
    <p:extLst>
      <p:ext uri="{BB962C8B-B14F-4D97-AF65-F5344CB8AC3E}">
        <p14:creationId xmlns:p14="http://schemas.microsoft.com/office/powerpoint/2010/main" val="17884338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1C6D790-69F0-40CA-813A-84D724D1C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Diagonal Corner Rectangle 7">
            <a:extLst>
              <a:ext uri="{FF2B5EF4-FFF2-40B4-BE49-F238E27FC236}">
                <a16:creationId xmlns:a16="http://schemas.microsoft.com/office/drawing/2014/main" id="{F5A78137-DBB7-4A93-98AC-5606814E2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3D86820-9A4C-5FE8-744C-D4DF28E8D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5145" y="1125511"/>
            <a:ext cx="7135566" cy="2656971"/>
          </a:xfrm>
        </p:spPr>
        <p:txBody>
          <a:bodyPr>
            <a:normAutofit/>
          </a:bodyPr>
          <a:lstStyle/>
          <a:p>
            <a:r>
              <a:rPr lang="hu-HU" sz="5400" dirty="0">
                <a:solidFill>
                  <a:srgbClr val="FFFFFF"/>
                </a:solidFill>
              </a:rPr>
              <a:t>Linux szerver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C9C014A-0DDC-B3BC-C2B7-E75C747DC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4139" y="3782482"/>
            <a:ext cx="7136760" cy="1204383"/>
          </a:xfrm>
        </p:spPr>
        <p:txBody>
          <a:bodyPr>
            <a:normAutofit/>
          </a:bodyPr>
          <a:lstStyle/>
          <a:p>
            <a:endParaRPr lang="hu-HU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8092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C073F2-DE29-33E5-D3A5-8E49BF6E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Linux Szerver - Szolgáltatások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708938-0F6E-50F2-EB4F-C8F7704EB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A Linux szerver a topológiában az Ügyfélszolgálati telephelyen található (192.168.1.200)</a:t>
            </a:r>
          </a:p>
          <a:p>
            <a:r>
              <a:rPr lang="hu-HU" dirty="0"/>
              <a:t>Biztosítja:</a:t>
            </a:r>
          </a:p>
          <a:p>
            <a:pPr lvl="1"/>
            <a:r>
              <a:rPr lang="hu-HU" dirty="0"/>
              <a:t>Ügyfélszolgálati LAN-nak oszt DHCP-vel IP-címeket</a:t>
            </a:r>
          </a:p>
          <a:p>
            <a:pPr lvl="1"/>
            <a:r>
              <a:rPr lang="hu-HU" dirty="0"/>
              <a:t>Elsődleges DNS névfeloldó szerverként működik</a:t>
            </a:r>
          </a:p>
          <a:p>
            <a:pPr lvl="1"/>
            <a:r>
              <a:rPr lang="hu-HU" dirty="0"/>
              <a:t>Biztonsági mentéseket tárol a hálózatkonfigurációról (TFTP, FTP)</a:t>
            </a:r>
          </a:p>
          <a:p>
            <a:pPr lvl="1"/>
            <a:r>
              <a:rPr lang="hu-HU" dirty="0"/>
              <a:t>NTP szolgáltatás a hálózati eszközök részére</a:t>
            </a:r>
          </a:p>
          <a:p>
            <a:pPr lvl="1"/>
            <a:r>
              <a:rPr lang="hu-HU" dirty="0"/>
              <a:t>Webszerver (HTTP, HTTPS)</a:t>
            </a:r>
          </a:p>
          <a:p>
            <a:pPr lvl="1"/>
            <a:r>
              <a:rPr lang="hu-HU" dirty="0"/>
              <a:t>SAMBA fájlmegosztás</a:t>
            </a:r>
          </a:p>
        </p:txBody>
      </p:sp>
    </p:spTree>
    <p:extLst>
      <p:ext uri="{BB962C8B-B14F-4D97-AF65-F5344CB8AC3E}">
        <p14:creationId xmlns:p14="http://schemas.microsoft.com/office/powerpoint/2010/main" val="15787646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D8944F-8FF6-F114-63A7-3B0CEB86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Linux Szerver – DHCP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33C488-D81B-4132-DA02-5BF0E78D8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192.168.1.128/25-ös alhálózatba oszt címeket</a:t>
            </a:r>
          </a:p>
          <a:p>
            <a:r>
              <a:rPr lang="hu-HU" dirty="0"/>
              <a:t>A kliensek a </a:t>
            </a:r>
            <a:r>
              <a:rPr lang="hu-HU" dirty="0" err="1"/>
              <a:t>domain</a:t>
            </a:r>
            <a:r>
              <a:rPr lang="hu-HU" dirty="0"/>
              <a:t>-nevet, a DNS-t és az alapértelmezett átjárót is tőle kapják</a:t>
            </a:r>
          </a:p>
        </p:txBody>
      </p:sp>
      <p:pic>
        <p:nvPicPr>
          <p:cNvPr id="1026" name="Picture 2" descr="A képen szöveg, képernyőkép, szám, Betűtípus látható&#10;&#10;Automatikusan generált leírás">
            <a:extLst>
              <a:ext uri="{FF2B5EF4-FFF2-40B4-BE49-F238E27FC236}">
                <a16:creationId xmlns:a16="http://schemas.microsoft.com/office/drawing/2014/main" id="{CD978A8E-C9E6-D626-C6FC-43A8B23E2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8" b="69070"/>
          <a:stretch/>
        </p:blipFill>
        <p:spPr bwMode="auto">
          <a:xfrm>
            <a:off x="284544" y="4648200"/>
            <a:ext cx="5635965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képen szöveg, képernyőkép, Betűtípus, sor látható&#10;&#10;Automatikusan generált leírás">
            <a:extLst>
              <a:ext uri="{FF2B5EF4-FFF2-40B4-BE49-F238E27FC236}">
                <a16:creationId xmlns:a16="http://schemas.microsoft.com/office/drawing/2014/main" id="{20EA283B-7100-B84B-3618-82542F74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654" y="4606493"/>
            <a:ext cx="5762625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66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A36D6C-AA11-FD59-24B2-F6B60A884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Eszközválasztás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2B032E-670D-DA7B-C9EC-9250DF294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Végberendezések: </a:t>
            </a:r>
          </a:p>
          <a:p>
            <a:pPr lvl="1"/>
            <a:r>
              <a:rPr lang="hu-HU" dirty="0"/>
              <a:t>Személyi számítógépek:</a:t>
            </a:r>
          </a:p>
          <a:p>
            <a:pPr lvl="2"/>
            <a:r>
              <a:rPr lang="hu-HU" dirty="0"/>
              <a:t>Processzor: </a:t>
            </a:r>
            <a:r>
              <a:rPr lang="pt-BR" dirty="0"/>
              <a:t>Intel(R) Core(TM) i5-10400F CPU @ 2.90GHz</a:t>
            </a:r>
            <a:endParaRPr lang="hu-HU" dirty="0"/>
          </a:p>
          <a:p>
            <a:pPr lvl="2"/>
            <a:r>
              <a:rPr lang="hu-HU" dirty="0"/>
              <a:t>Memória: 16 GB</a:t>
            </a:r>
          </a:p>
          <a:p>
            <a:pPr lvl="2"/>
            <a:r>
              <a:rPr lang="hu-HU" dirty="0"/>
              <a:t>Háttértár: 512 GB SSD</a:t>
            </a:r>
          </a:p>
          <a:p>
            <a:pPr lvl="2"/>
            <a:r>
              <a:rPr lang="hu-HU" dirty="0"/>
              <a:t>Operációs Rendszer: Windows 10 Pro</a:t>
            </a:r>
          </a:p>
        </p:txBody>
      </p:sp>
    </p:spTree>
    <p:extLst>
      <p:ext uri="{BB962C8B-B14F-4D97-AF65-F5344CB8AC3E}">
        <p14:creationId xmlns:p14="http://schemas.microsoft.com/office/powerpoint/2010/main" val="13243922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C073F2-DE29-33E5-D3A5-8E49BF6E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Linux szerver – HTTP/HTTPS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708938-0F6E-50F2-EB4F-C8F7704EB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 webszervert </a:t>
            </a:r>
            <a:r>
              <a:rPr lang="hu-HU" dirty="0" err="1"/>
              <a:t>Apache</a:t>
            </a:r>
            <a:r>
              <a:rPr lang="hu-HU" dirty="0"/>
              <a:t>-al konfiguráltuk</a:t>
            </a:r>
          </a:p>
          <a:p>
            <a:r>
              <a:rPr lang="hu-HU" dirty="0"/>
              <a:t>A webszerver index.html-je a /var/</a:t>
            </a:r>
            <a:r>
              <a:rPr lang="hu-HU" dirty="0" err="1"/>
              <a:t>www</a:t>
            </a:r>
            <a:r>
              <a:rPr lang="hu-HU" dirty="0"/>
              <a:t>/</a:t>
            </a:r>
            <a:r>
              <a:rPr lang="hu-HU" dirty="0" err="1"/>
              <a:t>html</a:t>
            </a:r>
            <a:r>
              <a:rPr lang="hu-HU" dirty="0"/>
              <a:t> mappában van</a:t>
            </a:r>
          </a:p>
          <a:p>
            <a:r>
              <a:rPr lang="hu-HU" dirty="0"/>
              <a:t>HTTPS-</a:t>
            </a:r>
            <a:r>
              <a:rPr lang="hu-HU" dirty="0" err="1"/>
              <a:t>hez</a:t>
            </a:r>
            <a:r>
              <a:rPr lang="hu-HU" dirty="0"/>
              <a:t> </a:t>
            </a:r>
            <a:r>
              <a:rPr lang="hu-HU" dirty="0" err="1"/>
              <a:t>openssl</a:t>
            </a:r>
            <a:r>
              <a:rPr lang="hu-HU" dirty="0"/>
              <a:t> paranccsal generáltunk </a:t>
            </a:r>
            <a:r>
              <a:rPr lang="hu-HU" dirty="0" err="1"/>
              <a:t>tanusítványt</a:t>
            </a:r>
            <a:r>
              <a:rPr lang="hu-HU" dirty="0"/>
              <a:t> és SSL kulcsot, és a tűzfalban engedélyeztük 443-as port elérését (</a:t>
            </a:r>
            <a:r>
              <a:rPr lang="hu-HU" dirty="0" err="1"/>
              <a:t>sudo</a:t>
            </a:r>
            <a:r>
              <a:rPr lang="hu-HU" dirty="0"/>
              <a:t> </a:t>
            </a:r>
            <a:r>
              <a:rPr lang="hu-HU" dirty="0" err="1"/>
              <a:t>ufw</a:t>
            </a:r>
            <a:r>
              <a:rPr lang="hu-HU" dirty="0"/>
              <a:t> allow „</a:t>
            </a:r>
            <a:r>
              <a:rPr lang="hu-HU" dirty="0" err="1"/>
              <a:t>Apache</a:t>
            </a:r>
            <a:r>
              <a:rPr lang="hu-HU" dirty="0"/>
              <a:t> </a:t>
            </a:r>
            <a:r>
              <a:rPr lang="hu-HU" dirty="0" err="1"/>
              <a:t>Full</a:t>
            </a:r>
            <a:r>
              <a:rPr lang="hu-HU" dirty="0"/>
              <a:t>”).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C720104B-E2D7-C260-1FB9-2CE36573731F}"/>
              </a:ext>
            </a:extLst>
          </p:cNvPr>
          <p:cNvSpPr txBox="1"/>
          <p:nvPr/>
        </p:nvSpPr>
        <p:spPr>
          <a:xfrm>
            <a:off x="2807605" y="4727448"/>
            <a:ext cx="6576789" cy="966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b="0" i="0" u="none" strike="noStrike" dirty="0" err="1">
                <a:effectLst/>
                <a:latin typeface="Consolas" panose="020B0609020204030204" pitchFamily="49" charset="0"/>
              </a:rPr>
              <a:t>sudo</a:t>
            </a:r>
            <a:r>
              <a:rPr lang="hu-HU" sz="1800" b="0" i="0" u="none" strike="noStrike" dirty="0">
                <a:effectLst/>
                <a:latin typeface="Consolas" panose="020B0609020204030204" pitchFamily="49" charset="0"/>
              </a:rPr>
              <a:t> </a:t>
            </a:r>
            <a:r>
              <a:rPr lang="hu-HU" sz="1800" b="0" i="0" u="none" strike="noStrike" dirty="0" err="1">
                <a:effectLst/>
                <a:latin typeface="Consolas" panose="020B0609020204030204" pitchFamily="49" charset="0"/>
              </a:rPr>
              <a:t>openssl</a:t>
            </a:r>
            <a:r>
              <a:rPr lang="hu-HU" sz="1800" b="0" i="0" u="none" strike="noStrike" dirty="0">
                <a:effectLst/>
                <a:latin typeface="Consolas" panose="020B0609020204030204" pitchFamily="49" charset="0"/>
              </a:rPr>
              <a:t> </a:t>
            </a:r>
            <a:r>
              <a:rPr lang="hu-HU" sz="1800" b="0" i="0" u="none" strike="noStrike" dirty="0" err="1">
                <a:effectLst/>
                <a:latin typeface="Consolas" panose="020B0609020204030204" pitchFamily="49" charset="0"/>
              </a:rPr>
              <a:t>req</a:t>
            </a:r>
            <a:r>
              <a:rPr lang="hu-HU" sz="1800" b="0" i="0" u="none" strike="noStrike" dirty="0">
                <a:effectLst/>
                <a:latin typeface="Consolas" panose="020B0609020204030204" pitchFamily="49" charset="0"/>
              </a:rPr>
              <a:t> -x509 -</a:t>
            </a:r>
            <a:r>
              <a:rPr lang="hu-HU" sz="1800" b="0" i="0" u="none" strike="noStrike" dirty="0" err="1">
                <a:effectLst/>
                <a:latin typeface="Consolas" panose="020B0609020204030204" pitchFamily="49" charset="0"/>
              </a:rPr>
              <a:t>nodes</a:t>
            </a:r>
            <a:r>
              <a:rPr lang="hu-HU" sz="1800" b="0" i="0" u="none" strike="noStrike" dirty="0">
                <a:effectLst/>
                <a:latin typeface="Consolas" panose="020B0609020204030204" pitchFamily="49" charset="0"/>
              </a:rPr>
              <a:t> -days 365 -</a:t>
            </a:r>
            <a:r>
              <a:rPr lang="hu-HU" sz="1800" b="0" i="0" u="none" strike="noStrike" dirty="0" err="1">
                <a:effectLst/>
                <a:latin typeface="Consolas" panose="020B0609020204030204" pitchFamily="49" charset="0"/>
              </a:rPr>
              <a:t>newkey</a:t>
            </a:r>
            <a:r>
              <a:rPr lang="hu-HU" sz="1800" b="0" i="0" u="none" strike="noStrike" dirty="0">
                <a:effectLst/>
                <a:latin typeface="Consolas" panose="020B0609020204030204" pitchFamily="49" charset="0"/>
              </a:rPr>
              <a:t> rsa:2048 -</a:t>
            </a:r>
            <a:r>
              <a:rPr lang="hu-HU" sz="1800" b="0" i="0" u="none" strike="noStrike" dirty="0" err="1">
                <a:effectLst/>
                <a:latin typeface="Consolas" panose="020B0609020204030204" pitchFamily="49" charset="0"/>
              </a:rPr>
              <a:t>keyout</a:t>
            </a:r>
            <a:r>
              <a:rPr lang="hu-HU" sz="1800" b="0" i="0" u="none" strike="noStrike" dirty="0">
                <a:effectLst/>
                <a:latin typeface="Consolas" panose="020B0609020204030204" pitchFamily="49" charset="0"/>
              </a:rPr>
              <a:t> /</a:t>
            </a:r>
            <a:r>
              <a:rPr lang="hu-HU" sz="1800" b="0" i="0" u="none" strike="noStrike" dirty="0" err="1">
                <a:effectLst/>
                <a:latin typeface="Consolas" panose="020B0609020204030204" pitchFamily="49" charset="0"/>
              </a:rPr>
              <a:t>etc</a:t>
            </a:r>
            <a:r>
              <a:rPr lang="hu-HU" sz="1800" b="0" i="0" u="none" strike="noStrike" dirty="0">
                <a:effectLst/>
                <a:latin typeface="Consolas" panose="020B0609020204030204" pitchFamily="49" charset="0"/>
              </a:rPr>
              <a:t>/</a:t>
            </a:r>
            <a:r>
              <a:rPr lang="hu-HU" sz="1800" b="0" i="0" u="none" strike="noStrike" dirty="0" err="1">
                <a:effectLst/>
                <a:latin typeface="Consolas" panose="020B0609020204030204" pitchFamily="49" charset="0"/>
              </a:rPr>
              <a:t>ssl</a:t>
            </a:r>
            <a:r>
              <a:rPr lang="hu-HU" sz="1800" b="0" i="0" u="none" strike="noStrike" dirty="0">
                <a:effectLst/>
                <a:latin typeface="Consolas" panose="020B0609020204030204" pitchFamily="49" charset="0"/>
              </a:rPr>
              <a:t>/</a:t>
            </a:r>
            <a:r>
              <a:rPr lang="hu-HU" sz="1800" b="0" i="0" u="none" strike="noStrike" dirty="0" err="1">
                <a:effectLst/>
                <a:latin typeface="Consolas" panose="020B0609020204030204" pitchFamily="49" charset="0"/>
              </a:rPr>
              <a:t>private</a:t>
            </a:r>
            <a:r>
              <a:rPr lang="hu-HU" sz="1800" b="0" i="0" u="none" strike="noStrike" dirty="0">
                <a:effectLst/>
                <a:latin typeface="Consolas" panose="020B0609020204030204" pitchFamily="49" charset="0"/>
              </a:rPr>
              <a:t>/</a:t>
            </a:r>
            <a:r>
              <a:rPr lang="hu-HU" sz="1800" b="0" i="0" u="none" strike="noStrike" dirty="0" err="1">
                <a:effectLst/>
                <a:latin typeface="Consolas" panose="020B0609020204030204" pitchFamily="49" charset="0"/>
              </a:rPr>
              <a:t>bytebrigade.key</a:t>
            </a:r>
            <a:r>
              <a:rPr lang="hu-HU" sz="1800" b="0" i="0" u="none" strike="noStrike" dirty="0">
                <a:effectLst/>
                <a:latin typeface="Consolas" panose="020B0609020204030204" pitchFamily="49" charset="0"/>
              </a:rPr>
              <a:t> -out /</a:t>
            </a:r>
            <a:r>
              <a:rPr lang="hu-HU" sz="1800" b="0" i="0" u="none" strike="noStrike" dirty="0" err="1">
                <a:effectLst/>
                <a:latin typeface="Consolas" panose="020B0609020204030204" pitchFamily="49" charset="0"/>
              </a:rPr>
              <a:t>etc</a:t>
            </a:r>
            <a:r>
              <a:rPr lang="hu-HU" sz="1800" b="0" i="0" u="none" strike="noStrike" dirty="0">
                <a:effectLst/>
                <a:latin typeface="Consolas" panose="020B0609020204030204" pitchFamily="49" charset="0"/>
              </a:rPr>
              <a:t>/</a:t>
            </a:r>
            <a:r>
              <a:rPr lang="hu-HU" sz="1800" b="0" i="0" u="none" strike="noStrike" dirty="0" err="1">
                <a:effectLst/>
                <a:latin typeface="Consolas" panose="020B0609020204030204" pitchFamily="49" charset="0"/>
              </a:rPr>
              <a:t>ssl</a:t>
            </a:r>
            <a:r>
              <a:rPr lang="hu-HU" sz="1800" b="0" i="0" u="none" strike="noStrike" dirty="0">
                <a:effectLst/>
                <a:latin typeface="Consolas" panose="020B0609020204030204" pitchFamily="49" charset="0"/>
              </a:rPr>
              <a:t>/</a:t>
            </a:r>
            <a:r>
              <a:rPr lang="hu-HU" sz="1800" b="0" i="0" u="none" strike="noStrike" dirty="0" err="1">
                <a:effectLst/>
                <a:latin typeface="Consolas" panose="020B0609020204030204" pitchFamily="49" charset="0"/>
              </a:rPr>
              <a:t>certs</a:t>
            </a:r>
            <a:r>
              <a:rPr lang="hu-HU" sz="1800" b="0" i="0" u="none" strike="noStrike" dirty="0">
                <a:effectLst/>
                <a:latin typeface="Consolas" panose="020B0609020204030204" pitchFamily="49" charset="0"/>
              </a:rPr>
              <a:t>/bytebrigade.crt</a:t>
            </a:r>
            <a:endParaRPr lang="en-US" sz="1800" dirty="0">
              <a:effectLst/>
              <a:latin typeface="Consolas" panose="020B0609020204030204" pitchFamily="49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6325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C073F2-DE29-33E5-D3A5-8E49BF6E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Linux Szerver - DNS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708938-0F6E-50F2-EB4F-C8F7704EB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BIND DNS szervert konfiguráltunk</a:t>
            </a:r>
          </a:p>
          <a:p>
            <a:r>
              <a:rPr lang="hu-HU" dirty="0"/>
              <a:t>2 </a:t>
            </a:r>
            <a:r>
              <a:rPr lang="hu-HU" dirty="0" err="1"/>
              <a:t>master</a:t>
            </a:r>
            <a:r>
              <a:rPr lang="hu-HU" dirty="0"/>
              <a:t> zóna: egyik </a:t>
            </a:r>
            <a:r>
              <a:rPr lang="hu-HU" dirty="0" err="1"/>
              <a:t>domain</a:t>
            </a:r>
            <a:r>
              <a:rPr lang="hu-HU" dirty="0"/>
              <a:t> címeket fordít IP-címekre, a másik pedig fordítva</a:t>
            </a:r>
          </a:p>
          <a:p>
            <a:endParaRPr lang="hu-HU" dirty="0"/>
          </a:p>
        </p:txBody>
      </p:sp>
      <p:pic>
        <p:nvPicPr>
          <p:cNvPr id="2050" name="Picture 2" descr="A képen szöveg, Betűtípus, sor, képernyőkép látható&#10;&#10;Automatikusan generált leírás">
            <a:extLst>
              <a:ext uri="{FF2B5EF4-FFF2-40B4-BE49-F238E27FC236}">
                <a16:creationId xmlns:a16="http://schemas.microsoft.com/office/drawing/2014/main" id="{C9FC4ACC-02C2-E08E-BDCC-18D736686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4487418"/>
            <a:ext cx="576262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3534A19A-EFE5-7A68-422A-F3C973345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190" y="4425505"/>
            <a:ext cx="30575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5352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C073F2-DE29-33E5-D3A5-8E49BF6E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Linux Szerver – Samba fájlmegosztás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708938-0F6E-50F2-EB4F-C8F7704EB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Dolgozók fájlmegosztása</a:t>
            </a:r>
          </a:p>
          <a:p>
            <a:r>
              <a:rPr lang="hu-HU" dirty="0"/>
              <a:t>/megoszt mappa a szerveren, byte-</a:t>
            </a:r>
            <a:r>
              <a:rPr lang="hu-HU" dirty="0" err="1"/>
              <a:t>lan</a:t>
            </a:r>
            <a:r>
              <a:rPr lang="hu-HU" dirty="0"/>
              <a:t> csoport és a rendszergazda fér hozzá.</a:t>
            </a:r>
          </a:p>
          <a:p>
            <a:r>
              <a:rPr lang="hu-HU" dirty="0"/>
              <a:t>Windows klienseken a \\192.168.1.200\megoszt címet kell beírni új hálózati meghajtó hozzáadásánál a megosztás eléréséhez, </a:t>
            </a:r>
            <a:r>
              <a:rPr lang="hu-HU" dirty="0" err="1"/>
              <a:t>linux</a:t>
            </a:r>
            <a:r>
              <a:rPr lang="hu-HU" dirty="0"/>
              <a:t> klienseken pedig a smb://192.168.1.200/megoszt címet.</a:t>
            </a:r>
          </a:p>
        </p:txBody>
      </p:sp>
    </p:spTree>
    <p:extLst>
      <p:ext uri="{BB962C8B-B14F-4D97-AF65-F5344CB8AC3E}">
        <p14:creationId xmlns:p14="http://schemas.microsoft.com/office/powerpoint/2010/main" val="27110897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1C6D790-69F0-40CA-813A-84D724D1C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Diagonal Corner Rectangle 7">
            <a:extLst>
              <a:ext uri="{FF2B5EF4-FFF2-40B4-BE49-F238E27FC236}">
                <a16:creationId xmlns:a16="http://schemas.microsoft.com/office/drawing/2014/main" id="{F5A78137-DBB7-4A93-98AC-5606814E2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3D86820-9A4C-5FE8-744C-D4DF28E8D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5145" y="1125511"/>
            <a:ext cx="7135566" cy="2656971"/>
          </a:xfrm>
        </p:spPr>
        <p:txBody>
          <a:bodyPr>
            <a:normAutofit/>
          </a:bodyPr>
          <a:lstStyle/>
          <a:p>
            <a:r>
              <a:rPr lang="hu-HU" sz="5400" dirty="0">
                <a:solidFill>
                  <a:srgbClr val="FFFFFF"/>
                </a:solidFill>
              </a:rPr>
              <a:t>Windows szerver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C9C014A-0DDC-B3BC-C2B7-E75C747DC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4139" y="3782482"/>
            <a:ext cx="7136760" cy="1204383"/>
          </a:xfrm>
        </p:spPr>
        <p:txBody>
          <a:bodyPr>
            <a:normAutofit/>
          </a:bodyPr>
          <a:lstStyle/>
          <a:p>
            <a:endParaRPr lang="hu-HU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9073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C073F2-DE29-33E5-D3A5-8E49BF6E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Windows Szerver - Szolgáltatások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708938-0F6E-50F2-EB4F-C8F7704EB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Telephelyünkön az igazgatói irodában található a belső szerverünk</a:t>
            </a:r>
          </a:p>
          <a:p>
            <a:r>
              <a:rPr lang="hu-HU" dirty="0"/>
              <a:t>Biztosítja:</a:t>
            </a:r>
          </a:p>
          <a:p>
            <a:pPr lvl="1"/>
            <a:r>
              <a:rPr lang="hu-HU" dirty="0"/>
              <a:t>A klienseknek a címkiosztását DHCP segítségével</a:t>
            </a:r>
          </a:p>
          <a:p>
            <a:pPr lvl="1"/>
            <a:r>
              <a:rPr lang="hu-HU" dirty="0"/>
              <a:t>Másodlagos DNS névfeloldó szerverként működik</a:t>
            </a:r>
          </a:p>
          <a:p>
            <a:pPr lvl="1"/>
            <a:r>
              <a:rPr lang="hu-HU" dirty="0"/>
              <a:t>Biztonsági mentéseket tárol a hálózatkonfigurációról</a:t>
            </a:r>
          </a:p>
          <a:p>
            <a:pPr lvl="1"/>
            <a:r>
              <a:rPr lang="hu-HU" dirty="0"/>
              <a:t>NTP szolgáltatás a hálózati eszközök részére</a:t>
            </a:r>
          </a:p>
          <a:p>
            <a:pPr lvl="1"/>
            <a:r>
              <a:rPr lang="hu-HU" dirty="0"/>
              <a:t>Csoportházirend</a:t>
            </a:r>
          </a:p>
          <a:p>
            <a:pPr lvl="1"/>
            <a:r>
              <a:rPr lang="hu-HU" dirty="0"/>
              <a:t>Active Directory tartományi szolgáltatások</a:t>
            </a:r>
          </a:p>
        </p:txBody>
      </p:sp>
    </p:spTree>
    <p:extLst>
      <p:ext uri="{BB962C8B-B14F-4D97-AF65-F5344CB8AC3E}">
        <p14:creationId xmlns:p14="http://schemas.microsoft.com/office/powerpoint/2010/main" val="20575072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D8944F-8FF6-F114-63A7-3B0CEB86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Windows Szerver – Címtár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33C488-D81B-4132-DA02-5BF0E78D8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címtár használatához a szerverünket tartományvezérlővé léptettük elő.</a:t>
            </a:r>
          </a:p>
          <a:p>
            <a:r>
              <a:rPr lang="hu-HU" dirty="0"/>
              <a:t>Két szervezeti egységünk:</a:t>
            </a:r>
          </a:p>
          <a:p>
            <a:pPr lvl="1"/>
            <a:r>
              <a:rPr lang="hu-HU" dirty="0"/>
              <a:t>Felsővezetők:</a:t>
            </a:r>
          </a:p>
          <a:p>
            <a:pPr lvl="2"/>
            <a:r>
              <a:rPr lang="hu-HU" dirty="0"/>
              <a:t>Igazgatóság</a:t>
            </a:r>
          </a:p>
          <a:p>
            <a:pPr lvl="2"/>
            <a:r>
              <a:rPr lang="hu-HU" dirty="0"/>
              <a:t>Ügyvezetők</a:t>
            </a:r>
          </a:p>
          <a:p>
            <a:pPr lvl="1"/>
            <a:r>
              <a:rPr lang="hu-HU" dirty="0"/>
              <a:t>Fejlesztők</a:t>
            </a:r>
          </a:p>
        </p:txBody>
      </p:sp>
    </p:spTree>
    <p:extLst>
      <p:ext uri="{BB962C8B-B14F-4D97-AF65-F5344CB8AC3E}">
        <p14:creationId xmlns:p14="http://schemas.microsoft.com/office/powerpoint/2010/main" val="19189710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8ADB31-3860-8DF0-9706-656B7029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Windows Szerver - Fájlmegosztás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60D0631-B95B-5729-E0ED-FF65A7B33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tartományban lévő felhasználók rendelkeznek saját mappával, illetve egy ‚Jelentések’ elnevezésű megosztott mappával.</a:t>
            </a:r>
          </a:p>
          <a:p>
            <a:r>
              <a:rPr lang="hu-HU" dirty="0"/>
              <a:t>A jelentések nevű mappa rendelkezik két almappával, ‚Felsővezetői jelentések’ és ‚Fejlesztői jelentések’ néven.</a:t>
            </a:r>
          </a:p>
          <a:p>
            <a:r>
              <a:rPr lang="hu-HU" dirty="0"/>
              <a:t>Ezen mappák megosztási jogosultságai úgy lettek beállítva, hogy mindegyik csoport rendelkezik olvasási joggal, viszont csak a saját jelentését tudja módosítani.</a:t>
            </a:r>
          </a:p>
        </p:txBody>
      </p:sp>
    </p:spTree>
    <p:extLst>
      <p:ext uri="{BB962C8B-B14F-4D97-AF65-F5344CB8AC3E}">
        <p14:creationId xmlns:p14="http://schemas.microsoft.com/office/powerpoint/2010/main" val="17391994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482870-A507-760E-94F9-6DD70DE0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Windows Szerver - Csoportházirend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1551AC-D89C-C65A-B7A6-CECDB0AF5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Csoportházirend segítségével különböző csoportoknak különböző jogosultságokat tudunk megadni egyszerűen.</a:t>
            </a:r>
          </a:p>
          <a:p>
            <a:r>
              <a:rPr lang="hu-HU" dirty="0"/>
              <a:t>Alapértelmezett programokat, szolgáltatásokat tudunk telepíteni csoportjaink felhasználóinak.</a:t>
            </a:r>
          </a:p>
          <a:p>
            <a:r>
              <a:rPr lang="hu-HU" dirty="0"/>
              <a:t>Fejlesztők csoportnak Visual Studio fejlesztői környezet illetve GNU GIMP képmanipulátor program települ fel a számítógépükre.</a:t>
            </a:r>
          </a:p>
        </p:txBody>
      </p:sp>
    </p:spTree>
    <p:extLst>
      <p:ext uri="{BB962C8B-B14F-4D97-AF65-F5344CB8AC3E}">
        <p14:creationId xmlns:p14="http://schemas.microsoft.com/office/powerpoint/2010/main" val="41738994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1C6D790-69F0-40CA-813A-84D724D1C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Diagonal Corner Rectangle 7">
            <a:extLst>
              <a:ext uri="{FF2B5EF4-FFF2-40B4-BE49-F238E27FC236}">
                <a16:creationId xmlns:a16="http://schemas.microsoft.com/office/drawing/2014/main" id="{F5A78137-DBB7-4A93-98AC-5606814E2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3D86820-9A4C-5FE8-744C-D4DF28E8D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5144" y="1125511"/>
            <a:ext cx="8251079" cy="2656971"/>
          </a:xfrm>
        </p:spPr>
        <p:txBody>
          <a:bodyPr>
            <a:normAutofit/>
          </a:bodyPr>
          <a:lstStyle/>
          <a:p>
            <a:r>
              <a:rPr lang="hu-HU" sz="5400" dirty="0">
                <a:solidFill>
                  <a:srgbClr val="FFFFFF"/>
                </a:solidFill>
              </a:rPr>
              <a:t>Programozott hálózatkonfiguráció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C9C014A-0DDC-B3BC-C2B7-E75C747DC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4139" y="3782482"/>
            <a:ext cx="7136760" cy="1204383"/>
          </a:xfrm>
        </p:spPr>
        <p:txBody>
          <a:bodyPr>
            <a:normAutofit/>
          </a:bodyPr>
          <a:lstStyle/>
          <a:p>
            <a:endParaRPr lang="hu-HU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8682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482870-A507-760E-94F9-6DD70DE0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Netmiko</a:t>
            </a:r>
            <a:r>
              <a:rPr lang="hu-HU" dirty="0"/>
              <a:t> – </a:t>
            </a:r>
            <a:r>
              <a:rPr lang="hu-HU" dirty="0" err="1"/>
              <a:t>ntp</a:t>
            </a:r>
            <a:r>
              <a:rPr lang="hu-HU" dirty="0"/>
              <a:t> szerver beállítása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1551AC-D89C-C65A-B7A6-CECDB0AF5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Netmiko</a:t>
            </a:r>
            <a:r>
              <a:rPr lang="hu-HU" dirty="0"/>
              <a:t> </a:t>
            </a:r>
            <a:r>
              <a:rPr lang="hu-HU" dirty="0" err="1"/>
              <a:t>ConnectHandler</a:t>
            </a:r>
            <a:r>
              <a:rPr lang="hu-HU" dirty="0"/>
              <a:t> függvényének segítségével rácsatlakozik az IOS-t futtató hálózati eszközökre</a:t>
            </a:r>
          </a:p>
          <a:p>
            <a:r>
              <a:rPr lang="hu-HU" dirty="0"/>
              <a:t>Megnézi, hogy be van-e állítva az NTP szerver a 192.168.1.200-as címre, ha nincs, akkor beállítja (hitelesítést is), majd lekérdezi az NTP státuszát és az asszociációkat. </a:t>
            </a:r>
          </a:p>
        </p:txBody>
      </p:sp>
    </p:spTree>
    <p:extLst>
      <p:ext uri="{BB962C8B-B14F-4D97-AF65-F5344CB8AC3E}">
        <p14:creationId xmlns:p14="http://schemas.microsoft.com/office/powerpoint/2010/main" val="1616079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A36D6C-AA11-FD59-24B2-F6B60A884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Eszközválasztás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2B032E-670D-DA7B-C9EC-9250DF294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Szerverek specifikációi:</a:t>
            </a:r>
          </a:p>
          <a:p>
            <a:pPr lvl="1"/>
            <a:r>
              <a:rPr lang="hu-HU" dirty="0"/>
              <a:t>Processzor: Intel Xeon 4208</a:t>
            </a:r>
          </a:p>
          <a:p>
            <a:pPr lvl="1"/>
            <a:r>
              <a:rPr lang="hu-HU" dirty="0"/>
              <a:t>Memória: 16 GB</a:t>
            </a:r>
          </a:p>
          <a:p>
            <a:pPr lvl="1"/>
            <a:r>
              <a:rPr lang="hu-HU" dirty="0"/>
              <a:t>Háttértár: 2 TB  HDD</a:t>
            </a:r>
          </a:p>
          <a:p>
            <a:pPr lvl="1"/>
            <a:r>
              <a:rPr lang="hu-HU" dirty="0"/>
              <a:t>Operációs rendszer: Windows Server 2019</a:t>
            </a:r>
          </a:p>
        </p:txBody>
      </p:sp>
    </p:spTree>
    <p:extLst>
      <p:ext uri="{BB962C8B-B14F-4D97-AF65-F5344CB8AC3E}">
        <p14:creationId xmlns:p14="http://schemas.microsoft.com/office/powerpoint/2010/main" val="13365162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0"/>
              </a:schemeClr>
            </a:gs>
            <a:gs pos="59000">
              <a:schemeClr val="accent1">
                <a:lumMod val="50000"/>
              </a:schemeClr>
            </a:gs>
            <a:gs pos="100000">
              <a:srgbClr val="7030A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34" name="Rectangle 1033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5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A képen szöveg, képernyőkép, szoftver látható&#10;&#10;Automatikusan generált leírás">
            <a:extLst>
              <a:ext uri="{FF2B5EF4-FFF2-40B4-BE49-F238E27FC236}">
                <a16:creationId xmlns:a16="http://schemas.microsoft.com/office/drawing/2014/main" id="{73751B59-D88C-ACCD-AB14-06DDEBD0CC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6" r="4" b="4"/>
          <a:stretch/>
        </p:blipFill>
        <p:spPr bwMode="auto">
          <a:xfrm>
            <a:off x="4495346" y="9525"/>
            <a:ext cx="755854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3482870-A507-760E-94F9-6DD70DE01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042" y="2641728"/>
            <a:ext cx="3084891" cy="1478570"/>
          </a:xfrm>
          <a:noFill/>
        </p:spPr>
        <p:txBody>
          <a:bodyPr>
            <a:normAutofit/>
          </a:bodyPr>
          <a:lstStyle/>
          <a:p>
            <a:r>
              <a:rPr lang="hu-HU" sz="3200" dirty="0" err="1"/>
              <a:t>Netmiko</a:t>
            </a:r>
            <a:r>
              <a:rPr lang="hu-HU" sz="3200" dirty="0"/>
              <a:t> – </a:t>
            </a:r>
            <a:r>
              <a:rPr lang="hu-HU" sz="3200" dirty="0" err="1"/>
              <a:t>ntp</a:t>
            </a:r>
            <a:r>
              <a:rPr lang="hu-HU" sz="3200" dirty="0"/>
              <a:t> szerver beállítása</a:t>
            </a:r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039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040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041" name="Rectangle 1040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042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043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044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045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046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047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048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049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050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051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052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053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054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055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056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057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058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059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060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061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062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063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064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065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066" name="Rectangle 1065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067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068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069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070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071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072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073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074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075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076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077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078" name="Rectangle 1077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079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080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081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082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083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084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085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086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087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088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089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090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091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675059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3299EE-DE37-37AF-A8C3-404832412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hu-HU" dirty="0"/>
              <a:t>Kábelezés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D9823D54-1EBC-F1E9-8537-B44D79AB63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318699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5330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4A2670"/>
            </a:gs>
            <a:gs pos="0">
              <a:schemeClr val="accent3">
                <a:lumMod val="50000"/>
              </a:schemeClr>
            </a:gs>
            <a:gs pos="100000">
              <a:srgbClr val="7030A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1C6D790-69F0-40CA-813A-84D724D1C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Diagonal Corner Rectangle 7">
            <a:extLst>
              <a:ext uri="{FF2B5EF4-FFF2-40B4-BE49-F238E27FC236}">
                <a16:creationId xmlns:a16="http://schemas.microsoft.com/office/drawing/2014/main" id="{F5A78137-DBB7-4A93-98AC-5606814E2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3D86820-9A4C-5FE8-744C-D4DF28E8D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5145" y="1125511"/>
            <a:ext cx="7135566" cy="2656971"/>
          </a:xfrm>
        </p:spPr>
        <p:txBody>
          <a:bodyPr>
            <a:normAutofit/>
          </a:bodyPr>
          <a:lstStyle/>
          <a:p>
            <a:r>
              <a:rPr lang="hu-HU" sz="5400" dirty="0">
                <a:solidFill>
                  <a:srgbClr val="FFFFFF"/>
                </a:solidFill>
              </a:rPr>
              <a:t>Ügyfélszolgálati telephely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C9C014A-0DDC-B3BC-C2B7-E75C747DC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4139" y="3782482"/>
            <a:ext cx="7136760" cy="1204383"/>
          </a:xfrm>
        </p:spPr>
        <p:txBody>
          <a:bodyPr>
            <a:normAutofit/>
          </a:bodyPr>
          <a:lstStyle/>
          <a:p>
            <a:endParaRPr lang="hu-HU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591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1. egyéni séma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632E62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gyszerű síkidomok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1_Áramkör">
  <a:themeElements>
    <a:clrScheme name="Lil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Áramkör</Template>
  <TotalTime>402</TotalTime>
  <Words>2428</Words>
  <Application>Microsoft Office PowerPoint</Application>
  <PresentationFormat>Szélesvásznú</PresentationFormat>
  <Paragraphs>358</Paragraphs>
  <Slides>70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2</vt:i4>
      </vt:variant>
      <vt:variant>
        <vt:lpstr>Diacímek</vt:lpstr>
      </vt:variant>
      <vt:variant>
        <vt:i4>70</vt:i4>
      </vt:variant>
    </vt:vector>
  </HeadingPairs>
  <TitlesOfParts>
    <vt:vector size="77" baseType="lpstr">
      <vt:lpstr>Arial</vt:lpstr>
      <vt:lpstr>Calibri</vt:lpstr>
      <vt:lpstr>Consolas</vt:lpstr>
      <vt:lpstr>Tw Cen MT</vt:lpstr>
      <vt:lpstr>Wingdings</vt:lpstr>
      <vt:lpstr>Áramkör</vt:lpstr>
      <vt:lpstr>1_Áramkör</vt:lpstr>
      <vt:lpstr>Bytebrigade szoftverfejlesztő cég</vt:lpstr>
      <vt:lpstr>A cég</vt:lpstr>
      <vt:lpstr>Munkamegosztás a telephelyek kialakítása között</vt:lpstr>
      <vt:lpstr>Eszközválasztás</vt:lpstr>
      <vt:lpstr>Eszközválasztás</vt:lpstr>
      <vt:lpstr>Eszközválasztás</vt:lpstr>
      <vt:lpstr>Eszközválasztás</vt:lpstr>
      <vt:lpstr>Kábelezés</vt:lpstr>
      <vt:lpstr>Ügyfélszolgálati telephely</vt:lpstr>
      <vt:lpstr>A telephely célja</vt:lpstr>
      <vt:lpstr>Topológia</vt:lpstr>
      <vt:lpstr>IP címzés</vt:lpstr>
      <vt:lpstr>IP címzés  –  hálózati eszközök</vt:lpstr>
      <vt:lpstr>IP címzés  –  hálózati eszközök</vt:lpstr>
      <vt:lpstr>IP címzés  –  Végberendezések</vt:lpstr>
      <vt:lpstr>DHCP</vt:lpstr>
      <vt:lpstr>DHCP Snooping</vt:lpstr>
      <vt:lpstr>Mac-cím szűrés, Hálózatbiztonság</vt:lpstr>
      <vt:lpstr>STP</vt:lpstr>
      <vt:lpstr>HSRP</vt:lpstr>
      <vt:lpstr>Forgalomirányítás - DInamikus</vt:lpstr>
      <vt:lpstr>Forgalomirányítás - Statikus</vt:lpstr>
      <vt:lpstr>asa</vt:lpstr>
      <vt:lpstr>Asa - INTERFÉSZEK</vt:lpstr>
      <vt:lpstr>ASA – hozzáférési listák</vt:lpstr>
      <vt:lpstr>Hálózati címfordítás - PAT</vt:lpstr>
      <vt:lpstr>RADIUS</vt:lpstr>
      <vt:lpstr>DNS</vt:lpstr>
      <vt:lpstr>Távoli elérés - ssh</vt:lpstr>
      <vt:lpstr>SySLOG naplózás</vt:lpstr>
      <vt:lpstr>NTP</vt:lpstr>
      <vt:lpstr>FTP, TFTP</vt:lpstr>
      <vt:lpstr>SNMP</vt:lpstr>
      <vt:lpstr>NetFlow</vt:lpstr>
      <vt:lpstr>Igazgatósági és fejlesztői telephely</vt:lpstr>
      <vt:lpstr>A telephely célja</vt:lpstr>
      <vt:lpstr>Topológia</vt:lpstr>
      <vt:lpstr>IP-címzés</vt:lpstr>
      <vt:lpstr>Redundancia</vt:lpstr>
      <vt:lpstr>Forgalomirányítás</vt:lpstr>
      <vt:lpstr>Spanning-Tree Protocol (Feszítőfa)</vt:lpstr>
      <vt:lpstr>VLAN(ok)</vt:lpstr>
      <vt:lpstr>Port Aggregation Protocol (PAgP)</vt:lpstr>
      <vt:lpstr>SSH</vt:lpstr>
      <vt:lpstr>Telephely felépítése – Igazgatói iroda</vt:lpstr>
      <vt:lpstr>Telephely felépítése – Ügyvezetői iroda</vt:lpstr>
      <vt:lpstr>Telephely felépítése – Fejlesztői irodák</vt:lpstr>
      <vt:lpstr>Vezeték nélküli hálózat</vt:lpstr>
      <vt:lpstr>Távmunkás telephely</vt:lpstr>
      <vt:lpstr>Telephely feladata</vt:lpstr>
      <vt:lpstr>topológia</vt:lpstr>
      <vt:lpstr>Igazgatói iroda</vt:lpstr>
      <vt:lpstr>Telephelyi iroda</vt:lpstr>
      <vt:lpstr> VPN</vt:lpstr>
      <vt:lpstr>Forgalomirányítás – EIGRP</vt:lpstr>
      <vt:lpstr>Címfordítás - NAT</vt:lpstr>
      <vt:lpstr>Linux szerver</vt:lpstr>
      <vt:lpstr>Linux Szerver - Szolgáltatások</vt:lpstr>
      <vt:lpstr>Linux Szerver – DHCP</vt:lpstr>
      <vt:lpstr>Linux szerver – HTTP/HTTPS</vt:lpstr>
      <vt:lpstr>Linux Szerver - DNS</vt:lpstr>
      <vt:lpstr>Linux Szerver – Samba fájlmegosztás</vt:lpstr>
      <vt:lpstr>Windows szerver</vt:lpstr>
      <vt:lpstr>Windows Szerver - Szolgáltatások</vt:lpstr>
      <vt:lpstr>Windows Szerver – Címtár</vt:lpstr>
      <vt:lpstr>Windows Szerver - Fájlmegosztás</vt:lpstr>
      <vt:lpstr>Windows Szerver - Csoportházirend</vt:lpstr>
      <vt:lpstr>Programozott hálózatkonfiguráció</vt:lpstr>
      <vt:lpstr>Netmiko – ntp szerver beállítása</vt:lpstr>
      <vt:lpstr>Netmiko – ntp szerver beállítása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Ügyfélszolgálati telephely</dc:title>
  <dc:creator>Simon Bence</dc:creator>
  <cp:lastModifiedBy>Simon Bence</cp:lastModifiedBy>
  <cp:revision>26</cp:revision>
  <dcterms:created xsi:type="dcterms:W3CDTF">2024-05-21T19:32:32Z</dcterms:created>
  <dcterms:modified xsi:type="dcterms:W3CDTF">2024-11-07T15:05:52Z</dcterms:modified>
</cp:coreProperties>
</file>