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E545A-3D4A-4F91-8983-1E63B3418369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45F02-7CC1-4A9C-9E45-386E855E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95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16BD4-43C6-55A3-0CE2-6A568A51E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7AD7C6-E22F-3F54-7474-193ABBECD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6A2B1-4151-DA34-80A3-26A2FD68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01C-D4B8-49A9-81A0-2FB0B17323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C2B45-48F8-D634-1E4B-30E93CC8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C48BD-E1CA-64EA-D6CC-7358CAD8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6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054B3-1EA8-D0E1-1DF4-23EC27DE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62D10D-B1BE-CE76-8AEF-50902EDB9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00F3C-40C9-3BD5-111D-0ECC9039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01C-D4B8-49A9-81A0-2FB0B17323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18AA8A-9A83-96C7-FB15-AFD1AAFA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19C77-5407-543A-5275-1F1E357A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9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1A4AB8-44B4-9C87-7499-3478A2429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878A19-6279-3DFE-8A1E-75CF413FA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8613E-DB13-BE53-6FAB-76C7C6C6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01C-D4B8-49A9-81A0-2FB0B17323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434CA-964E-029C-BCFB-3C80727B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C0161-8F61-9289-E770-FAE1D1E4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9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6B169-A6FE-4B51-CFA6-76D265BF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72786-075B-6917-4792-AF715CF4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3FC11-F5A6-D621-9594-6FBAF5CE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01C-D4B8-49A9-81A0-2FB0B17323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F44DE-33E1-C750-B71D-46051759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4F58A-1417-F9EC-CDFF-8ADCFB91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2CD7A-FC56-9DC0-03A3-6188AF89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A5AE7A-E3FB-9835-B400-6DA185FDE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6A9A8-4426-8A04-1075-09BBE4DD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01C-D4B8-49A9-81A0-2FB0B17323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82DD4-811F-069D-574A-F240B438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D4289-9607-2469-C017-B7F51A7E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8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9E7D3-33B5-584A-BDF0-DA9FED8C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603BC-FCC6-A82E-6AE5-0BEFDD77B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12D292-34CC-508E-CFCD-22C8F46F0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FB62D-598A-0C32-B3A5-7D0DC61A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01C-D4B8-49A9-81A0-2FB0B17323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AA73B-6D5F-6EF1-6432-854043B5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67530A-A66D-68AB-71D7-B402ECA2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7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645A7-63B2-21C8-3C7C-E03E35CF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ED08BA-E586-68B9-61C5-0663CC1E5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5B049D-836C-0930-7258-EB0FDA80B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6B4AA4-9042-EBFC-6977-5915CB623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1D01BF-7EB1-4C18-2650-51A1A9365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AD9120-C508-7364-C525-4874CA48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01C-D4B8-49A9-81A0-2FB0B17323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C7C2CE-33E9-61A1-1BCA-A3D57506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943A90-37DF-E733-FCBE-E24050CA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4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83CC7-2E4B-87F7-9CB8-CB6A7A4C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7C7F1D-B4CA-0FEB-3888-C2EC8A9A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01C-D4B8-49A9-81A0-2FB0B17323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916568-E47F-063F-ED8F-0E24A4E9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BEBBF9-E5F9-64B8-6850-B2F7B9A9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2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11A402-DF92-C319-3BFE-D1F3108E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01C-D4B8-49A9-81A0-2FB0B17323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C1F0B6-ED79-8860-E714-CE8771457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6BDC84-4782-539D-051C-8E29BADA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7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15981-B610-884E-F688-CCD9672E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A0878-AB91-145E-B31F-A53A2170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68C106-A78F-156D-A804-882766AFE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349F0-D890-7C51-DC23-4C2C83A5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01C-D4B8-49A9-81A0-2FB0B17323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00034-0009-A808-01A2-522E7980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287869-1EC1-4905-9351-7AAA9B95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35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118F9-8056-60AC-1EDB-743EC7A6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01121D-F96A-C87B-A7B5-6AF6B16DB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E72E77-DE94-A70A-9D70-028F0617A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D6406B-71F4-6039-43D0-C2CFB143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01C-D4B8-49A9-81A0-2FB0B17323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7A10D8-25EF-DBDA-29E4-48E9FC6E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6A94D-CE60-C11A-0CA0-D3913765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0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46C40F-18C7-2051-D349-A251AA13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1F3B57-F811-FBA5-7F05-04A8FF38D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EE609-7EB2-2037-3054-28AFB1B3A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5801C-D4B8-49A9-81A0-2FB0B17323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AC967-D6B6-6A8E-82D9-27CED81C9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96F10-BFA9-1765-5641-A546EF74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F1438-A92F-4221-B5EC-96B2AF3D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3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tutorials/transform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6F9F1-F3C3-9009-98AA-D0593D200FBD}"/>
              </a:ext>
            </a:extLst>
          </p:cNvPr>
          <p:cNvSpPr txBox="1"/>
          <p:nvPr/>
        </p:nvSpPr>
        <p:spPr>
          <a:xfrm>
            <a:off x="2463148" y="2244060"/>
            <a:ext cx="726570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5.19 </a:t>
            </a:r>
            <a:r>
              <a:rPr lang="ko-KR" altLang="en-US" dirty="0"/>
              <a:t>졸업프로젝트 발표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4000" dirty="0"/>
              <a:t>Transformer implementation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컴퓨터소프트웨어학부</a:t>
            </a:r>
            <a:r>
              <a:rPr lang="ko-KR" altLang="en-US" dirty="0"/>
              <a:t> 심승현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5288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 model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107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B07F249-B92A-8561-CF4A-F6D7DF8F3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728" y="0"/>
            <a:ext cx="4671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9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 Encoding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007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148CE86-7F1E-AE57-D573-C0DB3144828A}"/>
              </a:ext>
            </a:extLst>
          </p:cNvPr>
          <p:cNvSpPr txBox="1"/>
          <p:nvPr/>
        </p:nvSpPr>
        <p:spPr>
          <a:xfrm>
            <a:off x="1929161" y="1116464"/>
            <a:ext cx="98019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</a:t>
            </a:r>
            <a:r>
              <a:rPr lang="en-US" altLang="ko-KR" sz="1800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Attention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층의 입력은 벡터 집합입니다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.</a:t>
            </a: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    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예를 들어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, dimension = 6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이라고 했을 때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,</a:t>
            </a:r>
          </a:p>
          <a:p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     I love you so much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라는 문장은 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5(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단어의 개수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)x6(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차원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)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의 입력 행렬을 생성합니다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.</a:t>
            </a: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    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이러한 입력 행렬에는 단어의 순서 정보가 결여되어 있으므로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,</a:t>
            </a:r>
          </a:p>
          <a:p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    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모델이 문장의 의미를 이해하는 데에 도움이 되도록</a:t>
            </a:r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    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단어의 위치를 표현하는 정보를 추가로 제공합니다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80DE3D4-533B-4273-2E61-DCE4F1F6B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831" y="2548658"/>
            <a:ext cx="3219899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3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 Encoding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007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148CE86-7F1E-AE57-D573-C0DB3144828A}"/>
              </a:ext>
            </a:extLst>
          </p:cNvPr>
          <p:cNvSpPr txBox="1"/>
          <p:nvPr/>
        </p:nvSpPr>
        <p:spPr>
          <a:xfrm>
            <a:off x="1929161" y="1116464"/>
            <a:ext cx="9801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 위치 인코딩 행렬 </a:t>
            </a:r>
            <a:r>
              <a:rPr lang="en-US" altLang="ko-KR" sz="1800" dirty="0">
                <a:solidFill>
                  <a:srgbClr val="202124"/>
                </a:solidFill>
                <a:latin typeface="Roboto" panose="02000000000000000000" pitchFamily="2" charset="0"/>
              </a:rPr>
              <a:t>P</a:t>
            </a:r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의 차원은 입력 행렬의 차원과 동일합니다</a:t>
            </a:r>
            <a:r>
              <a:rPr lang="en-US" altLang="ko-KR" sz="1800" dirty="0">
                <a:solidFill>
                  <a:srgbClr val="202124"/>
                </a:solidFill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7A5477-DFA5-06A2-3694-E991F2D5D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79" y="1769347"/>
            <a:ext cx="4342647" cy="17730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31AD2E-C600-B317-B805-7234272D5145}"/>
              </a:ext>
            </a:extLst>
          </p:cNvPr>
          <p:cNvSpPr txBox="1"/>
          <p:nvPr/>
        </p:nvSpPr>
        <p:spPr>
          <a:xfrm>
            <a:off x="5776331" y="2340425"/>
            <a:ext cx="115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7B776B-DA94-FC3F-BAD4-99668977270F}"/>
              </a:ext>
            </a:extLst>
          </p:cNvPr>
          <p:cNvSpPr/>
          <p:nvPr/>
        </p:nvSpPr>
        <p:spPr>
          <a:xfrm>
            <a:off x="6229814" y="1866914"/>
            <a:ext cx="3992138" cy="15778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931920-9777-DB69-D43C-C9C506DEDB5C}"/>
              </a:ext>
            </a:extLst>
          </p:cNvPr>
          <p:cNvCxnSpPr/>
          <p:nvPr/>
        </p:nvCxnSpPr>
        <p:spPr>
          <a:xfrm>
            <a:off x="6229814" y="2207941"/>
            <a:ext cx="3992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D2D9E62-085B-EE64-1D17-7E928AB384F9}"/>
              </a:ext>
            </a:extLst>
          </p:cNvPr>
          <p:cNvCxnSpPr/>
          <p:nvPr/>
        </p:nvCxnSpPr>
        <p:spPr>
          <a:xfrm>
            <a:off x="6229814" y="2499071"/>
            <a:ext cx="3992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9A1C92D-B718-A144-552E-A6714C5FFDEA}"/>
              </a:ext>
            </a:extLst>
          </p:cNvPr>
          <p:cNvCxnSpPr/>
          <p:nvPr/>
        </p:nvCxnSpPr>
        <p:spPr>
          <a:xfrm>
            <a:off x="6229814" y="2806390"/>
            <a:ext cx="3992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0B9283-3CE9-40CE-C838-6F7DBF21611C}"/>
              </a:ext>
            </a:extLst>
          </p:cNvPr>
          <p:cNvCxnSpPr/>
          <p:nvPr/>
        </p:nvCxnSpPr>
        <p:spPr>
          <a:xfrm>
            <a:off x="6229814" y="3129775"/>
            <a:ext cx="3992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697A805-142F-502A-ECF2-D677389528F5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8225883" y="1866914"/>
            <a:ext cx="0" cy="1577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D430912-9375-FEFF-4635-94CC713EEABC}"/>
              </a:ext>
            </a:extLst>
          </p:cNvPr>
          <p:cNvCxnSpPr/>
          <p:nvPr/>
        </p:nvCxnSpPr>
        <p:spPr>
          <a:xfrm>
            <a:off x="6936058" y="1866914"/>
            <a:ext cx="0" cy="1577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43D86E0-2FD6-B0FD-B131-9460015A8447}"/>
              </a:ext>
            </a:extLst>
          </p:cNvPr>
          <p:cNvCxnSpPr/>
          <p:nvPr/>
        </p:nvCxnSpPr>
        <p:spPr>
          <a:xfrm>
            <a:off x="7564244" y="1851102"/>
            <a:ext cx="0" cy="1577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5798769-B4AD-8C80-8333-76D147733427}"/>
              </a:ext>
            </a:extLst>
          </p:cNvPr>
          <p:cNvCxnSpPr/>
          <p:nvPr/>
        </p:nvCxnSpPr>
        <p:spPr>
          <a:xfrm>
            <a:off x="8935844" y="1866914"/>
            <a:ext cx="0" cy="1577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E8B8569-E620-F409-B97D-F4CDC2E69B83}"/>
              </a:ext>
            </a:extLst>
          </p:cNvPr>
          <p:cNvCxnSpPr/>
          <p:nvPr/>
        </p:nvCxnSpPr>
        <p:spPr>
          <a:xfrm>
            <a:off x="9593765" y="1866914"/>
            <a:ext cx="0" cy="1577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CA5135-A220-85BC-B6D3-DA8B35AA9178}"/>
              </a:ext>
            </a:extLst>
          </p:cNvPr>
          <p:cNvSpPr txBox="1"/>
          <p:nvPr/>
        </p:nvSpPr>
        <p:spPr>
          <a:xfrm>
            <a:off x="6428678" y="1883299"/>
            <a:ext cx="4837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a1</a:t>
            </a:r>
            <a:endParaRPr lang="ko-KR" altLang="en-US" sz="13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6A538-45E4-721A-3FB4-F0CD6664A94D}"/>
              </a:ext>
            </a:extLst>
          </p:cNvPr>
          <p:cNvSpPr txBox="1"/>
          <p:nvPr/>
        </p:nvSpPr>
        <p:spPr>
          <a:xfrm>
            <a:off x="6428679" y="2216605"/>
            <a:ext cx="5178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b1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69FD7D-F591-774F-4EDE-B1F353DCAED8}"/>
              </a:ext>
            </a:extLst>
          </p:cNvPr>
          <p:cNvSpPr txBox="1"/>
          <p:nvPr/>
        </p:nvSpPr>
        <p:spPr>
          <a:xfrm>
            <a:off x="7082603" y="1891962"/>
            <a:ext cx="4837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a2</a:t>
            </a:r>
            <a:endParaRPr lang="ko-KR" altLang="en-US" sz="13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6F228A-435D-939C-700C-8C2EB9139EF7}"/>
              </a:ext>
            </a:extLst>
          </p:cNvPr>
          <p:cNvSpPr txBox="1"/>
          <p:nvPr/>
        </p:nvSpPr>
        <p:spPr>
          <a:xfrm>
            <a:off x="7091618" y="2212863"/>
            <a:ext cx="4837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b2</a:t>
            </a:r>
            <a:endParaRPr lang="ko-KR" altLang="en-US" sz="1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52DDD-6714-15A0-17A6-F6158DD49A31}"/>
              </a:ext>
            </a:extLst>
          </p:cNvPr>
          <p:cNvSpPr txBox="1"/>
          <p:nvPr/>
        </p:nvSpPr>
        <p:spPr>
          <a:xfrm>
            <a:off x="7738388" y="1861993"/>
            <a:ext cx="4837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…</a:t>
            </a:r>
            <a:endParaRPr lang="ko-KR" altLang="en-US" sz="13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692A30-1FCB-3EE8-B870-198DA686F4AF}"/>
              </a:ext>
            </a:extLst>
          </p:cNvPr>
          <p:cNvSpPr txBox="1"/>
          <p:nvPr/>
        </p:nvSpPr>
        <p:spPr>
          <a:xfrm>
            <a:off x="6452281" y="2470399"/>
            <a:ext cx="4837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…</a:t>
            </a:r>
            <a:endParaRPr lang="ko-KR" altLang="en-US" sz="1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2DAA64-CF5D-6B9B-5243-A5BD67452EAD}"/>
              </a:ext>
            </a:extLst>
          </p:cNvPr>
          <p:cNvSpPr txBox="1"/>
          <p:nvPr/>
        </p:nvSpPr>
        <p:spPr>
          <a:xfrm>
            <a:off x="1929161" y="3866944"/>
            <a:ext cx="9801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 위치 인코딩을 계산하는 공식은 다음과 같습니다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C399931-E507-AA00-DF0B-462BBBC82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221" y="4635012"/>
            <a:ext cx="4486901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89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690F0577-0688-4718-590F-2EF4D020E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363" y="2789137"/>
            <a:ext cx="4486901" cy="110505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 Encoding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007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A2DAA64-CF5D-6B9B-5243-A5BD67452EAD}"/>
              </a:ext>
            </a:extLst>
          </p:cNvPr>
          <p:cNvSpPr txBox="1"/>
          <p:nvPr/>
        </p:nvSpPr>
        <p:spPr>
          <a:xfrm>
            <a:off x="1551878" y="1062701"/>
            <a:ext cx="9801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 코드 구현은 다음과 같습니다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871198-49C5-1EFA-D8BF-E6C6AC2D5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79" y="1747603"/>
            <a:ext cx="5496692" cy="3362794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58E920C-FA8E-39B4-69FD-C90A163232CD}"/>
              </a:ext>
            </a:extLst>
          </p:cNvPr>
          <p:cNvCxnSpPr/>
          <p:nvPr/>
        </p:nvCxnSpPr>
        <p:spPr>
          <a:xfrm>
            <a:off x="9500839" y="3278459"/>
            <a:ext cx="1852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7913729-2EE2-C33F-F6B9-8AA0DBCF2802}"/>
              </a:ext>
            </a:extLst>
          </p:cNvPr>
          <p:cNvCxnSpPr/>
          <p:nvPr/>
        </p:nvCxnSpPr>
        <p:spPr>
          <a:xfrm>
            <a:off x="9653239" y="3879323"/>
            <a:ext cx="1852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A6FFC50-F154-648E-ADA9-5E810511A0DF}"/>
              </a:ext>
            </a:extLst>
          </p:cNvPr>
          <p:cNvCxnSpPr/>
          <p:nvPr/>
        </p:nvCxnSpPr>
        <p:spPr>
          <a:xfrm flipH="1" flipV="1">
            <a:off x="7014117" y="2129883"/>
            <a:ext cx="3413202" cy="114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5427A22-D787-93E3-6D6D-131278360841}"/>
              </a:ext>
            </a:extLst>
          </p:cNvPr>
          <p:cNvCxnSpPr>
            <a:cxnSpLocks/>
          </p:cNvCxnSpPr>
          <p:nvPr/>
        </p:nvCxnSpPr>
        <p:spPr>
          <a:xfrm flipH="1" flipV="1">
            <a:off x="7014117" y="2129882"/>
            <a:ext cx="3608348" cy="173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DF9F83B-6F9B-1588-BFA8-9FD87C3317CE}"/>
              </a:ext>
            </a:extLst>
          </p:cNvPr>
          <p:cNvCxnSpPr>
            <a:cxnSpLocks/>
          </p:cNvCxnSpPr>
          <p:nvPr/>
        </p:nvCxnSpPr>
        <p:spPr>
          <a:xfrm>
            <a:off x="2743199" y="3769112"/>
            <a:ext cx="2230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DA2EA16-2FF1-CD2B-8FAF-44372AD35ACB}"/>
              </a:ext>
            </a:extLst>
          </p:cNvPr>
          <p:cNvCxnSpPr>
            <a:cxnSpLocks/>
          </p:cNvCxnSpPr>
          <p:nvPr/>
        </p:nvCxnSpPr>
        <p:spPr>
          <a:xfrm>
            <a:off x="2743199" y="4322956"/>
            <a:ext cx="2230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8405778-837A-8F97-66AC-23B3CEBC250D}"/>
              </a:ext>
            </a:extLst>
          </p:cNvPr>
          <p:cNvCxnSpPr>
            <a:cxnSpLocks/>
          </p:cNvCxnSpPr>
          <p:nvPr/>
        </p:nvCxnSpPr>
        <p:spPr>
          <a:xfrm flipV="1">
            <a:off x="2932771" y="3429000"/>
            <a:ext cx="5263375" cy="46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11C4E5C-3153-0D12-7BDE-309E1B53FB8E}"/>
              </a:ext>
            </a:extLst>
          </p:cNvPr>
          <p:cNvCxnSpPr/>
          <p:nvPr/>
        </p:nvCxnSpPr>
        <p:spPr>
          <a:xfrm>
            <a:off x="8363414" y="3278459"/>
            <a:ext cx="1784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681DB39-8380-5A6D-220D-C649A4B007D1}"/>
              </a:ext>
            </a:extLst>
          </p:cNvPr>
          <p:cNvCxnSpPr>
            <a:cxnSpLocks/>
          </p:cNvCxnSpPr>
          <p:nvPr/>
        </p:nvCxnSpPr>
        <p:spPr>
          <a:xfrm>
            <a:off x="8281638" y="3808701"/>
            <a:ext cx="35126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9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Masking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03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A2DAA64-CF5D-6B9B-5243-A5BD67452EAD}"/>
              </a:ext>
            </a:extLst>
          </p:cNvPr>
          <p:cNvSpPr txBox="1"/>
          <p:nvPr/>
        </p:nvSpPr>
        <p:spPr>
          <a:xfrm>
            <a:off x="1195039" y="1116464"/>
            <a:ext cx="98019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 지정한 문장의 길이에 맞추어 모든 입력 행렬의 길이를 해당 문장 길이에 맞게 조정합니다</a:t>
            </a:r>
            <a:endParaRPr lang="en-US" altLang="ko-KR" sz="18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     </a:t>
            </a:r>
          </a:p>
          <a:p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    이를 위해 패드 토큰을 이용하여 입력 크기를 맞추어 주게 되는데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,</a:t>
            </a: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altLang="ko-KR" sz="1800" dirty="0">
                <a:solidFill>
                  <a:srgbClr val="202124"/>
                </a:solidFill>
                <a:latin typeface="Roboto" panose="02000000000000000000" pitchFamily="2" charset="0"/>
              </a:rPr>
              <a:t>     </a:t>
            </a:r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이를 </a:t>
            </a:r>
            <a:r>
              <a:rPr lang="ko-KR" altLang="en-US" sz="1800" b="1" dirty="0">
                <a:solidFill>
                  <a:srgbClr val="202124"/>
                </a:solidFill>
                <a:latin typeface="Roboto" panose="02000000000000000000" pitchFamily="2" charset="0"/>
              </a:rPr>
              <a:t>패딩</a:t>
            </a:r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이라고 합니다</a:t>
            </a:r>
            <a:endParaRPr lang="en-US" altLang="ko-KR" sz="18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F16DFD-D869-1F69-A82D-8B63CFA90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2924104"/>
            <a:ext cx="3724795" cy="10097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92BEB9-5991-6B9C-7E1E-9E7AFF295A99}"/>
              </a:ext>
            </a:extLst>
          </p:cNvPr>
          <p:cNvSpPr txBox="1"/>
          <p:nvPr/>
        </p:nvSpPr>
        <p:spPr>
          <a:xfrm>
            <a:off x="1195039" y="4140358"/>
            <a:ext cx="97480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이러한 패드 토큰은 실제로 데이터가 있지 않으므로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, </a:t>
            </a: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    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이를 모델이 입력으로 받아들이지 않아야 합니다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.</a:t>
            </a:r>
          </a:p>
          <a:p>
            <a:endParaRPr lang="en-US" altLang="ko-KR" sz="18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    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마스크는 패드 값이 있는 위치를 나타내며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,</a:t>
            </a:r>
          </a:p>
          <a:p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     </a:t>
            </a:r>
          </a:p>
          <a:p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    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해당 위치에서 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1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을 출력하고 그렇지 않으면 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0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을 출력합니다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.</a:t>
            </a:r>
            <a:endParaRPr lang="en-US" altLang="ko-KR" sz="18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417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Masking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03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D74C0A9-7871-CB6B-7584-24F8008C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41" y="1226208"/>
            <a:ext cx="7248293" cy="220279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5B4D22-F3AC-AB7A-A588-A56B9C6BB6B6}"/>
              </a:ext>
            </a:extLst>
          </p:cNvPr>
          <p:cNvCxnSpPr>
            <a:cxnSpLocks/>
          </p:cNvCxnSpPr>
          <p:nvPr/>
        </p:nvCxnSpPr>
        <p:spPr>
          <a:xfrm>
            <a:off x="5806068" y="1527717"/>
            <a:ext cx="2211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C1F697-0728-8D72-876D-5CDC9CE81F33}"/>
              </a:ext>
            </a:extLst>
          </p:cNvPr>
          <p:cNvSpPr txBox="1"/>
          <p:nvPr/>
        </p:nvSpPr>
        <p:spPr>
          <a:xfrm>
            <a:off x="8017727" y="1343051"/>
            <a:ext cx="4070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 패드 값 </a:t>
            </a:r>
            <a:r>
              <a:rPr lang="en-US" altLang="ko-KR" sz="1800" dirty="0">
                <a:solidFill>
                  <a:srgbClr val="202124"/>
                </a:solidFill>
                <a:latin typeface="Roboto" panose="02000000000000000000" pitchFamily="2" charset="0"/>
              </a:rPr>
              <a:t>0</a:t>
            </a:r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이 있다면 </a:t>
            </a:r>
            <a:r>
              <a:rPr lang="en-US" altLang="ko-KR" sz="1800" dirty="0">
                <a:solidFill>
                  <a:srgbClr val="202124"/>
                </a:solidFill>
                <a:latin typeface="Roboto" panose="02000000000000000000" pitchFamily="2" charset="0"/>
              </a:rPr>
              <a:t>1</a:t>
            </a:r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을 출력합니다</a:t>
            </a:r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FB4168-2F78-AC75-952A-3C117905C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8" y="4189958"/>
            <a:ext cx="4448796" cy="16004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61B5D1-A764-DFC7-E9AE-777D5CC98A41}"/>
              </a:ext>
            </a:extLst>
          </p:cNvPr>
          <p:cNvSpPr txBox="1"/>
          <p:nvPr/>
        </p:nvSpPr>
        <p:spPr>
          <a:xfrm>
            <a:off x="1170878" y="3809475"/>
            <a:ext cx="4070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 출력</a:t>
            </a:r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33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Masking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03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A2DAA64-CF5D-6B9B-5243-A5BD67452EAD}"/>
              </a:ext>
            </a:extLst>
          </p:cNvPr>
          <p:cNvSpPr txBox="1"/>
          <p:nvPr/>
        </p:nvSpPr>
        <p:spPr>
          <a:xfrm>
            <a:off x="1195039" y="1116464"/>
            <a:ext cx="98019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 </a:t>
            </a:r>
            <a:r>
              <a:rPr lang="en-US" altLang="ko-KR" sz="1800" dirty="0">
                <a:solidFill>
                  <a:srgbClr val="202124"/>
                </a:solidFill>
                <a:latin typeface="Roboto" panose="02000000000000000000" pitchFamily="2" charset="0"/>
              </a:rPr>
              <a:t>Look-Ahead  mask </a:t>
            </a:r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는 문장에서</a:t>
            </a:r>
            <a:r>
              <a:rPr lang="en-US" altLang="ko-KR" sz="1800" dirty="0">
                <a:solidFill>
                  <a:srgbClr val="202124"/>
                </a:solidFill>
                <a:latin typeface="Roboto" panose="02000000000000000000" pitchFamily="2" charset="0"/>
              </a:rPr>
              <a:t>, </a:t>
            </a:r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뒤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에 위치하는 단어들을 </a:t>
            </a:r>
            <a:r>
              <a:rPr lang="ko-KR" altLang="en-US" dirty="0" err="1">
                <a:solidFill>
                  <a:srgbClr val="202124"/>
                </a:solidFill>
                <a:latin typeface="Roboto" panose="02000000000000000000" pitchFamily="2" charset="0"/>
              </a:rPr>
              <a:t>마스킹합니다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.</a:t>
            </a:r>
          </a:p>
          <a:p>
            <a:endParaRPr lang="en-US" altLang="ko-KR" sz="18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    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즉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,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뒤의 단어를 예측하기 위하여 앞의 단어들을 사용하기 </a:t>
            </a:r>
            <a:r>
              <a:rPr lang="ko-KR" altLang="en-US" dirty="0" err="1">
                <a:solidFill>
                  <a:srgbClr val="202124"/>
                </a:solidFill>
                <a:latin typeface="Roboto" panose="02000000000000000000" pitchFamily="2" charset="0"/>
              </a:rPr>
              <a:t>위함입니다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.</a:t>
            </a:r>
            <a:endParaRPr lang="en-US" altLang="ko-KR" sz="18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B72BF4-948F-76FA-D87B-A076F2E33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39" y="2537351"/>
            <a:ext cx="6264326" cy="14600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429649-D512-3D92-ECBB-DFB11FDA4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039" y="4710050"/>
            <a:ext cx="3972479" cy="895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9AE54F-C80D-2A38-901C-D3C6D517367A}"/>
              </a:ext>
            </a:extLst>
          </p:cNvPr>
          <p:cNvSpPr txBox="1"/>
          <p:nvPr/>
        </p:nvSpPr>
        <p:spPr>
          <a:xfrm>
            <a:off x="1146180" y="4310255"/>
            <a:ext cx="4070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 출력</a:t>
            </a:r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97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D0B1DD1-0317-96DD-1D3A-4AFC44DA88CF}"/>
              </a:ext>
            </a:extLst>
          </p:cNvPr>
          <p:cNvSpPr/>
          <p:nvPr/>
        </p:nvSpPr>
        <p:spPr>
          <a:xfrm>
            <a:off x="1505414" y="2776654"/>
            <a:ext cx="5519854" cy="763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Scaled Dot Product Attention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89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A916AB-D23E-F17C-EEB5-57EFB8184DDE}"/>
              </a:ext>
            </a:extLst>
          </p:cNvPr>
          <p:cNvSpPr txBox="1"/>
          <p:nvPr/>
        </p:nvSpPr>
        <p:spPr>
          <a:xfrm>
            <a:off x="1505414" y="1279744"/>
            <a:ext cx="792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 </a:t>
            </a:r>
            <a:r>
              <a:rPr lang="en-US" altLang="ko-KR" dirty="0"/>
              <a:t>Self-Attention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dirty="0"/>
              <a:t>문장 안의 단어의 의미를 이해하기 위해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각 단어의 문맥적 관계성을 유추하는 과정입니다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65A90-ACAC-E761-B7A6-E8DA6C3638BE}"/>
              </a:ext>
            </a:extLst>
          </p:cNvPr>
          <p:cNvSpPr txBox="1"/>
          <p:nvPr/>
        </p:nvSpPr>
        <p:spPr>
          <a:xfrm>
            <a:off x="1706136" y="2948350"/>
            <a:ext cx="659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A dog ate the food because it was hungry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60C5C2F-1891-D985-9C9B-8D3CA77ACF13}"/>
              </a:ext>
            </a:extLst>
          </p:cNvPr>
          <p:cNvCxnSpPr>
            <a:cxnSpLocks/>
          </p:cNvCxnSpPr>
          <p:nvPr/>
        </p:nvCxnSpPr>
        <p:spPr>
          <a:xfrm>
            <a:off x="5123987" y="3261927"/>
            <a:ext cx="351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FC5BA2-E382-3C7C-A164-15E2D682BF64}"/>
              </a:ext>
            </a:extLst>
          </p:cNvPr>
          <p:cNvCxnSpPr/>
          <p:nvPr/>
        </p:nvCxnSpPr>
        <p:spPr>
          <a:xfrm>
            <a:off x="5307980" y="3261927"/>
            <a:ext cx="0" cy="69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43F8B6-4E7C-2DA2-A454-CE84A9D05F5D}"/>
              </a:ext>
            </a:extLst>
          </p:cNvPr>
          <p:cNvSpPr txBox="1"/>
          <p:nvPr/>
        </p:nvSpPr>
        <p:spPr>
          <a:xfrm>
            <a:off x="2297150" y="3958683"/>
            <a:ext cx="6021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어떻게 모델이 </a:t>
            </a:r>
            <a:r>
              <a:rPr lang="en-US" altLang="ko-KR" dirty="0"/>
              <a:t>it</a:t>
            </a:r>
            <a:r>
              <a:rPr lang="ko-KR" altLang="en-US" dirty="0"/>
              <a:t>이 의미하는 바가 </a:t>
            </a:r>
            <a:r>
              <a:rPr lang="en-US" altLang="ko-KR" dirty="0"/>
              <a:t>dog</a:t>
            </a:r>
            <a:r>
              <a:rPr lang="ko-KR" altLang="en-US" dirty="0"/>
              <a:t>인지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food</a:t>
            </a:r>
            <a:r>
              <a:rPr lang="ko-KR" altLang="en-US" dirty="0"/>
              <a:t>인지를 구별할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927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18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8F366F-515A-8B8D-239F-70657376B783}"/>
                  </a:ext>
                </a:extLst>
              </p:cNvPr>
              <p:cNvSpPr txBox="1"/>
              <p:nvPr/>
            </p:nvSpPr>
            <p:spPr>
              <a:xfrm>
                <a:off x="2047123" y="2280862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8F366F-515A-8B8D-239F-70657376B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123" y="2280862"/>
                <a:ext cx="1338315" cy="850554"/>
              </a:xfrm>
              <a:prstGeom prst="rect">
                <a:avLst/>
              </a:prstGeom>
              <a:blipFill>
                <a:blip r:embed="rId2"/>
                <a:stretch>
                  <a:fillRect l="-3653" r="-1370"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B2516E3-54AE-3158-BBE9-B4EDA68B45EE}"/>
              </a:ext>
            </a:extLst>
          </p:cNvPr>
          <p:cNvSpPr txBox="1"/>
          <p:nvPr/>
        </p:nvSpPr>
        <p:spPr>
          <a:xfrm>
            <a:off x="1438507" y="1190832"/>
            <a:ext cx="641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 </a:t>
            </a:r>
            <a:r>
              <a:rPr lang="ko-KR" altLang="en-US" dirty="0"/>
              <a:t>입력 행렬 </a:t>
            </a:r>
            <a:r>
              <a:rPr lang="en-US" altLang="ko-KR" dirty="0"/>
              <a:t>X </a:t>
            </a:r>
            <a:r>
              <a:rPr lang="ko-KR" altLang="en-US" dirty="0"/>
              <a:t>에 각기 다른 </a:t>
            </a:r>
            <a:r>
              <a:rPr lang="en-US" altLang="ko-KR" dirty="0"/>
              <a:t>Weight Matrix</a:t>
            </a:r>
            <a:r>
              <a:rPr lang="ko-KR" altLang="en-US" dirty="0"/>
              <a:t>를 곱하여</a:t>
            </a:r>
            <a:endParaRPr lang="en-US" altLang="ko-KR" dirty="0"/>
          </a:p>
          <a:p>
            <a:r>
              <a:rPr lang="en-US" altLang="ko-KR" dirty="0"/>
              <a:t>    Q(query), K(key), V(value)</a:t>
            </a:r>
            <a:r>
              <a:rPr lang="ko-KR" altLang="en-US" dirty="0"/>
              <a:t>를 생성합니다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0A2A3-E193-17D6-03C6-9FE588493DEC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Scaled Dot Product Attention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9205A03-8E1E-0D24-2ED0-50C7B55C904E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89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448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19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8F366F-515A-8B8D-239F-70657376B783}"/>
                  </a:ext>
                </a:extLst>
              </p:cNvPr>
              <p:cNvSpPr txBox="1"/>
              <p:nvPr/>
            </p:nvSpPr>
            <p:spPr>
              <a:xfrm>
                <a:off x="2047123" y="2280862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8F366F-515A-8B8D-239F-70657376B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123" y="2280862"/>
                <a:ext cx="1338315" cy="850554"/>
              </a:xfrm>
              <a:prstGeom prst="rect">
                <a:avLst/>
              </a:prstGeom>
              <a:blipFill>
                <a:blip r:embed="rId2"/>
                <a:stretch>
                  <a:fillRect l="-3653" r="-1370"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B2516E3-54AE-3158-BBE9-B4EDA68B45EE}"/>
              </a:ext>
            </a:extLst>
          </p:cNvPr>
          <p:cNvSpPr txBox="1"/>
          <p:nvPr/>
        </p:nvSpPr>
        <p:spPr>
          <a:xfrm>
            <a:off x="1438507" y="1190832"/>
            <a:ext cx="641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 </a:t>
            </a:r>
            <a:r>
              <a:rPr lang="ko-KR" altLang="en-US" dirty="0"/>
              <a:t>입력 행렬 </a:t>
            </a:r>
            <a:r>
              <a:rPr lang="en-US" altLang="ko-KR" dirty="0"/>
              <a:t>X </a:t>
            </a:r>
            <a:r>
              <a:rPr lang="ko-KR" altLang="en-US" dirty="0"/>
              <a:t>에 각기 다른 </a:t>
            </a:r>
            <a:r>
              <a:rPr lang="en-US" altLang="ko-KR" dirty="0"/>
              <a:t>Weight Matrix</a:t>
            </a:r>
            <a:r>
              <a:rPr lang="ko-KR" altLang="en-US" dirty="0"/>
              <a:t>를 곱하여</a:t>
            </a:r>
            <a:endParaRPr lang="en-US" altLang="ko-KR" dirty="0"/>
          </a:p>
          <a:p>
            <a:r>
              <a:rPr lang="en-US" altLang="ko-KR" dirty="0"/>
              <a:t>    Q(query), K(key), V(value)</a:t>
            </a:r>
            <a:r>
              <a:rPr lang="ko-KR" altLang="en-US" dirty="0"/>
              <a:t>를 생성합니다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0D9E7-EF3E-EB01-7A9D-82C1276671D8}"/>
                  </a:ext>
                </a:extLst>
              </p:cNvPr>
              <p:cNvSpPr txBox="1"/>
              <p:nvPr/>
            </p:nvSpPr>
            <p:spPr>
              <a:xfrm>
                <a:off x="1438506" y="3726585"/>
                <a:ext cx="790621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800" dirty="0">
                    <a:solidFill>
                      <a:srgbClr val="202124"/>
                    </a:solidFill>
                    <a:latin typeface="Roboto" panose="02000000000000000000" pitchFamily="2" charset="0"/>
                  </a:rPr>
                  <a:t>▶ </a:t>
                </a:r>
                <a:r>
                  <a:rPr lang="ko-KR" altLang="en-US" dirty="0">
                    <a:solidFill>
                      <a:srgbClr val="202124"/>
                    </a:solidFill>
                    <a:latin typeface="Roboto" panose="02000000000000000000" pitchFamily="2" charset="0"/>
                  </a:rPr>
                  <a:t>쿼리 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ko-KR" altLang="en-US" dirty="0"/>
                  <a:t> 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키 행렬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dirty="0"/>
                  <a:t> 사이의 내적을 구합니다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</a:t>
                </a:r>
                <a:r>
                  <a:rPr lang="ko-KR" altLang="en-US" dirty="0"/>
                  <a:t>이를 통해 쿼리 벡터와 키 벡터 사이의 유사도를 계산합니다</a:t>
                </a:r>
                <a:endParaRPr lang="en-US" altLang="ko-KR" dirty="0"/>
              </a:p>
              <a:p>
                <a:r>
                  <a:rPr lang="en-US" altLang="ko-KR" dirty="0"/>
                  <a:t>    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0D9E7-EF3E-EB01-7A9D-82C127667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06" y="3726585"/>
                <a:ext cx="7906215" cy="1200329"/>
              </a:xfrm>
              <a:prstGeom prst="rect">
                <a:avLst/>
              </a:prstGeom>
              <a:blipFill>
                <a:blip r:embed="rId3"/>
                <a:stretch>
                  <a:fillRect l="-694" t="-3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161D6C-EBF4-37AA-7DB5-B2E8F2345BDA}"/>
                  </a:ext>
                </a:extLst>
              </p:cNvPr>
              <p:cNvSpPr txBox="1"/>
              <p:nvPr/>
            </p:nvSpPr>
            <p:spPr>
              <a:xfrm>
                <a:off x="1795349" y="5152751"/>
                <a:ext cx="60941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dirty="0"/>
                      <m:t>〮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161D6C-EBF4-37AA-7DB5-B2E8F2345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349" y="5152751"/>
                <a:ext cx="6094140" cy="369332"/>
              </a:xfrm>
              <a:prstGeom prst="rect">
                <a:avLst/>
              </a:prstGeom>
              <a:blipFill>
                <a:blip r:embed="rId4"/>
                <a:stretch>
                  <a:fillRect l="-200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D0ABC09-A8D2-CAAF-78E5-5180ADF254B2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Scaled Dot Product Attention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8DABDB5-29D3-4C27-A166-55E5D16B19DD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89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8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Practice Reference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/>
          <p:nvPr/>
        </p:nvCxnSpPr>
        <p:spPr>
          <a:xfrm>
            <a:off x="925551" y="747132"/>
            <a:ext cx="2085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A2C8B3-F1FB-58A9-9783-4424E05B4E39}"/>
              </a:ext>
            </a:extLst>
          </p:cNvPr>
          <p:cNvSpPr txBox="1"/>
          <p:nvPr/>
        </p:nvSpPr>
        <p:spPr>
          <a:xfrm>
            <a:off x="1968190" y="1616924"/>
            <a:ext cx="849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https://www.tensorflow.org/text/tutorials/transformer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Tensorflow.org </a:t>
            </a:r>
            <a:r>
              <a:rPr lang="ko-KR" altLang="en-US" dirty="0"/>
              <a:t>상의 </a:t>
            </a:r>
            <a:r>
              <a:rPr lang="en-US" altLang="ko-KR" dirty="0"/>
              <a:t>transformer tutorial </a:t>
            </a:r>
            <a:r>
              <a:rPr lang="ko-KR" altLang="en-US" dirty="0"/>
              <a:t>중 변환기 모델을 사용한 텍스트 번역</a:t>
            </a:r>
          </a:p>
        </p:txBody>
      </p:sp>
    </p:spTree>
    <p:extLst>
      <p:ext uri="{BB962C8B-B14F-4D97-AF65-F5344CB8AC3E}">
        <p14:creationId xmlns:p14="http://schemas.microsoft.com/office/powerpoint/2010/main" val="3199108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20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8F366F-515A-8B8D-239F-70657376B783}"/>
                  </a:ext>
                </a:extLst>
              </p:cNvPr>
              <p:cNvSpPr txBox="1"/>
              <p:nvPr/>
            </p:nvSpPr>
            <p:spPr>
              <a:xfrm>
                <a:off x="1879761" y="2557861"/>
                <a:ext cx="60696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〮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8F366F-515A-8B8D-239F-70657376B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761" y="2557861"/>
                <a:ext cx="606961" cy="672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2516E3-54AE-3158-BBE9-B4EDA68B45EE}"/>
                  </a:ext>
                </a:extLst>
              </p:cNvPr>
              <p:cNvSpPr txBox="1"/>
              <p:nvPr/>
            </p:nvSpPr>
            <p:spPr>
              <a:xfrm>
                <a:off x="1438507" y="1190832"/>
                <a:ext cx="64138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800" dirty="0">
                    <a:solidFill>
                      <a:srgbClr val="202124"/>
                    </a:solidFill>
                    <a:latin typeface="Roboto" panose="02000000000000000000" pitchFamily="2" charset="0"/>
                  </a:rPr>
                  <a:t>▶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〮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dirty="0"/>
                  <a:t> 를 키 벡터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dirty="0"/>
                  <a:t> 의 차원의 </a:t>
                </a:r>
                <a:r>
                  <a:rPr lang="ko-KR" altLang="en-US" dirty="0" err="1"/>
                  <a:t>제곱근값으로</a:t>
                </a:r>
                <a:r>
                  <a:rPr lang="ko-KR" altLang="en-US" dirty="0"/>
                  <a:t> 나눕니다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</a:t>
                </a:r>
                <a:r>
                  <a:rPr lang="ko-KR" altLang="en-US" dirty="0"/>
                  <a:t>이는 기울기</a:t>
                </a:r>
                <a:r>
                  <a:rPr lang="en-US" altLang="ko-KR" dirty="0"/>
                  <a:t>(gradient)</a:t>
                </a:r>
                <a:r>
                  <a:rPr lang="ko-KR" altLang="en-US" dirty="0"/>
                  <a:t>를 보정하기 </a:t>
                </a:r>
                <a:r>
                  <a:rPr lang="ko-KR" altLang="en-US" dirty="0" err="1"/>
                  <a:t>위함입니다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2516E3-54AE-3158-BBE9-B4EDA68B4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07" y="1190832"/>
                <a:ext cx="6413810" cy="923330"/>
              </a:xfrm>
              <a:prstGeom prst="rect">
                <a:avLst/>
              </a:prstGeom>
              <a:blipFill>
                <a:blip r:embed="rId3"/>
                <a:stretch>
                  <a:fillRect l="-856" t="-3947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A627EAD-A505-7E3A-4126-A1F7DC3306E7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Scaled Dot Product Attention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B810225-375E-7B34-37F5-44299C6DD515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89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54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21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8F366F-515A-8B8D-239F-70657376B783}"/>
                  </a:ext>
                </a:extLst>
              </p:cNvPr>
              <p:cNvSpPr txBox="1"/>
              <p:nvPr/>
            </p:nvSpPr>
            <p:spPr>
              <a:xfrm>
                <a:off x="1879761" y="2557861"/>
                <a:ext cx="60696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〮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8F366F-515A-8B8D-239F-70657376B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761" y="2557861"/>
                <a:ext cx="606961" cy="672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2516E3-54AE-3158-BBE9-B4EDA68B45EE}"/>
                  </a:ext>
                </a:extLst>
              </p:cNvPr>
              <p:cNvSpPr txBox="1"/>
              <p:nvPr/>
            </p:nvSpPr>
            <p:spPr>
              <a:xfrm>
                <a:off x="1438507" y="1190832"/>
                <a:ext cx="64138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800" dirty="0">
                    <a:solidFill>
                      <a:srgbClr val="202124"/>
                    </a:solidFill>
                    <a:latin typeface="Roboto" panose="02000000000000000000" pitchFamily="2" charset="0"/>
                  </a:rPr>
                  <a:t>▶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〮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dirty="0"/>
                  <a:t> 를 키 벡터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dirty="0"/>
                  <a:t> 의 차원의 </a:t>
                </a:r>
                <a:r>
                  <a:rPr lang="ko-KR" altLang="en-US" dirty="0" err="1"/>
                  <a:t>제곱근값으로</a:t>
                </a:r>
                <a:r>
                  <a:rPr lang="ko-KR" altLang="en-US" dirty="0"/>
                  <a:t> 나눕니다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</a:t>
                </a:r>
                <a:r>
                  <a:rPr lang="ko-KR" altLang="en-US" dirty="0"/>
                  <a:t>이는 기울기</a:t>
                </a:r>
                <a:r>
                  <a:rPr lang="en-US" altLang="ko-KR" dirty="0"/>
                  <a:t>(gradient)</a:t>
                </a:r>
                <a:r>
                  <a:rPr lang="ko-KR" altLang="en-US" dirty="0"/>
                  <a:t>를 보정하기 </a:t>
                </a:r>
                <a:r>
                  <a:rPr lang="ko-KR" altLang="en-US" dirty="0" err="1"/>
                  <a:t>위함입니다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2516E3-54AE-3158-BBE9-B4EDA68B4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07" y="1190832"/>
                <a:ext cx="6413810" cy="923330"/>
              </a:xfrm>
              <a:prstGeom prst="rect">
                <a:avLst/>
              </a:prstGeom>
              <a:blipFill>
                <a:blip r:embed="rId3"/>
                <a:stretch>
                  <a:fillRect l="-856" t="-3947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1C73555-4148-FF82-EC92-8E48A5324893}"/>
              </a:ext>
            </a:extLst>
          </p:cNvPr>
          <p:cNvSpPr txBox="1"/>
          <p:nvPr/>
        </p:nvSpPr>
        <p:spPr>
          <a:xfrm>
            <a:off x="1438506" y="3627905"/>
            <a:ext cx="670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  위 단계에서 계산한 값을 </a:t>
            </a:r>
            <a:r>
              <a:rPr lang="en-US" altLang="ko-KR" sz="1800" dirty="0" err="1">
                <a:solidFill>
                  <a:srgbClr val="202124"/>
                </a:solidFill>
                <a:latin typeface="Roboto" panose="02000000000000000000" pitchFamily="2" charset="0"/>
              </a:rPr>
              <a:t>softmax</a:t>
            </a:r>
            <a:r>
              <a:rPr lang="en-US" altLang="ko-KR" sz="1800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를 이용해 </a:t>
            </a:r>
            <a:r>
              <a:rPr lang="ko-KR" altLang="en-US" sz="1800" dirty="0" err="1">
                <a:solidFill>
                  <a:srgbClr val="202124"/>
                </a:solidFill>
                <a:latin typeface="Roboto" panose="02000000000000000000" pitchFamily="2" charset="0"/>
              </a:rPr>
              <a:t>정규화합니다</a:t>
            </a:r>
            <a:r>
              <a:rPr lang="en-US" altLang="ko-KR" sz="1800" dirty="0">
                <a:solidFill>
                  <a:srgbClr val="202124"/>
                </a:solidFill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8E70C7-F809-1945-FE98-D3471746DB0B}"/>
                  </a:ext>
                </a:extLst>
              </p:cNvPr>
              <p:cNvSpPr txBox="1"/>
              <p:nvPr/>
            </p:nvSpPr>
            <p:spPr>
              <a:xfrm>
                <a:off x="1706136" y="4407721"/>
                <a:ext cx="2301947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〮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8E70C7-F809-1945-FE98-D3471746D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136" y="4407721"/>
                <a:ext cx="2301947" cy="672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CEC7456-5065-4C2D-5718-28A8EFDAB9AA}"/>
              </a:ext>
            </a:extLst>
          </p:cNvPr>
          <p:cNvSpPr txBox="1"/>
          <p:nvPr/>
        </p:nvSpPr>
        <p:spPr>
          <a:xfrm>
            <a:off x="1438506" y="5464537"/>
            <a:ext cx="8753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 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이렇게 얻어진 행렬을 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Score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행렬이라고 하고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,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문장 내에 있는 각 단어의</a:t>
            </a:r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ko-KR" altLang="en-US" dirty="0"/>
              <a:t>    문장 내의 모든 </a:t>
            </a:r>
            <a:r>
              <a:rPr lang="ko-KR" altLang="en-US" dirty="0" err="1"/>
              <a:t>단어들과의</a:t>
            </a:r>
            <a:r>
              <a:rPr lang="ko-KR" altLang="en-US" dirty="0"/>
              <a:t> 유사도를 파악하는 데 사용됩니다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8DDE8-A588-DFA9-72F7-5FA2E0BF6581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Scaled Dot Product Attention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4E42C04-7148-4E18-F063-20371AF3F690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89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725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22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2516E3-54AE-3158-BBE9-B4EDA68B45EE}"/>
                  </a:ext>
                </a:extLst>
              </p:cNvPr>
              <p:cNvSpPr txBox="1"/>
              <p:nvPr/>
            </p:nvSpPr>
            <p:spPr>
              <a:xfrm>
                <a:off x="1438506" y="1491915"/>
                <a:ext cx="890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800" dirty="0">
                    <a:solidFill>
                      <a:srgbClr val="202124"/>
                    </a:solidFill>
                    <a:latin typeface="Roboto" panose="02000000000000000000" pitchFamily="2" charset="0"/>
                  </a:rPr>
                  <a:t>▶ </a:t>
                </a:r>
                <a:r>
                  <a:rPr lang="en-US" altLang="ko-KR" sz="1800" dirty="0">
                    <a:solidFill>
                      <a:srgbClr val="202124"/>
                    </a:solidFill>
                    <a:latin typeface="Roboto" panose="02000000000000000000" pitchFamily="2" charset="0"/>
                  </a:rPr>
                  <a:t>Score </a:t>
                </a:r>
                <a:r>
                  <a:rPr lang="ko-KR" altLang="en-US" sz="1800" dirty="0">
                    <a:solidFill>
                      <a:srgbClr val="202124"/>
                    </a:solidFill>
                    <a:latin typeface="Roboto" panose="02000000000000000000" pitchFamily="2" charset="0"/>
                  </a:rPr>
                  <a:t>행렬에 </a:t>
                </a:r>
                <a:r>
                  <a:rPr lang="en-US" altLang="ko-KR" sz="1800" dirty="0">
                    <a:solidFill>
                      <a:srgbClr val="202124"/>
                    </a:solidFill>
                    <a:latin typeface="Roboto" panose="02000000000000000000" pitchFamily="2" charset="0"/>
                  </a:rPr>
                  <a:t>Value </a:t>
                </a:r>
                <a:r>
                  <a:rPr lang="ko-KR" altLang="en-US" sz="1800" dirty="0">
                    <a:solidFill>
                      <a:srgbClr val="202124"/>
                    </a:solidFill>
                    <a:latin typeface="Roboto" panose="02000000000000000000" pitchFamily="2" charset="0"/>
                  </a:rPr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를 곱하면 </a:t>
                </a:r>
                <a:r>
                  <a:rPr lang="en-US" altLang="ko-KR" dirty="0"/>
                  <a:t>Attention </a:t>
                </a:r>
                <a:r>
                  <a:rPr lang="ko-KR" altLang="en-US" dirty="0"/>
                  <a:t>행렬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dirty="0"/>
                  <a:t> 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구할 수 있습니다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2516E3-54AE-3158-BBE9-B4EDA68B4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06" y="1491915"/>
                <a:ext cx="8909825" cy="369332"/>
              </a:xfrm>
              <a:prstGeom prst="rect">
                <a:avLst/>
              </a:prstGeom>
              <a:blipFill>
                <a:blip r:embed="rId2"/>
                <a:stretch>
                  <a:fillRect l="-616" t="-11667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689342-27FC-D03A-7A49-5549AD404A48}"/>
                  </a:ext>
                </a:extLst>
              </p:cNvPr>
              <p:cNvSpPr txBox="1"/>
              <p:nvPr/>
            </p:nvSpPr>
            <p:spPr>
              <a:xfrm>
                <a:off x="1859855" y="2269911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689342-27FC-D03A-7A49-5549AD404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55" y="2269911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76CDDD3-CA41-98EE-EF58-7039EDBD8FB4}"/>
              </a:ext>
            </a:extLst>
          </p:cNvPr>
          <p:cNvSpPr txBox="1"/>
          <p:nvPr/>
        </p:nvSpPr>
        <p:spPr>
          <a:xfrm>
            <a:off x="1438506" y="3647133"/>
            <a:ext cx="8909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 </a:t>
            </a:r>
            <a:r>
              <a:rPr lang="en-US" altLang="ko-KR" sz="1800" dirty="0">
                <a:solidFill>
                  <a:srgbClr val="202124"/>
                </a:solidFill>
                <a:latin typeface="Roboto" panose="02000000000000000000" pitchFamily="2" charset="0"/>
              </a:rPr>
              <a:t>(Optional) Mask </a:t>
            </a:r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를 다루는 경우 </a:t>
            </a:r>
            <a:r>
              <a:rPr lang="en-US" altLang="ko-KR" sz="1800" dirty="0" err="1">
                <a:solidFill>
                  <a:srgbClr val="202124"/>
                </a:solidFill>
                <a:latin typeface="Roboto" panose="02000000000000000000" pitchFamily="2" charset="0"/>
              </a:rPr>
              <a:t>softmax</a:t>
            </a:r>
            <a:r>
              <a:rPr lang="en-US" altLang="ko-KR" sz="1800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함수의 사용 직전에</a:t>
            </a:r>
            <a:endParaRPr lang="en-US" altLang="ko-KR" sz="18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sz="18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     Mask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에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-1e9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를 곱하여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Mask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가 적용된 셀의 출력을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0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에 수렴하게 조정합니다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B810B-EC40-4F84-E95D-9F9B63ABEA08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Scaled Dot Product Attention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73F5851-CCC0-29AD-875A-1C9A38AD7C0C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89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79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CDDD3-CA41-98EE-EF58-7039EDBD8FB4}"/>
              </a:ext>
            </a:extLst>
          </p:cNvPr>
          <p:cNvSpPr txBox="1"/>
          <p:nvPr/>
        </p:nvSpPr>
        <p:spPr>
          <a:xfrm>
            <a:off x="925551" y="1059706"/>
            <a:ext cx="605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구현은 아래와 같습니다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A64B30-6D86-D9F6-2E23-A6BEF349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674708"/>
            <a:ext cx="5439534" cy="22672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73D49B-3347-4A33-BD4A-6E0CDE53757E}"/>
                  </a:ext>
                </a:extLst>
              </p:cNvPr>
              <p:cNvSpPr txBox="1"/>
              <p:nvPr/>
            </p:nvSpPr>
            <p:spPr>
              <a:xfrm>
                <a:off x="7477673" y="1244372"/>
                <a:ext cx="10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dirty="0"/>
                      <m:t>〮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73D49B-3347-4A33-BD4A-6E0CDE537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673" y="1244372"/>
                <a:ext cx="1025910" cy="369332"/>
              </a:xfrm>
              <a:prstGeom prst="rect">
                <a:avLst/>
              </a:prstGeom>
              <a:blipFill>
                <a:blip r:embed="rId3"/>
                <a:stretch>
                  <a:fillRect l="-1190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77F3EF9-C932-DC1C-44BE-5038D3206609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714328" y="1429038"/>
            <a:ext cx="2763345" cy="72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12A629-17E5-9C67-A5F5-3B5FCC2FD502}"/>
                  </a:ext>
                </a:extLst>
              </p:cNvPr>
              <p:cNvSpPr txBox="1"/>
              <p:nvPr/>
            </p:nvSpPr>
            <p:spPr>
              <a:xfrm>
                <a:off x="7477673" y="2136106"/>
                <a:ext cx="60696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〮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12A629-17E5-9C67-A5F5-3B5FCC2FD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673" y="2136106"/>
                <a:ext cx="606961" cy="672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4918046-7580-643C-FD25-F06CA75E61FD}"/>
              </a:ext>
            </a:extLst>
          </p:cNvPr>
          <p:cNvCxnSpPr>
            <a:cxnSpLocks/>
          </p:cNvCxnSpPr>
          <p:nvPr/>
        </p:nvCxnSpPr>
        <p:spPr>
          <a:xfrm flipV="1">
            <a:off x="5496368" y="2500505"/>
            <a:ext cx="1885739" cy="17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E8C858-1D7D-E85A-F2BC-4B647AB1F834}"/>
              </a:ext>
            </a:extLst>
          </p:cNvPr>
          <p:cNvCxnSpPr>
            <a:cxnSpLocks/>
          </p:cNvCxnSpPr>
          <p:nvPr/>
        </p:nvCxnSpPr>
        <p:spPr>
          <a:xfrm>
            <a:off x="4625118" y="3245005"/>
            <a:ext cx="2846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6905F2-C7DA-5671-0F03-C65A20017BF0}"/>
              </a:ext>
            </a:extLst>
          </p:cNvPr>
          <p:cNvSpPr txBox="1"/>
          <p:nvPr/>
        </p:nvSpPr>
        <p:spPr>
          <a:xfrm>
            <a:off x="7477673" y="3075728"/>
            <a:ext cx="369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Deal with mask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5E0B6D-9315-1801-112A-A539B7E80369}"/>
                  </a:ext>
                </a:extLst>
              </p:cNvPr>
              <p:cNvSpPr txBox="1"/>
              <p:nvPr/>
            </p:nvSpPr>
            <p:spPr>
              <a:xfrm>
                <a:off x="6048217" y="4213080"/>
                <a:ext cx="2301947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〮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5E0B6D-9315-1801-112A-A539B7E80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217" y="4213080"/>
                <a:ext cx="2301947" cy="672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AACDDCA-8424-C770-0DFA-AD9EADAC3382}"/>
              </a:ext>
            </a:extLst>
          </p:cNvPr>
          <p:cNvCxnSpPr>
            <a:cxnSpLocks/>
          </p:cNvCxnSpPr>
          <p:nvPr/>
        </p:nvCxnSpPr>
        <p:spPr>
          <a:xfrm>
            <a:off x="5776332" y="3536178"/>
            <a:ext cx="947853" cy="79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5ABB26-0363-9506-EB7E-9FCEEF172097}"/>
                  </a:ext>
                </a:extLst>
              </p:cNvPr>
              <p:cNvSpPr txBox="1"/>
              <p:nvPr/>
            </p:nvSpPr>
            <p:spPr>
              <a:xfrm>
                <a:off x="2486722" y="4272605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5ABB26-0363-9506-EB7E-9FCEEF172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722" y="4272605"/>
                <a:ext cx="3392369" cy="715902"/>
              </a:xfrm>
              <a:prstGeom prst="rect">
                <a:avLst/>
              </a:prstGeom>
              <a:blipFill>
                <a:blip r:embed="rId6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D7F915-5EBB-5B8B-72FD-1FCD358E9C2F}"/>
              </a:ext>
            </a:extLst>
          </p:cNvPr>
          <p:cNvCxnSpPr>
            <a:cxnSpLocks/>
          </p:cNvCxnSpPr>
          <p:nvPr/>
        </p:nvCxnSpPr>
        <p:spPr>
          <a:xfrm>
            <a:off x="3953107" y="3739076"/>
            <a:ext cx="94786" cy="49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369C6E7-F5F1-8A55-568A-0AABC01E438E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Scaled Dot Product Attention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56649C-0871-7A04-8688-113296406782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89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682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69C6E7-F5F1-8A55-568A-0AABC01E438E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56649C-0871-7A04-8688-113296406782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52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6D8164-8225-FAA2-CF60-1618D0D9FB9B}"/>
              </a:ext>
            </a:extLst>
          </p:cNvPr>
          <p:cNvSpPr txBox="1"/>
          <p:nvPr/>
        </p:nvSpPr>
        <p:spPr>
          <a:xfrm>
            <a:off x="1438506" y="1461495"/>
            <a:ext cx="8909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 헤드를 여러 개 사용하여 </a:t>
            </a:r>
            <a:r>
              <a:rPr lang="ko-KR" altLang="en-US" sz="1800" dirty="0" err="1">
                <a:solidFill>
                  <a:srgbClr val="202124"/>
                </a:solidFill>
                <a:latin typeface="Roboto" panose="02000000000000000000" pitchFamily="2" charset="0"/>
              </a:rPr>
              <a:t>어텐션을</a:t>
            </a:r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 생성할 경우</a:t>
            </a:r>
            <a:r>
              <a:rPr lang="en-US" altLang="ko-KR" sz="1800" dirty="0">
                <a:solidFill>
                  <a:srgbClr val="202124"/>
                </a:solidFill>
                <a:latin typeface="Roboto" panose="02000000000000000000" pitchFamily="2" charset="0"/>
              </a:rPr>
              <a:t>,</a:t>
            </a:r>
          </a:p>
          <a:p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     </a:t>
            </a:r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단일 헤드를 사용하는 경우보다 </a:t>
            </a:r>
            <a:r>
              <a:rPr lang="ko-KR" altLang="en-US" sz="1800" dirty="0" err="1">
                <a:solidFill>
                  <a:srgbClr val="202124"/>
                </a:solidFill>
                <a:latin typeface="Roboto" panose="02000000000000000000" pitchFamily="2" charset="0"/>
              </a:rPr>
              <a:t>오분류가</a:t>
            </a:r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 일어날 위험이 적을 것이라는 가정</a:t>
            </a:r>
            <a:endParaRPr lang="en-US" altLang="ko-KR" sz="18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 2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개의 </a:t>
            </a:r>
            <a:r>
              <a:rPr lang="ko-KR" altLang="en-US" dirty="0" err="1">
                <a:solidFill>
                  <a:srgbClr val="202124"/>
                </a:solidFill>
                <a:latin typeface="Roboto" panose="02000000000000000000" pitchFamily="2" charset="0"/>
              </a:rPr>
              <a:t>어텐션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행렬을 계산하는 경우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F5ACEA-E5E4-E457-2303-5A88C3835513}"/>
                  </a:ext>
                </a:extLst>
              </p:cNvPr>
              <p:cNvSpPr txBox="1"/>
              <p:nvPr/>
            </p:nvSpPr>
            <p:spPr>
              <a:xfrm>
                <a:off x="1582274" y="3572232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F5ACEA-E5E4-E457-2303-5A88C3835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274" y="3572232"/>
                <a:ext cx="3392369" cy="7159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5EBDCE-AC73-8B2A-015D-31BB265BA061}"/>
                  </a:ext>
                </a:extLst>
              </p:cNvPr>
              <p:cNvSpPr txBox="1"/>
              <p:nvPr/>
            </p:nvSpPr>
            <p:spPr>
              <a:xfrm>
                <a:off x="5454144" y="3572232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5EBDCE-AC73-8B2A-015D-31BB265BA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144" y="3572232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EF3EBE4-F9C7-505F-40B1-E23EEEA10D02}"/>
                  </a:ext>
                </a:extLst>
              </p:cNvPr>
              <p:cNvSpPr txBox="1"/>
              <p:nvPr/>
            </p:nvSpPr>
            <p:spPr>
              <a:xfrm>
                <a:off x="1438505" y="5077069"/>
                <a:ext cx="890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solidFill>
                      <a:srgbClr val="202124"/>
                    </a:solidFill>
                    <a:latin typeface="Consolas" panose="020B0609020204030204" pitchFamily="49" charset="0"/>
                  </a:rPr>
                  <a:t>Multi </a:t>
                </a:r>
                <a:r>
                  <a:rPr lang="en-US" altLang="ko-KR" dirty="0">
                    <a:solidFill>
                      <a:srgbClr val="202124"/>
                    </a:solidFill>
                    <a:latin typeface="Consolas" panose="020B0609020204030204" pitchFamily="49" charset="0"/>
                  </a:rPr>
                  <a:t>head attention, </a:t>
                </a:r>
                <a:r>
                  <a:rPr lang="en-US" altLang="ko-KR" sz="1800" dirty="0">
                    <a:solidFill>
                      <a:srgbClr val="202124"/>
                    </a:solidFill>
                    <a:latin typeface="Consolas" panose="020B0609020204030204" pitchFamily="49" charset="0"/>
                  </a:rPr>
                  <a:t>Z = concatenate(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rgbClr val="202124"/>
                    </a:solidFill>
                    <a:latin typeface="Consolas" panose="020B0609020204030204" pitchFamily="49" charset="0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altLang="ko-KR" sz="1800" dirty="0">
                  <a:solidFill>
                    <a:srgbClr val="202124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EF3EBE4-F9C7-505F-40B1-E23EEEA10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05" y="5077069"/>
                <a:ext cx="8909825" cy="369332"/>
              </a:xfrm>
              <a:prstGeom prst="rect">
                <a:avLst/>
              </a:prstGeom>
              <a:blipFill>
                <a:blip r:embed="rId4"/>
                <a:stretch>
                  <a:fillRect l="-616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AF5C8-CE93-D496-4C2E-2A4CDD51F2B1}"/>
                  </a:ext>
                </a:extLst>
              </p:cNvPr>
              <p:cNvSpPr txBox="1"/>
              <p:nvPr/>
            </p:nvSpPr>
            <p:spPr>
              <a:xfrm>
                <a:off x="6406373" y="5589361"/>
                <a:ext cx="34067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/>
                  <a:t>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ko-KR" altLang="en-US" sz="1500" dirty="0"/>
                  <a:t>은 새로운 </a:t>
                </a:r>
                <a:r>
                  <a:rPr lang="en-US" altLang="ko-KR" sz="1500" dirty="0"/>
                  <a:t>Weight matrix</a:t>
                </a:r>
                <a:endParaRPr lang="ko-KR" altLang="en-US" sz="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AF5C8-CE93-D496-4C2E-2A4CDD51F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373" y="5589361"/>
                <a:ext cx="3406700" cy="323165"/>
              </a:xfrm>
              <a:prstGeom prst="rect">
                <a:avLst/>
              </a:prstGeom>
              <a:blipFill>
                <a:blip r:embed="rId5"/>
                <a:stretch>
                  <a:fillRect l="-716" t="-3774"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022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69C6E7-F5F1-8A55-568A-0AABC01E438E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56649C-0871-7A04-8688-113296406782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52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F7FE04B-4110-B330-9D5B-3BF7DEDC6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450" y="0"/>
            <a:ext cx="5168963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C3831B-0BD0-4E9B-5644-A71E88531D91}"/>
              </a:ext>
            </a:extLst>
          </p:cNvPr>
          <p:cNvSpPr txBox="1"/>
          <p:nvPr/>
        </p:nvSpPr>
        <p:spPr>
          <a:xfrm>
            <a:off x="234175" y="2060628"/>
            <a:ext cx="318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 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Multi Head Attention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구현</a:t>
            </a:r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E0206D5-C183-C213-8A32-BE98B28E60B6}"/>
              </a:ext>
            </a:extLst>
          </p:cNvPr>
          <p:cNvCxnSpPr/>
          <p:nvPr/>
        </p:nvCxnSpPr>
        <p:spPr>
          <a:xfrm>
            <a:off x="8229600" y="2854712"/>
            <a:ext cx="724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4FC12E-9D15-17D9-6E91-A2967DC5E95C}"/>
              </a:ext>
            </a:extLst>
          </p:cNvPr>
          <p:cNvSpPr txBox="1"/>
          <p:nvPr/>
        </p:nvSpPr>
        <p:spPr>
          <a:xfrm>
            <a:off x="8954429" y="2670046"/>
            <a:ext cx="318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</a:t>
            </a:r>
            <a:r>
              <a:rPr lang="en-US" altLang="ko-KR" dirty="0" err="1">
                <a:solidFill>
                  <a:srgbClr val="202124"/>
                </a:solidFill>
                <a:latin typeface="Roboto" panose="02000000000000000000" pitchFamily="2" charset="0"/>
              </a:rPr>
              <a:t>num_heads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만큼</a:t>
            </a:r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    head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를 생성합니다</a:t>
            </a:r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26375D8-6CEE-63BB-6A50-6A398A15CA38}"/>
              </a:ext>
            </a:extLst>
          </p:cNvPr>
          <p:cNvCxnSpPr>
            <a:cxnSpLocks/>
          </p:cNvCxnSpPr>
          <p:nvPr/>
        </p:nvCxnSpPr>
        <p:spPr>
          <a:xfrm>
            <a:off x="5096107" y="5281961"/>
            <a:ext cx="3858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E250935-FED4-C9D7-3C43-8AAB645EC4D7}"/>
              </a:ext>
            </a:extLst>
          </p:cNvPr>
          <p:cNvSpPr txBox="1"/>
          <p:nvPr/>
        </p:nvSpPr>
        <p:spPr>
          <a:xfrm>
            <a:off x="8954429" y="5102123"/>
            <a:ext cx="3186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▶여러 개의 </a:t>
            </a:r>
            <a:r>
              <a:rPr lang="en-US" altLang="ko-KR" sz="1800" dirty="0">
                <a:solidFill>
                  <a:srgbClr val="202124"/>
                </a:solidFill>
                <a:latin typeface="Roboto" panose="02000000000000000000" pitchFamily="2" charset="0"/>
              </a:rPr>
              <a:t>head</a:t>
            </a:r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에 대해</a:t>
            </a:r>
            <a:endParaRPr lang="en-US" altLang="ko-KR" sz="18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  scaled dot product attention</a:t>
            </a:r>
          </a:p>
          <a:p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 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을 수행합니다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  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4DD8399-62F2-F878-5899-6BA0F559E451}"/>
              </a:ext>
            </a:extLst>
          </p:cNvPr>
          <p:cNvCxnSpPr>
            <a:cxnSpLocks/>
          </p:cNvCxnSpPr>
          <p:nvPr/>
        </p:nvCxnSpPr>
        <p:spPr>
          <a:xfrm flipV="1">
            <a:off x="6501162" y="6397081"/>
            <a:ext cx="2408663" cy="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B5C15E-8F1C-C192-064B-E5C9745C998F}"/>
              </a:ext>
            </a:extLst>
          </p:cNvPr>
          <p:cNvSpPr txBox="1"/>
          <p:nvPr/>
        </p:nvSpPr>
        <p:spPr>
          <a:xfrm>
            <a:off x="8909825" y="6211669"/>
            <a:ext cx="318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1052053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69C6E7-F5F1-8A55-568A-0AABC01E438E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56649C-0871-7A04-8688-113296406782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52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684FE83-7D76-7D4B-24D0-410B3893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56" y="1627201"/>
            <a:ext cx="4267796" cy="905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2B0049-494B-AB37-191E-E9CC43C26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356" y="3245559"/>
            <a:ext cx="4734586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67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69C6E7-F5F1-8A55-568A-0AABC01E438E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 Wise Feed Forward Network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56649C-0871-7A04-8688-113296406782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702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8B2C0A-3C9F-373E-9721-6376F68C4509}"/>
              </a:ext>
            </a:extLst>
          </p:cNvPr>
          <p:cNvSpPr txBox="1"/>
          <p:nvPr/>
        </p:nvSpPr>
        <p:spPr>
          <a:xfrm>
            <a:off x="925551" y="1496969"/>
            <a:ext cx="872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 개별 단어마다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적용되는 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Feed-Forward Network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6416699-44DE-B33F-B268-B58C332B90C2}"/>
              </a:ext>
            </a:extLst>
          </p:cNvPr>
          <p:cNvCxnSpPr/>
          <p:nvPr/>
        </p:nvCxnSpPr>
        <p:spPr>
          <a:xfrm>
            <a:off x="1382751" y="3640873"/>
            <a:ext cx="657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822665-39E9-470F-925A-CFDC8A83DAF1}"/>
              </a:ext>
            </a:extLst>
          </p:cNvPr>
          <p:cNvSpPr/>
          <p:nvPr/>
        </p:nvSpPr>
        <p:spPr>
          <a:xfrm>
            <a:off x="2129883" y="3161371"/>
            <a:ext cx="1761892" cy="9590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Transformation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83DBBC-A859-F24D-11D6-F1943095FF97}"/>
              </a:ext>
            </a:extLst>
          </p:cNvPr>
          <p:cNvSpPr/>
          <p:nvPr/>
        </p:nvSpPr>
        <p:spPr>
          <a:xfrm>
            <a:off x="7259444" y="3122338"/>
            <a:ext cx="1761892" cy="9590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Transformation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FB6B1D4-0539-013B-CBAF-C40187A31012}"/>
              </a:ext>
            </a:extLst>
          </p:cNvPr>
          <p:cNvCxnSpPr/>
          <p:nvPr/>
        </p:nvCxnSpPr>
        <p:spPr>
          <a:xfrm>
            <a:off x="3969834" y="3665033"/>
            <a:ext cx="657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494E0ED-CDE0-BA38-5358-FF969671AB5B}"/>
              </a:ext>
            </a:extLst>
          </p:cNvPr>
          <p:cNvCxnSpPr/>
          <p:nvPr/>
        </p:nvCxnSpPr>
        <p:spPr>
          <a:xfrm>
            <a:off x="6530897" y="3665033"/>
            <a:ext cx="657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D0726D-DFD5-CE9C-E6ED-CF445B673D15}"/>
              </a:ext>
            </a:extLst>
          </p:cNvPr>
          <p:cNvSpPr/>
          <p:nvPr/>
        </p:nvSpPr>
        <p:spPr>
          <a:xfrm>
            <a:off x="4698380" y="3122339"/>
            <a:ext cx="1761892" cy="9590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ReLU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460D5C1-2451-C086-8A8A-D5C7C7193C63}"/>
              </a:ext>
            </a:extLst>
          </p:cNvPr>
          <p:cNvCxnSpPr/>
          <p:nvPr/>
        </p:nvCxnSpPr>
        <p:spPr>
          <a:xfrm>
            <a:off x="9095679" y="3665033"/>
            <a:ext cx="657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54AB9820-3784-3F23-DDAA-CFB051D8E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4991700"/>
            <a:ext cx="7912918" cy="123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72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69C6E7-F5F1-8A55-568A-0AABC01E438E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layer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56649C-0871-7A04-8688-113296406782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505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DCBCA18-4CCB-BD47-9233-F16F5F3AF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47132"/>
            <a:ext cx="3549069" cy="487064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E5F90A8-5EC4-62C5-E3CC-5046B5981CBF}"/>
              </a:ext>
            </a:extLst>
          </p:cNvPr>
          <p:cNvCxnSpPr/>
          <p:nvPr/>
        </p:nvCxnSpPr>
        <p:spPr>
          <a:xfrm flipH="1" flipV="1">
            <a:off x="4916197" y="2252546"/>
            <a:ext cx="1640720" cy="68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264E7F-DC2E-019A-2835-5912E869BC8E}"/>
              </a:ext>
            </a:extLst>
          </p:cNvPr>
          <p:cNvSpPr txBox="1"/>
          <p:nvPr/>
        </p:nvSpPr>
        <p:spPr>
          <a:xfrm>
            <a:off x="1104900" y="1781403"/>
            <a:ext cx="4670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Encoder Layer consists of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Multi-head attention</a:t>
            </a:r>
          </a:p>
          <a:p>
            <a:pPr algn="ctr"/>
            <a:r>
              <a:rPr lang="en-US" altLang="ko-KR" dirty="0"/>
              <a:t>Point-wise feed forward network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20A8E7-495A-B64B-D9BB-540B9099660E}"/>
              </a:ext>
            </a:extLst>
          </p:cNvPr>
          <p:cNvSpPr txBox="1"/>
          <p:nvPr/>
        </p:nvSpPr>
        <p:spPr>
          <a:xfrm>
            <a:off x="642124" y="4487146"/>
            <a:ext cx="8334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▷</a:t>
            </a:r>
            <a:r>
              <a:rPr lang="en-US" altLang="ko-KR" sz="1500" dirty="0"/>
              <a:t>Add &amp; Norm </a:t>
            </a:r>
            <a:r>
              <a:rPr lang="ko-KR" altLang="en-US" sz="1500" dirty="0"/>
              <a:t>레이어는</a:t>
            </a:r>
            <a:endParaRPr lang="en-US" altLang="ko-KR" sz="1500" dirty="0"/>
          </a:p>
          <a:p>
            <a:r>
              <a:rPr lang="en-US" altLang="ko-KR" sz="1500" dirty="0"/>
              <a:t>   </a:t>
            </a:r>
            <a:r>
              <a:rPr lang="ko-KR" altLang="en-US" sz="1500" dirty="0" err="1"/>
              <a:t>서브레이어</a:t>
            </a:r>
            <a:r>
              <a:rPr lang="en-US" altLang="ko-KR" sz="1500" dirty="0"/>
              <a:t> (</a:t>
            </a:r>
            <a:r>
              <a:rPr lang="ko-KR" altLang="en-US" sz="1500" dirty="0"/>
              <a:t>멀티</a:t>
            </a:r>
            <a:r>
              <a:rPr lang="en-US" altLang="ko-KR" sz="1500" dirty="0"/>
              <a:t>-</a:t>
            </a:r>
            <a:r>
              <a:rPr lang="ko-KR" altLang="en-US" sz="1500" dirty="0"/>
              <a:t>헤드 </a:t>
            </a:r>
            <a:r>
              <a:rPr lang="ko-KR" altLang="en-US" sz="1500" dirty="0" err="1"/>
              <a:t>어텐션</a:t>
            </a:r>
            <a:r>
              <a:rPr lang="ko-KR" altLang="en-US" sz="1500" dirty="0"/>
              <a:t> 레이어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피드포워드</a:t>
            </a:r>
            <a:r>
              <a:rPr lang="ko-KR" altLang="en-US" sz="1500" dirty="0"/>
              <a:t> 네트워크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   </a:t>
            </a:r>
            <a:r>
              <a:rPr lang="ko-KR" altLang="en-US" sz="1500" dirty="0"/>
              <a:t>의 </a:t>
            </a:r>
            <a:r>
              <a:rPr lang="ko-KR" altLang="en-US" sz="1500" dirty="0" err="1"/>
              <a:t>입력값과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출력값을</a:t>
            </a:r>
            <a:r>
              <a:rPr lang="ko-KR" altLang="en-US" sz="1500" dirty="0"/>
              <a:t> 서로 연결합니다</a:t>
            </a:r>
            <a:endParaRPr lang="en-US" altLang="ko-KR" sz="1500" dirty="0"/>
          </a:p>
          <a:p>
            <a:r>
              <a:rPr lang="en-US" altLang="ko-KR" sz="1500" dirty="0"/>
              <a:t>   </a:t>
            </a:r>
          </a:p>
          <a:p>
            <a:r>
              <a:rPr lang="en-US" altLang="ko-KR" sz="1500" dirty="0"/>
              <a:t>   </a:t>
            </a:r>
            <a:r>
              <a:rPr lang="ko-KR" altLang="en-US" sz="1500" dirty="0"/>
              <a:t>이 레이어의 목적은 </a:t>
            </a:r>
            <a:r>
              <a:rPr lang="en-US" altLang="ko-KR" sz="1500" dirty="0"/>
              <a:t>Layer normalization</a:t>
            </a:r>
            <a:r>
              <a:rPr lang="ko-KR" altLang="en-US" sz="1500" dirty="0"/>
              <a:t>과 </a:t>
            </a:r>
            <a:r>
              <a:rPr lang="en-US" altLang="ko-KR" sz="1500" dirty="0"/>
              <a:t>Residual connection </a:t>
            </a:r>
            <a:r>
              <a:rPr lang="ko-KR" altLang="en-US" sz="1500" dirty="0"/>
              <a:t>이다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   Layer</a:t>
            </a:r>
            <a:r>
              <a:rPr lang="ko-KR" altLang="en-US" sz="1500" dirty="0"/>
              <a:t> </a:t>
            </a:r>
            <a:r>
              <a:rPr lang="en-US" altLang="ko-KR" sz="1500" dirty="0"/>
              <a:t>normalization</a:t>
            </a:r>
            <a:r>
              <a:rPr lang="ko-KR" altLang="en-US" sz="1500" dirty="0"/>
              <a:t>은 각 레이어 값이 지나치게 크게 변화하는 것을 방지합니다</a:t>
            </a:r>
            <a:endParaRPr lang="en-US" altLang="ko-KR" sz="1500" dirty="0"/>
          </a:p>
          <a:p>
            <a:r>
              <a:rPr lang="en-US" altLang="ko-KR" sz="1500" dirty="0"/>
              <a:t>   Residual connection</a:t>
            </a:r>
            <a:r>
              <a:rPr lang="ko-KR" altLang="en-US" sz="1500" dirty="0"/>
              <a:t>은 하위 레이어의 출력을 상위 레이어의 출력에 더하여</a:t>
            </a:r>
            <a:endParaRPr lang="en-US" altLang="ko-KR" sz="1500" dirty="0"/>
          </a:p>
          <a:p>
            <a:r>
              <a:rPr lang="en-US" altLang="ko-KR" sz="1500" dirty="0"/>
              <a:t>                                </a:t>
            </a:r>
            <a:r>
              <a:rPr lang="ko-KR" altLang="en-US" sz="1500" dirty="0"/>
              <a:t>하위 층의 출력이 상위 층에서 소실되는 현상을 방지합니다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4FA01C2-452B-511F-17A7-5F72353A2218}"/>
              </a:ext>
            </a:extLst>
          </p:cNvPr>
          <p:cNvCxnSpPr>
            <a:cxnSpLocks/>
          </p:cNvCxnSpPr>
          <p:nvPr/>
        </p:nvCxnSpPr>
        <p:spPr>
          <a:xfrm flipH="1">
            <a:off x="4771056" y="2981732"/>
            <a:ext cx="1964281" cy="166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5E3DCF9-F31C-70EC-BE90-D2133B626C12}"/>
              </a:ext>
            </a:extLst>
          </p:cNvPr>
          <p:cNvCxnSpPr>
            <a:cxnSpLocks/>
          </p:cNvCxnSpPr>
          <p:nvPr/>
        </p:nvCxnSpPr>
        <p:spPr>
          <a:xfrm flipH="1">
            <a:off x="4771056" y="3869473"/>
            <a:ext cx="1964281" cy="78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1A91C2E-730F-25AA-4850-B792AE1FBF3E}"/>
              </a:ext>
            </a:extLst>
          </p:cNvPr>
          <p:cNvCxnSpPr>
            <a:cxnSpLocks/>
          </p:cNvCxnSpPr>
          <p:nvPr/>
        </p:nvCxnSpPr>
        <p:spPr>
          <a:xfrm flipH="1">
            <a:off x="4771056" y="3579541"/>
            <a:ext cx="2544144" cy="107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4DB65A0-8484-2570-EBCC-6B80D2ACEFEA}"/>
              </a:ext>
            </a:extLst>
          </p:cNvPr>
          <p:cNvCxnSpPr>
            <a:cxnSpLocks/>
          </p:cNvCxnSpPr>
          <p:nvPr/>
        </p:nvCxnSpPr>
        <p:spPr>
          <a:xfrm flipH="1">
            <a:off x="4771056" y="2843561"/>
            <a:ext cx="2544144" cy="180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52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0AE0F2-B030-7B9A-10DD-32AF9C41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17" y="1382094"/>
            <a:ext cx="6677957" cy="44297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2BBB45-5FD6-9EB0-A43C-877C34553C3D}"/>
              </a:ext>
            </a:extLst>
          </p:cNvPr>
          <p:cNvSpPr txBox="1"/>
          <p:nvPr/>
        </p:nvSpPr>
        <p:spPr>
          <a:xfrm>
            <a:off x="7025268" y="1485817"/>
            <a:ext cx="265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 </a:t>
            </a:r>
            <a:r>
              <a:rPr lang="en-US" altLang="ko-KR" sz="1800" dirty="0">
                <a:solidFill>
                  <a:srgbClr val="202124"/>
                </a:solidFill>
                <a:latin typeface="Roboto" panose="02000000000000000000" pitchFamily="2" charset="0"/>
              </a:rPr>
              <a:t>Dropout</a:t>
            </a:r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13B876-F8B0-65EF-FB28-1DA17D5B1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208" y="1855149"/>
            <a:ext cx="4472101" cy="24615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69EA7A-A667-DDE7-30C3-21E233B3C4A3}"/>
              </a:ext>
            </a:extLst>
          </p:cNvPr>
          <p:cNvSpPr txBox="1"/>
          <p:nvPr/>
        </p:nvSpPr>
        <p:spPr>
          <a:xfrm>
            <a:off x="7025268" y="4471155"/>
            <a:ext cx="4890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Neural network </a:t>
            </a:r>
            <a:r>
              <a:rPr lang="ko-KR" altLang="en-US" dirty="0"/>
              <a:t>의 일부 뉴런을 비활성화하여</a:t>
            </a:r>
            <a:r>
              <a:rPr lang="en-US" altLang="ko-KR" dirty="0"/>
              <a:t>, </a:t>
            </a:r>
            <a:r>
              <a:rPr lang="ko-KR" altLang="en-US" dirty="0"/>
              <a:t>모델의 형태를 다양화하여 학습 성능을 개선하는 기법입니다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Rate </a:t>
            </a:r>
            <a:r>
              <a:rPr lang="ko-KR" altLang="en-US" dirty="0"/>
              <a:t>값을 조정함으로써 비활성화되는 뉴런의 비율을 조정합니다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5B54BC4-2FBD-A1BE-89B0-17B68E3A0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099" y="5428172"/>
            <a:ext cx="1932807" cy="1585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87CA11-2177-6199-6F55-D01AFEB4053C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layer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A2A31C1-4E63-120C-9F90-CE3E6E83C077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505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42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Settings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992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BBA986-A38F-837B-45CB-EA7C161A73FF}"/>
              </a:ext>
            </a:extLst>
          </p:cNvPr>
          <p:cNvSpPr txBox="1"/>
          <p:nvPr/>
        </p:nvSpPr>
        <p:spPr>
          <a:xfrm>
            <a:off x="925551" y="2967334"/>
            <a:ext cx="6579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pip install </a:t>
            </a:r>
            <a:r>
              <a:rPr lang="en-US" altLang="ko-KR" dirty="0" err="1">
                <a:latin typeface="Consolas" panose="020B0609020204030204" pitchFamily="49" charset="0"/>
              </a:rPr>
              <a:t>tensorflow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pip install </a:t>
            </a:r>
            <a:r>
              <a:rPr lang="en-US" altLang="ko-KR" dirty="0" err="1">
                <a:latin typeface="Consolas" panose="020B0609020204030204" pitchFamily="49" charset="0"/>
              </a:rPr>
              <a:t>tensorflow_datasets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pip install –U </a:t>
            </a:r>
            <a:r>
              <a:rPr lang="en-US" altLang="ko-KR" dirty="0" err="1">
                <a:latin typeface="Consolas" panose="020B0609020204030204" pitchFamily="49" charset="0"/>
              </a:rPr>
              <a:t>tensorflow</a:t>
            </a:r>
            <a:r>
              <a:rPr lang="en-US" altLang="ko-KR" dirty="0">
                <a:latin typeface="Consolas" panose="020B0609020204030204" pitchFamily="49" charset="0"/>
              </a:rPr>
              <a:t>-text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29E118-B133-30BC-8221-77D013722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2445"/>
            <a:ext cx="4229690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24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392940B-AB8C-216D-0FDF-EBAE6FEBE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774" y="1504756"/>
            <a:ext cx="2490353" cy="442974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C317AC-706B-37AF-8C7F-9E8E7EACE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84" y="1504756"/>
            <a:ext cx="6677957" cy="4429743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4E19D3C-138A-AE62-9583-C3CBCE6C102F}"/>
              </a:ext>
            </a:extLst>
          </p:cNvPr>
          <p:cNvCxnSpPr/>
          <p:nvPr/>
        </p:nvCxnSpPr>
        <p:spPr>
          <a:xfrm flipV="1">
            <a:off x="3936380" y="3579541"/>
            <a:ext cx="4895386" cy="65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7D9721-3D94-A2B9-5F84-1078A7190759}"/>
              </a:ext>
            </a:extLst>
          </p:cNvPr>
          <p:cNvCxnSpPr>
            <a:cxnSpLocks/>
          </p:cNvCxnSpPr>
          <p:nvPr/>
        </p:nvCxnSpPr>
        <p:spPr>
          <a:xfrm flipV="1">
            <a:off x="5231529" y="3218075"/>
            <a:ext cx="3600237" cy="138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C2A2F94-1EB9-8D60-CE53-B6ECE07A8F05}"/>
              </a:ext>
            </a:extLst>
          </p:cNvPr>
          <p:cNvCxnSpPr>
            <a:cxnSpLocks/>
          </p:cNvCxnSpPr>
          <p:nvPr/>
        </p:nvCxnSpPr>
        <p:spPr>
          <a:xfrm flipV="1">
            <a:off x="3010829" y="2475571"/>
            <a:ext cx="5820937" cy="254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3D1208D-391A-D3DB-FDA7-47599B3BBF3A}"/>
              </a:ext>
            </a:extLst>
          </p:cNvPr>
          <p:cNvCxnSpPr>
            <a:cxnSpLocks/>
          </p:cNvCxnSpPr>
          <p:nvPr/>
        </p:nvCxnSpPr>
        <p:spPr>
          <a:xfrm flipV="1">
            <a:off x="5096107" y="2163337"/>
            <a:ext cx="3735659" cy="317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3FEE17-30B8-7C2B-42C2-C12A553B4DEA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layer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EBA9C52-F901-4914-B8C4-5B5505EDFBFB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505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907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10E118-55E9-F8A4-C811-0F253BABA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336089"/>
            <a:ext cx="7426861" cy="15520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42744E-99FE-BD16-FB06-A2957ABA6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3774549"/>
            <a:ext cx="2391109" cy="3905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694AE7-22B0-8EC7-B663-C6206FB39AF6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layer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2F5DCD-CCE3-A8CB-60F9-2836F9477A82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505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792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6BCAD-E6D2-BBB5-3DD7-4AB0D675D04F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layer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3401821-F449-0DA3-3D85-FB29B77FC0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594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F4316D5-4827-DE8D-8A47-4786AFE18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993678"/>
            <a:ext cx="3549069" cy="487064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71CB484-D8E5-AF55-4A4E-D9FA20405FB8}"/>
              </a:ext>
            </a:extLst>
          </p:cNvPr>
          <p:cNvCxnSpPr>
            <a:cxnSpLocks/>
          </p:cNvCxnSpPr>
          <p:nvPr/>
        </p:nvCxnSpPr>
        <p:spPr>
          <a:xfrm flipV="1">
            <a:off x="3980985" y="1605776"/>
            <a:ext cx="1795347" cy="114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A8F3DB-71DB-4420-89A1-D16F22AC4E0E}"/>
              </a:ext>
            </a:extLst>
          </p:cNvPr>
          <p:cNvSpPr txBox="1"/>
          <p:nvPr/>
        </p:nvSpPr>
        <p:spPr>
          <a:xfrm>
            <a:off x="5096107" y="620566"/>
            <a:ext cx="4670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Decoder Layer consists of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Masked Multi-Head Attention</a:t>
            </a:r>
          </a:p>
          <a:p>
            <a:pPr algn="ctr"/>
            <a:r>
              <a:rPr lang="en-US" altLang="ko-KR" dirty="0"/>
              <a:t>Multi-head attention</a:t>
            </a:r>
          </a:p>
          <a:p>
            <a:pPr algn="ctr"/>
            <a:r>
              <a:rPr lang="en-US" altLang="ko-KR" dirty="0"/>
              <a:t>Point-wise feed forward network</a:t>
            </a:r>
          </a:p>
        </p:txBody>
      </p:sp>
    </p:spTree>
    <p:extLst>
      <p:ext uri="{BB962C8B-B14F-4D97-AF65-F5344CB8AC3E}">
        <p14:creationId xmlns:p14="http://schemas.microsoft.com/office/powerpoint/2010/main" val="2676987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F24C75-8ECC-7CDA-E3FC-FFD2DAF4A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38" y="37822"/>
            <a:ext cx="6925642" cy="64980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D559A4-CD89-E54E-0684-EA12C2856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980" y="968864"/>
            <a:ext cx="2172003" cy="4382112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C67D953-1B9F-5994-53A9-3975B2CF4CE1}"/>
              </a:ext>
            </a:extLst>
          </p:cNvPr>
          <p:cNvCxnSpPr>
            <a:cxnSpLocks/>
          </p:cNvCxnSpPr>
          <p:nvPr/>
        </p:nvCxnSpPr>
        <p:spPr>
          <a:xfrm>
            <a:off x="7482468" y="3958683"/>
            <a:ext cx="2196791" cy="66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5799E32-8267-FAD3-7D4C-39F971E18378}"/>
              </a:ext>
            </a:extLst>
          </p:cNvPr>
          <p:cNvCxnSpPr>
            <a:cxnSpLocks/>
          </p:cNvCxnSpPr>
          <p:nvPr/>
        </p:nvCxnSpPr>
        <p:spPr>
          <a:xfrm flipV="1">
            <a:off x="8318810" y="2977376"/>
            <a:ext cx="1360449" cy="163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5618B8C-94E7-BCBE-5542-9BB1310ED8AB}"/>
              </a:ext>
            </a:extLst>
          </p:cNvPr>
          <p:cNvCxnSpPr>
            <a:cxnSpLocks/>
          </p:cNvCxnSpPr>
          <p:nvPr/>
        </p:nvCxnSpPr>
        <p:spPr>
          <a:xfrm flipV="1">
            <a:off x="6590371" y="1862254"/>
            <a:ext cx="3088888" cy="378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AFBCFD-9FB7-30EF-8809-19675CA06966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layer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0E7E1C-7CB5-8115-9894-BCCB22232747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594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03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34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89E092-267B-8D71-4066-303D0C767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317140"/>
            <a:ext cx="8126660" cy="20282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E68224-80EB-D84F-8F9D-452E4BC2D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4282036"/>
            <a:ext cx="5087060" cy="4572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D2B914-A918-265B-4106-D21B37860E2C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layer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79D61F-D6F1-CCE2-1896-C1EB067EA331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594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604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2776F194-A683-0CF4-AA61-007339A43331}"/>
              </a:ext>
            </a:extLst>
          </p:cNvPr>
          <p:cNvSpPr/>
          <p:nvPr/>
        </p:nvSpPr>
        <p:spPr>
          <a:xfrm>
            <a:off x="8363414" y="4346247"/>
            <a:ext cx="167268" cy="1672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2C7B3-8FC0-B522-BEBB-D806006893E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FCF952E-DF67-E230-85C0-E12040C2D99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970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55CF057-2EE0-4056-4C50-ACB2CA47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206" y="1939734"/>
            <a:ext cx="2140556" cy="36973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3EF54D-DEE5-87EA-FDA0-A4B787F945CA}"/>
              </a:ext>
            </a:extLst>
          </p:cNvPr>
          <p:cNvSpPr txBox="1"/>
          <p:nvPr/>
        </p:nvSpPr>
        <p:spPr>
          <a:xfrm>
            <a:off x="925551" y="1463085"/>
            <a:ext cx="3869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202124"/>
                </a:solidFill>
                <a:latin typeface="Roboto" panose="02000000000000000000" pitchFamily="2" charset="0"/>
              </a:rPr>
              <a:t>Encoder in Transformer consists of</a:t>
            </a: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 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N * encoder layer</a:t>
            </a:r>
          </a:p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 </a:t>
            </a:r>
            <a:r>
              <a:rPr lang="en-US" altLang="ko-KR" sz="1800" dirty="0">
                <a:solidFill>
                  <a:srgbClr val="202124"/>
                </a:solidFill>
                <a:latin typeface="Roboto" panose="02000000000000000000" pitchFamily="2" charset="0"/>
              </a:rPr>
              <a:t>Input Embedding</a:t>
            </a:r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 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Positional Encoding</a:t>
            </a:r>
          </a:p>
          <a:p>
            <a:endParaRPr lang="en-US" altLang="ko-KR" sz="18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2BA93-07F8-0F56-2430-77BC4F71EA9B}"/>
              </a:ext>
            </a:extLst>
          </p:cNvPr>
          <p:cNvSpPr txBox="1"/>
          <p:nvPr/>
        </p:nvSpPr>
        <p:spPr>
          <a:xfrm>
            <a:off x="5709424" y="3402621"/>
            <a:ext cx="77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=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70CCA70-F42F-B2A4-88B6-E3C951265BC2}"/>
              </a:ext>
            </a:extLst>
          </p:cNvPr>
          <p:cNvCxnSpPr/>
          <p:nvPr/>
        </p:nvCxnSpPr>
        <p:spPr>
          <a:xfrm flipV="1">
            <a:off x="8441473" y="5324825"/>
            <a:ext cx="0" cy="31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E66BA1-8F48-3D8E-F6E3-E08EC81490AE}"/>
              </a:ext>
            </a:extLst>
          </p:cNvPr>
          <p:cNvSpPr/>
          <p:nvPr/>
        </p:nvSpPr>
        <p:spPr>
          <a:xfrm>
            <a:off x="7828156" y="4750419"/>
            <a:ext cx="1226634" cy="490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Embedding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5C6721E-459A-1E59-974D-A255E7CDFAEE}"/>
              </a:ext>
            </a:extLst>
          </p:cNvPr>
          <p:cNvCxnSpPr>
            <a:cxnSpLocks/>
          </p:cNvCxnSpPr>
          <p:nvPr/>
        </p:nvCxnSpPr>
        <p:spPr>
          <a:xfrm flipV="1">
            <a:off x="8441473" y="4114800"/>
            <a:ext cx="0" cy="54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11D548D-B2D2-3019-B945-45A65F63E910}"/>
              </a:ext>
            </a:extLst>
          </p:cNvPr>
          <p:cNvCxnSpPr>
            <a:stCxn id="19" idx="2"/>
            <a:endCxn id="19" idx="6"/>
          </p:cNvCxnSpPr>
          <p:nvPr/>
        </p:nvCxnSpPr>
        <p:spPr>
          <a:xfrm>
            <a:off x="8363414" y="4429881"/>
            <a:ext cx="1672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DCC48D6-F0A6-97C2-E145-24241221FEC0}"/>
              </a:ext>
            </a:extLst>
          </p:cNvPr>
          <p:cNvCxnSpPr>
            <a:cxnSpLocks/>
          </p:cNvCxnSpPr>
          <p:nvPr/>
        </p:nvCxnSpPr>
        <p:spPr>
          <a:xfrm>
            <a:off x="7828156" y="4455030"/>
            <a:ext cx="412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E008DA-1815-BDA1-B8AE-1ED989DAE8D3}"/>
              </a:ext>
            </a:extLst>
          </p:cNvPr>
          <p:cNvSpPr/>
          <p:nvPr/>
        </p:nvSpPr>
        <p:spPr>
          <a:xfrm>
            <a:off x="6445404" y="4209703"/>
            <a:ext cx="1226634" cy="490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Positional</a:t>
            </a:r>
            <a:b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Encoding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A5610F-D0FC-2CC1-5A1A-AC0F324F9E80}"/>
              </a:ext>
            </a:extLst>
          </p:cNvPr>
          <p:cNvSpPr/>
          <p:nvPr/>
        </p:nvSpPr>
        <p:spPr>
          <a:xfrm>
            <a:off x="7828156" y="3542367"/>
            <a:ext cx="1226634" cy="5074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</a:t>
            </a:r>
          </a:p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A379F7D-FA8C-6235-36B8-0663989B62F2}"/>
              </a:ext>
            </a:extLst>
          </p:cNvPr>
          <p:cNvCxnSpPr/>
          <p:nvPr/>
        </p:nvCxnSpPr>
        <p:spPr>
          <a:xfrm flipV="1">
            <a:off x="8441473" y="3180071"/>
            <a:ext cx="0" cy="31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49F2A9-4F24-B34D-3D63-15648D78E385}"/>
              </a:ext>
            </a:extLst>
          </p:cNvPr>
          <p:cNvSpPr/>
          <p:nvPr/>
        </p:nvSpPr>
        <p:spPr>
          <a:xfrm>
            <a:off x="7828156" y="2619954"/>
            <a:ext cx="1226634" cy="502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</a:t>
            </a:r>
          </a:p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4030EEE-CBB2-4C07-8339-A5833E609EDE}"/>
              </a:ext>
            </a:extLst>
          </p:cNvPr>
          <p:cNvCxnSpPr>
            <a:cxnSpLocks/>
          </p:cNvCxnSpPr>
          <p:nvPr/>
        </p:nvCxnSpPr>
        <p:spPr>
          <a:xfrm flipV="1">
            <a:off x="8441472" y="1984912"/>
            <a:ext cx="0" cy="190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F652BA6-BC2C-0643-FDA6-48F61FC28DD7}"/>
              </a:ext>
            </a:extLst>
          </p:cNvPr>
          <p:cNvCxnSpPr/>
          <p:nvPr/>
        </p:nvCxnSpPr>
        <p:spPr>
          <a:xfrm>
            <a:off x="8441472" y="2340248"/>
            <a:ext cx="0" cy="17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89F1C8C-F2ED-1F31-C6E9-483D93A14FB5}"/>
              </a:ext>
            </a:extLst>
          </p:cNvPr>
          <p:cNvSpPr txBox="1"/>
          <p:nvPr/>
        </p:nvSpPr>
        <p:spPr>
          <a:xfrm>
            <a:off x="8263053" y="2006465"/>
            <a:ext cx="186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90EC45-B4EB-39FB-0997-C357541ADA0A}"/>
              </a:ext>
            </a:extLst>
          </p:cNvPr>
          <p:cNvSpPr/>
          <p:nvPr/>
        </p:nvSpPr>
        <p:spPr>
          <a:xfrm>
            <a:off x="7828156" y="1400866"/>
            <a:ext cx="1226634" cy="502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</a:t>
            </a:r>
          </a:p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BF412F6-E5C7-8564-DB3F-3165131F5409}"/>
              </a:ext>
            </a:extLst>
          </p:cNvPr>
          <p:cNvCxnSpPr/>
          <p:nvPr/>
        </p:nvCxnSpPr>
        <p:spPr>
          <a:xfrm>
            <a:off x="9193250" y="1652137"/>
            <a:ext cx="597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5B27699-A014-0CBB-7AD0-0598F74247EB}"/>
              </a:ext>
            </a:extLst>
          </p:cNvPr>
          <p:cNvSpPr/>
          <p:nvPr/>
        </p:nvSpPr>
        <p:spPr>
          <a:xfrm>
            <a:off x="9929231" y="1397642"/>
            <a:ext cx="1226634" cy="5025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</a:t>
            </a:r>
          </a:p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Layers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8171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CF7CC05-33F4-6C6D-ADD2-5657F0778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37" y="1272388"/>
            <a:ext cx="2933469" cy="506690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2C7B3-8FC0-B522-BEBB-D806006893E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FCF952E-DF67-E230-85C0-E12040C2D99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970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957CE58-910D-1C5A-DF49-94BB4C030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81" y="907263"/>
            <a:ext cx="6630325" cy="573485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C67EF67-8106-8CB3-EA47-02DB581A27BD}"/>
              </a:ext>
            </a:extLst>
          </p:cNvPr>
          <p:cNvCxnSpPr>
            <a:cxnSpLocks/>
          </p:cNvCxnSpPr>
          <p:nvPr/>
        </p:nvCxnSpPr>
        <p:spPr>
          <a:xfrm>
            <a:off x="5620215" y="4904685"/>
            <a:ext cx="3267307" cy="280632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3F8B45-9024-E908-4B96-BFD31B9BF885}"/>
              </a:ext>
            </a:extLst>
          </p:cNvPr>
          <p:cNvCxnSpPr>
            <a:cxnSpLocks/>
          </p:cNvCxnSpPr>
          <p:nvPr/>
        </p:nvCxnSpPr>
        <p:spPr>
          <a:xfrm flipV="1">
            <a:off x="4025590" y="4739268"/>
            <a:ext cx="3780264" cy="44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932B39-394A-0C9E-B55F-CAFDBACDE1E7}"/>
              </a:ext>
            </a:extLst>
          </p:cNvPr>
          <p:cNvCxnSpPr>
            <a:cxnSpLocks/>
          </p:cNvCxnSpPr>
          <p:nvPr/>
        </p:nvCxnSpPr>
        <p:spPr>
          <a:xfrm flipV="1">
            <a:off x="3925229" y="3144644"/>
            <a:ext cx="4025591" cy="280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06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2C7B3-8FC0-B522-BEBB-D806006893E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FCF952E-DF67-E230-85C0-E12040C2D99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970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059E2DA-C07C-A7F3-AB4E-DF86F845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785" y="581400"/>
            <a:ext cx="2043193" cy="5857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4513FD-0119-2F78-D9B8-ADA254E72F29}"/>
              </a:ext>
            </a:extLst>
          </p:cNvPr>
          <p:cNvSpPr txBox="1"/>
          <p:nvPr/>
        </p:nvSpPr>
        <p:spPr>
          <a:xfrm>
            <a:off x="925551" y="2494313"/>
            <a:ext cx="3869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De</a:t>
            </a:r>
            <a:r>
              <a:rPr lang="en-US" altLang="ko-KR" sz="1800" dirty="0">
                <a:solidFill>
                  <a:srgbClr val="202124"/>
                </a:solidFill>
                <a:latin typeface="Roboto" panose="02000000000000000000" pitchFamily="2" charset="0"/>
              </a:rPr>
              <a:t>coder in Transformer consists of</a:t>
            </a: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 N * decoder layer</a:t>
            </a:r>
          </a:p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 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Output Embedding</a:t>
            </a:r>
          </a:p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 </a:t>
            </a:r>
            <a:r>
              <a:rPr lang="en-US" altLang="ko-KR" sz="1800" dirty="0">
                <a:solidFill>
                  <a:srgbClr val="202124"/>
                </a:solidFill>
                <a:latin typeface="Roboto" panose="02000000000000000000" pitchFamily="2" charset="0"/>
              </a:rPr>
              <a:t>Positional Encoding</a:t>
            </a:r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sz="18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761282-1548-970D-7C08-2BF16A52409C}"/>
              </a:ext>
            </a:extLst>
          </p:cNvPr>
          <p:cNvCxnSpPr/>
          <p:nvPr/>
        </p:nvCxnSpPr>
        <p:spPr>
          <a:xfrm>
            <a:off x="6177776" y="1839952"/>
            <a:ext cx="2129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7719BB-16A4-54C3-041F-65397D1FFA0C}"/>
              </a:ext>
            </a:extLst>
          </p:cNvPr>
          <p:cNvSpPr txBox="1"/>
          <p:nvPr/>
        </p:nvSpPr>
        <p:spPr>
          <a:xfrm>
            <a:off x="8259342" y="1637528"/>
            <a:ext cx="3869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Decoder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의 출력은</a:t>
            </a:r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altLang="ko-KR" sz="1800" dirty="0">
                <a:solidFill>
                  <a:srgbClr val="202124"/>
                </a:solidFill>
                <a:latin typeface="Roboto" panose="02000000000000000000" pitchFamily="2" charset="0"/>
              </a:rPr>
              <a:t>    </a:t>
            </a:r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최종 선형 계층에 대한 입력 값</a:t>
            </a:r>
            <a:endParaRPr lang="en-US" altLang="ko-KR" sz="18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705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2C7B3-8FC0-B522-BEBB-D806006893E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FCF952E-DF67-E230-85C0-E12040C2D99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970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19F93D2-09B4-8F96-7FE3-62CC8AC0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209" y="204337"/>
            <a:ext cx="6925642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30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2C7B3-8FC0-B522-BEBB-D806006893E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FCF952E-DF67-E230-85C0-E12040C2D99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970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B06DBB5-AA6E-25CB-1857-2643E82A6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652865"/>
            <a:ext cx="8943326" cy="15364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444D46-A436-1199-7B8E-362E1F65D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4009289"/>
            <a:ext cx="8943326" cy="1590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9E4A16-3366-445B-8EB2-6E312528DAA6}"/>
              </a:ext>
            </a:extLst>
          </p:cNvPr>
          <p:cNvSpPr txBox="1"/>
          <p:nvPr/>
        </p:nvSpPr>
        <p:spPr>
          <a:xfrm>
            <a:off x="925551" y="3424514"/>
            <a:ext cx="625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02124"/>
                </a:solidFill>
                <a:latin typeface="Consolas" panose="020B0609020204030204" pitchFamily="49" charset="0"/>
              </a:rPr>
              <a:t>▶ </a:t>
            </a:r>
            <a:r>
              <a:rPr lang="en-US" altLang="ko-KR" sz="1600" dirty="0" err="1">
                <a:solidFill>
                  <a:srgbClr val="202124"/>
                </a:solidFill>
                <a:latin typeface="Consolas" panose="020B0609020204030204" pitchFamily="49" charset="0"/>
              </a:rPr>
              <a:t>dff</a:t>
            </a:r>
            <a:r>
              <a:rPr lang="en-US" altLang="ko-KR" sz="1600" dirty="0">
                <a:solidFill>
                  <a:srgbClr val="20212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202124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600" dirty="0">
                <a:solidFill>
                  <a:srgbClr val="202124"/>
                </a:solidFill>
                <a:latin typeface="Consolas" panose="020B0609020204030204" pitchFamily="49" charset="0"/>
              </a:rPr>
              <a:t>feed forward network</a:t>
            </a:r>
            <a:r>
              <a:rPr lang="ko-KR" altLang="en-US" sz="1600" dirty="0">
                <a:solidFill>
                  <a:srgbClr val="202124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1600" dirty="0">
                <a:solidFill>
                  <a:srgbClr val="202124"/>
                </a:solidFill>
                <a:latin typeface="Consolas" panose="020B0609020204030204" pitchFamily="49" charset="0"/>
              </a:rPr>
              <a:t>hidden layer</a:t>
            </a:r>
            <a:r>
              <a:rPr lang="ko-KR" altLang="en-US" sz="1600" dirty="0">
                <a:solidFill>
                  <a:srgbClr val="202124"/>
                </a:solidFill>
                <a:latin typeface="Consolas" panose="020B0609020204030204" pitchFamily="49" charset="0"/>
              </a:rPr>
              <a:t>의 크기 </a:t>
            </a:r>
            <a:endParaRPr lang="en-US" altLang="ko-KR" sz="1600" dirty="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endParaRPr lang="en-US" altLang="ko-KR" sz="1600" dirty="0">
              <a:solidFill>
                <a:srgbClr val="20212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2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Dataset download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029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E40F75-48AB-1991-0F4E-4A06957438A4}"/>
              </a:ext>
            </a:extLst>
          </p:cNvPr>
          <p:cNvSpPr txBox="1"/>
          <p:nvPr/>
        </p:nvSpPr>
        <p:spPr>
          <a:xfrm>
            <a:off x="1483112" y="3847171"/>
            <a:ext cx="5285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02124"/>
                </a:solidFill>
                <a:latin typeface="Roboto" panose="02000000000000000000" pitchFamily="2" charset="0"/>
              </a:rPr>
              <a:t>▶</a:t>
            </a:r>
            <a:r>
              <a:rPr lang="en-US" altLang="ko-KR" sz="1500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ko-KR" altLang="en-US" sz="1500" dirty="0">
                <a:solidFill>
                  <a:srgbClr val="202124"/>
                </a:solidFill>
                <a:latin typeface="Roboto" panose="02000000000000000000" pitchFamily="2" charset="0"/>
              </a:rPr>
              <a:t>포르투갈어</a:t>
            </a:r>
            <a:r>
              <a:rPr lang="en-US" altLang="ko-KR" sz="1500" dirty="0">
                <a:solidFill>
                  <a:srgbClr val="202124"/>
                </a:solidFill>
                <a:latin typeface="Roboto" panose="02000000000000000000" pitchFamily="2" charset="0"/>
              </a:rPr>
              <a:t>-</a:t>
            </a:r>
            <a:r>
              <a:rPr lang="ko-KR" altLang="en-US" sz="1500" dirty="0">
                <a:solidFill>
                  <a:srgbClr val="202124"/>
                </a:solidFill>
                <a:latin typeface="Roboto" panose="02000000000000000000" pitchFamily="2" charset="0"/>
              </a:rPr>
              <a:t>영어 번역 데이터 세트를 </a:t>
            </a:r>
            <a:r>
              <a:rPr lang="ko-KR" altLang="en-US" sz="1500" dirty="0" err="1">
                <a:solidFill>
                  <a:srgbClr val="202124"/>
                </a:solidFill>
                <a:latin typeface="Roboto" panose="02000000000000000000" pitchFamily="2" charset="0"/>
              </a:rPr>
              <a:t>로드합니다</a:t>
            </a:r>
            <a:endParaRPr lang="en-US" altLang="ko-KR" sz="15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ko-KR" altLang="en-US" sz="1500" dirty="0">
                <a:solidFill>
                  <a:srgbClr val="202124"/>
                </a:solidFill>
                <a:latin typeface="Roboto" panose="02000000000000000000" pitchFamily="2" charset="0"/>
              </a:rPr>
              <a:t>▶</a:t>
            </a:r>
            <a:r>
              <a:rPr lang="en-US" altLang="ko-KR" sz="1500" dirty="0">
                <a:solidFill>
                  <a:srgbClr val="202124"/>
                </a:solidFill>
                <a:latin typeface="Roboto" panose="02000000000000000000" pitchFamily="2" charset="0"/>
              </a:rPr>
              <a:t> Train data</a:t>
            </a:r>
            <a:r>
              <a:rPr lang="ko-KR" altLang="en-US" sz="1500" dirty="0">
                <a:solidFill>
                  <a:srgbClr val="202124"/>
                </a:solidFill>
                <a:latin typeface="Roboto" panose="02000000000000000000" pitchFamily="2" charset="0"/>
              </a:rPr>
              <a:t>와 </a:t>
            </a:r>
            <a:r>
              <a:rPr lang="en-US" altLang="ko-KR" sz="1500" dirty="0">
                <a:solidFill>
                  <a:srgbClr val="202124"/>
                </a:solidFill>
                <a:latin typeface="Roboto" panose="02000000000000000000" pitchFamily="2" charset="0"/>
              </a:rPr>
              <a:t>Validation data</a:t>
            </a:r>
            <a:r>
              <a:rPr lang="ko-KR" altLang="en-US" sz="1500" dirty="0">
                <a:solidFill>
                  <a:srgbClr val="202124"/>
                </a:solidFill>
                <a:latin typeface="Roboto" panose="02000000000000000000" pitchFamily="2" charset="0"/>
              </a:rPr>
              <a:t>를 분리합니다</a:t>
            </a:r>
            <a:endParaRPr lang="en-US" altLang="ko-KR" sz="15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C2FD348-AC82-D9CD-07DC-FB658D91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112" y="1116464"/>
            <a:ext cx="5858693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62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2C7B3-8FC0-B522-BEBB-D806006893E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Build</a:t>
            </a:r>
            <a:r>
              <a:rPr lang="ko-KR" altLang="en-US" dirty="0"/>
              <a:t> </a:t>
            </a:r>
            <a:r>
              <a:rPr lang="en-US" altLang="ko-KR" dirty="0"/>
              <a:t>Transformer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FCF952E-DF67-E230-85C0-E12040C2D99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03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944309D-CAF9-F1FE-371F-BB950F3E5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5869"/>
            <a:ext cx="6811326" cy="542048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75FC72-7298-F00D-68B9-7DCB262559D8}"/>
              </a:ext>
            </a:extLst>
          </p:cNvPr>
          <p:cNvCxnSpPr/>
          <p:nvPr/>
        </p:nvCxnSpPr>
        <p:spPr>
          <a:xfrm>
            <a:off x="1971675" y="4486275"/>
            <a:ext cx="428625" cy="728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6D7B2EC-C823-812B-AD10-193ACBE2968C}"/>
              </a:ext>
            </a:extLst>
          </p:cNvPr>
          <p:cNvCxnSpPr>
            <a:cxnSpLocks/>
          </p:cNvCxnSpPr>
          <p:nvPr/>
        </p:nvCxnSpPr>
        <p:spPr>
          <a:xfrm>
            <a:off x="1971675" y="5214938"/>
            <a:ext cx="1998159" cy="3495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795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2C7B3-8FC0-B522-BEBB-D806006893E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Build</a:t>
            </a:r>
            <a:r>
              <a:rPr lang="ko-KR" altLang="en-US" dirty="0"/>
              <a:t> </a:t>
            </a:r>
            <a:r>
              <a:rPr lang="en-US" altLang="ko-KR" dirty="0"/>
              <a:t>Transformer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FCF952E-DF67-E230-85C0-E12040C2D99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03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D949D58-F0C3-49BE-6B39-D4BE56C2D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5630061" cy="30007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1864C5-079F-45F8-97F7-49A521750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4710142"/>
            <a:ext cx="5973009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20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2C7B3-8FC0-B522-BEBB-D806006893E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Optimizer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FCF952E-DF67-E230-85C0-E12040C2D99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17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E6AD2A-0CC8-7DDA-2E62-7E89B0C60457}"/>
              </a:ext>
            </a:extLst>
          </p:cNvPr>
          <p:cNvSpPr txBox="1"/>
          <p:nvPr/>
        </p:nvSpPr>
        <p:spPr>
          <a:xfrm>
            <a:off x="1260088" y="1116464"/>
            <a:ext cx="7058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 </a:t>
            </a:r>
            <a:r>
              <a:rPr lang="en-US" altLang="ko-KR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 </a:t>
            </a:r>
            <a:r>
              <a:rPr lang="ko-KR" alt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en-US" altLang="ko-KR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</a:t>
            </a:r>
            <a:r>
              <a:rPr lang="ko-KR" alt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계산하여</a:t>
            </a:r>
            <a:r>
              <a:rPr lang="en-US" altLang="ko-KR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endParaRPr lang="en-US" altLang="ko-KR" sz="16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Weight Matrix </a:t>
            </a:r>
            <a:r>
              <a:rPr lang="ko-KR" alt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나 </a:t>
            </a:r>
            <a:r>
              <a:rPr lang="en-US" altLang="ko-KR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 </a:t>
            </a:r>
            <a:r>
              <a:rPr lang="ko-KR" alt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같은 </a:t>
            </a:r>
            <a:r>
              <a:rPr lang="en-US" altLang="ko-KR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</a:t>
            </a:r>
            <a:r>
              <a:rPr lang="ko-KR" alt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들을 조정하는 역할을 합니다</a:t>
            </a:r>
            <a:r>
              <a:rPr lang="en-US" altLang="ko-KR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6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Loss </a:t>
            </a:r>
            <a:r>
              <a:rPr lang="ko-KR" alt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값이 최소가 되도록 조정합니다</a:t>
            </a:r>
            <a:r>
              <a:rPr lang="en-US" altLang="ko-KR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6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5B70D5-A86D-0653-1608-7F2625BA7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61" y="2728155"/>
            <a:ext cx="8357839" cy="327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6345B1-2BA3-2586-FDAE-2F5513874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70" y="3566697"/>
            <a:ext cx="5630061" cy="29722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C363C6-1151-AF31-D330-F763AAF610A1}"/>
              </a:ext>
            </a:extLst>
          </p:cNvPr>
          <p:cNvSpPr txBox="1"/>
          <p:nvPr/>
        </p:nvSpPr>
        <p:spPr>
          <a:xfrm>
            <a:off x="6731617" y="4251082"/>
            <a:ext cx="4843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 </a:t>
            </a:r>
            <a:r>
              <a:rPr lang="en-US" altLang="ko-KR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rate </a:t>
            </a:r>
            <a:r>
              <a:rPr lang="ko-KR" alt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조정하는 알고리즘입니다</a:t>
            </a:r>
            <a:endParaRPr lang="en-US" altLang="ko-KR" sz="16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7E8BF5-E5C5-22F4-AE09-AADD1CE4F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220" y="4631184"/>
            <a:ext cx="5334000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31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2C7B3-8FC0-B522-BEBB-D806006893E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Data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FCF952E-DF67-E230-85C0-E12040C2D99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204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AB313D0E-B033-8096-C85E-43DB2353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718630"/>
            <a:ext cx="5953956" cy="26006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6BC80C-90CA-34B1-50ED-4A09DCD127D1}"/>
              </a:ext>
            </a:extLst>
          </p:cNvPr>
          <p:cNvSpPr txBox="1"/>
          <p:nvPr/>
        </p:nvSpPr>
        <p:spPr>
          <a:xfrm>
            <a:off x="7077305" y="2111033"/>
            <a:ext cx="48433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 </a:t>
            </a:r>
            <a:r>
              <a:rPr lang="en-US" altLang="ko-KR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Transformer </a:t>
            </a:r>
            <a:r>
              <a:rPr lang="ko-KR" alt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이용해 학습하고</a:t>
            </a:r>
            <a:r>
              <a:rPr lang="en-US" altLang="ko-KR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ko-KR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en-US" altLang="ko-KR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Loss</a:t>
            </a:r>
            <a:r>
              <a:rPr lang="ko-KR" alt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ko-KR" alt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학습 결과를 입력하여</a:t>
            </a:r>
            <a:endParaRPr lang="en-US" altLang="ko-KR" sz="16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Loss</a:t>
            </a:r>
            <a:r>
              <a:rPr lang="ko-KR" alt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도출한 이후</a:t>
            </a:r>
            <a:endParaRPr lang="en-US" altLang="ko-KR" sz="16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ko-KR" alt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이를 통해 </a:t>
            </a:r>
            <a:r>
              <a:rPr lang="en-US" altLang="ko-KR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ko-KR" alt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en-US" altLang="ko-KR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ko-KR" alt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조정합니다</a:t>
            </a:r>
            <a:r>
              <a:rPr lang="en-US" altLang="ko-KR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5545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2C7B3-8FC0-B522-BEBB-D806006893E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Data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FCF952E-DF67-E230-85C0-E12040C2D99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204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6BC80C-90CA-34B1-50ED-4A09DCD127D1}"/>
              </a:ext>
            </a:extLst>
          </p:cNvPr>
          <p:cNvSpPr txBox="1"/>
          <p:nvPr/>
        </p:nvSpPr>
        <p:spPr>
          <a:xfrm>
            <a:off x="8478642" y="223912"/>
            <a:ext cx="3442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 </a:t>
            </a:r>
            <a:r>
              <a:rPr lang="en-US" altLang="ko-KR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tokenize</a:t>
            </a:r>
            <a:r>
              <a:rPr lang="ko-KR" alt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B05FAC-1962-4542-5B1D-15A1A45D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605" y="0"/>
            <a:ext cx="6083315" cy="685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3DA0E55-7244-9507-1F90-D4AACECFED22}"/>
              </a:ext>
            </a:extLst>
          </p:cNvPr>
          <p:cNvCxnSpPr>
            <a:endCxn id="16" idx="1"/>
          </p:cNvCxnSpPr>
          <p:nvPr/>
        </p:nvCxnSpPr>
        <p:spPr>
          <a:xfrm flipV="1">
            <a:off x="6556917" y="393189"/>
            <a:ext cx="1921725" cy="110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CFF2FE1-94F6-CB5D-EC27-0FFFB69905A7}"/>
              </a:ext>
            </a:extLst>
          </p:cNvPr>
          <p:cNvCxnSpPr>
            <a:cxnSpLocks/>
          </p:cNvCxnSpPr>
          <p:nvPr/>
        </p:nvCxnSpPr>
        <p:spPr>
          <a:xfrm flipV="1">
            <a:off x="5856249" y="562466"/>
            <a:ext cx="2622393" cy="169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164B19-3184-DF15-2B08-8798958AE258}"/>
              </a:ext>
            </a:extLst>
          </p:cNvPr>
          <p:cNvCxnSpPr>
            <a:cxnSpLocks/>
          </p:cNvCxnSpPr>
          <p:nvPr/>
        </p:nvCxnSpPr>
        <p:spPr>
          <a:xfrm flipV="1">
            <a:off x="6177776" y="2575932"/>
            <a:ext cx="2300866" cy="98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FD0FB4-D339-9E69-D49B-6E4877AF3FFB}"/>
              </a:ext>
            </a:extLst>
          </p:cNvPr>
          <p:cNvSpPr txBox="1"/>
          <p:nvPr/>
        </p:nvSpPr>
        <p:spPr>
          <a:xfrm>
            <a:off x="8478642" y="2421823"/>
            <a:ext cx="3442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 </a:t>
            </a:r>
            <a:r>
              <a:rPr lang="en-US" altLang="ko-KR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with transformer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4E04C86-807D-7137-4FF9-2A1271179196}"/>
              </a:ext>
            </a:extLst>
          </p:cNvPr>
          <p:cNvCxnSpPr>
            <a:cxnSpLocks/>
          </p:cNvCxnSpPr>
          <p:nvPr/>
        </p:nvCxnSpPr>
        <p:spPr>
          <a:xfrm>
            <a:off x="6367346" y="5486400"/>
            <a:ext cx="2243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5873C9-1AE3-C7EE-A88B-FF609A75F68F}"/>
              </a:ext>
            </a:extLst>
          </p:cNvPr>
          <p:cNvSpPr txBox="1"/>
          <p:nvPr/>
        </p:nvSpPr>
        <p:spPr>
          <a:xfrm>
            <a:off x="8610600" y="5317123"/>
            <a:ext cx="3442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 </a:t>
            </a:r>
            <a:r>
              <a:rPr lang="en-US" altLang="ko-KR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detokenize trained data</a:t>
            </a:r>
          </a:p>
        </p:txBody>
      </p:sp>
    </p:spTree>
    <p:extLst>
      <p:ext uri="{BB962C8B-B14F-4D97-AF65-F5344CB8AC3E}">
        <p14:creationId xmlns:p14="http://schemas.microsoft.com/office/powerpoint/2010/main" val="19903673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2C7B3-8FC0-B522-BEBB-D806006893E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Data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FCF952E-DF67-E230-85C0-E12040C2D99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204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16E6305-BE7A-7CBC-4BF2-512663772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43297"/>
            <a:ext cx="4982270" cy="914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749065-ADFF-7B12-741D-7BF312186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2900288"/>
            <a:ext cx="6639852" cy="10574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72B2136-AD57-19BB-3205-7E2488782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1" y="4814491"/>
            <a:ext cx="4972744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5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Dataset download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029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E40F75-48AB-1991-0F4E-4A06957438A4}"/>
              </a:ext>
            </a:extLst>
          </p:cNvPr>
          <p:cNvSpPr txBox="1"/>
          <p:nvPr/>
        </p:nvSpPr>
        <p:spPr>
          <a:xfrm>
            <a:off x="1483112" y="3847171"/>
            <a:ext cx="52856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02124"/>
                </a:solidFill>
                <a:latin typeface="Roboto" panose="02000000000000000000" pitchFamily="2" charset="0"/>
              </a:rPr>
              <a:t>▶</a:t>
            </a:r>
            <a:r>
              <a:rPr lang="en-US" altLang="ko-KR" sz="1500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ko-KR" altLang="en-US" sz="1500" dirty="0">
                <a:solidFill>
                  <a:srgbClr val="202124"/>
                </a:solidFill>
                <a:latin typeface="Roboto" panose="02000000000000000000" pitchFamily="2" charset="0"/>
              </a:rPr>
              <a:t>포르투갈어</a:t>
            </a:r>
            <a:r>
              <a:rPr lang="en-US" altLang="ko-KR" sz="1500" dirty="0">
                <a:solidFill>
                  <a:srgbClr val="202124"/>
                </a:solidFill>
                <a:latin typeface="Roboto" panose="02000000000000000000" pitchFamily="2" charset="0"/>
              </a:rPr>
              <a:t>-</a:t>
            </a:r>
            <a:r>
              <a:rPr lang="ko-KR" altLang="en-US" sz="1500" dirty="0">
                <a:solidFill>
                  <a:srgbClr val="202124"/>
                </a:solidFill>
                <a:latin typeface="Roboto" panose="02000000000000000000" pitchFamily="2" charset="0"/>
              </a:rPr>
              <a:t>영어 번역 데이터 세트를 </a:t>
            </a:r>
            <a:r>
              <a:rPr lang="ko-KR" altLang="en-US" sz="1500" dirty="0" err="1">
                <a:solidFill>
                  <a:srgbClr val="202124"/>
                </a:solidFill>
                <a:latin typeface="Roboto" panose="02000000000000000000" pitchFamily="2" charset="0"/>
              </a:rPr>
              <a:t>로드합니다</a:t>
            </a:r>
            <a:endParaRPr lang="en-US" altLang="ko-KR" sz="15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ko-KR" altLang="en-US" sz="1500" dirty="0">
                <a:solidFill>
                  <a:srgbClr val="202124"/>
                </a:solidFill>
                <a:latin typeface="Roboto" panose="02000000000000000000" pitchFamily="2" charset="0"/>
              </a:rPr>
              <a:t>▶</a:t>
            </a:r>
            <a:r>
              <a:rPr lang="en-US" altLang="ko-KR" sz="1500" dirty="0">
                <a:solidFill>
                  <a:srgbClr val="202124"/>
                </a:solidFill>
                <a:latin typeface="Roboto" panose="02000000000000000000" pitchFamily="2" charset="0"/>
              </a:rPr>
              <a:t> Train data</a:t>
            </a:r>
            <a:r>
              <a:rPr lang="ko-KR" altLang="en-US" sz="1500" dirty="0">
                <a:solidFill>
                  <a:srgbClr val="202124"/>
                </a:solidFill>
                <a:latin typeface="Roboto" panose="02000000000000000000" pitchFamily="2" charset="0"/>
              </a:rPr>
              <a:t>와 </a:t>
            </a:r>
            <a:r>
              <a:rPr lang="en-US" altLang="ko-KR" sz="1500" dirty="0">
                <a:solidFill>
                  <a:srgbClr val="202124"/>
                </a:solidFill>
                <a:latin typeface="Roboto" panose="02000000000000000000" pitchFamily="2" charset="0"/>
              </a:rPr>
              <a:t>Validation data</a:t>
            </a:r>
            <a:r>
              <a:rPr lang="ko-KR" altLang="en-US" sz="1500" dirty="0">
                <a:solidFill>
                  <a:srgbClr val="202124"/>
                </a:solidFill>
                <a:latin typeface="Roboto" panose="02000000000000000000" pitchFamily="2" charset="0"/>
              </a:rPr>
              <a:t>를 분리합니다</a:t>
            </a:r>
            <a:endParaRPr lang="en-US" altLang="ko-KR" sz="15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ko-KR" altLang="en-US" sz="1500" dirty="0">
                <a:solidFill>
                  <a:srgbClr val="202124"/>
                </a:solidFill>
                <a:latin typeface="Roboto" panose="02000000000000000000" pitchFamily="2" charset="0"/>
              </a:rPr>
              <a:t>▶</a:t>
            </a:r>
            <a:r>
              <a:rPr lang="en-US" altLang="ko-KR" sz="1500" dirty="0">
                <a:solidFill>
                  <a:srgbClr val="202124"/>
                </a:solidFill>
                <a:latin typeface="Roboto" panose="02000000000000000000" pitchFamily="2" charset="0"/>
              </a:rPr>
              <a:t> batch(3)</a:t>
            </a:r>
            <a:r>
              <a:rPr lang="ko-KR" altLang="en-US" sz="1500" dirty="0">
                <a:solidFill>
                  <a:srgbClr val="202124"/>
                </a:solidFill>
                <a:latin typeface="Roboto" panose="02000000000000000000" pitchFamily="2" charset="0"/>
              </a:rPr>
              <a:t>만큼의 출력은 아래와 같습니다</a:t>
            </a:r>
            <a:endParaRPr lang="en-US" altLang="ko-KR" sz="15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C2FD348-AC82-D9CD-07DC-FB658D91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112" y="1116464"/>
            <a:ext cx="5858693" cy="24482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7A7E57-8A2A-71CF-3044-3999EAC3B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12" y="4914441"/>
            <a:ext cx="881185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6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17B8024-DBCB-6797-E082-915816008E93}"/>
              </a:ext>
            </a:extLst>
          </p:cNvPr>
          <p:cNvSpPr/>
          <p:nvPr/>
        </p:nvSpPr>
        <p:spPr>
          <a:xfrm>
            <a:off x="7646670" y="4109856"/>
            <a:ext cx="3984052" cy="4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AEB81D-6FF7-59A3-8059-2567189438E2}"/>
              </a:ext>
            </a:extLst>
          </p:cNvPr>
          <p:cNvSpPr/>
          <p:nvPr/>
        </p:nvSpPr>
        <p:spPr>
          <a:xfrm>
            <a:off x="7672364" y="4646058"/>
            <a:ext cx="1876471" cy="4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 Tokenizer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594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7D0CF8E-B667-5A5E-0CCD-5BB899C8F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1" y="1335303"/>
            <a:ext cx="6496957" cy="4534533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A7D8AA-F899-D8E3-3FD9-A1E112B44BE7}"/>
              </a:ext>
            </a:extLst>
          </p:cNvPr>
          <p:cNvCxnSpPr>
            <a:cxnSpLocks/>
          </p:cNvCxnSpPr>
          <p:nvPr/>
        </p:nvCxnSpPr>
        <p:spPr>
          <a:xfrm flipV="1">
            <a:off x="4229100" y="2000250"/>
            <a:ext cx="3417570" cy="662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FBB8D7F7-66BE-3FE2-93CE-B6E6155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252" y="1335303"/>
            <a:ext cx="1838582" cy="1543265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AC5D4E4-B23E-742C-EAA9-8422B99263A3}"/>
              </a:ext>
            </a:extLst>
          </p:cNvPr>
          <p:cNvCxnSpPr/>
          <p:nvPr/>
        </p:nvCxnSpPr>
        <p:spPr>
          <a:xfrm>
            <a:off x="8149590" y="2491740"/>
            <a:ext cx="70866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31F425B-A132-F1D0-2E7D-B6625E5E53B5}"/>
              </a:ext>
            </a:extLst>
          </p:cNvPr>
          <p:cNvCxnSpPr>
            <a:cxnSpLocks/>
          </p:cNvCxnSpPr>
          <p:nvPr/>
        </p:nvCxnSpPr>
        <p:spPr>
          <a:xfrm>
            <a:off x="8503920" y="2491740"/>
            <a:ext cx="106680" cy="71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463824-403D-C8CF-AD00-BBE80C929FA4}"/>
              </a:ext>
            </a:extLst>
          </p:cNvPr>
          <p:cNvSpPr txBox="1"/>
          <p:nvPr/>
        </p:nvSpPr>
        <p:spPr>
          <a:xfrm>
            <a:off x="7944733" y="3388674"/>
            <a:ext cx="388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‘tokenize’ </a:t>
            </a:r>
            <a:r>
              <a:rPr lang="ko-KR" altLang="en-US" sz="1500" dirty="0"/>
              <a:t>는 문자열 배치를</a:t>
            </a:r>
            <a:endParaRPr lang="en-US" altLang="ko-KR" sz="1500" dirty="0"/>
          </a:p>
          <a:p>
            <a:r>
              <a:rPr lang="ko-KR" altLang="en-US" sz="1500" dirty="0"/>
              <a:t>토큰 </a:t>
            </a:r>
            <a:r>
              <a:rPr lang="en-US" altLang="ko-KR" sz="1500" dirty="0"/>
              <a:t>ID</a:t>
            </a:r>
            <a:r>
              <a:rPr lang="ko-KR" altLang="en-US" sz="1500" dirty="0"/>
              <a:t>의 패딩 배치로 변환합니다</a:t>
            </a:r>
            <a:endParaRPr lang="en-US" altLang="ko-KR" sz="1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C06503-9778-3E78-5263-17837A00BBCD}"/>
              </a:ext>
            </a:extLst>
          </p:cNvPr>
          <p:cNvSpPr txBox="1"/>
          <p:nvPr/>
        </p:nvSpPr>
        <p:spPr>
          <a:xfrm>
            <a:off x="7646670" y="4109856"/>
            <a:ext cx="427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[‘my’, ‘string’], [‘my’, ‘second’, ‘string’]</a:t>
            </a:r>
          </a:p>
          <a:p>
            <a:endParaRPr lang="en-US" altLang="ko-KR" dirty="0"/>
          </a:p>
          <a:p>
            <a:r>
              <a:rPr lang="en-US" altLang="ko-KR" dirty="0"/>
              <a:t>[1,</a:t>
            </a:r>
            <a:r>
              <a:rPr lang="ko-KR" altLang="en-US" dirty="0"/>
              <a:t> </a:t>
            </a:r>
            <a:r>
              <a:rPr lang="en-US" altLang="ko-KR" dirty="0"/>
              <a:t>2, 0], [1, 3, 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EF40FA-62B5-4A41-E14B-1855A684447C}"/>
              </a:ext>
            </a:extLst>
          </p:cNvPr>
          <p:cNvSpPr txBox="1"/>
          <p:nvPr/>
        </p:nvSpPr>
        <p:spPr>
          <a:xfrm>
            <a:off x="7944732" y="5229569"/>
            <a:ext cx="388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‘detokenize’ </a:t>
            </a:r>
            <a:r>
              <a:rPr lang="ko-KR" altLang="en-US" sz="1500" dirty="0"/>
              <a:t>는 변환된 토큰 </a:t>
            </a:r>
            <a:r>
              <a:rPr lang="en-US" altLang="ko-KR" sz="1500" dirty="0"/>
              <a:t>ID</a:t>
            </a:r>
            <a:r>
              <a:rPr lang="ko-KR" altLang="en-US" sz="1500" dirty="0"/>
              <a:t>를</a:t>
            </a:r>
            <a:endParaRPr lang="en-US" altLang="ko-KR" sz="1500" dirty="0"/>
          </a:p>
          <a:p>
            <a:r>
              <a:rPr lang="ko-KR" altLang="en-US" sz="1500" dirty="0"/>
              <a:t>문자열로 변환합니다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86644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 Tokenizer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594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7D0CF8E-B667-5A5E-0CCD-5BB899C8F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1" y="1335303"/>
            <a:ext cx="6496957" cy="4534533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A7D8AA-F899-D8E3-3FD9-A1E112B44BE7}"/>
              </a:ext>
            </a:extLst>
          </p:cNvPr>
          <p:cNvCxnSpPr>
            <a:cxnSpLocks/>
          </p:cNvCxnSpPr>
          <p:nvPr/>
        </p:nvCxnSpPr>
        <p:spPr>
          <a:xfrm flipV="1">
            <a:off x="4215161" y="2062976"/>
            <a:ext cx="3691054" cy="1906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3E1ED80E-46B2-89CE-BFC1-9F23E5EDA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486" y="1853397"/>
            <a:ext cx="3953427" cy="4191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4CE022D-AF4C-096D-42CC-6B04DFC00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486" y="2798634"/>
            <a:ext cx="3219899" cy="428685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D69A70B-BCB5-E44B-1AE1-8BFD45E84427}"/>
              </a:ext>
            </a:extLst>
          </p:cNvPr>
          <p:cNvCxnSpPr>
            <a:cxnSpLocks/>
          </p:cNvCxnSpPr>
          <p:nvPr/>
        </p:nvCxnSpPr>
        <p:spPr>
          <a:xfrm flipV="1">
            <a:off x="4215161" y="3012976"/>
            <a:ext cx="3691054" cy="1848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EC29C73-84F6-E8D6-624B-2400D4FAB079}"/>
              </a:ext>
            </a:extLst>
          </p:cNvPr>
          <p:cNvCxnSpPr>
            <a:cxnSpLocks/>
          </p:cNvCxnSpPr>
          <p:nvPr/>
        </p:nvCxnSpPr>
        <p:spPr>
          <a:xfrm flipV="1">
            <a:off x="3713356" y="4386965"/>
            <a:ext cx="3401122" cy="113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32DA879F-7452-8CB3-2814-D215FEDEF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088" y="3982096"/>
            <a:ext cx="4926616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8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 Tokenizer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594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7D0CF8E-B667-5A5E-0CCD-5BB899C8F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1" y="1335303"/>
            <a:ext cx="6496957" cy="4534533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A7D8AA-F899-D8E3-3FD9-A1E112B44BE7}"/>
              </a:ext>
            </a:extLst>
          </p:cNvPr>
          <p:cNvCxnSpPr>
            <a:cxnSpLocks/>
          </p:cNvCxnSpPr>
          <p:nvPr/>
        </p:nvCxnSpPr>
        <p:spPr>
          <a:xfrm flipV="1">
            <a:off x="4215161" y="2999678"/>
            <a:ext cx="3691054" cy="970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EC29C73-84F6-E8D6-624B-2400D4FAB079}"/>
              </a:ext>
            </a:extLst>
          </p:cNvPr>
          <p:cNvCxnSpPr>
            <a:cxnSpLocks/>
          </p:cNvCxnSpPr>
          <p:nvPr/>
        </p:nvCxnSpPr>
        <p:spPr>
          <a:xfrm flipV="1">
            <a:off x="3713356" y="4143403"/>
            <a:ext cx="4192859" cy="1379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168AD95-66ED-D0FD-E34E-24F131A7E109}"/>
              </a:ext>
            </a:extLst>
          </p:cNvPr>
          <p:cNvSpPr txBox="1"/>
          <p:nvPr/>
        </p:nvSpPr>
        <p:spPr>
          <a:xfrm>
            <a:off x="7906215" y="183089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searchability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C82B68-D123-B1DB-E951-EE3920DE17A9}"/>
              </a:ext>
            </a:extLst>
          </p:cNvPr>
          <p:cNvCxnSpPr>
            <a:cxnSpLocks/>
          </p:cNvCxnSpPr>
          <p:nvPr/>
        </p:nvCxnSpPr>
        <p:spPr>
          <a:xfrm>
            <a:off x="8610600" y="2255980"/>
            <a:ext cx="0" cy="44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C47FA3-ACAC-8BF2-B0EE-C1CD193F265A}"/>
              </a:ext>
            </a:extLst>
          </p:cNvPr>
          <p:cNvCxnSpPr>
            <a:cxnSpLocks/>
          </p:cNvCxnSpPr>
          <p:nvPr/>
        </p:nvCxnSpPr>
        <p:spPr>
          <a:xfrm>
            <a:off x="8610600" y="3263449"/>
            <a:ext cx="0" cy="44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FFFFE6-7FC0-E016-E100-BCFF2C5FCA38}"/>
              </a:ext>
            </a:extLst>
          </p:cNvPr>
          <p:cNvSpPr txBox="1"/>
          <p:nvPr/>
        </p:nvSpPr>
        <p:spPr>
          <a:xfrm>
            <a:off x="8247699" y="282750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1259 (token ID)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6383FEE-7B6F-540B-E93B-C14D4A61F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987" y="4038613"/>
            <a:ext cx="1886213" cy="2095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B56559-79C3-3403-DE26-C43B9F379CC2}"/>
              </a:ext>
            </a:extLst>
          </p:cNvPr>
          <p:cNvSpPr txBox="1"/>
          <p:nvPr/>
        </p:nvSpPr>
        <p:spPr>
          <a:xfrm>
            <a:off x="8605513" y="230138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tokenize()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15F6E8-163B-92F5-7B7C-F0D133A026A6}"/>
              </a:ext>
            </a:extLst>
          </p:cNvPr>
          <p:cNvSpPr txBox="1"/>
          <p:nvPr/>
        </p:nvSpPr>
        <p:spPr>
          <a:xfrm>
            <a:off x="8631045" y="332574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lookup()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34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Pipeline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594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ACC6568-49A9-927D-08DB-BD8877FC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7" y="1164738"/>
            <a:ext cx="4963218" cy="4629796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75ED7F6-FC2E-0055-3C97-2CE5DBD84CA0}"/>
              </a:ext>
            </a:extLst>
          </p:cNvPr>
          <p:cNvCxnSpPr>
            <a:cxnSpLocks/>
          </p:cNvCxnSpPr>
          <p:nvPr/>
        </p:nvCxnSpPr>
        <p:spPr>
          <a:xfrm>
            <a:off x="3055434" y="1293541"/>
            <a:ext cx="3624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3427D9-E634-F7CE-FC30-49A55137D0D7}"/>
              </a:ext>
            </a:extLst>
          </p:cNvPr>
          <p:cNvSpPr txBox="1"/>
          <p:nvPr/>
        </p:nvSpPr>
        <p:spPr>
          <a:xfrm>
            <a:off x="6679580" y="1108875"/>
            <a:ext cx="4669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</a:t>
            </a:r>
            <a:r>
              <a:rPr lang="en-US" altLang="ko-KR" sz="1800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토큰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ID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로 </a:t>
            </a:r>
            <a:r>
              <a:rPr lang="ko-KR" altLang="en-US" dirty="0" err="1">
                <a:solidFill>
                  <a:srgbClr val="202124"/>
                </a:solidFill>
                <a:latin typeface="Roboto" panose="02000000000000000000" pitchFamily="2" charset="0"/>
              </a:rPr>
              <a:t>인코딩된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ko-KR" dirty="0" err="1">
                <a:solidFill>
                  <a:srgbClr val="202124"/>
                </a:solidFill>
                <a:latin typeface="Roboto" panose="02000000000000000000" pitchFamily="2" charset="0"/>
              </a:rPr>
              <a:t>pt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, </a:t>
            </a:r>
            <a:r>
              <a:rPr lang="en-US" altLang="ko-KR" dirty="0" err="1">
                <a:solidFill>
                  <a:srgbClr val="202124"/>
                </a:solidFill>
                <a:latin typeface="Roboto" panose="02000000000000000000" pitchFamily="2" charset="0"/>
              </a:rPr>
              <a:t>en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쌍을 반환합니다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AB92806-111A-A83B-21C5-0D14AB830760}"/>
              </a:ext>
            </a:extLst>
          </p:cNvPr>
          <p:cNvCxnSpPr>
            <a:cxnSpLocks/>
          </p:cNvCxnSpPr>
          <p:nvPr/>
        </p:nvCxnSpPr>
        <p:spPr>
          <a:xfrm>
            <a:off x="2559086" y="3600450"/>
            <a:ext cx="42189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82EE3B-0C54-8205-201D-90747D81B4FC}"/>
              </a:ext>
            </a:extLst>
          </p:cNvPr>
          <p:cNvSpPr txBox="1"/>
          <p:nvPr/>
        </p:nvSpPr>
        <p:spPr>
          <a:xfrm>
            <a:off x="6777990" y="3409446"/>
            <a:ext cx="4669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▶</a:t>
            </a:r>
            <a:r>
              <a:rPr lang="en-US" altLang="ko-KR" sz="1800" dirty="0">
                <a:solidFill>
                  <a:srgbClr val="202124"/>
                </a:solidFill>
                <a:latin typeface="Roboto" panose="02000000000000000000" pitchFamily="2" charset="0"/>
              </a:rPr>
              <a:t> ds(data set) </a:t>
            </a:r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에서</a:t>
            </a:r>
            <a:endParaRPr lang="en-US" altLang="ko-KR" sz="18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     </a:t>
            </a:r>
            <a:r>
              <a:rPr lang="en-US" altLang="ko-KR" sz="1800" dirty="0">
                <a:solidFill>
                  <a:srgbClr val="202124"/>
                </a:solidFill>
                <a:latin typeface="Roboto" panose="02000000000000000000" pitchFamily="2" charset="0"/>
              </a:rPr>
              <a:t>batch</a:t>
            </a:r>
            <a:r>
              <a:rPr lang="ko-KR" alt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를 생성하여 반환하는 함수입니다</a:t>
            </a:r>
            <a:r>
              <a:rPr lang="en-US" altLang="ko-KR" sz="1800" dirty="0">
                <a:solidFill>
                  <a:srgbClr val="202124"/>
                </a:solidFill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72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1164</Words>
  <Application>Microsoft Office PowerPoint</Application>
  <PresentationFormat>와이드스크린</PresentationFormat>
  <Paragraphs>293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맑은 고딕</vt:lpstr>
      <vt:lpstr>Arial</vt:lpstr>
      <vt:lpstr>Cambria Math</vt:lpstr>
      <vt:lpstr>Consolas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심승현</dc:creator>
  <cp:lastModifiedBy>심승현</cp:lastModifiedBy>
  <cp:revision>8</cp:revision>
  <dcterms:created xsi:type="dcterms:W3CDTF">2022-05-18T15:09:56Z</dcterms:created>
  <dcterms:modified xsi:type="dcterms:W3CDTF">2022-05-18T21:19:13Z</dcterms:modified>
</cp:coreProperties>
</file>