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70" r:id="rId6"/>
    <p:sldId id="266" r:id="rId7"/>
    <p:sldId id="268" r:id="rId8"/>
    <p:sldId id="269" r:id="rId9"/>
    <p:sldId id="271" r:id="rId10"/>
    <p:sldId id="264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8" r:id="rId36"/>
    <p:sldId id="296" r:id="rId37"/>
    <p:sldId id="297" r:id="rId38"/>
    <p:sldId id="299" r:id="rId39"/>
    <p:sldId id="300" r:id="rId40"/>
    <p:sldId id="302" r:id="rId41"/>
    <p:sldId id="301" r:id="rId42"/>
    <p:sldId id="303" r:id="rId43"/>
    <p:sldId id="304" r:id="rId44"/>
    <p:sldId id="305" r:id="rId45"/>
    <p:sldId id="306" r:id="rId46"/>
    <p:sldId id="309" r:id="rId47"/>
    <p:sldId id="307" r:id="rId48"/>
    <p:sldId id="308" r:id="rId49"/>
    <p:sldId id="310" r:id="rId50"/>
    <p:sldId id="311" r:id="rId51"/>
    <p:sldId id="257" r:id="rId52"/>
    <p:sldId id="313" r:id="rId53"/>
    <p:sldId id="314" r:id="rId54"/>
    <p:sldId id="315" r:id="rId55"/>
    <p:sldId id="316" r:id="rId56"/>
    <p:sldId id="317" r:id="rId57"/>
    <p:sldId id="319" r:id="rId58"/>
    <p:sldId id="318" r:id="rId59"/>
    <p:sldId id="320" r:id="rId60"/>
    <p:sldId id="321" r:id="rId61"/>
    <p:sldId id="312" r:id="rId62"/>
    <p:sldId id="324" r:id="rId63"/>
    <p:sldId id="322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6" r:id="rId72"/>
    <p:sldId id="337" r:id="rId73"/>
    <p:sldId id="338" r:id="rId74"/>
    <p:sldId id="339" r:id="rId75"/>
    <p:sldId id="334" r:id="rId76"/>
    <p:sldId id="340" r:id="rId77"/>
    <p:sldId id="341" r:id="rId78"/>
    <p:sldId id="342" r:id="rId79"/>
    <p:sldId id="343" r:id="rId80"/>
    <p:sldId id="345" r:id="rId81"/>
    <p:sldId id="346" r:id="rId82"/>
    <p:sldId id="347" r:id="rId8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FFCC"/>
    <a:srgbClr val="FFCCFF"/>
    <a:srgbClr val="FFCCCC"/>
    <a:srgbClr val="FF7C80"/>
    <a:srgbClr val="D9D9D9"/>
    <a:srgbClr val="CCFFCC"/>
    <a:srgbClr val="3366FF"/>
    <a:srgbClr val="99C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88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44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61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21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6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83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4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7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42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86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4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4905F-27AE-4646-ACC2-E0C1A533D23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9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6F9F1-F3C3-9009-98AA-D0593D200FBD}"/>
              </a:ext>
            </a:extLst>
          </p:cNvPr>
          <p:cNvSpPr txBox="1"/>
          <p:nvPr/>
        </p:nvSpPr>
        <p:spPr>
          <a:xfrm>
            <a:off x="1" y="1985442"/>
            <a:ext cx="12192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000" b="1" dirty="0" smtClean="0"/>
              <a:t>Translator Using Transformer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sz="2400" dirty="0" smtClean="0"/>
              <a:t>Translating Portuguese to English using Transformer</a:t>
            </a:r>
            <a:endParaRPr lang="en-US" altLang="ko-KR" sz="2400" dirty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컴퓨터소프트웨어학부</a:t>
            </a:r>
            <a:r>
              <a:rPr lang="ko-KR" altLang="en-US" dirty="0"/>
              <a:t> 심승현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139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79273" y="3980873"/>
            <a:ext cx="3057236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739321"/>
              </p:ext>
            </p:extLst>
          </p:nvPr>
        </p:nvGraphicFramePr>
        <p:xfrm>
          <a:off x="4328712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95082" y="49105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06602"/>
              </p:ext>
            </p:extLst>
          </p:nvPr>
        </p:nvGraphicFramePr>
        <p:xfrm>
          <a:off x="5883673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604462"/>
              </p:ext>
            </p:extLst>
          </p:nvPr>
        </p:nvGraphicFramePr>
        <p:xfrm>
          <a:off x="5569336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358259" y="6080275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81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79273" y="3980873"/>
            <a:ext cx="3057236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28712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95082" y="49105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883673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569336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1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6313532" y="429969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358259" y="6080275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52942" y="497219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1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79273" y="3980873"/>
            <a:ext cx="3057236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28712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95082" y="49105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883673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569336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1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6313532" y="429969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358259" y="6080275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52942" y="497219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5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79273" y="3980873"/>
            <a:ext cx="3057236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28712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95082" y="49105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883673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569336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1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6313532" y="429969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358259" y="6080275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52942" y="497219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6936509" y="3404432"/>
            <a:ext cx="766618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208982" y="80029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115852"/>
              </p:ext>
            </p:extLst>
          </p:nvPr>
        </p:nvGraphicFramePr>
        <p:xfrm>
          <a:off x="761719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36537"/>
              </p:ext>
            </p:extLst>
          </p:nvPr>
        </p:nvGraphicFramePr>
        <p:xfrm>
          <a:off x="8245572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151606"/>
              </p:ext>
            </p:extLst>
          </p:nvPr>
        </p:nvGraphicFramePr>
        <p:xfrm>
          <a:off x="7931235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726298"/>
              </p:ext>
            </p:extLst>
          </p:nvPr>
        </p:nvGraphicFramePr>
        <p:xfrm>
          <a:off x="8559307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064958" y="174201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42927"/>
              </p:ext>
            </p:extLst>
          </p:nvPr>
        </p:nvGraphicFramePr>
        <p:xfrm>
          <a:off x="9657303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616331"/>
              </p:ext>
            </p:extLst>
          </p:nvPr>
        </p:nvGraphicFramePr>
        <p:xfrm>
          <a:off x="10285676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905043"/>
              </p:ext>
            </p:extLst>
          </p:nvPr>
        </p:nvGraphicFramePr>
        <p:xfrm>
          <a:off x="997133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4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708148" y="2941423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직사각형 45"/>
              <p:cNvSpPr/>
              <p:nvPr/>
            </p:nvSpPr>
            <p:spPr>
              <a:xfrm>
                <a:off x="8983048" y="3175774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직사각형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3048" y="3175774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3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79273" y="3980873"/>
            <a:ext cx="3057236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28712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95082" y="49105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883673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569336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1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6313532" y="429969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358259" y="6080275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52942" y="497219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6936509" y="3404432"/>
            <a:ext cx="766618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208982" y="80029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61719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8245572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7931235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8559307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064958" y="174201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9657303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285676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997133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4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9971339" y="2995758"/>
            <a:ext cx="611716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887386" y="3304354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250232" y="1054457"/>
            <a:ext cx="738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8873343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0583055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9971339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84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79273" y="3980873"/>
            <a:ext cx="3057236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28712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95082" y="49105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883673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569336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1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6313532" y="429969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358259" y="6080275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52942" y="497219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6936509" y="3404432"/>
            <a:ext cx="766618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208982" y="80029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61719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8245572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7931235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8559307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064958" y="174201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9657303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285676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997133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4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9971339" y="2995758"/>
            <a:ext cx="611716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887386" y="3304354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250232" y="1054457"/>
            <a:ext cx="738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8873343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0583055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9971339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650710" y="1243094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Attention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273942" y="1703965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Attention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직사각형 51"/>
              <p:cNvSpPr/>
              <p:nvPr/>
            </p:nvSpPr>
            <p:spPr>
              <a:xfrm>
                <a:off x="9064958" y="2214629"/>
                <a:ext cx="1284307" cy="544468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Attention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직사각형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958" y="2214629"/>
                <a:ext cx="1284307" cy="544468"/>
              </a:xfrm>
              <a:prstGeom prst="rect">
                <a:avLst/>
              </a:prstGeom>
              <a:blipFill>
                <a:blip r:embed="rId4"/>
                <a:stretch>
                  <a:fillRect t="-13043" r="-939"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67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79273" y="3980873"/>
            <a:ext cx="3057236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28712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95082" y="49105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883673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569336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1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6313532" y="429969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358259" y="6080275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52942" y="497219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6936509" y="3404432"/>
            <a:ext cx="766618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208982" y="80029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73406"/>
              </p:ext>
            </p:extLst>
          </p:nvPr>
        </p:nvGraphicFramePr>
        <p:xfrm>
          <a:off x="761719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08532"/>
              </p:ext>
            </p:extLst>
          </p:nvPr>
        </p:nvGraphicFramePr>
        <p:xfrm>
          <a:off x="8245572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984589"/>
              </p:ext>
            </p:extLst>
          </p:nvPr>
        </p:nvGraphicFramePr>
        <p:xfrm>
          <a:off x="7931235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735203"/>
              </p:ext>
            </p:extLst>
          </p:nvPr>
        </p:nvGraphicFramePr>
        <p:xfrm>
          <a:off x="8559307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064958" y="174201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67879"/>
              </p:ext>
            </p:extLst>
          </p:nvPr>
        </p:nvGraphicFramePr>
        <p:xfrm>
          <a:off x="9657303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597041"/>
              </p:ext>
            </p:extLst>
          </p:nvPr>
        </p:nvGraphicFramePr>
        <p:xfrm>
          <a:off x="10285676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104988"/>
              </p:ext>
            </p:extLst>
          </p:nvPr>
        </p:nvGraphicFramePr>
        <p:xfrm>
          <a:off x="997133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4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9971339" y="2995758"/>
            <a:ext cx="611716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887386" y="3304354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250232" y="1054457"/>
            <a:ext cx="738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8873343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0583055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9971339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9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79273" y="3980873"/>
            <a:ext cx="3057236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28712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95082" y="49105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883673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569336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1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6313532" y="429969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358259" y="6080275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52942" y="497219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6936509" y="3404432"/>
            <a:ext cx="766618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208982" y="80029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61719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8245572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7931235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8559307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064958" y="174201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9657303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285676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997133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8464521" y="2129099"/>
            <a:ext cx="1544745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Concatenate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708148" y="2941423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직사각형 53"/>
              <p:cNvSpPr/>
              <p:nvPr/>
            </p:nvSpPr>
            <p:spPr>
              <a:xfrm>
                <a:off x="8983048" y="3175774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직사각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3048" y="3175774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1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79254" y="338921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728196"/>
              </p:ext>
            </p:extLst>
          </p:nvPr>
        </p:nvGraphicFramePr>
        <p:xfrm>
          <a:off x="4387471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636142"/>
              </p:ext>
            </p:extLst>
          </p:nvPr>
        </p:nvGraphicFramePr>
        <p:xfrm>
          <a:off x="5015844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0456"/>
              </p:ext>
            </p:extLst>
          </p:nvPr>
        </p:nvGraphicFramePr>
        <p:xfrm>
          <a:off x="4701507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296878"/>
              </p:ext>
            </p:extLst>
          </p:nvPr>
        </p:nvGraphicFramePr>
        <p:xfrm>
          <a:off x="5329579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835230" y="433093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075568"/>
              </p:ext>
            </p:extLst>
          </p:nvPr>
        </p:nvGraphicFramePr>
        <p:xfrm>
          <a:off x="6427575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812524"/>
              </p:ext>
            </p:extLst>
          </p:nvPr>
        </p:nvGraphicFramePr>
        <p:xfrm>
          <a:off x="7055948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284446"/>
              </p:ext>
            </p:extLst>
          </p:nvPr>
        </p:nvGraphicFramePr>
        <p:xfrm>
          <a:off x="6741611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4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8420" y="5530343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직사각형 48"/>
              <p:cNvSpPr/>
              <p:nvPr/>
            </p:nvSpPr>
            <p:spPr>
              <a:xfrm>
                <a:off x="5753320" y="5764694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320" y="5764694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7450462" y="3779754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789872" y="4452253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2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79254" y="338921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387471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5015844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4701507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5329579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835230" y="433093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6427575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7055948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6741611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4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8420" y="5530343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직사각형 48"/>
              <p:cNvSpPr/>
              <p:nvPr/>
            </p:nvSpPr>
            <p:spPr>
              <a:xfrm>
                <a:off x="5753320" y="5764694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320" y="5764694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7450462" y="3779754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789872" y="4452253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2939829"/>
            <a:ext cx="2537250" cy="289054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Pointwise Feed Forward Network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2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string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79254" y="338921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387471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5015844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4701507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5329579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835230" y="433093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6427575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7055948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6741611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4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8420" y="5530343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직사각형 48"/>
              <p:cNvSpPr/>
              <p:nvPr/>
            </p:nvSpPr>
            <p:spPr>
              <a:xfrm>
                <a:off x="5753320" y="5764694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320" y="5764694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7450462" y="3779754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789872" y="4452253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2939829"/>
            <a:ext cx="2537250" cy="289054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Pointwise Feed Forward Network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오른쪽 화살표 44"/>
          <p:cNvSpPr/>
          <p:nvPr/>
        </p:nvSpPr>
        <p:spPr>
          <a:xfrm>
            <a:off x="5448520" y="2725845"/>
            <a:ext cx="609600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81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109485" y="219277"/>
            <a:ext cx="4128655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669115"/>
              </p:ext>
            </p:extLst>
          </p:nvPr>
        </p:nvGraphicFramePr>
        <p:xfrm>
          <a:off x="2700811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998957"/>
              </p:ext>
            </p:extLst>
          </p:nvPr>
        </p:nvGraphicFramePr>
        <p:xfrm>
          <a:off x="3329184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155347"/>
              </p:ext>
            </p:extLst>
          </p:nvPr>
        </p:nvGraphicFramePr>
        <p:xfrm>
          <a:off x="3014847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078064"/>
              </p:ext>
            </p:extLst>
          </p:nvPr>
        </p:nvGraphicFramePr>
        <p:xfrm>
          <a:off x="3642919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148570" y="116099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909497"/>
              </p:ext>
            </p:extLst>
          </p:nvPr>
        </p:nvGraphicFramePr>
        <p:xfrm>
          <a:off x="4740915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481805"/>
              </p:ext>
            </p:extLst>
          </p:nvPr>
        </p:nvGraphicFramePr>
        <p:xfrm>
          <a:off x="5369288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002917"/>
              </p:ext>
            </p:extLst>
          </p:nvPr>
        </p:nvGraphicFramePr>
        <p:xfrm>
          <a:off x="5054951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6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791760" y="2360403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49291"/>
              </p:ext>
            </p:extLst>
          </p:nvPr>
        </p:nvGraphicFramePr>
        <p:xfrm>
          <a:off x="2385953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74228"/>
              </p:ext>
            </p:extLst>
          </p:nvPr>
        </p:nvGraphicFramePr>
        <p:xfrm>
          <a:off x="5680645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4206313" y="2577075"/>
            <a:ext cx="901853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dff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4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79254" y="338921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387471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5015844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4701507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5329579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835230" y="433093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6427575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7055948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6741611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4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8420" y="5530343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직사각형 48"/>
              <p:cNvSpPr/>
              <p:nvPr/>
            </p:nvSpPr>
            <p:spPr>
              <a:xfrm>
                <a:off x="5753320" y="5764694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320" y="5764694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7450462" y="3779754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789872" y="4452253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2939829"/>
            <a:ext cx="2537250" cy="289054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Pointwise Feed Forward Network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오른쪽 화살표 44"/>
          <p:cNvSpPr/>
          <p:nvPr/>
        </p:nvSpPr>
        <p:spPr>
          <a:xfrm>
            <a:off x="5448520" y="2725845"/>
            <a:ext cx="609600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81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109485" y="219277"/>
            <a:ext cx="4128655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2700811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3329184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3014847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3642919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148570" y="116099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4740915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/>
        </p:nvGraphicFramePr>
        <p:xfrm>
          <a:off x="5369288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5054951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6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791760" y="2360403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2385953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5680645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4206313" y="2577075"/>
            <a:ext cx="901853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오른쪽 화살표 64"/>
          <p:cNvSpPr/>
          <p:nvPr/>
        </p:nvSpPr>
        <p:spPr>
          <a:xfrm>
            <a:off x="6513619" y="1207756"/>
            <a:ext cx="609600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700749" y="247600"/>
            <a:ext cx="3281287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9284145" y="1189313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7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927335" y="2388726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직사각형 78"/>
              <p:cNvSpPr/>
              <p:nvPr/>
            </p:nvSpPr>
            <p:spPr>
              <a:xfrm>
                <a:off x="9202235" y="2623077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235" y="2623077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74930"/>
              </p:ext>
            </p:extLst>
          </p:nvPr>
        </p:nvGraphicFramePr>
        <p:xfrm>
          <a:off x="8193804" y="497006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056534"/>
              </p:ext>
            </p:extLst>
          </p:nvPr>
        </p:nvGraphicFramePr>
        <p:xfrm>
          <a:off x="8822177" y="497006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15254"/>
              </p:ext>
            </p:extLst>
          </p:nvPr>
        </p:nvGraphicFramePr>
        <p:xfrm>
          <a:off x="8507840" y="497006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79158"/>
              </p:ext>
            </p:extLst>
          </p:nvPr>
        </p:nvGraphicFramePr>
        <p:xfrm>
          <a:off x="7878946" y="497006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374537"/>
              </p:ext>
            </p:extLst>
          </p:nvPr>
        </p:nvGraphicFramePr>
        <p:xfrm>
          <a:off x="10201628" y="496603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461571"/>
              </p:ext>
            </p:extLst>
          </p:nvPr>
        </p:nvGraphicFramePr>
        <p:xfrm>
          <a:off x="9887291" y="496603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54514"/>
              </p:ext>
            </p:extLst>
          </p:nvPr>
        </p:nvGraphicFramePr>
        <p:xfrm>
          <a:off x="10512985" y="496603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35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879958" y="12091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2939829"/>
            <a:ext cx="2537250" cy="289054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Pointwise Feed Forward Network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700749" y="247600"/>
            <a:ext cx="3281287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9284145" y="1189313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7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927335" y="2388726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직사각형 78"/>
              <p:cNvSpPr/>
              <p:nvPr/>
            </p:nvSpPr>
            <p:spPr>
              <a:xfrm>
                <a:off x="9202235" y="2623077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235" y="2623077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8193804" y="497006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8822177" y="497006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8507840" y="497006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7878946" y="497006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10201628" y="496603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9887291" y="496603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10512985" y="496603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0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7533405" y="638663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Encoder Layer 0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981781" y="3221237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415788" y="2195402"/>
            <a:ext cx="3281287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999184" y="313711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7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642374" y="4336528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직사각형 78"/>
              <p:cNvSpPr/>
              <p:nvPr/>
            </p:nvSpPr>
            <p:spPr>
              <a:xfrm>
                <a:off x="5917274" y="457087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274" y="457087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35912"/>
              </p:ext>
            </p:extLst>
          </p:nvPr>
        </p:nvGraphicFramePr>
        <p:xfrm>
          <a:off x="4908843" y="244480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80646"/>
              </p:ext>
            </p:extLst>
          </p:nvPr>
        </p:nvGraphicFramePr>
        <p:xfrm>
          <a:off x="5537216" y="244480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66241"/>
              </p:ext>
            </p:extLst>
          </p:nvPr>
        </p:nvGraphicFramePr>
        <p:xfrm>
          <a:off x="5222879" y="244480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11024"/>
              </p:ext>
            </p:extLst>
          </p:nvPr>
        </p:nvGraphicFramePr>
        <p:xfrm>
          <a:off x="4593985" y="244480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25113"/>
              </p:ext>
            </p:extLst>
          </p:nvPr>
        </p:nvGraphicFramePr>
        <p:xfrm>
          <a:off x="6916667" y="2444405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321350"/>
              </p:ext>
            </p:extLst>
          </p:nvPr>
        </p:nvGraphicFramePr>
        <p:xfrm>
          <a:off x="6602330" y="2444405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38351"/>
              </p:ext>
            </p:extLst>
          </p:nvPr>
        </p:nvGraphicFramePr>
        <p:xfrm>
          <a:off x="7228024" y="2444405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0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7614887" y="254850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4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Encoder Layer 0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981781" y="3221237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415788" y="2195402"/>
            <a:ext cx="3281287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999184" y="313711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7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642374" y="4336528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직사각형 78"/>
              <p:cNvSpPr/>
              <p:nvPr/>
            </p:nvSpPr>
            <p:spPr>
              <a:xfrm>
                <a:off x="5917274" y="457087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274" y="457087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4908843" y="244480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5537216" y="244480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5222879" y="244480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4593985" y="244480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6916667" y="2444405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6602330" y="2444405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7228024" y="2444405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0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7614887" y="254850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9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Target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Target string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Target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6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9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33" idx="3"/>
          </p:cNvCxnSpPr>
          <p:nvPr/>
        </p:nvCxnSpPr>
        <p:spPr>
          <a:xfrm flipV="1">
            <a:off x="7396862" y="5510395"/>
            <a:ext cx="989756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8386618" y="5177080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5, 4, 2]]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79717" y="5335154"/>
            <a:ext cx="166254" cy="2586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637917" y="5602781"/>
            <a:ext cx="624927" cy="267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start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72816" y="5335154"/>
            <a:ext cx="166254" cy="2586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055943" y="5602781"/>
            <a:ext cx="601760" cy="267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385575" y="5336820"/>
            <a:ext cx="166254" cy="258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9572116" y="5334163"/>
            <a:ext cx="166254" cy="258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758657" y="5334162"/>
            <a:ext cx="166254" cy="258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634179" y="5652655"/>
            <a:ext cx="512530" cy="277091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6150528" y="5652655"/>
            <a:ext cx="324163" cy="277091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6454549" y="5765918"/>
            <a:ext cx="152400" cy="15240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386618" y="3820838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[[3, 5, 4, 2]]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33" idx="3"/>
          </p:cNvCxnSpPr>
          <p:nvPr/>
        </p:nvCxnSpPr>
        <p:spPr>
          <a:xfrm flipV="1">
            <a:off x="7396862" y="5510395"/>
            <a:ext cx="989756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8386618" y="5177080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5, 4, 2]]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56656" y="5276785"/>
            <a:ext cx="895928" cy="3602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88218" y="4929365"/>
            <a:ext cx="775855" cy="381512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[:, :-1]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25" idx="1"/>
            <a:endCxn id="32" idx="3"/>
          </p:cNvCxnSpPr>
          <p:nvPr/>
        </p:nvCxnSpPr>
        <p:spPr>
          <a:xfrm flipH="1" flipV="1">
            <a:off x="7399557" y="4933885"/>
            <a:ext cx="987061" cy="5230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499745" y="5043055"/>
            <a:ext cx="1385454" cy="41383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Train data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1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84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386618" y="3820838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[[3, 5, 4, 2]]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33" idx="3"/>
          </p:cNvCxnSpPr>
          <p:nvPr/>
        </p:nvCxnSpPr>
        <p:spPr>
          <a:xfrm flipV="1">
            <a:off x="7396862" y="5510395"/>
            <a:ext cx="989756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8386618" y="5177080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5, 4, 2]]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365673" y="5276785"/>
            <a:ext cx="885461" cy="3602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82200" y="4933885"/>
            <a:ext cx="775855" cy="381512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[:, 1:]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25" idx="0"/>
            <a:endCxn id="20" idx="2"/>
          </p:cNvCxnSpPr>
          <p:nvPr/>
        </p:nvCxnSpPr>
        <p:spPr>
          <a:xfrm flipV="1">
            <a:off x="9655243" y="4380466"/>
            <a:ext cx="0" cy="7966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7399557" y="4933885"/>
            <a:ext cx="987061" cy="52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3891" y="3541024"/>
            <a:ext cx="1385454" cy="41383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Truth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7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33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366003"/>
              </p:ext>
            </p:extLst>
          </p:nvPr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397867"/>
              </p:ext>
            </p:extLst>
          </p:nvPr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90648"/>
              </p:ext>
            </p:extLst>
          </p:nvPr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87598" y="5753361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/>
              <p:cNvSpPr/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53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87598" y="5753361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/>
              <p:cNvSpPr/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0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9099" y="5737032"/>
            <a:ext cx="468703" cy="21818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722507" y="5804719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396762" y="4212360"/>
            <a:ext cx="0" cy="146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0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9099" y="5737032"/>
            <a:ext cx="468703" cy="21818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722507" y="5804719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396762" y="4212360"/>
            <a:ext cx="0" cy="146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073237" y="4028326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Attention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79475" y="4468922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직사각형 43"/>
              <p:cNvSpPr/>
              <p:nvPr/>
            </p:nvSpPr>
            <p:spPr>
              <a:xfrm>
                <a:off x="3442474" y="4976524"/>
                <a:ext cx="1284307" cy="544468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Attention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474" y="4976524"/>
                <a:ext cx="1284307" cy="544468"/>
              </a:xfrm>
              <a:prstGeom prst="rect">
                <a:avLst/>
              </a:prstGeom>
              <a:blipFill>
                <a:blip r:embed="rId4"/>
                <a:stretch>
                  <a:fillRect t="-13043" r="-943"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17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9099" y="5737032"/>
            <a:ext cx="468703" cy="21818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722507" y="5804719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396762" y="4212360"/>
            <a:ext cx="0" cy="146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172880" y="2537459"/>
            <a:ext cx="2479120" cy="197670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90502"/>
              </p:ext>
            </p:extLst>
          </p:nvPr>
        </p:nvGraphicFramePr>
        <p:xfrm>
          <a:off x="7585020" y="2906924"/>
          <a:ext cx="1690508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627">
                  <a:extLst>
                    <a:ext uri="{9D8B030D-6E8A-4147-A177-3AD203B41FA5}">
                      <a16:colId xmlns:a16="http://schemas.microsoft.com/office/drawing/2014/main" val="352665151"/>
                    </a:ext>
                  </a:extLst>
                </a:gridCol>
                <a:gridCol w="422627">
                  <a:extLst>
                    <a:ext uri="{9D8B030D-6E8A-4147-A177-3AD203B41FA5}">
                      <a16:colId xmlns:a16="http://schemas.microsoft.com/office/drawing/2014/main" val="1699216715"/>
                    </a:ext>
                  </a:extLst>
                </a:gridCol>
                <a:gridCol w="422627">
                  <a:extLst>
                    <a:ext uri="{9D8B030D-6E8A-4147-A177-3AD203B41FA5}">
                      <a16:colId xmlns:a16="http://schemas.microsoft.com/office/drawing/2014/main" val="3545481903"/>
                    </a:ext>
                  </a:extLst>
                </a:gridCol>
                <a:gridCol w="422627">
                  <a:extLst>
                    <a:ext uri="{9D8B030D-6E8A-4147-A177-3AD203B41FA5}">
                      <a16:colId xmlns:a16="http://schemas.microsoft.com/office/drawing/2014/main" val="3812422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83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4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04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726205"/>
                  </a:ext>
                </a:extLst>
              </a:tr>
            </a:tbl>
          </a:graphicData>
        </a:graphic>
      </p:graphicFrame>
      <p:sp>
        <p:nvSpPr>
          <p:cNvPr id="4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9437381" y="3028991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6200000" flipH="1">
            <a:off x="8305130" y="206821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302915" y="2255323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57071" y="4390284"/>
            <a:ext cx="1594930" cy="263787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look ahead mask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073237" y="4028326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Attention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79475" y="4468922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직사각형 50"/>
              <p:cNvSpPr/>
              <p:nvPr/>
            </p:nvSpPr>
            <p:spPr>
              <a:xfrm>
                <a:off x="3442474" y="4976524"/>
                <a:ext cx="1284307" cy="544468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Attention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직사각형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474" y="4976524"/>
                <a:ext cx="1284307" cy="544468"/>
              </a:xfrm>
              <a:prstGeom prst="rect">
                <a:avLst/>
              </a:prstGeom>
              <a:blipFill>
                <a:blip r:embed="rId4"/>
                <a:stretch>
                  <a:fillRect t="-13043" r="-943"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12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82366"/>
              </p:ext>
            </p:extLst>
          </p:nvPr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0553"/>
              </p:ext>
            </p:extLst>
          </p:nvPr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387476"/>
              </p:ext>
            </p:extLst>
          </p:nvPr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9099" y="5737032"/>
            <a:ext cx="468703" cy="21818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722507" y="5804719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396762" y="4212360"/>
            <a:ext cx="0" cy="146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172880" y="2537459"/>
            <a:ext cx="2479120" cy="197670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585020" y="2906924"/>
          <a:ext cx="1690508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627">
                  <a:extLst>
                    <a:ext uri="{9D8B030D-6E8A-4147-A177-3AD203B41FA5}">
                      <a16:colId xmlns:a16="http://schemas.microsoft.com/office/drawing/2014/main" val="352665151"/>
                    </a:ext>
                  </a:extLst>
                </a:gridCol>
                <a:gridCol w="422627">
                  <a:extLst>
                    <a:ext uri="{9D8B030D-6E8A-4147-A177-3AD203B41FA5}">
                      <a16:colId xmlns:a16="http://schemas.microsoft.com/office/drawing/2014/main" val="1699216715"/>
                    </a:ext>
                  </a:extLst>
                </a:gridCol>
                <a:gridCol w="422627">
                  <a:extLst>
                    <a:ext uri="{9D8B030D-6E8A-4147-A177-3AD203B41FA5}">
                      <a16:colId xmlns:a16="http://schemas.microsoft.com/office/drawing/2014/main" val="3545481903"/>
                    </a:ext>
                  </a:extLst>
                </a:gridCol>
                <a:gridCol w="422627">
                  <a:extLst>
                    <a:ext uri="{9D8B030D-6E8A-4147-A177-3AD203B41FA5}">
                      <a16:colId xmlns:a16="http://schemas.microsoft.com/office/drawing/2014/main" val="3812422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83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4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04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726205"/>
                  </a:ext>
                </a:extLst>
              </a:tr>
            </a:tbl>
          </a:graphicData>
        </a:graphic>
      </p:graphicFrame>
      <p:sp>
        <p:nvSpPr>
          <p:cNvPr id="4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9437381" y="3028991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6200000" flipH="1">
            <a:off x="8305130" y="206821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302915" y="2255323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57071" y="4390284"/>
            <a:ext cx="1594930" cy="263787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look ahead mask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78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218028" y="4633920"/>
            <a:ext cx="1678959" cy="399831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Concatenate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87598" y="5753361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직사각형 48"/>
              <p:cNvSpPr/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1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87598" y="5753361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직사각형 48"/>
              <p:cNvSpPr/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0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29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87598" y="5753361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직사각형 48"/>
              <p:cNvSpPr/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42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87598" y="5753361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직사각형 48"/>
              <p:cNvSpPr/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4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/>
          <p:cNvSpPr/>
          <p:nvPr/>
        </p:nvSpPr>
        <p:spPr>
          <a:xfrm>
            <a:off x="441221" y="2085865"/>
            <a:ext cx="3281287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024617" y="3027578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111050"/>
              </p:ext>
            </p:extLst>
          </p:nvPr>
        </p:nvGraphicFramePr>
        <p:xfrm>
          <a:off x="934276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46011"/>
              </p:ext>
            </p:extLst>
          </p:nvPr>
        </p:nvGraphicFramePr>
        <p:xfrm>
          <a:off x="1562649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261183"/>
              </p:ext>
            </p:extLst>
          </p:nvPr>
        </p:nvGraphicFramePr>
        <p:xfrm>
          <a:off x="1248312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559540"/>
              </p:ext>
            </p:extLst>
          </p:nvPr>
        </p:nvGraphicFramePr>
        <p:xfrm>
          <a:off x="619418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154599"/>
              </p:ext>
            </p:extLst>
          </p:nvPr>
        </p:nvGraphicFramePr>
        <p:xfrm>
          <a:off x="2942100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965423"/>
              </p:ext>
            </p:extLst>
          </p:nvPr>
        </p:nvGraphicFramePr>
        <p:xfrm>
          <a:off x="2627763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17403"/>
              </p:ext>
            </p:extLst>
          </p:nvPr>
        </p:nvGraphicFramePr>
        <p:xfrm>
          <a:off x="3253457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7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3667068" y="2447983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722508" y="260483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1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/>
          <p:cNvSpPr/>
          <p:nvPr/>
        </p:nvSpPr>
        <p:spPr>
          <a:xfrm>
            <a:off x="441221" y="2085865"/>
            <a:ext cx="3281287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024617" y="3027578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934276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1562649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1248312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619418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2942100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2627763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3253457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7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3667068" y="2447983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722508" y="260483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4396762" y="4212360"/>
            <a:ext cx="0" cy="146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941799" y="2325471"/>
            <a:ext cx="0" cy="1838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248312" y="2334587"/>
            <a:ext cx="0" cy="1838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876685" y="2334868"/>
            <a:ext cx="0" cy="1838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9099" y="5737032"/>
            <a:ext cx="468703" cy="21818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722507" y="5804719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/>
          <p:cNvSpPr/>
          <p:nvPr/>
        </p:nvSpPr>
        <p:spPr>
          <a:xfrm>
            <a:off x="441221" y="2085865"/>
            <a:ext cx="3281287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024617" y="3027578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934276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1562649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1248312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619418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2942100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2627763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3253457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7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3667068" y="2447983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722508" y="260483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4396762" y="4212360"/>
            <a:ext cx="0" cy="146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941799" y="2325471"/>
            <a:ext cx="0" cy="1838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248312" y="2334587"/>
            <a:ext cx="0" cy="1838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876685" y="2334868"/>
            <a:ext cx="0" cy="1838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9099" y="5737032"/>
            <a:ext cx="468703" cy="21818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722507" y="5804719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019512" y="4490301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Attention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789567" y="4841525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직사각형 48"/>
              <p:cNvSpPr/>
              <p:nvPr/>
            </p:nvSpPr>
            <p:spPr>
              <a:xfrm>
                <a:off x="3433358" y="5050888"/>
                <a:ext cx="1284307" cy="544468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Attention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358" y="5050888"/>
                <a:ext cx="1284307" cy="544468"/>
              </a:xfrm>
              <a:prstGeom prst="rect">
                <a:avLst/>
              </a:prstGeom>
              <a:blipFill>
                <a:blip r:embed="rId4"/>
                <a:stretch>
                  <a:fillRect t="-14286" r="-939" b="-43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직사각형 67"/>
          <p:cNvSpPr/>
          <p:nvPr/>
        </p:nvSpPr>
        <p:spPr>
          <a:xfrm>
            <a:off x="719914" y="2655166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Attention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45934" y="3023328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직사각형 65"/>
              <p:cNvSpPr/>
              <p:nvPr/>
            </p:nvSpPr>
            <p:spPr>
              <a:xfrm>
                <a:off x="2108933" y="3530930"/>
                <a:ext cx="1284307" cy="544468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Attention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직사각형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933" y="3530930"/>
                <a:ext cx="1284307" cy="544468"/>
              </a:xfrm>
              <a:prstGeom prst="rect">
                <a:avLst/>
              </a:prstGeom>
              <a:blipFill>
                <a:blip r:embed="rId5"/>
                <a:stretch>
                  <a:fillRect t="-13043" r="-939"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13876"/>
              </p:ext>
            </p:extLst>
          </p:nvPr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623316"/>
              </p:ext>
            </p:extLst>
          </p:nvPr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81155"/>
              </p:ext>
            </p:extLst>
          </p:nvPr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4396762" y="4212360"/>
            <a:ext cx="0" cy="146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9099" y="5737032"/>
            <a:ext cx="468703" cy="21818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722507" y="5804719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7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61579" y="3218377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21329"/>
              </p:ext>
            </p:extLst>
          </p:nvPr>
        </p:nvGraphicFramePr>
        <p:xfrm>
          <a:off x="3016710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83080" y="414806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379794"/>
              </p:ext>
            </p:extLst>
          </p:nvPr>
        </p:nvGraphicFramePr>
        <p:xfrm>
          <a:off x="4571671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8904"/>
              </p:ext>
            </p:extLst>
          </p:nvPr>
        </p:nvGraphicFramePr>
        <p:xfrm>
          <a:off x="4257334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640047" y="3567407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34463" y="417612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86046" y="3674225"/>
            <a:ext cx="1678959" cy="399831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Concatenate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068917" y="5018438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직사각형 44"/>
              <p:cNvSpPr/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0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61579" y="3218377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016710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83080" y="414806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571671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257334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640047" y="3567407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34463" y="417612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068917" y="5018438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직사각형 43"/>
              <p:cNvSpPr/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4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61579" y="3218377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016710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83080" y="414806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571671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257334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640047" y="3567407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34463" y="417612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11218"/>
            <a:ext cx="2537250" cy="20695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Pointwise Feed Forward Network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068917" y="5018438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직사각형 44"/>
              <p:cNvSpPr/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72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61579" y="3218377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71867"/>
              </p:ext>
            </p:extLst>
          </p:nvPr>
        </p:nvGraphicFramePr>
        <p:xfrm>
          <a:off x="3016710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83080" y="414806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774217"/>
              </p:ext>
            </p:extLst>
          </p:nvPr>
        </p:nvGraphicFramePr>
        <p:xfrm>
          <a:off x="4571671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545195"/>
              </p:ext>
            </p:extLst>
          </p:nvPr>
        </p:nvGraphicFramePr>
        <p:xfrm>
          <a:off x="4257334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640047" y="3567407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34463" y="417612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11218"/>
            <a:ext cx="2537250" cy="20695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Pointwise Feed Forward Network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068917" y="5018438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직사각형 44"/>
              <p:cNvSpPr/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2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Decoder Layer 0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/>
          <p:cNvSpPr/>
          <p:nvPr/>
        </p:nvSpPr>
        <p:spPr>
          <a:xfrm>
            <a:off x="2761579" y="3218377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016710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83080" y="414806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571671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257334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640047" y="3567407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34463" y="417612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068917" y="5018438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직사각형 44"/>
              <p:cNvSpPr/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78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576945" y="4812145"/>
            <a:ext cx="166254" cy="2586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35145" y="5079772"/>
            <a:ext cx="624927" cy="267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start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69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Decoder Layer 0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8237" y="471202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22432"/>
              </p:ext>
            </p:extLst>
          </p:nvPr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00031"/>
              </p:ext>
            </p:extLst>
          </p:nvPr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004738"/>
              </p:ext>
            </p:extLst>
          </p:nvPr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직사각형 4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7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632694"/>
              </p:ext>
            </p:extLst>
          </p:nvPr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35193"/>
              </p:ext>
            </p:extLst>
          </p:nvPr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3658"/>
              </p:ext>
            </p:extLst>
          </p:nvPr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65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Final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33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66" idx="3"/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95122" y="3449985"/>
            <a:ext cx="1343981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441" y="2569278"/>
            <a:ext cx="4207359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0157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201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0638454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324117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8022645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708308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3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545030" y="4320555"/>
            <a:ext cx="3270752" cy="237721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52180" y="4566369"/>
            <a:ext cx="4195880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number of target language vocabulary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442711" y="331078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336738"/>
              </p:ext>
            </p:extLst>
          </p:nvPr>
        </p:nvGraphicFramePr>
        <p:xfrm>
          <a:off x="8650129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882698"/>
              </p:ext>
            </p:extLst>
          </p:nvPr>
        </p:nvGraphicFramePr>
        <p:xfrm>
          <a:off x="833579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28712"/>
              </p:ext>
            </p:extLst>
          </p:nvPr>
        </p:nvGraphicFramePr>
        <p:xfrm>
          <a:off x="895716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30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25081" y="4651396"/>
            <a:ext cx="5717309" cy="168275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For each words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</a:rPr>
              <a:t>column),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the value in this matrix means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probability of prediction on which word will appear next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66" idx="3"/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95122" y="3449985"/>
            <a:ext cx="1343981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441" y="2569278"/>
            <a:ext cx="4207359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0157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442711" y="331078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984727"/>
              </p:ext>
            </p:extLst>
          </p:nvPr>
        </p:nvGraphicFramePr>
        <p:xfrm>
          <a:off x="8650129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24319"/>
              </p:ext>
            </p:extLst>
          </p:nvPr>
        </p:nvGraphicFramePr>
        <p:xfrm>
          <a:off x="833579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201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04882"/>
              </p:ext>
            </p:extLst>
          </p:nvPr>
        </p:nvGraphicFramePr>
        <p:xfrm>
          <a:off x="895716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0638454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324117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8022645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708308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3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545030" y="4320555"/>
            <a:ext cx="3270752" cy="237721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52180" y="4566369"/>
            <a:ext cx="4195880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number of target language vocabulary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9103" y="2875789"/>
            <a:ext cx="639119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start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9103" y="3969474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9103" y="3269027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thank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9103" y="3606782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you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8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25081" y="4651396"/>
            <a:ext cx="5717309" cy="168275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For each words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</a:rPr>
              <a:t>column),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the value in this matrix means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probability of prediction on which word will appear next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66" idx="3"/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95122" y="3449985"/>
            <a:ext cx="1343981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441" y="2569278"/>
            <a:ext cx="4207359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0157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442711" y="331078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201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0638454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324117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3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545030" y="4320555"/>
            <a:ext cx="3270752" cy="237721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52180" y="4566369"/>
            <a:ext cx="4195880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number of target language vocabulary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9103" y="2875789"/>
            <a:ext cx="639119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start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9103" y="3969474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9103" y="3269027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thank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9103" y="3606782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you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8650129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754168"/>
              </p:ext>
            </p:extLst>
          </p:nvPr>
        </p:nvGraphicFramePr>
        <p:xfrm>
          <a:off x="833579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7595"/>
              </p:ext>
            </p:extLst>
          </p:nvPr>
        </p:nvGraphicFramePr>
        <p:xfrm>
          <a:off x="895716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2840"/>
              </p:ext>
            </p:extLst>
          </p:nvPr>
        </p:nvGraphicFramePr>
        <p:xfrm>
          <a:off x="8022645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58196"/>
              </p:ext>
            </p:extLst>
          </p:nvPr>
        </p:nvGraphicFramePr>
        <p:xfrm>
          <a:off x="7708308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35270" y="3627803"/>
            <a:ext cx="2012659" cy="745068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Find max value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20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25081" y="4651396"/>
            <a:ext cx="5717309" cy="168275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For each words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</a:rPr>
              <a:t>column),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the value in this matrix means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probability of prediction on which word will appear next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66" idx="3"/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95122" y="3449985"/>
            <a:ext cx="1343981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441" y="2569278"/>
            <a:ext cx="4207359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0157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442711" y="331078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650129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69871"/>
              </p:ext>
            </p:extLst>
          </p:nvPr>
        </p:nvGraphicFramePr>
        <p:xfrm>
          <a:off x="833579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201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41319"/>
              </p:ext>
            </p:extLst>
          </p:nvPr>
        </p:nvGraphicFramePr>
        <p:xfrm>
          <a:off x="895716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0638454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324117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943420"/>
              </p:ext>
            </p:extLst>
          </p:nvPr>
        </p:nvGraphicFramePr>
        <p:xfrm>
          <a:off x="8022645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923206"/>
              </p:ext>
            </p:extLst>
          </p:nvPr>
        </p:nvGraphicFramePr>
        <p:xfrm>
          <a:off x="7708308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3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545030" y="4320555"/>
            <a:ext cx="3270752" cy="237721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52180" y="4566369"/>
            <a:ext cx="4195880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number of target language vocabulary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9103" y="2875789"/>
            <a:ext cx="639119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start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9103" y="3969474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9103" y="3269027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thank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9103" y="3606782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you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78457" y="2850369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172046" y="319576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178457" y="357658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173466" y="3962986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25081" y="4651396"/>
            <a:ext cx="5717309" cy="168275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For each words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</a:rPr>
              <a:t>column),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the value in this matrix means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probability of prediction on which word will appear next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66" idx="3"/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95122" y="3449985"/>
            <a:ext cx="1343981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441" y="2569278"/>
            <a:ext cx="4207359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0157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442711" y="331078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650129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833579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201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895716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0638454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324117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8022645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708308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3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545030" y="4320555"/>
            <a:ext cx="3270752" cy="237721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52180" y="4566369"/>
            <a:ext cx="4195880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number of target language vocabulary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9103" y="2875789"/>
            <a:ext cx="639119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start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9103" y="3969474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9103" y="3269027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thank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9103" y="3606782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you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78457" y="2850369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172046" y="319576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178457" y="357658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173466" y="3962986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051636" y="2165066"/>
            <a:ext cx="2750165" cy="590601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token ID of prediction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91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25081" y="4651396"/>
            <a:ext cx="5717309" cy="168275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For each words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</a:rPr>
              <a:t>column),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the value in this matrix means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probability of prediction on which word will appear next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66" idx="3"/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95122" y="3449985"/>
            <a:ext cx="1343981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441" y="2569278"/>
            <a:ext cx="4207359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0157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442711" y="331078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650129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833579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201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895716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4486"/>
              </p:ext>
            </p:extLst>
          </p:nvPr>
        </p:nvGraphicFramePr>
        <p:xfrm>
          <a:off x="10638454" y="281474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547187"/>
              </p:ext>
            </p:extLst>
          </p:nvPr>
        </p:nvGraphicFramePr>
        <p:xfrm>
          <a:off x="10324117" y="2796268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8022645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708308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3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545030" y="4320555"/>
            <a:ext cx="3270752" cy="237721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52180" y="4566369"/>
            <a:ext cx="4195880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number of target language vocabulary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9103" y="2875789"/>
            <a:ext cx="639119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start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9103" y="3969474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9103" y="3269027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thank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9103" y="3606782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you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79663" y="2261522"/>
            <a:ext cx="3777673" cy="2630132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78457" y="2850369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172046" y="319576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178457" y="357658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173466" y="3962986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88512" y="2852072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682101" y="3197471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688512" y="3578291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683521" y="3964689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683093" y="2046229"/>
            <a:ext cx="1479218" cy="590601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prediction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186737" y="2003696"/>
            <a:ext cx="1479218" cy="590601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truth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374909" y="3495452"/>
            <a:ext cx="157758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88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25081" y="4651396"/>
            <a:ext cx="5717309" cy="168275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For each words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</a:rPr>
              <a:t>column),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the value in this matrix means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probability of prediction on which word will appear next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66" idx="3"/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95122" y="3449985"/>
            <a:ext cx="1343981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441" y="2569278"/>
            <a:ext cx="4207359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0157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442711" y="331078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650129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833579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201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895716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0638454" y="281474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324117" y="2796268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8022645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708308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3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545030" y="4320555"/>
            <a:ext cx="3270752" cy="237721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52180" y="4566369"/>
            <a:ext cx="4195880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number of target language vocabulary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9103" y="2875789"/>
            <a:ext cx="639119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start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9103" y="3969474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9103" y="3269027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thank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9103" y="3606782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you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79663" y="2261522"/>
            <a:ext cx="3777673" cy="2630132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78457" y="2850369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172046" y="319576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178457" y="357658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173466" y="3962986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88512" y="2852072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682101" y="3197471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688512" y="3578291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683521" y="3964689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683093" y="2046229"/>
            <a:ext cx="1479218" cy="590601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prediction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186737" y="2003696"/>
            <a:ext cx="1479218" cy="590601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truth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374909" y="3495452"/>
            <a:ext cx="157758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0160000" y="3495452"/>
            <a:ext cx="0" cy="533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9727447" y="4057746"/>
            <a:ext cx="885742" cy="4101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Loss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2660073" y="5671128"/>
            <a:ext cx="701964" cy="24938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5" idx="0"/>
          </p:cNvCxnSpPr>
          <p:nvPr/>
        </p:nvCxnSpPr>
        <p:spPr>
          <a:xfrm flipH="1" flipV="1">
            <a:off x="2881746" y="5033818"/>
            <a:ext cx="129309" cy="637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789380" y="4812145"/>
            <a:ext cx="147782" cy="22167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352801" y="5792933"/>
            <a:ext cx="138545" cy="127577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3109120" y="5043392"/>
            <a:ext cx="298758" cy="746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986196" y="4809759"/>
            <a:ext cx="147782" cy="22167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1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25081" y="4651396"/>
            <a:ext cx="5717309" cy="168275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For each words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</a:rPr>
              <a:t>column),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the value in this matrix means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probability of prediction on which word will appear next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66" idx="3"/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95122" y="3449985"/>
            <a:ext cx="1343981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441" y="2569278"/>
            <a:ext cx="4207359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0157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442711" y="331078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650129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833579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201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895716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0638454" y="281474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324117" y="2796268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8022645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708308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3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545030" y="4320555"/>
            <a:ext cx="3270752" cy="237721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52180" y="4566369"/>
            <a:ext cx="4195880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number of target language vocabulary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9103" y="2875789"/>
            <a:ext cx="639119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start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9103" y="3969474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9103" y="3269027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thank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9103" y="3606782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you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79663" y="2261522"/>
            <a:ext cx="3777673" cy="2630132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78457" y="2850369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172046" y="319576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178457" y="357658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173466" y="3962986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88512" y="2852072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682101" y="3197471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688512" y="3578291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683521" y="3964689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683093" y="2046229"/>
            <a:ext cx="1479218" cy="590601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prediction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186737" y="2003696"/>
            <a:ext cx="1479218" cy="590601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truth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374909" y="3495452"/>
            <a:ext cx="157758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0160000" y="3495452"/>
            <a:ext cx="0" cy="533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9727447" y="4057746"/>
            <a:ext cx="885742" cy="4101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134083" y="4412819"/>
            <a:ext cx="2080288" cy="4101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Back Propagation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28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25550" y="1403927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Transformer do not use recurrence, convolution, only attention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25550" y="1403927"/>
            <a:ext cx="7601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Transformer do not use recurrence, convolution, only attention</a:t>
            </a:r>
          </a:p>
          <a:p>
            <a:endParaRPr lang="en-US" altLang="ko-KR" dirty="0"/>
          </a:p>
          <a:p>
            <a:r>
              <a:rPr lang="ko-KR" altLang="en-US" dirty="0" smtClean="0"/>
              <a:t>▶ </a:t>
            </a:r>
            <a:r>
              <a:rPr lang="en-US" altLang="ko-KR" dirty="0" smtClean="0"/>
              <a:t>The whole sentence will be processed </a:t>
            </a:r>
            <a:r>
              <a:rPr lang="en-US" altLang="ko-KR" dirty="0" err="1" smtClean="0"/>
              <a:t>parallely</a:t>
            </a:r>
            <a:r>
              <a:rPr lang="en-US" altLang="ko-KR" dirty="0" smtClean="0"/>
              <a:t>, in a matrix</a:t>
            </a:r>
          </a:p>
          <a:p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▷ </a:t>
            </a:r>
            <a:r>
              <a:rPr lang="en-US" altLang="ko-KR" dirty="0" smtClean="0"/>
              <a:t>How about giving some position information in addition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54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450145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Then, why do we get positional encoding as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767" y="2327715"/>
            <a:ext cx="6609884" cy="15146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5550" y="4327236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and </a:t>
            </a:r>
            <a:r>
              <a:rPr lang="en-US" altLang="ko-KR" dirty="0" smtClean="0">
                <a:solidFill>
                  <a:srgbClr val="FF0000"/>
                </a:solidFill>
              </a:rPr>
              <a:t>add</a:t>
            </a:r>
            <a:r>
              <a:rPr lang="en-US" altLang="ko-KR" dirty="0" smtClean="0"/>
              <a:t> this to embedding matrix?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07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450145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In a empirical method, it is one of the correction of attention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9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11537" y="2656373"/>
            <a:ext cx="9952041" cy="3694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054883" y="2660798"/>
            <a:ext cx="110869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feel free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450145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In a empirical method, it is one of the correction of attention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212798" y="2664648"/>
            <a:ext cx="39725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51391" y="2663685"/>
            <a:ext cx="663665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dog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15056" y="2660411"/>
            <a:ext cx="980241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to bark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08701" y="2664647"/>
            <a:ext cx="2242690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sometimes allow my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94111" y="2664449"/>
            <a:ext cx="1063367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because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54728" y="2660410"/>
            <a:ext cx="39725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57284" y="2657533"/>
            <a:ext cx="1241349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found that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203690" y="2663684"/>
            <a:ext cx="399807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598196" y="2657334"/>
            <a:ext cx="881798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makes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479994" y="2663684"/>
            <a:ext cx="574889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67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450145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In a empirical method, it is one of the correction of attention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11537" y="4226597"/>
            <a:ext cx="9952041" cy="3694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98389" y="4230062"/>
            <a:ext cx="399807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it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475881" y="4232947"/>
            <a:ext cx="574889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her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>
            <a:stCxn id="28" idx="0"/>
            <a:endCxn id="35" idx="2"/>
          </p:cNvCxnSpPr>
          <p:nvPr/>
        </p:nvCxnSpPr>
        <p:spPr>
          <a:xfrm flipH="1" flipV="1">
            <a:off x="5005177" y="3029866"/>
            <a:ext cx="3393116" cy="1200196"/>
          </a:xfrm>
          <a:prstGeom prst="straightConnector1">
            <a:avLst/>
          </a:prstGeom>
          <a:ln w="190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9" idx="0"/>
            <a:endCxn id="34" idx="2"/>
          </p:cNvCxnSpPr>
          <p:nvPr/>
        </p:nvCxnSpPr>
        <p:spPr>
          <a:xfrm flipH="1" flipV="1">
            <a:off x="4183224" y="3033140"/>
            <a:ext cx="5580102" cy="11998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211537" y="2656373"/>
            <a:ext cx="9952041" cy="3694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54883" y="2660798"/>
            <a:ext cx="110869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feel free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12798" y="2664648"/>
            <a:ext cx="39725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51391" y="2663685"/>
            <a:ext cx="663665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dog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15056" y="2660411"/>
            <a:ext cx="980241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to bark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08701" y="2664647"/>
            <a:ext cx="2242690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sometimes allow my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94111" y="2664449"/>
            <a:ext cx="1063367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because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554728" y="2660410"/>
            <a:ext cx="39725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57284" y="2657533"/>
            <a:ext cx="1241349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found that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203690" y="2663684"/>
            <a:ext cx="399807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598196" y="2657334"/>
            <a:ext cx="881798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makes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479994" y="2663684"/>
            <a:ext cx="574889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56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450145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In a empirical method, it is one of the correction of attention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11537" y="4226597"/>
            <a:ext cx="9952041" cy="3694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98389" y="4230062"/>
            <a:ext cx="399807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it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475881" y="4232947"/>
            <a:ext cx="574889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her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>
            <a:stCxn id="28" idx="0"/>
            <a:endCxn id="35" idx="2"/>
          </p:cNvCxnSpPr>
          <p:nvPr/>
        </p:nvCxnSpPr>
        <p:spPr>
          <a:xfrm flipH="1" flipV="1">
            <a:off x="5005177" y="3029866"/>
            <a:ext cx="3393116" cy="1200196"/>
          </a:xfrm>
          <a:prstGeom prst="straightConnector1">
            <a:avLst/>
          </a:prstGeom>
          <a:ln w="190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9" idx="0"/>
            <a:endCxn id="34" idx="2"/>
          </p:cNvCxnSpPr>
          <p:nvPr/>
        </p:nvCxnSpPr>
        <p:spPr>
          <a:xfrm flipH="1" flipV="1">
            <a:off x="4183224" y="3033140"/>
            <a:ext cx="5580102" cy="11998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211537" y="2656373"/>
            <a:ext cx="9952041" cy="3694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54883" y="2660798"/>
            <a:ext cx="110869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feel free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12798" y="2664648"/>
            <a:ext cx="39725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51391" y="2663685"/>
            <a:ext cx="663665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dog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15056" y="2660411"/>
            <a:ext cx="980241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to bark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08701" y="2664647"/>
            <a:ext cx="2242690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sometimes allow my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94111" y="2664449"/>
            <a:ext cx="1063367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because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554728" y="2660410"/>
            <a:ext cx="39725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57284" y="2657533"/>
            <a:ext cx="1241349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found that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203690" y="2663684"/>
            <a:ext cx="399807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598196" y="2657334"/>
            <a:ext cx="881798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makes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479994" y="2663684"/>
            <a:ext cx="574889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82473" y="4775200"/>
            <a:ext cx="5024582" cy="1581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Model decides where to attention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and position can be a critical criterion</a:t>
            </a:r>
          </a:p>
        </p:txBody>
      </p:sp>
    </p:spTree>
    <p:extLst>
      <p:ext uri="{BB962C8B-B14F-4D97-AF65-F5344CB8AC3E}">
        <p14:creationId xmlns:p14="http://schemas.microsoft.com/office/powerpoint/2010/main" val="29823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Why do we use this function?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2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37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Why do we use this function?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675418" y="2105891"/>
            <a:ext cx="397164" cy="3509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5444836" y="1680979"/>
                <a:ext cx="2429164" cy="471080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[[0],[1],[2] …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836" y="1680979"/>
                <a:ext cx="2429164" cy="471080"/>
              </a:xfrm>
              <a:prstGeom prst="rect">
                <a:avLst/>
              </a:prstGeom>
              <a:blipFill>
                <a:blip r:embed="rId3"/>
                <a:stretch>
                  <a:fillRect l="-748" b="-75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5985164" y="2309212"/>
            <a:ext cx="729672" cy="3509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4036291" y="2660194"/>
                <a:ext cx="2503054" cy="618715"/>
              </a:xfrm>
              <a:prstGeom prst="rect">
                <a:avLst/>
              </a:prstGeom>
              <a:solidFill>
                <a:srgbClr val="FFCC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[[0,1,2 …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291" y="2660194"/>
                <a:ext cx="2503054" cy="618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/>
          <p:cNvSpPr/>
          <p:nvPr/>
        </p:nvSpPr>
        <p:spPr>
          <a:xfrm>
            <a:off x="8091054" y="2096655"/>
            <a:ext cx="794327" cy="4433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843817" y="2096655"/>
            <a:ext cx="979056" cy="4433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integer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77311" y="4812145"/>
            <a:ext cx="166254" cy="2586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260438" y="5079772"/>
            <a:ext cx="601760" cy="267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60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37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Why do we use this function?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61018" y="2013561"/>
            <a:ext cx="2078182" cy="711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/>
              <p:cNvSpPr/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Decides the interval of</a:t>
                </a:r>
              </a:p>
              <a:p>
                <a:pPr algn="ctr"/>
                <a:r>
                  <a:rPr lang="en-US" altLang="ko-KR" b="0" dirty="0" smtClean="0">
                    <a:solidFill>
                      <a:schemeClr val="tx1"/>
                    </a:solidFill>
                  </a:rPr>
                  <a:t>x axis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타원 15"/>
          <p:cNvSpPr/>
          <p:nvPr/>
        </p:nvSpPr>
        <p:spPr>
          <a:xfrm>
            <a:off x="5929745" y="2253527"/>
            <a:ext cx="794327" cy="4433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83632" y="1874634"/>
            <a:ext cx="2356111" cy="60152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consists of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consecutive integers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1" name="Picture 2" descr="Sin(x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9" y="3779244"/>
            <a:ext cx="312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4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37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Why do we use this function?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61018" y="2013561"/>
            <a:ext cx="2078182" cy="711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29745" y="2253527"/>
            <a:ext cx="794327" cy="4433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83632" y="1874634"/>
            <a:ext cx="2356111" cy="60152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consists of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consecutive integers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Sin(x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9" y="3779244"/>
            <a:ext cx="312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/>
          <p:cNvCxnSpPr/>
          <p:nvPr/>
        </p:nvCxnSpPr>
        <p:spPr>
          <a:xfrm>
            <a:off x="2364510" y="4062311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52256" y="3997659"/>
            <a:ext cx="0" cy="79513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58475" y="3988422"/>
            <a:ext cx="0" cy="80436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655454" y="4016131"/>
            <a:ext cx="0" cy="77665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/>
              <p:cNvSpPr/>
              <p:nvPr/>
            </p:nvSpPr>
            <p:spPr>
              <a:xfrm>
                <a:off x="1660553" y="4876843"/>
                <a:ext cx="2087418" cy="12284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10000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𝑚𝑜𝑑𝑒𝑙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53" y="4876843"/>
                <a:ext cx="2087418" cy="12284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/>
              <p:cNvSpPr/>
              <p:nvPr/>
            </p:nvSpPr>
            <p:spPr>
              <a:xfrm>
                <a:off x="3581401" y="3435824"/>
                <a:ext cx="3990109" cy="101600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for same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similar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similar value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1" y="3435824"/>
                <a:ext cx="3990109" cy="1016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/>
              <p:cNvSpPr/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Decides the interval of</a:t>
                </a:r>
              </a:p>
              <a:p>
                <a:pPr algn="ctr"/>
                <a:r>
                  <a:rPr lang="en-US" altLang="ko-KR" b="0" dirty="0" smtClean="0">
                    <a:solidFill>
                      <a:schemeClr val="tx1"/>
                    </a:solidFill>
                  </a:rPr>
                  <a:t>x axis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9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37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Why do we use this function?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61018" y="2013561"/>
            <a:ext cx="2078182" cy="711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29745" y="2253527"/>
            <a:ext cx="794327" cy="4433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83632" y="1874634"/>
            <a:ext cx="2356111" cy="60152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consists of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consecutive integers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Sin(x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9" y="3779244"/>
            <a:ext cx="312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/>
          <p:cNvCxnSpPr/>
          <p:nvPr/>
        </p:nvCxnSpPr>
        <p:spPr>
          <a:xfrm>
            <a:off x="2364510" y="4062311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52256" y="3997659"/>
            <a:ext cx="0" cy="79513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58475" y="3988422"/>
            <a:ext cx="0" cy="80436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655454" y="4016131"/>
            <a:ext cx="0" cy="77665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/>
              <p:cNvSpPr/>
              <p:nvPr/>
            </p:nvSpPr>
            <p:spPr>
              <a:xfrm>
                <a:off x="1660553" y="4876843"/>
                <a:ext cx="2087418" cy="12284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10000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𝑚𝑜𝑑𝑒𝑙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53" y="4876843"/>
                <a:ext cx="2087418" cy="12284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/>
              <p:cNvSpPr/>
              <p:nvPr/>
            </p:nvSpPr>
            <p:spPr>
              <a:xfrm>
                <a:off x="3581401" y="3435824"/>
                <a:ext cx="3990109" cy="101600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for same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similar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similar value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1" y="3435824"/>
                <a:ext cx="3990109" cy="1016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/>
          <p:cNvSpPr/>
          <p:nvPr/>
        </p:nvSpPr>
        <p:spPr>
          <a:xfrm>
            <a:off x="5364651" y="4313725"/>
            <a:ext cx="5183276" cy="9581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Similar value for the words in </a:t>
            </a:r>
            <a:r>
              <a:rPr lang="en-US" altLang="ko-KR" dirty="0" smtClean="0">
                <a:solidFill>
                  <a:srgbClr val="FF0000"/>
                </a:solidFill>
              </a:rPr>
              <a:t>similar position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/>
              <p:cNvSpPr/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Decides the interval of</a:t>
                </a:r>
              </a:p>
              <a:p>
                <a:pPr algn="ctr"/>
                <a:r>
                  <a:rPr lang="en-US" altLang="ko-KR" b="0" dirty="0" smtClean="0">
                    <a:solidFill>
                      <a:schemeClr val="tx1"/>
                    </a:solidFill>
                  </a:rPr>
                  <a:t>x axis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66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37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Why do we use this function?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61018" y="2013561"/>
            <a:ext cx="2078182" cy="711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29745" y="2253527"/>
            <a:ext cx="794327" cy="4433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83632" y="1874634"/>
            <a:ext cx="2356111" cy="60152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consists of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consecutive integers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Picture 2" descr="Sin(x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9" y="3779244"/>
            <a:ext cx="312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041236" y="4488873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101273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946401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006437" y="4498109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직사각형 33"/>
              <p:cNvSpPr/>
              <p:nvPr/>
            </p:nvSpPr>
            <p:spPr>
              <a:xfrm>
                <a:off x="3164411" y="3242588"/>
                <a:ext cx="5987472" cy="1358778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for same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Since it is periodic function,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some different position will have similar value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411" y="3242588"/>
                <a:ext cx="5987472" cy="13587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직사각형 34"/>
              <p:cNvSpPr/>
              <p:nvPr/>
            </p:nvSpPr>
            <p:spPr>
              <a:xfrm>
                <a:off x="1660553" y="4876843"/>
                <a:ext cx="2087418" cy="12284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10000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𝑚𝑜𝑑𝑒𝑙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직사각형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53" y="4876843"/>
                <a:ext cx="2087418" cy="12284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직사각형 35"/>
              <p:cNvSpPr/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Decides the interval of</a:t>
                </a:r>
              </a:p>
              <a:p>
                <a:pPr algn="ctr"/>
                <a:r>
                  <a:rPr lang="en-US" altLang="ko-KR" b="0" dirty="0" smtClean="0">
                    <a:solidFill>
                      <a:schemeClr val="tx1"/>
                    </a:solidFill>
                  </a:rPr>
                  <a:t>x axis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5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37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Why do we use this function?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61018" y="2013561"/>
            <a:ext cx="2078182" cy="711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29745" y="2253527"/>
            <a:ext cx="794327" cy="4433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83632" y="1874634"/>
            <a:ext cx="2356111" cy="60152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consists of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consecutive integers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Picture 2" descr="Sin(x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9" y="3779244"/>
            <a:ext cx="312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041236" y="4488873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101273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946401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006437" y="4498109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직사각형 33"/>
              <p:cNvSpPr/>
              <p:nvPr/>
            </p:nvSpPr>
            <p:spPr>
              <a:xfrm>
                <a:off x="3164411" y="3242588"/>
                <a:ext cx="5987472" cy="1358778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for same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Since it is periodic function,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some different position will have similar value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411" y="3242588"/>
                <a:ext cx="5987472" cy="13587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/>
          <p:cNvSpPr/>
          <p:nvPr/>
        </p:nvSpPr>
        <p:spPr>
          <a:xfrm>
            <a:off x="5364651" y="4313725"/>
            <a:ext cx="5820585" cy="8055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Similar value for the words in </a:t>
            </a:r>
            <a:r>
              <a:rPr lang="en-US" altLang="ko-KR" dirty="0" smtClean="0">
                <a:solidFill>
                  <a:srgbClr val="FF0000"/>
                </a:solidFill>
              </a:rPr>
              <a:t>different 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/>
              <p:cNvSpPr/>
              <p:nvPr/>
            </p:nvSpPr>
            <p:spPr>
              <a:xfrm>
                <a:off x="1660553" y="4876843"/>
                <a:ext cx="2087418" cy="12284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10000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𝑚𝑜𝑑𝑒𝑙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53" y="4876843"/>
                <a:ext cx="2087418" cy="12284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/>
              <p:cNvSpPr/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Decides the interval of</a:t>
                </a:r>
              </a:p>
              <a:p>
                <a:pPr algn="ctr"/>
                <a:r>
                  <a:rPr lang="en-US" altLang="ko-KR" b="0" dirty="0" smtClean="0">
                    <a:solidFill>
                      <a:schemeClr val="tx1"/>
                    </a:solidFill>
                  </a:rPr>
                  <a:t>x axis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2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37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Why do we use this function?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61018" y="2013561"/>
            <a:ext cx="2078182" cy="711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29745" y="2253527"/>
            <a:ext cx="794327" cy="4433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83632" y="1874634"/>
            <a:ext cx="2356111" cy="60152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consists of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consecutive integers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Picture 2" descr="Sin(x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9" y="3779244"/>
            <a:ext cx="312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2041236" y="4488873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101273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946401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006437" y="4498109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2332181" y="5114587"/>
                <a:ext cx="5518728" cy="972177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Interval of x axis is up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corresponds to rows in positional encoding matrix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181" y="5114587"/>
                <a:ext cx="5518728" cy="97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/>
              <p:cNvSpPr/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Decides the interval of</a:t>
                </a:r>
              </a:p>
              <a:p>
                <a:pPr algn="ctr"/>
                <a:r>
                  <a:rPr lang="en-US" altLang="ko-KR" b="0" dirty="0" smtClean="0">
                    <a:solidFill>
                      <a:schemeClr val="tx1"/>
                    </a:solidFill>
                  </a:rPr>
                  <a:t>x axis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>
            <a:off x="2382982" y="4062311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52256" y="3997659"/>
            <a:ext cx="0" cy="79513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40003" y="3988422"/>
            <a:ext cx="0" cy="80436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618510" y="4016131"/>
            <a:ext cx="0" cy="77665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304471" y="4081666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707930" y="4072430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225962" y="4230255"/>
            <a:ext cx="0" cy="54956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4763" y="4156364"/>
            <a:ext cx="0" cy="646545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863272" y="4239491"/>
            <a:ext cx="0" cy="5634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175162" y="4239491"/>
            <a:ext cx="0" cy="54956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66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37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Why do we use this function?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61018" y="2013561"/>
            <a:ext cx="2078182" cy="711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29745" y="2253527"/>
            <a:ext cx="794327" cy="4433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83632" y="1874634"/>
            <a:ext cx="2356111" cy="60152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consists of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consecutive integers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Picture 2" descr="Sin(x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9" y="3779244"/>
            <a:ext cx="312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2041236" y="4488873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101273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946401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006437" y="4498109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/>
              <p:cNvSpPr/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Decides the interval of</a:t>
                </a:r>
              </a:p>
              <a:p>
                <a:pPr algn="ctr"/>
                <a:r>
                  <a:rPr lang="en-US" altLang="ko-KR" b="0" dirty="0" smtClean="0">
                    <a:solidFill>
                      <a:schemeClr val="tx1"/>
                    </a:solidFill>
                  </a:rPr>
                  <a:t>x axis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>
            <a:off x="2382982" y="4062311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52256" y="3997659"/>
            <a:ext cx="0" cy="79513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40003" y="3988422"/>
            <a:ext cx="0" cy="80436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618510" y="4016131"/>
            <a:ext cx="0" cy="77665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304471" y="4081666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707930" y="4072430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225962" y="4230255"/>
            <a:ext cx="0" cy="54956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4763" y="4156364"/>
            <a:ext cx="0" cy="646545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863272" y="4239491"/>
            <a:ext cx="0" cy="5634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175162" y="4239491"/>
            <a:ext cx="0" cy="54956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직사각형 33"/>
              <p:cNvSpPr/>
              <p:nvPr/>
            </p:nvSpPr>
            <p:spPr>
              <a:xfrm>
                <a:off x="2332181" y="5114587"/>
                <a:ext cx="5518728" cy="972177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Interval of x axis is up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corresponds to rows in positional encoding matrix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181" y="5114587"/>
                <a:ext cx="5518728" cy="97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/>
          <p:cNvSpPr/>
          <p:nvPr/>
        </p:nvSpPr>
        <p:spPr>
          <a:xfrm>
            <a:off x="5735783" y="4784436"/>
            <a:ext cx="5130710" cy="145010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Different rows in an positional encoding matrix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will have different representation of position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2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Sin(x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9" y="3779244"/>
            <a:ext cx="312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2041236" y="4488873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101273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946401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006437" y="4498109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382982" y="4062311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52256" y="3997659"/>
            <a:ext cx="0" cy="79513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40003" y="3988422"/>
            <a:ext cx="0" cy="80436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618510" y="4016131"/>
            <a:ext cx="0" cy="77665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304471" y="4081666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707930" y="4072430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225962" y="4230255"/>
            <a:ext cx="0" cy="54956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4763" y="4156364"/>
            <a:ext cx="0" cy="646545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863272" y="4239491"/>
            <a:ext cx="0" cy="5634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175162" y="4239491"/>
            <a:ext cx="0" cy="54956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직사각형 33"/>
              <p:cNvSpPr/>
              <p:nvPr/>
            </p:nvSpPr>
            <p:spPr>
              <a:xfrm>
                <a:off x="2332181" y="5114587"/>
                <a:ext cx="5518728" cy="972177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Interval of x axis is up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corresponds to rows in positional encoding matrix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181" y="5114587"/>
                <a:ext cx="5518728" cy="972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/>
          <p:cNvSpPr/>
          <p:nvPr/>
        </p:nvSpPr>
        <p:spPr>
          <a:xfrm>
            <a:off x="5735783" y="4784436"/>
            <a:ext cx="5130710" cy="145010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Different rows in an positional encoding matrix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will have different representation of position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436900"/>
              </p:ext>
            </p:extLst>
          </p:nvPr>
        </p:nvGraphicFramePr>
        <p:xfrm>
          <a:off x="2383803" y="139998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759515"/>
              </p:ext>
            </p:extLst>
          </p:nvPr>
        </p:nvGraphicFramePr>
        <p:xfrm>
          <a:off x="3012176" y="139998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32594"/>
              </p:ext>
            </p:extLst>
          </p:nvPr>
        </p:nvGraphicFramePr>
        <p:xfrm>
          <a:off x="2697839" y="139998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67977"/>
              </p:ext>
            </p:extLst>
          </p:nvPr>
        </p:nvGraphicFramePr>
        <p:xfrm>
          <a:off x="3325911" y="139998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802983"/>
              </p:ext>
            </p:extLst>
          </p:nvPr>
        </p:nvGraphicFramePr>
        <p:xfrm>
          <a:off x="2068945" y="139998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1902691" y="151476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225962" y="124690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2618510" y="89261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510" y="892617"/>
                <a:ext cx="5033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1336964" y="207852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4" y="2078521"/>
                <a:ext cx="503381" cy="369332"/>
              </a:xfrm>
              <a:prstGeom prst="rect">
                <a:avLst/>
              </a:prstGeom>
              <a:blipFill>
                <a:blip r:embed="rId5"/>
                <a:stretch>
                  <a:fillRect r="-13253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30242"/>
              </p:ext>
            </p:extLst>
          </p:nvPr>
        </p:nvGraphicFramePr>
        <p:xfrm>
          <a:off x="3639947" y="139998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8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Complements : Why Multi Head Attention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57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042455"/>
              </p:ext>
            </p:extLst>
          </p:nvPr>
        </p:nvGraphicFramePr>
        <p:xfrm>
          <a:off x="2383803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02800"/>
              </p:ext>
            </p:extLst>
          </p:nvPr>
        </p:nvGraphicFramePr>
        <p:xfrm>
          <a:off x="3012176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453626"/>
              </p:ext>
            </p:extLst>
          </p:nvPr>
        </p:nvGraphicFramePr>
        <p:xfrm>
          <a:off x="2697839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33780"/>
              </p:ext>
            </p:extLst>
          </p:nvPr>
        </p:nvGraphicFramePr>
        <p:xfrm>
          <a:off x="3325911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52184"/>
              </p:ext>
            </p:extLst>
          </p:nvPr>
        </p:nvGraphicFramePr>
        <p:xfrm>
          <a:off x="2068945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1902691" y="225364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225962" y="198578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2618510" y="163149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510" y="163149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1336964" y="281740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4" y="281740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49400"/>
              </p:ext>
            </p:extLst>
          </p:nvPr>
        </p:nvGraphicFramePr>
        <p:xfrm>
          <a:off x="3639947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503792"/>
              </p:ext>
            </p:extLst>
          </p:nvPr>
        </p:nvGraphicFramePr>
        <p:xfrm>
          <a:off x="7717803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841414"/>
              </p:ext>
            </p:extLst>
          </p:nvPr>
        </p:nvGraphicFramePr>
        <p:xfrm>
          <a:off x="8346176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622016"/>
              </p:ext>
            </p:extLst>
          </p:nvPr>
        </p:nvGraphicFramePr>
        <p:xfrm>
          <a:off x="8031839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718561"/>
              </p:ext>
            </p:extLst>
          </p:nvPr>
        </p:nvGraphicFramePr>
        <p:xfrm>
          <a:off x="8659911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1369"/>
              </p:ext>
            </p:extLst>
          </p:nvPr>
        </p:nvGraphicFramePr>
        <p:xfrm>
          <a:off x="7402945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49" name="직선 화살표 연결선 48"/>
          <p:cNvCxnSpPr/>
          <p:nvPr/>
        </p:nvCxnSpPr>
        <p:spPr>
          <a:xfrm>
            <a:off x="7236691" y="225364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7559962" y="198578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7952510" y="163149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10" y="163149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6670964" y="281740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964" y="281740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93880"/>
              </p:ext>
            </p:extLst>
          </p:nvPr>
        </p:nvGraphicFramePr>
        <p:xfrm>
          <a:off x="8973947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1418602" y="432771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</a:t>
            </a:r>
            <a:r>
              <a:rPr lang="en-US" altLang="ko-KR" dirty="0" smtClean="0">
                <a:solidFill>
                  <a:schemeClr val="tx1"/>
                </a:solidFill>
              </a:rPr>
              <a:t>ulti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853381" y="432771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single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79</a:t>
            </a:fld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34380"/>
              </p:ext>
            </p:extLst>
          </p:nvPr>
        </p:nvGraphicFramePr>
        <p:xfrm>
          <a:off x="2383803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004129"/>
              </p:ext>
            </p:extLst>
          </p:nvPr>
        </p:nvGraphicFramePr>
        <p:xfrm>
          <a:off x="3012176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274302"/>
              </p:ext>
            </p:extLst>
          </p:nvPr>
        </p:nvGraphicFramePr>
        <p:xfrm>
          <a:off x="2697839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190707"/>
              </p:ext>
            </p:extLst>
          </p:nvPr>
        </p:nvGraphicFramePr>
        <p:xfrm>
          <a:off x="3325911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695274"/>
              </p:ext>
            </p:extLst>
          </p:nvPr>
        </p:nvGraphicFramePr>
        <p:xfrm>
          <a:off x="2068945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1902691" y="225367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225962" y="198581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2618510" y="163152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510" y="163152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1336964" y="281743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4" y="281743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565104"/>
              </p:ext>
            </p:extLst>
          </p:nvPr>
        </p:nvGraphicFramePr>
        <p:xfrm>
          <a:off x="3639947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177806"/>
              </p:ext>
            </p:extLst>
          </p:nvPr>
        </p:nvGraphicFramePr>
        <p:xfrm>
          <a:off x="7717803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129978"/>
              </p:ext>
            </p:extLst>
          </p:nvPr>
        </p:nvGraphicFramePr>
        <p:xfrm>
          <a:off x="8346176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86422"/>
              </p:ext>
            </p:extLst>
          </p:nvPr>
        </p:nvGraphicFramePr>
        <p:xfrm>
          <a:off x="8031839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42308"/>
              </p:ext>
            </p:extLst>
          </p:nvPr>
        </p:nvGraphicFramePr>
        <p:xfrm>
          <a:off x="8659911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313331"/>
              </p:ext>
            </p:extLst>
          </p:nvPr>
        </p:nvGraphicFramePr>
        <p:xfrm>
          <a:off x="7402945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7236691" y="225367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559962" y="198581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952510" y="163152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10" y="163152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670964" y="281743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964" y="281743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374083"/>
              </p:ext>
            </p:extLst>
          </p:nvPr>
        </p:nvGraphicFramePr>
        <p:xfrm>
          <a:off x="8973947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853381" y="432774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single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8602" y="432774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</a:t>
            </a:r>
            <a:r>
              <a:rPr lang="en-US" altLang="ko-KR" dirty="0" smtClean="0">
                <a:solidFill>
                  <a:schemeClr val="tx1"/>
                </a:solidFill>
              </a:rPr>
              <a:t>ulti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Complements : Why Multi Head Attention ?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57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34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352800" y="4812147"/>
            <a:ext cx="193963" cy="27709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445164" y="5079772"/>
            <a:ext cx="985147" cy="267854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pad token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65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80</a:t>
            </a:fld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29871"/>
              </p:ext>
            </p:extLst>
          </p:nvPr>
        </p:nvGraphicFramePr>
        <p:xfrm>
          <a:off x="2383803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51276"/>
              </p:ext>
            </p:extLst>
          </p:nvPr>
        </p:nvGraphicFramePr>
        <p:xfrm>
          <a:off x="3012176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29319"/>
              </p:ext>
            </p:extLst>
          </p:nvPr>
        </p:nvGraphicFramePr>
        <p:xfrm>
          <a:off x="2697839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40184"/>
              </p:ext>
            </p:extLst>
          </p:nvPr>
        </p:nvGraphicFramePr>
        <p:xfrm>
          <a:off x="3325911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09392"/>
              </p:ext>
            </p:extLst>
          </p:nvPr>
        </p:nvGraphicFramePr>
        <p:xfrm>
          <a:off x="2068945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1902691" y="225367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225962" y="198581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2618510" y="163152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510" y="163152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1336964" y="281743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4" y="281743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29397"/>
              </p:ext>
            </p:extLst>
          </p:nvPr>
        </p:nvGraphicFramePr>
        <p:xfrm>
          <a:off x="3639947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23704"/>
              </p:ext>
            </p:extLst>
          </p:nvPr>
        </p:nvGraphicFramePr>
        <p:xfrm>
          <a:off x="7717803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37138"/>
              </p:ext>
            </p:extLst>
          </p:nvPr>
        </p:nvGraphicFramePr>
        <p:xfrm>
          <a:off x="8346176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065923"/>
              </p:ext>
            </p:extLst>
          </p:nvPr>
        </p:nvGraphicFramePr>
        <p:xfrm>
          <a:off x="8031839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76575"/>
              </p:ext>
            </p:extLst>
          </p:nvPr>
        </p:nvGraphicFramePr>
        <p:xfrm>
          <a:off x="8659911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893640"/>
              </p:ext>
            </p:extLst>
          </p:nvPr>
        </p:nvGraphicFramePr>
        <p:xfrm>
          <a:off x="7402945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7236691" y="225367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559962" y="198581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952510" y="163152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10" y="163152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670964" y="281743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964" y="281743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563134"/>
              </p:ext>
            </p:extLst>
          </p:nvPr>
        </p:nvGraphicFramePr>
        <p:xfrm>
          <a:off x="8973947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853381" y="432774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single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8602" y="432774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</a:t>
            </a:r>
            <a:r>
              <a:rPr lang="en-US" altLang="ko-KR" dirty="0" smtClean="0">
                <a:solidFill>
                  <a:schemeClr val="tx1"/>
                </a:solidFill>
              </a:rPr>
              <a:t>ulti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Complements : Why Multi Head Attention ?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57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4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81</a:t>
            </a:fld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174529"/>
              </p:ext>
            </p:extLst>
          </p:nvPr>
        </p:nvGraphicFramePr>
        <p:xfrm>
          <a:off x="2383803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3471"/>
              </p:ext>
            </p:extLst>
          </p:nvPr>
        </p:nvGraphicFramePr>
        <p:xfrm>
          <a:off x="3012176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764947"/>
              </p:ext>
            </p:extLst>
          </p:nvPr>
        </p:nvGraphicFramePr>
        <p:xfrm>
          <a:off x="2697839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808740"/>
              </p:ext>
            </p:extLst>
          </p:nvPr>
        </p:nvGraphicFramePr>
        <p:xfrm>
          <a:off x="3325911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2068945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1902691" y="225367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225962" y="198581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2618510" y="163152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510" y="163152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1336964" y="281743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4" y="281743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3639947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717803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8346176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8031839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8659911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402945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7236691" y="225367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559962" y="198581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952510" y="163152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10" y="163152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670964" y="281743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964" y="281743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973947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853381" y="432774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single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8602" y="432774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</a:t>
            </a:r>
            <a:r>
              <a:rPr lang="en-US" altLang="ko-KR" dirty="0" smtClean="0">
                <a:solidFill>
                  <a:schemeClr val="tx1"/>
                </a:solidFill>
              </a:rPr>
              <a:t>ulti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Complements : Why Multi Head Attention ?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57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2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82</a:t>
            </a:fld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2383803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012176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2697839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3325911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2068945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1902691" y="225367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225962" y="198581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2618510" y="163152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510" y="163152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1336964" y="281743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4" y="281743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3639947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717803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8346176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8031839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8659911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402945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7236691" y="225367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559962" y="198581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952510" y="163152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10" y="163152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670964" y="281743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964" y="281743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973947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853381" y="432774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single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8602" y="432774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</a:t>
            </a:r>
            <a:r>
              <a:rPr lang="en-US" altLang="ko-KR" dirty="0" smtClean="0">
                <a:solidFill>
                  <a:schemeClr val="tx1"/>
                </a:solidFill>
              </a:rPr>
              <a:t>ulti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Complements : Why Multi Head Attention ?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57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657097" y="5417582"/>
            <a:ext cx="6316850" cy="74239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Multi head attention conserves different representations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46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승현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3595</Words>
  <Application>Microsoft Office PowerPoint</Application>
  <PresentationFormat>와이드스크린</PresentationFormat>
  <Paragraphs>1115</Paragraphs>
  <Slides>82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86" baseType="lpstr">
      <vt:lpstr>나눔바른고딕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30</cp:revision>
  <dcterms:created xsi:type="dcterms:W3CDTF">2022-07-14T01:05:46Z</dcterms:created>
  <dcterms:modified xsi:type="dcterms:W3CDTF">2022-07-14T07:59:00Z</dcterms:modified>
</cp:coreProperties>
</file>