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7"/>
  </p:notesMasterIdLst>
  <p:handoutMasterIdLst>
    <p:handoutMasterId r:id="rId158"/>
  </p:handoutMasterIdLst>
  <p:sldIdLst>
    <p:sldId id="257" r:id="rId2"/>
    <p:sldId id="258" r:id="rId3"/>
    <p:sldId id="465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89" r:id="rId12"/>
    <p:sldId id="299" r:id="rId13"/>
    <p:sldId id="301" r:id="rId14"/>
    <p:sldId id="302" r:id="rId15"/>
    <p:sldId id="303" r:id="rId16"/>
    <p:sldId id="308" r:id="rId17"/>
    <p:sldId id="318" r:id="rId18"/>
    <p:sldId id="306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19" r:id="rId28"/>
    <p:sldId id="320" r:id="rId29"/>
    <p:sldId id="321" r:id="rId30"/>
    <p:sldId id="322" r:id="rId31"/>
    <p:sldId id="323" r:id="rId32"/>
    <p:sldId id="325" r:id="rId33"/>
    <p:sldId id="326" r:id="rId34"/>
    <p:sldId id="327" r:id="rId35"/>
    <p:sldId id="324" r:id="rId36"/>
    <p:sldId id="328" r:id="rId37"/>
    <p:sldId id="330" r:id="rId38"/>
    <p:sldId id="333" r:id="rId39"/>
    <p:sldId id="334" r:id="rId40"/>
    <p:sldId id="331" r:id="rId41"/>
    <p:sldId id="335" r:id="rId42"/>
    <p:sldId id="336" r:id="rId43"/>
    <p:sldId id="337" r:id="rId44"/>
    <p:sldId id="338" r:id="rId45"/>
    <p:sldId id="339" r:id="rId46"/>
    <p:sldId id="341" r:id="rId47"/>
    <p:sldId id="342" r:id="rId48"/>
    <p:sldId id="343" r:id="rId49"/>
    <p:sldId id="345" r:id="rId50"/>
    <p:sldId id="344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8" r:id="rId62"/>
    <p:sldId id="359" r:id="rId63"/>
    <p:sldId id="362" r:id="rId64"/>
    <p:sldId id="363" r:id="rId65"/>
    <p:sldId id="364" r:id="rId66"/>
    <p:sldId id="365" r:id="rId67"/>
    <p:sldId id="366" r:id="rId68"/>
    <p:sldId id="368" r:id="rId69"/>
    <p:sldId id="369" r:id="rId70"/>
    <p:sldId id="371" r:id="rId71"/>
    <p:sldId id="375" r:id="rId72"/>
    <p:sldId id="376" r:id="rId73"/>
    <p:sldId id="377" r:id="rId74"/>
    <p:sldId id="379" r:id="rId75"/>
    <p:sldId id="381" r:id="rId76"/>
    <p:sldId id="380" r:id="rId77"/>
    <p:sldId id="382" r:id="rId78"/>
    <p:sldId id="383" r:id="rId79"/>
    <p:sldId id="384" r:id="rId80"/>
    <p:sldId id="385" r:id="rId81"/>
    <p:sldId id="281" r:id="rId82"/>
    <p:sldId id="388" r:id="rId83"/>
    <p:sldId id="387" r:id="rId84"/>
    <p:sldId id="389" r:id="rId85"/>
    <p:sldId id="390" r:id="rId86"/>
    <p:sldId id="391" r:id="rId87"/>
    <p:sldId id="392" r:id="rId88"/>
    <p:sldId id="393" r:id="rId89"/>
    <p:sldId id="386" r:id="rId90"/>
    <p:sldId id="395" r:id="rId91"/>
    <p:sldId id="397" r:id="rId92"/>
    <p:sldId id="394" r:id="rId93"/>
    <p:sldId id="399" r:id="rId94"/>
    <p:sldId id="400" r:id="rId95"/>
    <p:sldId id="401" r:id="rId96"/>
    <p:sldId id="402" r:id="rId97"/>
    <p:sldId id="403" r:id="rId98"/>
    <p:sldId id="405" r:id="rId99"/>
    <p:sldId id="406" r:id="rId100"/>
    <p:sldId id="407" r:id="rId101"/>
    <p:sldId id="408" r:id="rId102"/>
    <p:sldId id="409" r:id="rId103"/>
    <p:sldId id="410" r:id="rId104"/>
    <p:sldId id="413" r:id="rId105"/>
    <p:sldId id="411" r:id="rId106"/>
    <p:sldId id="412" r:id="rId107"/>
    <p:sldId id="415" r:id="rId108"/>
    <p:sldId id="416" r:id="rId109"/>
    <p:sldId id="414" r:id="rId110"/>
    <p:sldId id="418" r:id="rId111"/>
    <p:sldId id="417" r:id="rId112"/>
    <p:sldId id="419" r:id="rId113"/>
    <p:sldId id="420" r:id="rId114"/>
    <p:sldId id="421" r:id="rId115"/>
    <p:sldId id="422" r:id="rId116"/>
    <p:sldId id="423" r:id="rId117"/>
    <p:sldId id="424" r:id="rId118"/>
    <p:sldId id="425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7" r:id="rId130"/>
    <p:sldId id="438" r:id="rId131"/>
    <p:sldId id="440" r:id="rId132"/>
    <p:sldId id="439" r:id="rId133"/>
    <p:sldId id="442" r:id="rId134"/>
    <p:sldId id="441" r:id="rId135"/>
    <p:sldId id="444" r:id="rId136"/>
    <p:sldId id="445" r:id="rId137"/>
    <p:sldId id="446" r:id="rId138"/>
    <p:sldId id="448" r:id="rId139"/>
    <p:sldId id="447" r:id="rId140"/>
    <p:sldId id="449" r:id="rId141"/>
    <p:sldId id="450" r:id="rId142"/>
    <p:sldId id="451" r:id="rId143"/>
    <p:sldId id="453" r:id="rId144"/>
    <p:sldId id="455" r:id="rId145"/>
    <p:sldId id="456" r:id="rId146"/>
    <p:sldId id="457" r:id="rId147"/>
    <p:sldId id="458" r:id="rId148"/>
    <p:sldId id="459" r:id="rId149"/>
    <p:sldId id="460" r:id="rId150"/>
    <p:sldId id="461" r:id="rId151"/>
    <p:sldId id="398" r:id="rId152"/>
    <p:sldId id="463" r:id="rId153"/>
    <p:sldId id="462" r:id="rId154"/>
    <p:sldId id="285" r:id="rId155"/>
    <p:sldId id="464" r:id="rId1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9999"/>
    <a:srgbClr val="F9CBDF"/>
    <a:srgbClr val="FFCCCC"/>
    <a:srgbClr val="C6ACD9"/>
    <a:srgbClr val="FFFFCC"/>
    <a:srgbClr val="D0CECE"/>
    <a:srgbClr val="99CCFF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5BB9-CF39-404C-85B6-DFC5046930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BDBD-DE1F-4DEC-A4BB-7C11E8FB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3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BB968-0685-4FF5-9EA9-745A0781A00E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79DE-9468-4AEE-95B1-A43FF16B7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093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3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55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99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6AA-32C1-4607-8348-F4856CFD6C1B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7EC-3E3A-404B-821A-FD596534283D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BC38-073B-47AC-AB66-1F9CF6DB92E9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DEFA-0AF7-4363-A661-6B6F94458317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AD9F-DFC2-4BEA-9849-918DD7DDFF3B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33EE-C32C-4464-B95E-C0C91E1C11B4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171D-2D19-4800-9AB8-D3EEC325AD08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C980-08CA-46AE-AD92-E0512D62B960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F855-34B3-4CA2-A3CB-99FD33B65655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E615-D96D-414E-9379-F2854CF70E23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D0C-EAA2-4CBB-880F-150FF6EBBA2E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8055-297C-44C2-971F-6B5BEEAB9A62}" type="datetime1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The Transformer-based</a:t>
            </a:r>
          </a:p>
          <a:p>
            <a:pPr algn="ctr"/>
            <a:r>
              <a:rPr lang="en-US" altLang="ko-KR" sz="4000" dirty="0"/>
              <a:t>MS/MS Spectrum Refining Model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Project goal :</a:t>
            </a:r>
          </a:p>
          <a:p>
            <a:endParaRPr lang="en-US" altLang="ko-KR" dirty="0"/>
          </a:p>
          <a:p>
            <a:r>
              <a:rPr lang="en-US" altLang="ko-KR" dirty="0"/>
              <a:t>    Detect noises,</a:t>
            </a:r>
          </a:p>
          <a:p>
            <a:r>
              <a:rPr lang="en-US" altLang="ko-KR" dirty="0"/>
              <a:t>    and get rid of them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2" b="59626"/>
          <a:stretch/>
        </p:blipFill>
        <p:spPr>
          <a:xfrm>
            <a:off x="925550" y="1654745"/>
            <a:ext cx="4248743" cy="2453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B29F4F-41C0-35BC-7517-37C0D61A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74" y="1900072"/>
            <a:ext cx="2467319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EB8A8-68B3-1CC3-8DE2-72BA22AD634E}"/>
              </a:ext>
            </a:extLst>
          </p:cNvPr>
          <p:cNvSpPr txBox="1"/>
          <p:nvPr/>
        </p:nvSpPr>
        <p:spPr>
          <a:xfrm>
            <a:off x="5439652" y="1654745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open file and initialize variables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9DCB89-546A-BCB9-602E-9695ECD59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2024077"/>
            <a:ext cx="6137723" cy="237673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4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12" b="59626"/>
          <a:stretch/>
        </p:blipFill>
        <p:spPr>
          <a:xfrm>
            <a:off x="925550" y="1654745"/>
            <a:ext cx="4248743" cy="245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7B490-F87F-BDA2-DD62-93A60CD9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024077"/>
            <a:ext cx="6137723" cy="2376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F12B84-1C8D-20D4-7EDE-67980171F3FA}"/>
              </a:ext>
            </a:extLst>
          </p:cNvPr>
          <p:cNvSpPr/>
          <p:nvPr/>
        </p:nvSpPr>
        <p:spPr>
          <a:xfrm>
            <a:off x="7169672" y="1324947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 until the end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FDF42-5F6C-C652-3B13-D13CFF0C4027}"/>
              </a:ext>
            </a:extLst>
          </p:cNvPr>
          <p:cNvSpPr/>
          <p:nvPr/>
        </p:nvSpPr>
        <p:spPr>
          <a:xfrm>
            <a:off x="5976009" y="2803156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Produce </a:t>
            </a:r>
            <a:r>
              <a:rPr lang="en-US" altLang="ko-KR" dirty="0" err="1">
                <a:solidFill>
                  <a:schemeClr val="tx1"/>
                </a:solidFill>
              </a:rPr>
              <a:t>return_matrix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C526E-6557-7447-2E0A-970B60A71ED0}"/>
              </a:ext>
            </a:extLst>
          </p:cNvPr>
          <p:cNvSpPr/>
          <p:nvPr/>
        </p:nvSpPr>
        <p:spPr>
          <a:xfrm>
            <a:off x="7169671" y="4542136"/>
            <a:ext cx="2823413" cy="5526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Convert to </a:t>
            </a:r>
            <a:r>
              <a:rPr lang="en-US" altLang="ko-KR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AF80AAD-22ED-90AF-BB04-BAC841C7860F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4.79167E-6 0.349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5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A6E93A0-A46C-117B-498D-8739C85753E0}"/>
              </a:ext>
            </a:extLst>
          </p:cNvPr>
          <p:cNvGrpSpPr/>
          <p:nvPr/>
        </p:nvGrpSpPr>
        <p:grpSpPr>
          <a:xfrm>
            <a:off x="925550" y="1654745"/>
            <a:ext cx="6137723" cy="2746067"/>
            <a:chOff x="925550" y="1654745"/>
            <a:chExt cx="6137723" cy="274606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03A2EC-C961-B4F5-3D52-8B91EE91A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12" b="59626"/>
            <a:stretch/>
          </p:blipFill>
          <p:spPr>
            <a:xfrm>
              <a:off x="925550" y="1654745"/>
              <a:ext cx="4248743" cy="24532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C7B490-F87F-BDA2-DD62-93A60CD9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50" y="2024077"/>
              <a:ext cx="6137723" cy="237673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AF80AAD-22ED-90AF-BB04-BAC841C7860F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2644E-A0F3-5054-25C1-5AF8A5009506}"/>
              </a:ext>
            </a:extLst>
          </p:cNvPr>
          <p:cNvGrpSpPr/>
          <p:nvPr/>
        </p:nvGrpSpPr>
        <p:grpSpPr>
          <a:xfrm>
            <a:off x="1213637" y="3649346"/>
            <a:ext cx="2229360" cy="245327"/>
            <a:chOff x="1213637" y="3649346"/>
            <a:chExt cx="2229360" cy="24532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5066F8-FAED-7FF3-8F48-297BAD32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9" t="68382" r="58984" b="21296"/>
            <a:stretch/>
          </p:blipFill>
          <p:spPr>
            <a:xfrm>
              <a:off x="1425127" y="3649346"/>
              <a:ext cx="2017870" cy="245327"/>
            </a:xfrm>
            <a:prstGeom prst="rect">
              <a:avLst/>
            </a:prstGeom>
          </p:spPr>
        </p:pic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AB7F844-26C4-6DFB-C752-913D44B6299E}"/>
                </a:ext>
              </a:extLst>
            </p:cNvPr>
            <p:cNvSpPr/>
            <p:nvPr/>
          </p:nvSpPr>
          <p:spPr>
            <a:xfrm rot="5400000">
              <a:off x="1196718" y="3666265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4.58333E-6 -0.239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12D194-19A9-1E9C-423C-FCCA9BF5C4C7}"/>
              </a:ext>
            </a:extLst>
          </p:cNvPr>
          <p:cNvGrpSpPr/>
          <p:nvPr/>
        </p:nvGrpSpPr>
        <p:grpSpPr>
          <a:xfrm>
            <a:off x="1213637" y="2005414"/>
            <a:ext cx="2229360" cy="245327"/>
            <a:chOff x="1213637" y="3649346"/>
            <a:chExt cx="2229360" cy="24532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102A997-383B-BE6D-2786-C9039697A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9" t="68382" r="58984" b="21296"/>
            <a:stretch/>
          </p:blipFill>
          <p:spPr>
            <a:xfrm>
              <a:off x="1425127" y="3649346"/>
              <a:ext cx="2017870" cy="245327"/>
            </a:xfrm>
            <a:prstGeom prst="rect">
              <a:avLst/>
            </a:prstGeom>
          </p:spPr>
        </p:pic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64A14DC6-401E-3396-A168-AA85964D6EF5}"/>
                </a:ext>
              </a:extLst>
            </p:cNvPr>
            <p:cNvSpPr/>
            <p:nvPr/>
          </p:nvSpPr>
          <p:spPr>
            <a:xfrm rot="5400000">
              <a:off x="1196718" y="3666265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6946A1-5046-C070-8384-60E8AFE1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05" y="2248778"/>
            <a:ext cx="1733792" cy="2191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17009A-AC2F-AF42-3A77-DF53A461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70EB0F3-65D2-BCA1-2B08-8050D149DC25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07162 -0.165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18996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D8FAE71-DA3A-E0CC-A6A4-92D74E081B60}"/>
              </a:ext>
            </a:extLst>
          </p:cNvPr>
          <p:cNvSpPr/>
          <p:nvPr/>
        </p:nvSpPr>
        <p:spPr>
          <a:xfrm rot="5400000">
            <a:off x="8679868" y="208006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7F121-45D0-1DCD-FB91-8F36E2FC8F94}"/>
              </a:ext>
            </a:extLst>
          </p:cNvPr>
          <p:cNvSpPr/>
          <p:nvPr/>
        </p:nvSpPr>
        <p:spPr>
          <a:xfrm>
            <a:off x="1103785" y="1281416"/>
            <a:ext cx="3195654" cy="772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C7116E9-FF3E-0EC2-A923-77DD73D5EAF0}"/>
              </a:ext>
            </a:extLst>
          </p:cNvPr>
          <p:cNvGrpSpPr/>
          <p:nvPr/>
        </p:nvGrpSpPr>
        <p:grpSpPr>
          <a:xfrm>
            <a:off x="1204961" y="2050701"/>
            <a:ext cx="8657496" cy="2339416"/>
            <a:chOff x="1204961" y="2050701"/>
            <a:chExt cx="8657496" cy="23394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534E94-7D25-59E9-2E44-CFCE08B834F0}"/>
                </a:ext>
              </a:extLst>
            </p:cNvPr>
            <p:cNvSpPr/>
            <p:nvPr/>
          </p:nvSpPr>
          <p:spPr>
            <a:xfrm>
              <a:off x="5727440" y="3820501"/>
              <a:ext cx="1065245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C7F121-45D0-1DCD-FB91-8F36E2FC8F94}"/>
                </a:ext>
              </a:extLst>
            </p:cNvPr>
            <p:cNvSpPr/>
            <p:nvPr/>
          </p:nvSpPr>
          <p:spPr>
            <a:xfrm>
              <a:off x="4128337" y="3820502"/>
              <a:ext cx="590162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BC54EC-3CA0-B866-E8F1-7F19A041140C}"/>
                </a:ext>
              </a:extLst>
            </p:cNvPr>
            <p:cNvSpPr/>
            <p:nvPr/>
          </p:nvSpPr>
          <p:spPr>
            <a:xfrm>
              <a:off x="2526263" y="3820503"/>
              <a:ext cx="590161" cy="2453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9A3491-15A9-345C-BD61-613DC7BB501B}"/>
                </a:ext>
              </a:extLst>
            </p:cNvPr>
            <p:cNvSpPr/>
            <p:nvPr/>
          </p:nvSpPr>
          <p:spPr>
            <a:xfrm>
              <a:off x="8979552" y="2628121"/>
              <a:ext cx="509419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8C0B9-B7AE-6B16-B9AF-BE3D11DA28F3}"/>
                </a:ext>
              </a:extLst>
            </p:cNvPr>
            <p:cNvSpPr/>
            <p:nvPr/>
          </p:nvSpPr>
          <p:spPr>
            <a:xfrm>
              <a:off x="8979552" y="2085776"/>
              <a:ext cx="509419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264D84-8CA1-8E69-4AE9-1D13D2FD8BF3}"/>
                </a:ext>
              </a:extLst>
            </p:cNvPr>
            <p:cNvSpPr/>
            <p:nvPr/>
          </p:nvSpPr>
          <p:spPr>
            <a:xfrm>
              <a:off x="8979289" y="2812918"/>
              <a:ext cx="883168" cy="1781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904AD4F-2B26-E8B2-8213-B1DD3460FDB2}"/>
                </a:ext>
              </a:extLst>
            </p:cNvPr>
            <p:cNvSpPr/>
            <p:nvPr/>
          </p:nvSpPr>
          <p:spPr>
            <a:xfrm rot="5400000">
              <a:off x="1188042" y="3846754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DBAC0C-3214-49B8-EDB5-48C64B1D64EC}"/>
                </a:ext>
              </a:extLst>
            </p:cNvPr>
            <p:cNvSpPr/>
            <p:nvPr/>
          </p:nvSpPr>
          <p:spPr>
            <a:xfrm>
              <a:off x="2576101" y="4075162"/>
              <a:ext cx="2275817" cy="314955"/>
            </a:xfrm>
            <a:prstGeom prst="rect">
              <a:avLst/>
            </a:prstGeom>
            <a:solidFill>
              <a:srgbClr val="F9CB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Ignore these tokens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1C4B1DF-DB51-1976-BBF7-124B2A13E45E}"/>
                </a:ext>
              </a:extLst>
            </p:cNvPr>
            <p:cNvSpPr/>
            <p:nvPr/>
          </p:nvSpPr>
          <p:spPr>
            <a:xfrm rot="5400000">
              <a:off x="8676759" y="2067620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943E893-8EC9-769B-50C4-6818EAD3E554}"/>
              </a:ext>
            </a:extLst>
          </p:cNvPr>
          <p:cNvSpPr/>
          <p:nvPr/>
        </p:nvSpPr>
        <p:spPr>
          <a:xfrm rot="5400000">
            <a:off x="8679999" y="2248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0261" y="2034079"/>
            <a:ext cx="267788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247820"/>
            <a:ext cx="686701" cy="2109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248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192694" y="2403411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PEPMASS = 413.26578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0261" y="2390701"/>
            <a:ext cx="2939143" cy="575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434434"/>
            <a:ext cx="565403" cy="22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4262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141297" y="2965973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=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23830" y="2434434"/>
            <a:ext cx="565403" cy="22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4262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E93366-B65E-BFD7-EAEF-04F60CB420A3}"/>
              </a:ext>
            </a:extLst>
          </p:cNvPr>
          <p:cNvSpPr/>
          <p:nvPr/>
        </p:nvSpPr>
        <p:spPr>
          <a:xfrm>
            <a:off x="2569683" y="3495990"/>
            <a:ext cx="3391756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[2, 4, 1, ...]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8B77B-AEE9-ED64-77D4-C9090E0B9472}"/>
              </a:ext>
            </a:extLst>
          </p:cNvPr>
          <p:cNvSpPr/>
          <p:nvPr/>
        </p:nvSpPr>
        <p:spPr>
          <a:xfrm>
            <a:off x="2141297" y="2965973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=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FAB6C-8621-B396-4E6A-360BFA863420}"/>
              </a:ext>
            </a:extLst>
          </p:cNvPr>
          <p:cNvSpPr/>
          <p:nvPr/>
        </p:nvSpPr>
        <p:spPr>
          <a:xfrm>
            <a:off x="1390261" y="2390701"/>
            <a:ext cx="2939143" cy="575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92" y="2947619"/>
            <a:ext cx="7297325" cy="943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2994274"/>
            <a:ext cx="761350" cy="178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9767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AFE7AB-A350-EF4F-4EAA-357EB2630D66}"/>
              </a:ext>
            </a:extLst>
          </p:cNvPr>
          <p:cNvSpPr/>
          <p:nvPr/>
        </p:nvSpPr>
        <p:spPr>
          <a:xfrm>
            <a:off x="4183879" y="4274207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[‘PARR’, ‘ABCD’,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AD02AE-3F88-1BE5-CB6B-C3AB1A797052}"/>
              </a:ext>
            </a:extLst>
          </p:cNvPr>
          <p:cNvSpPr/>
          <p:nvPr/>
        </p:nvSpPr>
        <p:spPr>
          <a:xfrm>
            <a:off x="3755493" y="3744190"/>
            <a:ext cx="2771192" cy="515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 =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06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Adapt deep learning to achieve goal,</a:t>
            </a:r>
          </a:p>
          <a:p>
            <a:endParaRPr lang="en-US" altLang="ko-KR" dirty="0"/>
          </a:p>
          <a:p>
            <a:r>
              <a:rPr lang="en-US" altLang="ko-KR" dirty="0"/>
              <a:t>    especially, use Transformer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2192693" y="3106542"/>
            <a:ext cx="6504223" cy="5883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2994274"/>
            <a:ext cx="761350" cy="178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29767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E6A603-70B7-2D48-E43C-140B4BB44338}"/>
              </a:ext>
            </a:extLst>
          </p:cNvPr>
          <p:cNvGrpSpPr/>
          <p:nvPr/>
        </p:nvGrpSpPr>
        <p:grpSpPr>
          <a:xfrm>
            <a:off x="3755493" y="3744190"/>
            <a:ext cx="2719952" cy="515265"/>
            <a:chOff x="3755493" y="3744190"/>
            <a:chExt cx="2719952" cy="5152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DCED8-B60F-FE2A-03E3-93A167E0FC06}"/>
                </a:ext>
              </a:extLst>
            </p:cNvPr>
            <p:cNvSpPr/>
            <p:nvPr/>
          </p:nvSpPr>
          <p:spPr>
            <a:xfrm>
              <a:off x="3755493" y="3744190"/>
              <a:ext cx="2719952" cy="51526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A06B88-2B4A-7C05-419E-8E01DDC3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8027" y="3870885"/>
              <a:ext cx="1634883" cy="249601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77CEDA-3FFE-9DF1-875D-84F86BEE43DE}"/>
              </a:ext>
            </a:extLst>
          </p:cNvPr>
          <p:cNvSpPr/>
          <p:nvPr/>
        </p:nvSpPr>
        <p:spPr>
          <a:xfrm>
            <a:off x="3755492" y="4199897"/>
            <a:ext cx="2571561" cy="3885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 = SCHE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635FC7-C6C0-C75C-DB23-6C7EE8D62292}"/>
              </a:ext>
            </a:extLst>
          </p:cNvPr>
          <p:cNvSpPr/>
          <p:nvPr/>
        </p:nvSpPr>
        <p:spPr>
          <a:xfrm>
            <a:off x="3300581" y="3106542"/>
            <a:ext cx="1840585" cy="21515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7C06B-B688-078F-F275-014ACFD574B6}"/>
              </a:ext>
            </a:extLst>
          </p:cNvPr>
          <p:cNvSpPr/>
          <p:nvPr/>
        </p:nvSpPr>
        <p:spPr>
          <a:xfrm>
            <a:off x="2569683" y="3975133"/>
            <a:ext cx="2571561" cy="3885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E3D41-1839-7A7E-062D-533E01F41B9E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31594A-ACD1-F20E-F51C-9370BD82D693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473220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29EAFC-705B-0C9A-8C92-BD74ACCB0BCF}"/>
              </a:ext>
            </a:extLst>
          </p:cNvPr>
          <p:cNvSpPr/>
          <p:nvPr/>
        </p:nvSpPr>
        <p:spPr>
          <a:xfrm>
            <a:off x="259577" y="4065519"/>
            <a:ext cx="2472612" cy="6732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31594A-ACD1-F20E-F51C-9370BD82D693}"/>
              </a:ext>
            </a:extLst>
          </p:cNvPr>
          <p:cNvSpPr/>
          <p:nvPr/>
        </p:nvSpPr>
        <p:spPr>
          <a:xfrm>
            <a:off x="4025258" y="4254758"/>
            <a:ext cx="2571561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m_over_z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178.39957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intensity = 485.80835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881019-ED83-DCA9-A245-02B53662532F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1F4D2BD-4049-D0B7-91AA-D4E334DB688B}"/>
              </a:ext>
            </a:extLst>
          </p:cNvPr>
          <p:cNvSpPr/>
          <p:nvPr/>
        </p:nvSpPr>
        <p:spPr>
          <a:xfrm rot="5400000">
            <a:off x="8679999" y="31633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21A834-98F8-EA2F-5C5F-0A90F896BC23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6B54A19-9939-3D5F-F1F2-59E03613A5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24734" y="6347826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A1609-8636-DF1C-4501-0F1861EF4C81}"/>
              </a:ext>
            </a:extLst>
          </p:cNvPr>
          <p:cNvSpPr/>
          <p:nvPr/>
        </p:nvSpPr>
        <p:spPr>
          <a:xfrm>
            <a:off x="7236868" y="5950680"/>
            <a:ext cx="3149983" cy="7461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[[178, 39, 485.80835]]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399839-F104-CB04-4DD4-5331E772C5C9}"/>
              </a:ext>
            </a:extLst>
          </p:cNvPr>
          <p:cNvSpPr/>
          <p:nvPr/>
        </p:nvSpPr>
        <p:spPr>
          <a:xfrm>
            <a:off x="7240556" y="5841281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4.79167E-6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534E94-7D25-59E9-2E44-CFCE08B834F0}"/>
              </a:ext>
            </a:extLst>
          </p:cNvPr>
          <p:cNvSpPr/>
          <p:nvPr/>
        </p:nvSpPr>
        <p:spPr>
          <a:xfrm>
            <a:off x="1399589" y="4169418"/>
            <a:ext cx="4525350" cy="1138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9A3491-15A9-345C-BD61-613DC7BB501B}"/>
              </a:ext>
            </a:extLst>
          </p:cNvPr>
          <p:cNvSpPr/>
          <p:nvPr/>
        </p:nvSpPr>
        <p:spPr>
          <a:xfrm>
            <a:off x="8905168" y="3162221"/>
            <a:ext cx="1573110" cy="1092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6BA1A89-E62F-89CC-0954-77285328563E}"/>
              </a:ext>
            </a:extLst>
          </p:cNvPr>
          <p:cNvSpPr/>
          <p:nvPr/>
        </p:nvSpPr>
        <p:spPr>
          <a:xfrm rot="5400000">
            <a:off x="1489982" y="510542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37890-6A56-180C-C4E3-BDC59B663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703" y="5087725"/>
            <a:ext cx="2791215" cy="800212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21A834-98F8-EA2F-5C5F-0A90F896BC23}"/>
              </a:ext>
            </a:extLst>
          </p:cNvPr>
          <p:cNvSpPr/>
          <p:nvPr/>
        </p:nvSpPr>
        <p:spPr>
          <a:xfrm>
            <a:off x="3474751" y="5974747"/>
            <a:ext cx="3149983" cy="7461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[178, 39, 485.80835]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6B54A19-9939-3D5F-F1F2-59E03613A5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24734" y="6347826"/>
            <a:ext cx="587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F06669-88E2-76B3-6DBF-0AE6B333A5B6}"/>
              </a:ext>
            </a:extLst>
          </p:cNvPr>
          <p:cNvGrpSpPr/>
          <p:nvPr/>
        </p:nvGrpSpPr>
        <p:grpSpPr>
          <a:xfrm>
            <a:off x="7236868" y="3928188"/>
            <a:ext cx="3689279" cy="2768649"/>
            <a:chOff x="7236868" y="3928188"/>
            <a:chExt cx="3689279" cy="276864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8A1609-8636-DF1C-4501-0F1861EF4C81}"/>
                </a:ext>
              </a:extLst>
            </p:cNvPr>
            <p:cNvSpPr/>
            <p:nvPr/>
          </p:nvSpPr>
          <p:spPr>
            <a:xfrm>
              <a:off x="7236868" y="3928188"/>
              <a:ext cx="3689279" cy="27686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399839-F104-CB04-4DD4-5331E772C5C9}"/>
                </a:ext>
              </a:extLst>
            </p:cNvPr>
            <p:cNvSpPr/>
            <p:nvPr/>
          </p:nvSpPr>
          <p:spPr>
            <a:xfrm>
              <a:off x="7467074" y="4206534"/>
              <a:ext cx="1250302" cy="242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batch_matrix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CCF3CE4-904C-E0B6-370E-E73A3DFA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01921"/>
              </p:ext>
            </p:extLst>
          </p:nvPr>
        </p:nvGraphicFramePr>
        <p:xfrm>
          <a:off x="7467074" y="4450335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4753 -0.5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7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4805 -0.548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B94BEC-944B-9AA0-CEE6-385D8011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" y="1116464"/>
            <a:ext cx="8154538" cy="4191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02A997-383B-BE6D-2786-C9039697A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9" t="68382" r="58984" b="21296"/>
          <a:stretch/>
        </p:blipFill>
        <p:spPr>
          <a:xfrm>
            <a:off x="551813" y="871137"/>
            <a:ext cx="2017870" cy="245327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42509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2768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38486"/>
              </p:ext>
            </p:extLst>
          </p:nvPr>
        </p:nvGraphicFramePr>
        <p:xfrm>
          <a:off x="8064233" y="687773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4760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FA7411E-A7F0-CC08-06E3-15B3614E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167" y="1893047"/>
            <a:ext cx="1790950" cy="2638793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1C4B1DF-DB51-1976-BBF7-124B2A13E45E}"/>
              </a:ext>
            </a:extLst>
          </p:cNvPr>
          <p:cNvSpPr/>
          <p:nvPr/>
        </p:nvSpPr>
        <p:spPr>
          <a:xfrm rot="5400000">
            <a:off x="8676759" y="42509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27686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47605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60145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6813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83809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485.80835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584.21313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605.91156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849.0816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4128.479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1016.0198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168133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2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0.0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basic transformer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84810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2213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0344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BAC579-0A1E-6522-40CB-1CA5350BD8A4}"/>
              </a:ext>
            </a:extLst>
          </p:cNvPr>
          <p:cNvSpPr/>
          <p:nvPr/>
        </p:nvSpPr>
        <p:spPr>
          <a:xfrm rot="5400000">
            <a:off x="899300" y="221318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00D745-EAD5-2D33-E038-B76CC8B270B2}"/>
              </a:ext>
            </a:extLst>
          </p:cNvPr>
          <p:cNvSpPr/>
          <p:nvPr/>
        </p:nvSpPr>
        <p:spPr>
          <a:xfrm>
            <a:off x="9909110" y="1504458"/>
            <a:ext cx="1623527" cy="414614"/>
          </a:xfrm>
          <a:prstGeom prst="rect">
            <a:avLst/>
          </a:prstGeom>
          <a:solidFill>
            <a:srgbClr val="C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60A0A1-30B9-FC81-61FC-BFACE0E6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3" y="1495127"/>
            <a:ext cx="3534268" cy="1905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7B2D0F-46D7-2865-410B-88D404F330D3}"/>
              </a:ext>
            </a:extLst>
          </p:cNvPr>
          <p:cNvSpPr/>
          <p:nvPr/>
        </p:nvSpPr>
        <p:spPr>
          <a:xfrm>
            <a:off x="8568612" y="676602"/>
            <a:ext cx="2254898" cy="6110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 and origin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3.95833E-6 0.16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45221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329553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56849"/>
              </p:ext>
            </p:extLst>
          </p:nvPr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37247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20E0CF-CA76-17CA-D9CA-6CD98AD432E7}"/>
              </a:ext>
            </a:extLst>
          </p:cNvPr>
          <p:cNvSpPr/>
          <p:nvPr/>
        </p:nvSpPr>
        <p:spPr>
          <a:xfrm>
            <a:off x="1950097" y="4693297"/>
            <a:ext cx="3862873" cy="587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 this matrix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B8585A9-C3A2-AFBE-6642-C008F6585ACD}"/>
              </a:ext>
            </a:extLst>
          </p:cNvPr>
          <p:cNvSpPr/>
          <p:nvPr/>
        </p:nvSpPr>
        <p:spPr>
          <a:xfrm rot="5400000">
            <a:off x="899300" y="37247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3.95833E-6 0.098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438721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20E0CF-CA76-17CA-D9CA-6CD98AD432E7}"/>
              </a:ext>
            </a:extLst>
          </p:cNvPr>
          <p:cNvSpPr/>
          <p:nvPr/>
        </p:nvSpPr>
        <p:spPr>
          <a:xfrm>
            <a:off x="1950097" y="4693297"/>
            <a:ext cx="3862873" cy="587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 this matrix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99C07E-4442-EC71-5528-2015F84CA02E}"/>
              </a:ext>
            </a:extLst>
          </p:cNvPr>
          <p:cNvSpPr/>
          <p:nvPr/>
        </p:nvSpPr>
        <p:spPr>
          <a:xfrm>
            <a:off x="3489945" y="5204346"/>
            <a:ext cx="2999577" cy="82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Return_matrix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will have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spectrum data!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C0BA9-D247-FF5A-0065-87B9EF33B172}"/>
              </a:ext>
            </a:extLst>
          </p:cNvPr>
          <p:cNvSpPr/>
          <p:nvPr/>
        </p:nvSpPr>
        <p:spPr>
          <a:xfrm>
            <a:off x="7834027" y="165626"/>
            <a:ext cx="3689279" cy="4527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73FBA9-6C8C-4720-3E88-F2BE59654A45}"/>
              </a:ext>
            </a:extLst>
          </p:cNvPr>
          <p:cNvSpPr/>
          <p:nvPr/>
        </p:nvSpPr>
        <p:spPr>
          <a:xfrm>
            <a:off x="8064233" y="443972"/>
            <a:ext cx="1250302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batch_matrix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AE2DBA2-E68A-82E5-19AA-93F702AFC600}"/>
              </a:ext>
            </a:extLst>
          </p:cNvPr>
          <p:cNvGraphicFramePr>
            <a:graphicFrameLocks noGrp="1"/>
          </p:cNvGraphicFramePr>
          <p:nvPr/>
        </p:nvGraphicFramePr>
        <p:xfrm>
          <a:off x="8064233" y="687773"/>
          <a:ext cx="32180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58943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13166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6717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43762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34594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0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41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681611-5F14-4CA9-CF7F-30C6A4ED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0" y="1495127"/>
            <a:ext cx="4324954" cy="4010585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168870C-1CE5-2D6E-988B-87B1A7296B61}"/>
              </a:ext>
            </a:extLst>
          </p:cNvPr>
          <p:cNvSpPr/>
          <p:nvPr/>
        </p:nvSpPr>
        <p:spPr>
          <a:xfrm rot="5400000">
            <a:off x="899300" y="491905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C474FB-1BBE-91DD-9CAE-8BF127D70884}"/>
              </a:ext>
            </a:extLst>
          </p:cNvPr>
          <p:cNvSpPr/>
          <p:nvPr/>
        </p:nvSpPr>
        <p:spPr>
          <a:xfrm>
            <a:off x="3163077" y="5362873"/>
            <a:ext cx="3060440" cy="692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biggest length,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create tensor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6E13-13A1-8ACF-80DE-303ACAE091C2}"/>
              </a:ext>
            </a:extLst>
          </p:cNvPr>
          <p:cNvSpPr/>
          <p:nvPr/>
        </p:nvSpPr>
        <p:spPr>
          <a:xfrm>
            <a:off x="681135" y="1933532"/>
            <a:ext cx="3713583" cy="3898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7C8FD9D-2B0C-F31A-A47F-EC0C4446F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5501"/>
              </p:ext>
            </p:extLst>
          </p:nvPr>
        </p:nvGraphicFramePr>
        <p:xfrm>
          <a:off x="925550" y="2232112"/>
          <a:ext cx="32180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B0455-6EE5-3082-14B1-4E805F9C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7076"/>
              </p:ext>
            </p:extLst>
          </p:nvPr>
        </p:nvGraphicFramePr>
        <p:xfrm>
          <a:off x="925549" y="3431096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71E78B-3133-EC5A-EB33-8A773E13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39751"/>
              </p:ext>
            </p:extLst>
          </p:nvPr>
        </p:nvGraphicFramePr>
        <p:xfrm>
          <a:off x="925548" y="5013407"/>
          <a:ext cx="32180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44604C-6713-E8D8-5459-E23ABBA98FB7}"/>
              </a:ext>
            </a:extLst>
          </p:cNvPr>
          <p:cNvSpPr/>
          <p:nvPr/>
        </p:nvSpPr>
        <p:spPr>
          <a:xfrm>
            <a:off x="925548" y="2110974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C28D6-B323-E947-6A89-2F9D0930CB2A}"/>
              </a:ext>
            </a:extLst>
          </p:cNvPr>
          <p:cNvSpPr/>
          <p:nvPr/>
        </p:nvSpPr>
        <p:spPr>
          <a:xfrm>
            <a:off x="925548" y="3332396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D383B-FAA0-A9DC-FD6D-0B7804CEE632}"/>
              </a:ext>
            </a:extLst>
          </p:cNvPr>
          <p:cNvSpPr/>
          <p:nvPr/>
        </p:nvSpPr>
        <p:spPr>
          <a:xfrm>
            <a:off x="925548" y="4892269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BA504-DCEA-2B11-425E-F91C5A598BDD}"/>
              </a:ext>
            </a:extLst>
          </p:cNvPr>
          <p:cNvSpPr/>
          <p:nvPr/>
        </p:nvSpPr>
        <p:spPr>
          <a:xfrm>
            <a:off x="681135" y="1791456"/>
            <a:ext cx="1388444" cy="242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7CA52-426F-CFD2-1AFD-4471D19E6A78}"/>
              </a:ext>
            </a:extLst>
          </p:cNvPr>
          <p:cNvSpPr txBox="1"/>
          <p:nvPr/>
        </p:nvSpPr>
        <p:spPr>
          <a:xfrm>
            <a:off x="4122219" y="2814504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71F4D-29B1-8630-5372-4F0CD2A13404}"/>
              </a:ext>
            </a:extLst>
          </p:cNvPr>
          <p:cNvSpPr txBox="1"/>
          <p:nvPr/>
        </p:nvSpPr>
        <p:spPr>
          <a:xfrm>
            <a:off x="4117400" y="4297619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D6E13-13A1-8ACF-80DE-303ACAE091C2}"/>
              </a:ext>
            </a:extLst>
          </p:cNvPr>
          <p:cNvSpPr/>
          <p:nvPr/>
        </p:nvSpPr>
        <p:spPr>
          <a:xfrm>
            <a:off x="681135" y="1933532"/>
            <a:ext cx="3713583" cy="3898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FD325D-8A0C-9133-FDD3-4CF7FBB0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6464"/>
            <a:ext cx="6449325" cy="447737"/>
          </a:xfrm>
          <a:prstGeom prst="rect">
            <a:avLst/>
          </a:prstGeom>
        </p:spPr>
      </p:pic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7C8FD9D-2B0C-F31A-A47F-EC0C4446F689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2232112"/>
          <a:ext cx="321802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FB0455-6EE5-3082-14B1-4E805F9CEBF5}"/>
              </a:ext>
            </a:extLst>
          </p:cNvPr>
          <p:cNvGraphicFramePr>
            <a:graphicFrameLocks noGrp="1"/>
          </p:cNvGraphicFramePr>
          <p:nvPr/>
        </p:nvGraphicFramePr>
        <p:xfrm>
          <a:off x="925549" y="3431096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71E78B-3133-EC5A-EB33-8A773E13A42C}"/>
              </a:ext>
            </a:extLst>
          </p:cNvPr>
          <p:cNvGraphicFramePr>
            <a:graphicFrameLocks noGrp="1"/>
          </p:cNvGraphicFramePr>
          <p:nvPr/>
        </p:nvGraphicFramePr>
        <p:xfrm>
          <a:off x="925548" y="5013407"/>
          <a:ext cx="32180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44604C-6713-E8D8-5459-E23ABBA98FB7}"/>
              </a:ext>
            </a:extLst>
          </p:cNvPr>
          <p:cNvSpPr/>
          <p:nvPr/>
        </p:nvSpPr>
        <p:spPr>
          <a:xfrm>
            <a:off x="925548" y="2110974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7C28D6-B323-E947-6A89-2F9D0930CB2A}"/>
              </a:ext>
            </a:extLst>
          </p:cNvPr>
          <p:cNvSpPr/>
          <p:nvPr/>
        </p:nvSpPr>
        <p:spPr>
          <a:xfrm>
            <a:off x="925548" y="3332396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D383B-FAA0-A9DC-FD6D-0B7804CEE632}"/>
              </a:ext>
            </a:extLst>
          </p:cNvPr>
          <p:cNvSpPr/>
          <p:nvPr/>
        </p:nvSpPr>
        <p:spPr>
          <a:xfrm>
            <a:off x="925548" y="4892269"/>
            <a:ext cx="1388444" cy="24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batch matrix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6BA504-DCEA-2B11-425E-F91C5A598BDD}"/>
              </a:ext>
            </a:extLst>
          </p:cNvPr>
          <p:cNvSpPr/>
          <p:nvPr/>
        </p:nvSpPr>
        <p:spPr>
          <a:xfrm>
            <a:off x="681135" y="1791456"/>
            <a:ext cx="1388444" cy="242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matrix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7CA52-426F-CFD2-1AFD-4471D19E6A78}"/>
              </a:ext>
            </a:extLst>
          </p:cNvPr>
          <p:cNvSpPr txBox="1"/>
          <p:nvPr/>
        </p:nvSpPr>
        <p:spPr>
          <a:xfrm>
            <a:off x="4122219" y="2814504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71F4D-29B1-8630-5372-4F0CD2A13404}"/>
              </a:ext>
            </a:extLst>
          </p:cNvPr>
          <p:cNvSpPr txBox="1"/>
          <p:nvPr/>
        </p:nvSpPr>
        <p:spPr>
          <a:xfrm>
            <a:off x="4117400" y="4297619"/>
            <a:ext cx="5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4EA6D6-22C1-816F-CFF6-6330AF8D9224}"/>
              </a:ext>
            </a:extLst>
          </p:cNvPr>
          <p:cNvCxnSpPr/>
          <p:nvPr/>
        </p:nvCxnSpPr>
        <p:spPr>
          <a:xfrm>
            <a:off x="4786604" y="3862873"/>
            <a:ext cx="14742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A8035-2D73-ECEC-F52D-C71FAC0A82E8}"/>
              </a:ext>
            </a:extLst>
          </p:cNvPr>
          <p:cNvSpPr/>
          <p:nvPr/>
        </p:nvSpPr>
        <p:spPr>
          <a:xfrm>
            <a:off x="6497216" y="1791455"/>
            <a:ext cx="3713583" cy="48332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0B2E44-0760-04C6-B5A3-EDC5F18C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68528"/>
              </p:ext>
            </p:extLst>
          </p:nvPr>
        </p:nvGraphicFramePr>
        <p:xfrm>
          <a:off x="6765893" y="2043062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48332EE-6E33-1F70-D816-86B7BE22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3810"/>
              </p:ext>
            </p:extLst>
          </p:nvPr>
        </p:nvGraphicFramePr>
        <p:xfrm>
          <a:off x="6765893" y="3551193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1FDBEF6-609F-7EE6-C919-5521DA2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00203"/>
              </p:ext>
            </p:extLst>
          </p:nvPr>
        </p:nvGraphicFramePr>
        <p:xfrm>
          <a:off x="6765892" y="5059970"/>
          <a:ext cx="3218025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75">
                  <a:extLst>
                    <a:ext uri="{9D8B030D-6E8A-4147-A177-3AD203B41FA5}">
                      <a16:colId xmlns:a16="http://schemas.microsoft.com/office/drawing/2014/main" val="366901443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991062662"/>
                    </a:ext>
                  </a:extLst>
                </a:gridCol>
                <a:gridCol w="1072675">
                  <a:extLst>
                    <a:ext uri="{9D8B030D-6E8A-4147-A177-3AD203B41FA5}">
                      <a16:colId xmlns:a16="http://schemas.microsoft.com/office/drawing/2014/main" val="3854157440"/>
                    </a:ext>
                  </a:extLst>
                </a:gridCol>
              </a:tblGrid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60036"/>
                  </a:ext>
                </a:extLst>
              </a:tr>
              <a:tr h="2524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5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37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3583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119BF7-4FCE-71F6-79EF-2E0A86F4AA93}"/>
              </a:ext>
            </a:extLst>
          </p:cNvPr>
          <p:cNvSpPr/>
          <p:nvPr/>
        </p:nvSpPr>
        <p:spPr>
          <a:xfrm>
            <a:off x="6497216" y="1696852"/>
            <a:ext cx="1388444" cy="242275"/>
          </a:xfrm>
          <a:prstGeom prst="rect">
            <a:avLst/>
          </a:prstGeom>
          <a:solidFill>
            <a:srgbClr val="C6A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A822CF-31C8-BC77-F7E9-AAB0EE83A5D7}"/>
              </a:ext>
            </a:extLst>
          </p:cNvPr>
          <p:cNvSpPr/>
          <p:nvPr/>
        </p:nvSpPr>
        <p:spPr>
          <a:xfrm>
            <a:off x="9731745" y="6154586"/>
            <a:ext cx="1688841" cy="639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with 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D9129-CE1C-058E-B644-770EA2CE1F12}"/>
              </a:ext>
            </a:extLst>
          </p:cNvPr>
          <p:cNvSpPr/>
          <p:nvPr/>
        </p:nvSpPr>
        <p:spPr>
          <a:xfrm>
            <a:off x="2762921" y="2239591"/>
            <a:ext cx="4473382" cy="21496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input of Encoder 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3" grpId="0"/>
      <p:bldP spid="15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The basic transformer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5804" y="1266093"/>
            <a:ext cx="45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model in out project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E4959C-EA6F-1DD0-1CFA-3C6083289501}"/>
              </a:ext>
            </a:extLst>
          </p:cNvPr>
          <p:cNvGrpSpPr/>
          <p:nvPr/>
        </p:nvGrpSpPr>
        <p:grpSpPr>
          <a:xfrm>
            <a:off x="714060" y="1111617"/>
            <a:ext cx="4460233" cy="1952898"/>
            <a:chOff x="714060" y="1111617"/>
            <a:chExt cx="4460233" cy="195289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03A2EC-C961-B4F5-3D52-8B91EE91A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550" y="1111617"/>
              <a:ext cx="4248743" cy="1952898"/>
            </a:xfrm>
            <a:prstGeom prst="rect">
              <a:avLst/>
            </a:prstGeom>
          </p:spPr>
        </p:pic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3A116B1B-DAAE-A3B9-06AB-0078DEF9ECF5}"/>
                </a:ext>
              </a:extLst>
            </p:cNvPr>
            <p:cNvSpPr/>
            <p:nvPr/>
          </p:nvSpPr>
          <p:spPr>
            <a:xfrm rot="5400000">
              <a:off x="697141" y="2772678"/>
              <a:ext cx="245327" cy="21148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EA2FA19-7200-C399-C7F1-27328D02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925549" y="2785974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[‘PARR’, ‘ABCD’,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925549" y="3781580"/>
            <a:ext cx="3391756" cy="6430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CHARGE_list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[4, 3, 1, 2 ... 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1C3D80-4E15-F0A3-D5FD-8F8F3F7AACE1}"/>
              </a:ext>
            </a:extLst>
          </p:cNvPr>
          <p:cNvSpPr/>
          <p:nvPr/>
        </p:nvSpPr>
        <p:spPr>
          <a:xfrm>
            <a:off x="3135086" y="1670180"/>
            <a:ext cx="4105469" cy="205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8552F1-A3F1-6281-D1D5-63929907236F}"/>
              </a:ext>
            </a:extLst>
          </p:cNvPr>
          <p:cNvGrpSpPr/>
          <p:nvPr/>
        </p:nvGrpSpPr>
        <p:grpSpPr>
          <a:xfrm>
            <a:off x="925549" y="2785974"/>
            <a:ext cx="3391756" cy="643026"/>
            <a:chOff x="925549" y="2785974"/>
            <a:chExt cx="3391756" cy="64302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8B72CA-7BBB-4988-5B7E-9FC27417F4B7}"/>
                </a:ext>
              </a:extLst>
            </p:cNvPr>
            <p:cNvSpPr/>
            <p:nvPr/>
          </p:nvSpPr>
          <p:spPr>
            <a:xfrm>
              <a:off x="925549" y="2785974"/>
              <a:ext cx="3391756" cy="6430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SEQ_list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[‘PARR’, ‘ABCD’, ... 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CE7E77-A149-05ED-DC1C-FE85A5CA5991}"/>
                </a:ext>
              </a:extLst>
            </p:cNvPr>
            <p:cNvSpPr/>
            <p:nvPr/>
          </p:nvSpPr>
          <p:spPr>
            <a:xfrm>
              <a:off x="1492820" y="3113745"/>
              <a:ext cx="979793" cy="282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9EBD87-CDE6-F3EB-831E-8CF45E5BA8DF}"/>
              </a:ext>
            </a:extLst>
          </p:cNvPr>
          <p:cNvGrpSpPr/>
          <p:nvPr/>
        </p:nvGrpSpPr>
        <p:grpSpPr>
          <a:xfrm>
            <a:off x="925549" y="3781580"/>
            <a:ext cx="3391756" cy="643026"/>
            <a:chOff x="925549" y="3781580"/>
            <a:chExt cx="3391756" cy="64302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4A7BA-5FE1-A6D5-BED8-E77B55527CCB}"/>
                </a:ext>
              </a:extLst>
            </p:cNvPr>
            <p:cNvSpPr/>
            <p:nvPr/>
          </p:nvSpPr>
          <p:spPr>
            <a:xfrm>
              <a:off x="925549" y="3781580"/>
              <a:ext cx="3391756" cy="6430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CHARGE_list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</a:t>
              </a:r>
            </a:p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[4, 3, 1, 2 ... 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B2EE90-FE1A-CA66-4043-1D79E97DACD5}"/>
                </a:ext>
              </a:extLst>
            </p:cNvPr>
            <p:cNvSpPr/>
            <p:nvPr/>
          </p:nvSpPr>
          <p:spPr>
            <a:xfrm>
              <a:off x="1982717" y="4096875"/>
              <a:ext cx="209978" cy="282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84440A4-D25C-7AC0-D858-3BB55CEA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1746714"/>
            <a:ext cx="4439270" cy="20862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0.00144 -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8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29323 -0.401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1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C0A4535-83C5-0646-2A9A-FC284FE0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746714"/>
            <a:ext cx="4439270" cy="20862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4072394" y="1446642"/>
            <a:ext cx="247679" cy="3693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05A3309-F198-F667-71C3-E10CC9E8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58D8F0D-3074-106B-1B1E-A118BE1F9900}"/>
              </a:ext>
            </a:extLst>
          </p:cNvPr>
          <p:cNvGrpSpPr/>
          <p:nvPr/>
        </p:nvGrpSpPr>
        <p:grpSpPr>
          <a:xfrm>
            <a:off x="925549" y="1746714"/>
            <a:ext cx="5011830" cy="2086266"/>
            <a:chOff x="925549" y="1746714"/>
            <a:chExt cx="5011830" cy="2086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C0A4535-83C5-0646-2A9A-FC284FE0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549" y="1746714"/>
              <a:ext cx="4439270" cy="208626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ABD5DC-F696-B453-CDD5-B9FEF6769DC8}"/>
                </a:ext>
              </a:extLst>
            </p:cNvPr>
            <p:cNvSpPr/>
            <p:nvPr/>
          </p:nvSpPr>
          <p:spPr>
            <a:xfrm>
              <a:off x="1492899" y="1978090"/>
              <a:ext cx="3797560" cy="14509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B7F24A-6EE4-6A29-369A-63B237390DD0}"/>
                </a:ext>
              </a:extLst>
            </p:cNvPr>
            <p:cNvSpPr/>
            <p:nvPr/>
          </p:nvSpPr>
          <p:spPr>
            <a:xfrm>
              <a:off x="4511614" y="3463650"/>
              <a:ext cx="1425765" cy="369330"/>
            </a:xfrm>
            <a:prstGeom prst="rect">
              <a:avLst/>
            </a:prstGeom>
            <a:solidFill>
              <a:srgbClr val="F9CB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mass table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24A7BA-5FE1-A6D5-BED8-E77B55527CCB}"/>
              </a:ext>
            </a:extLst>
          </p:cNvPr>
          <p:cNvSpPr/>
          <p:nvPr/>
        </p:nvSpPr>
        <p:spPr>
          <a:xfrm>
            <a:off x="4072394" y="1446642"/>
            <a:ext cx="247679" cy="3693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B72CA-7BBB-4988-5B7E-9FC27417F4B7}"/>
              </a:ext>
            </a:extLst>
          </p:cNvPr>
          <p:cNvSpPr/>
          <p:nvPr/>
        </p:nvSpPr>
        <p:spPr>
          <a:xfrm>
            <a:off x="2791671" y="1446642"/>
            <a:ext cx="968565" cy="369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‘PARR’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BDCFC4-A0E3-A2CD-43BF-50F2F91E5D22}"/>
              </a:ext>
            </a:extLst>
          </p:cNvPr>
          <p:cNvSpPr/>
          <p:nvPr/>
        </p:nvSpPr>
        <p:spPr>
          <a:xfrm>
            <a:off x="3878711" y="1930984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9089 0.094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D61AD7-1817-0AE3-DDC1-7F835C39167E}"/>
              </a:ext>
            </a:extLst>
          </p:cNvPr>
          <p:cNvSpPr/>
          <p:nvPr/>
        </p:nvSpPr>
        <p:spPr>
          <a:xfrm>
            <a:off x="3878711" y="1930984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07956 0.044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D61AD7-1817-0AE3-DDC1-7F835C39167E}"/>
              </a:ext>
            </a:extLst>
          </p:cNvPr>
          <p:cNvSpPr/>
          <p:nvPr/>
        </p:nvSpPr>
        <p:spPr>
          <a:xfrm>
            <a:off x="4839764" y="2255325"/>
            <a:ext cx="3066947" cy="750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[‘P’, ‘A’, ‘R’, ‘R’]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y_ion_seq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[‘R’, ‘R’, ‘A’, ‘P’]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86AE2BE-AF9D-84B0-2B33-C97986097A52}"/>
                  </a:ext>
                </a:extLst>
              </p:cNvPr>
              <p:cNvSpPr/>
              <p:nvPr/>
            </p:nvSpPr>
            <p:spPr>
              <a:xfrm>
                <a:off x="5238442" y="2787240"/>
                <a:ext cx="3629322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ion_tokenize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y_ion_tokenize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86AE2BE-AF9D-84B0-2B33-C97986097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42" y="2787240"/>
                <a:ext cx="3629322" cy="750337"/>
              </a:xfrm>
              <a:prstGeom prst="rect">
                <a:avLst/>
              </a:prstGeom>
              <a:blipFill>
                <a:blip r:embed="rId5"/>
                <a:stretch>
                  <a:fillRect l="-2341" r="-2676"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blipFill>
                <a:blip r:embed="rId6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CD5B84-C438-BF4A-B621-7BF88B7C0EBF}"/>
              </a:ext>
            </a:extLst>
          </p:cNvPr>
          <p:cNvGrpSpPr/>
          <p:nvPr/>
        </p:nvGrpSpPr>
        <p:grpSpPr>
          <a:xfrm>
            <a:off x="4839764" y="2255325"/>
            <a:ext cx="4028000" cy="1282252"/>
            <a:chOff x="4839764" y="2255325"/>
            <a:chExt cx="4028000" cy="12822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D61AD7-1817-0AE3-DDC1-7F835C39167E}"/>
                </a:ext>
              </a:extLst>
            </p:cNvPr>
            <p:cNvSpPr/>
            <p:nvPr/>
          </p:nvSpPr>
          <p:spPr>
            <a:xfrm>
              <a:off x="4839764" y="2255325"/>
              <a:ext cx="3066947" cy="75033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b_ion_seq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 [‘P’, ‘A’, ‘R’, ‘R’]</a:t>
              </a:r>
            </a:p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y_ion_seq</a:t>
              </a: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= [‘R’, ‘R’, ‘A’, ‘P’]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86AE2BE-AF9D-84B0-2B33-C97986097A52}"/>
                    </a:ext>
                  </a:extLst>
                </p:cNvPr>
                <p:cNvSpPr/>
                <p:nvPr/>
              </p:nvSpPr>
              <p:spPr>
                <a:xfrm>
                  <a:off x="5238442" y="2787240"/>
                  <a:ext cx="3629322" cy="75033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b_</a:t>
                  </a:r>
                  <a:r>
                    <a:rPr lang="en-US" altLang="ko-KR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ion_tokenize</a:t>
                  </a:r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]</a:t>
                  </a:r>
                </a:p>
                <a:p>
                  <a:pPr algn="ctr"/>
                  <a:r>
                    <a:rPr lang="en-US" altLang="ko-KR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y_ion_tokenize</a:t>
                  </a:r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=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]</a:t>
                  </a:r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86AE2BE-AF9D-84B0-2B33-C97986097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442" y="2787240"/>
                  <a:ext cx="3629322" cy="750337"/>
                </a:xfrm>
                <a:prstGeom prst="rect">
                  <a:avLst/>
                </a:prstGeom>
                <a:blipFill>
                  <a:blip r:embed="rId5"/>
                  <a:stretch>
                    <a:fillRect l="-2341" r="-2676"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</a:p>
              <a:p>
                <a:pPr algn="ctr"/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46" y="3193230"/>
                <a:ext cx="5007143" cy="750337"/>
              </a:xfrm>
              <a:prstGeom prst="rect">
                <a:avLst/>
              </a:prstGeom>
              <a:blipFill>
                <a:blip r:embed="rId6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E52D93-AF56-CA35-EA0C-20EA6DA62150}"/>
              </a:ext>
            </a:extLst>
          </p:cNvPr>
          <p:cNvSpPr/>
          <p:nvPr/>
        </p:nvSpPr>
        <p:spPr>
          <a:xfrm>
            <a:off x="1549649" y="3695600"/>
            <a:ext cx="3191070" cy="1234190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np.cumsum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([1, 2, 3, 4])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[1, 3, 6, 10]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7708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need two inputs,</a:t>
            </a:r>
          </a:p>
          <a:p>
            <a:endParaRPr lang="en-US" altLang="ko-KR" dirty="0"/>
          </a:p>
          <a:p>
            <a:r>
              <a:rPr lang="en-US" altLang="ko-KR" dirty="0"/>
              <a:t>    input for encoder,</a:t>
            </a:r>
          </a:p>
          <a:p>
            <a:r>
              <a:rPr lang="en-US" altLang="ko-KR" dirty="0"/>
              <a:t>    input for decoder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D6273EB-40EF-250E-6161-F9950587B83E}"/>
              </a:ext>
            </a:extLst>
          </p:cNvPr>
          <p:cNvSpPr/>
          <p:nvPr/>
        </p:nvSpPr>
        <p:spPr>
          <a:xfrm>
            <a:off x="1549649" y="3695600"/>
            <a:ext cx="3191070" cy="1234190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np.cumsum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([1, 2, 3, 4])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[1, 3, 6, 10]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634E5B-090C-ADCB-BC70-8741EEF93F99}"/>
              </a:ext>
            </a:extLst>
          </p:cNvPr>
          <p:cNvSpPr/>
          <p:nvPr/>
        </p:nvSpPr>
        <p:spPr>
          <a:xfrm>
            <a:off x="3133030" y="4065643"/>
            <a:ext cx="3191070" cy="864147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Concatenate and sort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ascending order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/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b_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_ion_mass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𝑃𝐴𝑅𝑅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58ABCCB-5E1C-1BAB-B731-4C43B6F69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97" y="3120420"/>
                <a:ext cx="5750481" cy="750337"/>
              </a:xfrm>
              <a:prstGeom prst="rect">
                <a:avLst/>
              </a:prstGeom>
              <a:blipFill>
                <a:blip r:embed="rId5"/>
                <a:stretch>
                  <a:fillRect b="-72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F3957408-63E5-791B-516C-16BF2C5A0517}"/>
              </a:ext>
            </a:extLst>
          </p:cNvPr>
          <p:cNvSpPr/>
          <p:nvPr/>
        </p:nvSpPr>
        <p:spPr>
          <a:xfrm>
            <a:off x="3133030" y="4065643"/>
            <a:ext cx="3191070" cy="864147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Concatenate and sort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ascending order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0E12EC-7226-CDA8-347C-A51E38C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66247"/>
              </p:ext>
            </p:extLst>
          </p:nvPr>
        </p:nvGraphicFramePr>
        <p:xfrm>
          <a:off x="4727797" y="3139237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C0E12EC-7226-CDA8-347C-A51E38C7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40256"/>
              </p:ext>
            </p:extLst>
          </p:nvPr>
        </p:nvGraphicFramePr>
        <p:xfrm>
          <a:off x="4727797" y="3139237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B4B2B9-3EE8-3024-804B-B1D32BA7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43548"/>
              </p:ext>
            </p:extLst>
          </p:nvPr>
        </p:nvGraphicFramePr>
        <p:xfrm>
          <a:off x="5153423" y="4060235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B4B2B9-3EE8-3024-804B-B1D32BA71FDA}"/>
              </a:ext>
            </a:extLst>
          </p:cNvPr>
          <p:cNvGraphicFramePr>
            <a:graphicFrameLocks noGrp="1"/>
          </p:cNvGraphicFramePr>
          <p:nvPr/>
        </p:nvGraphicFramePr>
        <p:xfrm>
          <a:off x="5153423" y="4060235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781F974-490B-26C9-E487-4FF00CC4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73195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F03B04-4666-353A-DF14-FA00EB27EE40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5755 -0.4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23969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3934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21355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/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8170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3890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91513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52600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4583712"/>
            <a:ext cx="9259592" cy="4572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27199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08293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4583712"/>
            <a:ext cx="9259592" cy="4572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51333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9258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4583712"/>
            <a:ext cx="9259592" cy="4572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</a:t>
            </a:r>
            <a:r>
              <a:rPr lang="en-US" altLang="ko-KR" dirty="0">
                <a:solidFill>
                  <a:srgbClr val="FF0000"/>
                </a:solidFill>
              </a:rPr>
              <a:t>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8D751F6-FAAC-BF17-9798-0E36F081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568"/>
          <a:stretch/>
        </p:blipFill>
        <p:spPr>
          <a:xfrm>
            <a:off x="925549" y="1746714"/>
            <a:ext cx="4439270" cy="259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576AE7-A712-A9DD-3CB8-C11F1621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2006081"/>
            <a:ext cx="2953162" cy="1562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9633B-984E-4F1C-704B-EB0FDD01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2006081"/>
            <a:ext cx="9259592" cy="335326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87DFC9-E262-D9F4-0DAB-88C90722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7552"/>
              </p:ext>
            </p:extLst>
          </p:nvPr>
        </p:nvGraphicFramePr>
        <p:xfrm>
          <a:off x="2002786" y="1153401"/>
          <a:ext cx="5974416" cy="463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802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029200421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357153416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417879439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91423910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746802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2554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AB2B7DC-CF54-CCCF-D590-64A106BA7098}"/>
              </a:ext>
            </a:extLst>
          </p:cNvPr>
          <p:cNvSpPr/>
          <p:nvPr/>
        </p:nvSpPr>
        <p:spPr>
          <a:xfrm rot="5400000">
            <a:off x="697141" y="456453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4583712"/>
            <a:ext cx="9259592" cy="4572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DE697-18F7-C34E-2946-F83889779410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A7E4E7-0ECD-C4F7-A929-6C192E0FA93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68411"/>
              </p:ext>
            </p:extLst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DE697-18F7-C34E-2946-F83889779410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A7E4E7-0ECD-C4F7-A929-6C192E0FA93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9862" y="1503485"/>
            <a:ext cx="5873591" cy="3868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3031" y="7079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283795" y="4479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45431" y="8603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436195" y="6003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7831" y="10127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588595" y="7527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50231" y="11651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740995" y="9051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02631" y="1317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893395" y="1057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79154F9-2E75-D946-3EA7-4A2EC7DE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9" y="1111616"/>
            <a:ext cx="6477904" cy="100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DE697-18F7-C34E-2946-F83889779410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A7E4E7-0ECD-C4F7-A929-6C192E0FA93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E5943B-B1A7-77BF-A1A7-1F4303098400}"/>
              </a:ext>
            </a:extLst>
          </p:cNvPr>
          <p:cNvSpPr txBox="1"/>
          <p:nvPr/>
        </p:nvSpPr>
        <p:spPr>
          <a:xfrm>
            <a:off x="925549" y="2476364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Convert to Tensor, and this is input of decoder !</a:t>
            </a:r>
            <a:endParaRPr lang="ko-KR" altLang="en-US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0631" y="555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131395" y="295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3031" y="7079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283795" y="4479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45431" y="8603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436195" y="6003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97831" y="10127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588595" y="7527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50231" y="11651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740995" y="9051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0F6C3F1D-2602-4374-D87E-2353125DF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02631" y="1317539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222E9C-BC18-580F-52CA-37050D07D091}"/>
              </a:ext>
            </a:extLst>
          </p:cNvPr>
          <p:cNvSpPr/>
          <p:nvPr/>
        </p:nvSpPr>
        <p:spPr>
          <a:xfrm>
            <a:off x="8893395" y="1057564"/>
            <a:ext cx="1234278" cy="2507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matrix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 meeting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531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121386-2A7E-3A6A-C72E-D6E956D72BC7}"/>
              </a:ext>
            </a:extLst>
          </p:cNvPr>
          <p:cNvSpPr txBox="1"/>
          <p:nvPr/>
        </p:nvSpPr>
        <p:spPr>
          <a:xfrm>
            <a:off x="925550" y="1477819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model for our project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01F6F2-3E29-5FDE-79E2-C21A60283C2E}"/>
              </a:ext>
            </a:extLst>
          </p:cNvPr>
          <p:cNvSpPr txBox="1"/>
          <p:nvPr/>
        </p:nvSpPr>
        <p:spPr>
          <a:xfrm>
            <a:off x="0" y="289039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9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5550" y="747132"/>
            <a:ext cx="9918649" cy="3649786"/>
            <a:chOff x="925550" y="747132"/>
            <a:chExt cx="9918649" cy="3649786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532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</a:t>
              </a:r>
              <a:r>
                <a:rPr lang="en-US" altLang="ko-KR" dirty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45922" y="747132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Protein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45922" y="1224137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∙∙∙EKPAARKAI∙∙∙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45922" y="1950524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Peptide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5922" y="2427529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8" idx="2"/>
              <a:endCxn id="19" idx="0"/>
            </p:cNvCxnSpPr>
            <p:nvPr/>
          </p:nvCxnSpPr>
          <p:spPr>
            <a:xfrm>
              <a:off x="8100999" y="1473519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00999" y="1547253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digestion</a:t>
              </a:r>
              <a:endParaRPr lang="ko-KR" altLang="en-US" sz="1400" dirty="0"/>
            </a:p>
          </p:txBody>
        </p:sp>
        <p:cxnSp>
          <p:nvCxnSpPr>
            <p:cNvPr id="35" name="직선 화살표 연결선 34"/>
            <p:cNvCxnSpPr>
              <a:endCxn id="37" idx="0"/>
            </p:cNvCxnSpPr>
            <p:nvPr/>
          </p:nvCxnSpPr>
          <p:spPr>
            <a:xfrm flipH="1">
              <a:off x="6803289" y="2676911"/>
              <a:ext cx="1297710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52144" y="2846139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Fragmentation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48212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48212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P, PA, PAA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11304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11304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R, AR, AAR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0" idx="2"/>
              <a:endCxn id="39" idx="0"/>
            </p:cNvCxnSpPr>
            <p:nvPr/>
          </p:nvCxnSpPr>
          <p:spPr>
            <a:xfrm>
              <a:off x="8100999" y="2676911"/>
              <a:ext cx="1265382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803289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9366381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78962" y="403074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Mass spectrometry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751131" y="4572319"/>
            <a:ext cx="6093068" cy="1838036"/>
            <a:chOff x="4751131" y="4572319"/>
            <a:chExt cx="6093068" cy="1838036"/>
          </a:xfrm>
        </p:grpSpPr>
        <p:sp>
          <p:nvSpPr>
            <p:cNvPr id="60" name="직사각형 59"/>
            <p:cNvSpPr/>
            <p:nvPr/>
          </p:nvSpPr>
          <p:spPr>
            <a:xfrm>
              <a:off x="5422987" y="4572319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51131" y="4650827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355206" y="6179446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438987" y="5652973"/>
              <a:ext cx="0" cy="526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837228" y="5431300"/>
              <a:ext cx="0" cy="748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383785" y="5505191"/>
              <a:ext cx="0" cy="6742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683752" y="5782282"/>
              <a:ext cx="0" cy="3971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100999" y="5255810"/>
              <a:ext cx="0" cy="9236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4076" y="5338937"/>
              <a:ext cx="0" cy="84050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539740" y="5717628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354467" y="5782282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142904" y="5934682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/>
            <p:nvPr/>
          </p:nvCxnSpPr>
          <p:spPr>
            <a:xfrm>
              <a:off x="5663133" y="4766282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830139" y="5934682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487867" y="2359590"/>
            <a:ext cx="2452962" cy="537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spectrum 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86 L -0.36927 -0.3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56737" y="4424218"/>
            <a:ext cx="2540312" cy="369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these are peaks 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05642" y="4183113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6" y="3602501"/>
            <a:ext cx="7758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3310" y="348146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264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50786" y="4200236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7" y="3731811"/>
            <a:ext cx="10206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6419" y="3636497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196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061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550" y="1266093"/>
            <a:ext cx="10442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Background of study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Inputs of Transformer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Implementation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31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7" y="3888831"/>
            <a:ext cx="14797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6418" y="383038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9302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6" y="3288465"/>
            <a:ext cx="40009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5584" y="3188214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375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10474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7047345" y="2521847"/>
            <a:ext cx="5283200" cy="2346305"/>
            <a:chOff x="7047345" y="2521847"/>
            <a:chExt cx="5283200" cy="2346305"/>
          </a:xfrm>
        </p:grpSpPr>
        <p:sp>
          <p:nvSpPr>
            <p:cNvPr id="33" name="직사각형 32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47345" y="4498820"/>
              <a:ext cx="528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-0.50286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We will use peak </a:t>
            </a:r>
            <a:r>
              <a:rPr lang="en-US" altLang="ko-KR" dirty="0" err="1"/>
              <a:t>informations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what is it?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5550" y="5329501"/>
            <a:ext cx="53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So, what will be the actual data?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58714" y="5698833"/>
            <a:ext cx="3334327" cy="498764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dataset file in .</a:t>
            </a:r>
            <a:r>
              <a:rPr lang="en-US" altLang="ko-KR" dirty="0" err="1">
                <a:solidFill>
                  <a:schemeClr val="tx1"/>
                </a:solidFill>
              </a:rPr>
              <a:t>mgf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extenstion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7157134" y="1123110"/>
            <a:ext cx="2341726" cy="1196513"/>
            <a:chOff x="4452052" y="1685125"/>
            <a:chExt cx="2341726" cy="1196513"/>
          </a:xfrm>
        </p:grpSpPr>
        <p:grpSp>
          <p:nvGrpSpPr>
            <p:cNvPr id="36" name="그룹 35"/>
            <p:cNvGrpSpPr/>
            <p:nvPr/>
          </p:nvGrpSpPr>
          <p:grpSpPr>
            <a:xfrm>
              <a:off x="4452052" y="1686707"/>
              <a:ext cx="2341726" cy="1194931"/>
              <a:chOff x="253694" y="2521847"/>
              <a:chExt cx="6093071" cy="201518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925551" y="2521847"/>
                <a:ext cx="5301673" cy="17364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53694" y="2600354"/>
                <a:ext cx="923635" cy="467350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704597" y="4128974"/>
                <a:ext cx="1642168" cy="408053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m/z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1941550" y="3602501"/>
                <a:ext cx="0" cy="52647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339791" y="3380828"/>
                <a:ext cx="0" cy="7481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4886348" y="3454719"/>
                <a:ext cx="0" cy="67425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186315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3603562" y="3205338"/>
                <a:ext cx="0" cy="9236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5166639" y="3288465"/>
                <a:ext cx="0" cy="84050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042303" y="3667156"/>
                <a:ext cx="0" cy="44334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857030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645467" y="3884210"/>
                <a:ext cx="0" cy="24938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/>
              <p:nvPr/>
            </p:nvCxnSpPr>
            <p:spPr>
              <a:xfrm>
                <a:off x="1165696" y="2715810"/>
                <a:ext cx="4913745" cy="1413164"/>
              </a:xfrm>
              <a:prstGeom prst="bentConnector3">
                <a:avLst>
                  <a:gd name="adj1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4332702" y="3884210"/>
                <a:ext cx="0" cy="2447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5172270" y="1685125"/>
              <a:ext cx="1482188" cy="226614"/>
            </a:xfrm>
            <a:prstGeom prst="rect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spectrum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925550" y="1266093"/>
            <a:ext cx="8573310" cy="4695424"/>
            <a:chOff x="925550" y="1266093"/>
            <a:chExt cx="8573310" cy="4695424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476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.</a:t>
              </a:r>
              <a:r>
                <a:rPr lang="en-US" altLang="ko-KR" dirty="0" err="1"/>
                <a:t>mgf</a:t>
              </a:r>
              <a:r>
                <a:rPr lang="en-US" altLang="ko-KR" dirty="0"/>
                <a:t> extension file has </a:t>
              </a:r>
              <a:r>
                <a:rPr lang="en-US" altLang="ko-KR" dirty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>
                  <a:solidFill>
                    <a:srgbClr val="FF0000"/>
                  </a:solidFill>
                </a:rPr>
                <a:t>informations</a:t>
              </a:r>
              <a:r>
                <a:rPr lang="en-US" altLang="ko-KR" dirty="0"/>
                <a:t>,         </a:t>
              </a:r>
            </a:p>
            <a:p>
              <a:r>
                <a:rPr lang="en-US" altLang="ko-KR" dirty="0"/>
                <a:t>    for </a:t>
              </a:r>
              <a:r>
                <a:rPr lang="en-US" altLang="ko-KR" dirty="0">
                  <a:solidFill>
                    <a:srgbClr val="FF0000"/>
                  </a:solidFill>
                </a:rPr>
                <a:t>multiple spectrums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03916" y="5545880"/>
              <a:ext cx="895927" cy="4156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∙∙∙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7157134" y="2617424"/>
              <a:ext cx="2341726" cy="1212181"/>
              <a:chOff x="6316386" y="323304"/>
              <a:chExt cx="2341726" cy="121218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316386" y="340554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3339791" y="3380828"/>
                  <a:ext cx="0" cy="7481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3603562" y="3205338"/>
                  <a:ext cx="0" cy="9236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857030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꺾인 연결선 78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7452009" y="827963"/>
                <a:ext cx="0" cy="44362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7013235" y="323304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spectrum 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7157134" y="4064130"/>
              <a:ext cx="2341726" cy="1217867"/>
              <a:chOff x="9056249" y="558682"/>
              <a:chExt cx="2341726" cy="121786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9056249" y="581618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3694710" y="3015350"/>
                  <a:ext cx="0" cy="115575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3603563" y="2778194"/>
                  <a:ext cx="0" cy="135078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5166639" y="3288465"/>
                  <a:ext cx="0" cy="84050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5042303" y="3667156"/>
                  <a:ext cx="0" cy="44334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4778784" y="3036614"/>
                  <a:ext cx="0" cy="106127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꺾인 연결선 93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직사각형 98"/>
              <p:cNvSpPr/>
              <p:nvPr/>
            </p:nvSpPr>
            <p:spPr>
              <a:xfrm>
                <a:off x="9799006" y="558682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spectrum 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52174 0.3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5622" y="1696865"/>
            <a:ext cx="857069" cy="158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621" y="5504875"/>
            <a:ext cx="709287" cy="152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Begin/End of a single spectrum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1876337"/>
            <a:ext cx="2010056" cy="155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Spectrum name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051824"/>
            <a:ext cx="2010056" cy="1741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/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blipFill>
                <a:blip r:embed="rId3"/>
                <a:stretch>
                  <a:fillRect l="-838"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236549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Charge of peptide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781488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Peptide sequence</a:t>
            </a:r>
          </a:p>
          <a:p>
            <a:endParaRPr lang="en-US" altLang="ko-KR" dirty="0"/>
          </a:p>
          <a:p>
            <a:r>
              <a:rPr lang="en-US" altLang="ko-KR" dirty="0"/>
              <a:t>    Consists of amino acid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9453" y="3380507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3310" y="3665644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95639" y="3933175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7166" y="4495079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216" y="3020017"/>
            <a:ext cx="683491" cy="341743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m/z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08364" y="3029527"/>
            <a:ext cx="637309" cy="244763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of fragments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blipFill>
                <a:blip r:embed="rId3"/>
                <a:stretch>
                  <a:fillRect t="-3030" r="-1205" b="-19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is peak </a:t>
            </a:r>
            <a:r>
              <a:rPr lang="en-US" altLang="ko-KR" dirty="0" err="1"/>
              <a:t>informations</a:t>
            </a:r>
            <a:r>
              <a:rPr lang="en-US" altLang="ko-KR" dirty="0"/>
              <a:t> of a single spectrum. let’s see it!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Peak </a:t>
            </a:r>
            <a:r>
              <a:rPr lang="en-US" altLang="ko-KR" dirty="0" err="1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peak2 : 89 196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4250" y="3380507"/>
            <a:ext cx="486471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8909" y="3665644"/>
            <a:ext cx="42181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2799" y="3933175"/>
            <a:ext cx="34792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2799" y="4495079"/>
            <a:ext cx="48029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0574" y="3047404"/>
            <a:ext cx="1099129" cy="341743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71920" y="3029527"/>
            <a:ext cx="637309" cy="2447637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45346" y="5456986"/>
            <a:ext cx="2504981" cy="387927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 of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0" y="1116464"/>
            <a:ext cx="11368454" cy="4728449"/>
            <a:chOff x="0" y="1116464"/>
            <a:chExt cx="11368454" cy="4728449"/>
          </a:xfrm>
        </p:grpSpPr>
        <p:sp>
          <p:nvSpPr>
            <p:cNvPr id="10" name="TextBox 9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This is peak </a:t>
              </a:r>
              <a:r>
                <a:rPr lang="en-US" altLang="ko-KR" dirty="0" err="1"/>
                <a:t>informations</a:t>
              </a:r>
              <a:r>
                <a:rPr lang="en-US" altLang="ko-KR" dirty="0"/>
                <a:t> of a single spectrum. let’s see it!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F566BD-2840-E9F2-2EB3-BE578893C538}"/>
                </a:ext>
              </a:extLst>
            </p:cNvPr>
            <p:cNvSpPr txBox="1"/>
            <p:nvPr/>
          </p:nvSpPr>
          <p:spPr>
            <a:xfrm>
              <a:off x="3311439" y="1936996"/>
              <a:ext cx="581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Peak </a:t>
              </a:r>
              <a:r>
                <a:rPr lang="en-US" altLang="ko-KR" dirty="0" err="1"/>
                <a:t>informations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80508" y="3223811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peak2 : 89 196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108364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920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of fragments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blipFill>
                  <a:blip r:embed="rId3"/>
                  <a:stretch>
                    <a:fillRect t="-3030" r="-1205" b="-196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1845346" y="5456986"/>
              <a:ext cx="2504981" cy="387927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intensity of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.</a:t>
            </a:r>
            <a:r>
              <a:rPr lang="en-US" altLang="ko-KR" dirty="0" err="1"/>
              <a:t>mgf</a:t>
            </a:r>
            <a:r>
              <a:rPr lang="en-US" altLang="ko-KR" dirty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75514" y="3218218"/>
            <a:ext cx="614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.</a:t>
            </a:r>
            <a:r>
              <a:rPr lang="en-US" altLang="ko-KR" dirty="0" err="1"/>
              <a:t>mgf</a:t>
            </a:r>
            <a:r>
              <a:rPr lang="en-US" altLang="ko-KR" dirty="0"/>
              <a:t> extension file has</a:t>
            </a:r>
          </a:p>
          <a:p>
            <a:r>
              <a:rPr lang="en-US" altLang="ko-KR" dirty="0"/>
              <a:t>    peak </a:t>
            </a:r>
            <a:r>
              <a:rPr lang="en-US" altLang="ko-KR" dirty="0" err="1"/>
              <a:t>informations</a:t>
            </a:r>
            <a:r>
              <a:rPr lang="en-US" altLang="ko-KR" dirty="0"/>
              <a:t> for </a:t>
            </a:r>
            <a:r>
              <a:rPr lang="en-US" altLang="ko-KR" dirty="0">
                <a:solidFill>
                  <a:srgbClr val="FF0000"/>
                </a:solidFill>
              </a:rPr>
              <a:t>multiple spectrums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0" y="1844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0" y="1997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0" y="21497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50" y="23021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0" y="2454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0" y="2606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0" y="2759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.</a:t>
            </a:r>
            <a:r>
              <a:rPr lang="en-US" altLang="ko-KR" dirty="0" err="1"/>
              <a:t>mgf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6D71E-F2E8-842B-8A06-F224F8C072A0}"/>
              </a:ext>
            </a:extLst>
          </p:cNvPr>
          <p:cNvGrpSpPr/>
          <p:nvPr/>
        </p:nvGrpSpPr>
        <p:grpSpPr>
          <a:xfrm>
            <a:off x="6489496" y="3685308"/>
            <a:ext cx="1542474" cy="2018146"/>
            <a:chOff x="6489496" y="3685308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6489497" y="368530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7260733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489496" y="513079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89496" y="501996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5550" y="1116464"/>
            <a:ext cx="10442904" cy="4586989"/>
            <a:chOff x="925550" y="1116464"/>
            <a:chExt cx="10442904" cy="4586989"/>
          </a:xfrm>
        </p:grpSpPr>
        <p:sp>
          <p:nvSpPr>
            <p:cNvPr id="4" name="TextBox 3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Read .</a:t>
              </a:r>
              <a:r>
                <a:rPr lang="en-US" altLang="ko-KR" dirty="0" err="1"/>
                <a:t>mgf</a:t>
              </a:r>
              <a:r>
                <a:rPr lang="en-US" altLang="ko-KR" dirty="0"/>
                <a:t> file, and extract data for transformer inputs !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31970" y="2128979"/>
              <a:ext cx="2535381" cy="3574474"/>
              <a:chOff x="8031970" y="2128979"/>
              <a:chExt cx="2535381" cy="35744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024878" y="3685308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Decoder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5" idx="3"/>
                <a:endCxn id="6" idx="1"/>
              </p:cNvCxnSpPr>
              <p:nvPr/>
            </p:nvCxnSpPr>
            <p:spPr>
              <a:xfrm>
                <a:off x="8031970" y="3971636"/>
                <a:ext cx="9929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9024878" y="5130798"/>
                <a:ext cx="1542473" cy="572655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9796112" y="425796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9024878" y="2239817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9796112" y="281247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9024878" y="5037846"/>
                <a:ext cx="563417" cy="221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truth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24878" y="2128979"/>
                <a:ext cx="968863" cy="2216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prediction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27357 -0.143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DA6573-BB9F-F56D-A3D6-E91BED14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DA6573-BB9F-F56D-A3D6-E91BED14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EF39F8E-034F-3CD4-9BE6-B096D7D02E8E}"/>
              </a:ext>
            </a:extLst>
          </p:cNvPr>
          <p:cNvSpPr/>
          <p:nvPr/>
        </p:nvSpPr>
        <p:spPr>
          <a:xfrm>
            <a:off x="1529841" y="4157129"/>
            <a:ext cx="637309" cy="1063718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09F9BE-B5B8-4A5F-C8C7-8328258ED7B9}"/>
              </a:ext>
            </a:extLst>
          </p:cNvPr>
          <p:cNvSpPr/>
          <p:nvPr/>
        </p:nvSpPr>
        <p:spPr>
          <a:xfrm>
            <a:off x="740872" y="4157129"/>
            <a:ext cx="637309" cy="106371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866218-CCE1-6A44-0E13-2DC9C63834BC}"/>
                  </a:ext>
                </a:extLst>
              </p:cNvPr>
              <p:cNvSpPr/>
              <p:nvPr/>
            </p:nvSpPr>
            <p:spPr>
              <a:xfrm>
                <a:off x="225705" y="5216438"/>
                <a:ext cx="872788" cy="387927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866218-CCE1-6A44-0E13-2DC9C6383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5" y="5216438"/>
                <a:ext cx="872788" cy="387927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C1642-31F1-D54E-4285-2FB24776CC40}"/>
              </a:ext>
            </a:extLst>
          </p:cNvPr>
          <p:cNvSpPr/>
          <p:nvPr/>
        </p:nvSpPr>
        <p:spPr>
          <a:xfrm>
            <a:off x="1671152" y="5216438"/>
            <a:ext cx="1162825" cy="387927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intensity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839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37839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510994-3684-97E1-F449-FC53AA7AE949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4102DD6E-7727-3C92-8E93-3409BE375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260283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4102DD6E-7727-3C92-8E93-3409BE375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260283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83963"/>
              </p:ext>
            </p:extLst>
          </p:nvPr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3423775" y="3065549"/>
            <a:ext cx="415636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662770-7D5B-B88F-2847-06DAF5483E73}"/>
              </a:ext>
            </a:extLst>
          </p:cNvPr>
          <p:cNvSpPr/>
          <p:nvPr/>
        </p:nvSpPr>
        <p:spPr>
          <a:xfrm>
            <a:off x="3883145" y="3070245"/>
            <a:ext cx="293090" cy="3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3E6233-38F6-35F5-F2ED-E9F902A438D5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5BBFEE5-F940-ACF6-40A3-E90F40753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10065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5BBFEE5-F940-ACF6-40A3-E90F40753E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10065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059C83F-5DA8-84C6-4A1E-8D53BAC57B4E}"/>
              </a:ext>
            </a:extLst>
          </p:cNvPr>
          <p:cNvCxnSpPr>
            <a:endCxn id="25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F4097B7-4617-0462-14A0-220194E83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64614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8F4097B7-4617-0462-14A0-220194E83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646142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E3EF-3F48-BB58-6F0D-C0DD658AA7DC}"/>
              </a:ext>
            </a:extLst>
          </p:cNvPr>
          <p:cNvSpPr/>
          <p:nvPr/>
        </p:nvSpPr>
        <p:spPr>
          <a:xfrm>
            <a:off x="5018110" y="4549295"/>
            <a:ext cx="1156601" cy="31942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04B0B-574C-6B07-5D91-3428BB6FBB3B}"/>
              </a:ext>
            </a:extLst>
          </p:cNvPr>
          <p:cNvSpPr/>
          <p:nvPr/>
        </p:nvSpPr>
        <p:spPr>
          <a:xfrm>
            <a:off x="5953069" y="4850443"/>
            <a:ext cx="1907076" cy="43414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4FE66A-2673-AC4D-905E-E5107EC83503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515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30515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90789AE-5528-F878-0DAD-0871E52248F1}"/>
                  </a:ext>
                </a:extLst>
              </p:cNvPr>
              <p:cNvSpPr/>
              <p:nvPr/>
            </p:nvSpPr>
            <p:spPr>
              <a:xfrm>
                <a:off x="8060340" y="3408525"/>
                <a:ext cx="1973460" cy="735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485.80835</m:t>
                          </m:r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4128.479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90789AE-5528-F878-0DAD-0871E5224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0" y="3408525"/>
                <a:ext cx="1973460" cy="735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69380"/>
              </p:ext>
            </p:extLst>
          </p:nvPr>
        </p:nvGraphicFramePr>
        <p:xfrm>
          <a:off x="6628442" y="3065549"/>
          <a:ext cx="269537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3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3B0AD-7400-6D29-5059-E0E0B39FAEDF}"/>
              </a:ext>
            </a:extLst>
          </p:cNvPr>
          <p:cNvSpPr/>
          <p:nvPr/>
        </p:nvSpPr>
        <p:spPr>
          <a:xfrm>
            <a:off x="4939400" y="3074785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5E1B3D-4333-D859-8129-97673FD5BDDD}"/>
              </a:ext>
            </a:extLst>
          </p:cNvPr>
          <p:cNvSpPr/>
          <p:nvPr/>
        </p:nvSpPr>
        <p:spPr>
          <a:xfrm>
            <a:off x="6616294" y="2459623"/>
            <a:ext cx="1327508" cy="302516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159B125-57C0-1399-16C5-72B7894B8A6D}"/>
              </a:ext>
            </a:extLst>
          </p:cNvPr>
          <p:cNvSpPr/>
          <p:nvPr/>
        </p:nvSpPr>
        <p:spPr>
          <a:xfrm>
            <a:off x="5563559" y="2767987"/>
            <a:ext cx="3404949" cy="319423"/>
          </a:xfrm>
          <a:prstGeom prst="uturnArrow">
            <a:avLst>
              <a:gd name="adj1" fmla="val 14495"/>
              <a:gd name="adj2" fmla="val 25000"/>
              <a:gd name="adj3" fmla="val 28501"/>
              <a:gd name="adj4" fmla="val 71499"/>
              <a:gd name="adj5" fmla="val 9132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E3EF-3F48-BB58-6F0D-C0DD658AA7DC}"/>
              </a:ext>
            </a:extLst>
          </p:cNvPr>
          <p:cNvSpPr/>
          <p:nvPr/>
        </p:nvSpPr>
        <p:spPr>
          <a:xfrm>
            <a:off x="5018110" y="4549295"/>
            <a:ext cx="1156601" cy="31942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04B0B-574C-6B07-5D91-3428BB6FBB3B}"/>
              </a:ext>
            </a:extLst>
          </p:cNvPr>
          <p:cNvSpPr/>
          <p:nvPr/>
        </p:nvSpPr>
        <p:spPr>
          <a:xfrm>
            <a:off x="5953069" y="4850443"/>
            <a:ext cx="1907076" cy="43414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max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334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13346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077"/>
              </p:ext>
            </p:extLst>
          </p:nvPr>
        </p:nvGraphicFramePr>
        <p:xfrm>
          <a:off x="6628442" y="3063240"/>
          <a:ext cx="269537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973E45-839A-E3A6-9394-24B8B790F517}"/>
              </a:ext>
            </a:extLst>
          </p:cNvPr>
          <p:cNvSpPr/>
          <p:nvPr/>
        </p:nvSpPr>
        <p:spPr>
          <a:xfrm>
            <a:off x="3423775" y="3425764"/>
            <a:ext cx="415636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9699F6-7B18-8B2E-4434-F5F4965A4A96}"/>
              </a:ext>
            </a:extLst>
          </p:cNvPr>
          <p:cNvSpPr/>
          <p:nvPr/>
        </p:nvSpPr>
        <p:spPr>
          <a:xfrm>
            <a:off x="3883145" y="3430460"/>
            <a:ext cx="293090" cy="314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2497C0-5A5F-B36D-B33B-6FC547BA2EE6}"/>
                  </a:ext>
                </a:extLst>
              </p:cNvPr>
              <p:cNvSpPr/>
              <p:nvPr/>
            </p:nvSpPr>
            <p:spPr>
              <a:xfrm>
                <a:off x="7976127" y="3789521"/>
                <a:ext cx="1973460" cy="735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584.21313</m:t>
                          </m:r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4128.479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2497C0-5A5F-B36D-B33B-6FC547BA2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27" y="3789521"/>
                <a:ext cx="1973460" cy="735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70098"/>
              </p:ext>
            </p:extLst>
          </p:nvPr>
        </p:nvGraphicFramePr>
        <p:xfrm>
          <a:off x="6628442" y="3063240"/>
          <a:ext cx="269537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AEEAD8-6E3D-0018-0FE8-6AB8ECABAF1E}"/>
              </a:ext>
            </a:extLst>
          </p:cNvPr>
          <p:cNvSpPr/>
          <p:nvPr/>
        </p:nvSpPr>
        <p:spPr>
          <a:xfrm>
            <a:off x="4939400" y="3434999"/>
            <a:ext cx="1304381" cy="319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697451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697451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11466"/>
              </p:ext>
            </p:extLst>
          </p:nvPr>
        </p:nvGraphicFramePr>
        <p:xfrm>
          <a:off x="6628442" y="3063240"/>
          <a:ext cx="269537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733304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733304"/>
                  </p:ext>
                </p:extLst>
              </p:nvPr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92714"/>
              </p:ext>
            </p:extLst>
          </p:nvPr>
        </p:nvGraphicFramePr>
        <p:xfrm>
          <a:off x="6628442" y="3063240"/>
          <a:ext cx="269537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75701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</a:t>
            </a:r>
            <a:r>
              <a:rPr lang="en-US" altLang="ko-KR" dirty="0">
                <a:solidFill>
                  <a:srgbClr val="FF0000"/>
                </a:solidFill>
              </a:rPr>
              <a:t>PAAR</a:t>
            </a:r>
            <a:r>
              <a:rPr lang="en-US" altLang="ko-KR" dirty="0">
                <a:solidFill>
                  <a:schemeClr val="tx1"/>
                </a:solidFill>
              </a:rPr>
              <a:t>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PAAR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418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1.0073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1.0100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1.0200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6580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79915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AD58E5D-B600-FE92-B249-580D7F4BEE33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AD58E5D-B600-FE92-B249-580D7F4BE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85550C-FB74-39F2-EDB5-00EC640D4832}"/>
              </a:ext>
            </a:extLst>
          </p:cNvPr>
          <p:cNvSpPr/>
          <p:nvPr/>
        </p:nvSpPr>
        <p:spPr>
          <a:xfrm>
            <a:off x="652838" y="3186545"/>
            <a:ext cx="1517707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A1DD84-FDEF-15AB-18D7-58783A1E73F0}"/>
                  </a:ext>
                </a:extLst>
              </p:cNvPr>
              <p:cNvSpPr/>
              <p:nvPr/>
            </p:nvSpPr>
            <p:spPr>
              <a:xfrm>
                <a:off x="4956691" y="5202623"/>
                <a:ext cx="3652768" cy="783305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413.26578−1.007276035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+1.007276035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A1DD84-FDEF-15AB-18D7-58783A1E7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5202623"/>
                <a:ext cx="3652768" cy="783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2113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825.524283965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85550C-FB74-39F2-EDB5-00EC640D4832}"/>
              </a:ext>
            </a:extLst>
          </p:cNvPr>
          <p:cNvSpPr/>
          <p:nvPr/>
        </p:nvSpPr>
        <p:spPr>
          <a:xfrm>
            <a:off x="652838" y="3186545"/>
            <a:ext cx="1517707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/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</m:e>
                      </m:d>
                      <m:r>
                        <a:rPr lang="en-US" altLang="ko-KR" b="0" i="1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28A097-2352-5812-A6CB-398D830D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2" y="4563764"/>
                <a:ext cx="3577708" cy="7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/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67ABF7-7FE8-B2F0-567E-7EE5CAC11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91" y="4317705"/>
                <a:ext cx="2208637" cy="303234"/>
              </a:xfrm>
              <a:prstGeom prst="rect">
                <a:avLst/>
              </a:prstGeom>
              <a:blipFill>
                <a:blip r:embed="rId5"/>
                <a:stretch>
                  <a:fillRect l="-275" t="-21154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1DD84-FDEF-15AB-18D7-58783A1E73F0}"/>
              </a:ext>
            </a:extLst>
          </p:cNvPr>
          <p:cNvSpPr/>
          <p:nvPr/>
        </p:nvSpPr>
        <p:spPr>
          <a:xfrm>
            <a:off x="4956692" y="5211837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825.524283965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1823 0.160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800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9770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634773" y="5416817"/>
                <a:ext cx="2208637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73" y="5416817"/>
                <a:ext cx="2208637" cy="303234"/>
              </a:xfrm>
              <a:prstGeom prst="rect">
                <a:avLst/>
              </a:prstGeom>
              <a:blipFill>
                <a:blip r:embed="rId6"/>
                <a:stretch>
                  <a:fillRect l="-274" t="-23529" b="-470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/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3223422" y="5287318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825.524283965 - 18.0105647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4814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3223422" y="5287318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807.513719265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19192 -0.03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8095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807.513719265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3C60B4-BEB7-00F1-F083-D6B80F342F79}"/>
              </a:ext>
            </a:extLst>
          </p:cNvPr>
          <p:cNvSpPr/>
          <p:nvPr/>
        </p:nvSpPr>
        <p:spPr>
          <a:xfrm>
            <a:off x="5562452" y="5066725"/>
            <a:ext cx="3577708" cy="783305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807.513719265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F1BADEF-8A5E-7D30-4197-DEE7DF025F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6552" y="2674696"/>
              <a:ext cx="3197540" cy="25704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8770">
                      <a:extLst>
                        <a:ext uri="{9D8B030D-6E8A-4147-A177-3AD203B41FA5}">
                          <a16:colId xmlns:a16="http://schemas.microsoft.com/office/drawing/2014/main" val="258166684"/>
                        </a:ext>
                      </a:extLst>
                    </a:gridCol>
                    <a:gridCol w="1598770">
                      <a:extLst>
                        <a:ext uri="{9D8B030D-6E8A-4147-A177-3AD203B41FA5}">
                          <a16:colId xmlns:a16="http://schemas.microsoft.com/office/drawing/2014/main" val="42897031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" t="-8333" r="-100380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intensity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E7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368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178.39957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485.80835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737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198.46725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584.21313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979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250.49632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605.91156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1015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344.79205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849.0816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88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376.8204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4128.479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6692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454.53027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1016.0198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039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First, encoder input</a:t>
            </a:r>
          </a:p>
          <a:p>
            <a:endParaRPr lang="en-US" altLang="ko-KR" dirty="0"/>
          </a:p>
          <a:p>
            <a:r>
              <a:rPr lang="en-US" altLang="ko-KR" dirty="0"/>
              <a:t>    For encoder input, we will put </a:t>
            </a:r>
            <a:r>
              <a:rPr lang="en-US" altLang="ko-KR" dirty="0">
                <a:solidFill>
                  <a:srgbClr val="FF0000"/>
                </a:solidFill>
              </a:rPr>
              <a:t>m/z value and intensity</a:t>
            </a:r>
            <a:r>
              <a:rPr lang="en-US" altLang="ko-KR" dirty="0"/>
              <a:t> in a special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5982" y="2711641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10597218" y="3284296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825981" y="4157132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25981" y="4046294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E8185C-CC59-B779-0E60-B59DB306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D32A5-B9FC-C297-AFDE-9299D338D1DC}"/>
              </a:ext>
            </a:extLst>
          </p:cNvPr>
          <p:cNvSpPr/>
          <p:nvPr/>
        </p:nvSpPr>
        <p:spPr>
          <a:xfrm>
            <a:off x="652838" y="4129424"/>
            <a:ext cx="1628543" cy="10614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1A2FBCF-FE5A-8D79-1E5E-9F949217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72507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478D26-51D7-588C-B210-4770C906A38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281381" y="3959936"/>
            <a:ext cx="915171" cy="700195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/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B8D4030-5D43-F5B2-6ED8-5F6A14B49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2" y="2115127"/>
                <a:ext cx="667848" cy="30323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/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103311-9B55-F8FD-E197-67452E291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91" y="2503055"/>
                <a:ext cx="667848" cy="303234"/>
              </a:xfrm>
              <a:prstGeom prst="rect">
                <a:avLst/>
              </a:prstGeom>
              <a:blipFill>
                <a:blip r:embed="rId5"/>
                <a:stretch>
                  <a:fillRect l="-3571" r="-8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/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peptide mass+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BB4FAC-BA7E-055A-770E-0810D72E0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45" y="4729787"/>
                <a:ext cx="2478985" cy="574377"/>
              </a:xfrm>
              <a:prstGeom prst="rect">
                <a:avLst/>
              </a:prstGeom>
              <a:blipFill>
                <a:blip r:embed="rId6"/>
                <a:stretch>
                  <a:fillRect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6B66AA-5DC2-609E-0D29-F7284916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56313"/>
              </p:ext>
            </p:extLst>
          </p:nvPr>
        </p:nvGraphicFramePr>
        <p:xfrm>
          <a:off x="6630363" y="1596809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9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825981" y="2711641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0CADD7C5-D26E-8BA5-0D23-1F99EB578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8999"/>
              </p:ext>
            </p:extLst>
          </p:nvPr>
        </p:nvGraphicFramePr>
        <p:xfrm>
          <a:off x="6630363" y="2328329"/>
          <a:ext cx="269537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82552"/>
              </p:ext>
            </p:extLst>
          </p:nvPr>
        </p:nvGraphicFramePr>
        <p:xfrm>
          <a:off x="6630363" y="1596809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CBB7F1-5E16-49D5-06C8-171DBCE37FFC}"/>
              </a:ext>
            </a:extLst>
          </p:cNvPr>
          <p:cNvCxnSpPr/>
          <p:nvPr/>
        </p:nvCxnSpPr>
        <p:spPr>
          <a:xfrm flipH="1">
            <a:off x="5865091" y="1773382"/>
            <a:ext cx="7652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41E2F-3841-3495-E0B9-528C9D64E9E6}"/>
              </a:ext>
            </a:extLst>
          </p:cNvPr>
          <p:cNvSpPr txBox="1"/>
          <p:nvPr/>
        </p:nvSpPr>
        <p:spPr>
          <a:xfrm>
            <a:off x="1966455" y="1578274"/>
            <a:ext cx="39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Provide charge information to model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825981" y="2711641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80448"/>
              </p:ext>
            </p:extLst>
          </p:nvPr>
        </p:nvGraphicFramePr>
        <p:xfrm>
          <a:off x="6630363" y="1596746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054C5B0-8B3D-D8BF-9C82-60B52D44525B}"/>
              </a:ext>
            </a:extLst>
          </p:cNvPr>
          <p:cNvGrpSpPr/>
          <p:nvPr/>
        </p:nvGrpSpPr>
        <p:grpSpPr>
          <a:xfrm>
            <a:off x="1966455" y="1578274"/>
            <a:ext cx="4663908" cy="744611"/>
            <a:chOff x="1966455" y="1578274"/>
            <a:chExt cx="4663908" cy="744611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CCBB7F1-5E16-49D5-06C8-171DBCE37FFC}"/>
                </a:ext>
              </a:extLst>
            </p:cNvPr>
            <p:cNvCxnSpPr/>
            <p:nvPr/>
          </p:nvCxnSpPr>
          <p:spPr>
            <a:xfrm flipH="1">
              <a:off x="5865091" y="1773382"/>
              <a:ext cx="765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D41E2F-3841-3495-E0B9-528C9D64E9E6}"/>
                </a:ext>
              </a:extLst>
            </p:cNvPr>
            <p:cNvSpPr txBox="1"/>
            <p:nvPr/>
          </p:nvSpPr>
          <p:spPr>
            <a:xfrm>
              <a:off x="1966455" y="1578274"/>
              <a:ext cx="393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Provide charge information to model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2687FE-C956-7252-A3D2-18BFF2469534}"/>
                </a:ext>
              </a:extLst>
            </p:cNvPr>
            <p:cNvCxnSpPr/>
            <p:nvPr/>
          </p:nvCxnSpPr>
          <p:spPr>
            <a:xfrm flipH="1">
              <a:off x="5865091" y="2138219"/>
              <a:ext cx="765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8485D-3E4B-BB47-9A1F-A5BB85934F70}"/>
                </a:ext>
              </a:extLst>
            </p:cNvPr>
            <p:cNvSpPr txBox="1"/>
            <p:nvPr/>
          </p:nvSpPr>
          <p:spPr>
            <a:xfrm>
              <a:off x="4479634" y="1953553"/>
              <a:ext cx="147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Origin point</a:t>
              </a:r>
              <a:endParaRPr lang="ko-KR" altLang="en-US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18515 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03047 -0.340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43ED3-750B-4CD3-8779-38EB146F0221}"/>
              </a:ext>
            </a:extLst>
          </p:cNvPr>
          <p:cNvGrpSpPr/>
          <p:nvPr/>
        </p:nvGrpSpPr>
        <p:grpSpPr>
          <a:xfrm>
            <a:off x="9454308" y="377800"/>
            <a:ext cx="1542474" cy="2018146"/>
            <a:chOff x="9825981" y="2711641"/>
            <a:chExt cx="1542474" cy="2018146"/>
          </a:xfrm>
        </p:grpSpPr>
        <p:sp>
          <p:nvSpPr>
            <p:cNvPr id="5" name="직사각형 4"/>
            <p:cNvSpPr/>
            <p:nvPr/>
          </p:nvSpPr>
          <p:spPr>
            <a:xfrm>
              <a:off x="9825982" y="2711641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10" idx="0"/>
              <a:endCxn id="5" idx="2"/>
            </p:cNvCxnSpPr>
            <p:nvPr/>
          </p:nvCxnSpPr>
          <p:spPr>
            <a:xfrm flipV="1">
              <a:off x="10597218" y="3284296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825981" y="4157132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25981" y="4046294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F088128D-F2FC-0624-B016-49180F15F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9888"/>
              </p:ext>
            </p:extLst>
          </p:nvPr>
        </p:nvGraphicFramePr>
        <p:xfrm>
          <a:off x="8877858" y="1947606"/>
          <a:ext cx="2695372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881F42-5C6D-28E7-9FF4-FC4B17EED942}"/>
              </a:ext>
            </a:extLst>
          </p:cNvPr>
          <p:cNvSpPr txBox="1"/>
          <p:nvPr/>
        </p:nvSpPr>
        <p:spPr>
          <a:xfrm>
            <a:off x="5037173" y="3608474"/>
            <a:ext cx="384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This matrix is input for encoder 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638568-627E-4CD6-2232-DD3997A7D376}"/>
              </a:ext>
            </a:extLst>
          </p:cNvPr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2F369A-CE5B-9169-83AF-F39407822991}"/>
              </a:ext>
            </a:extLst>
          </p:cNvPr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D1CF32-E2CB-C1B1-EFB3-2C88E50285F5}"/>
              </a:ext>
            </a:extLst>
          </p:cNvPr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718E4F-86B2-4DB6-691D-B8101F639605}"/>
              </a:ext>
            </a:extLst>
          </p:cNvPr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6B326E-C97B-B0E7-9773-32D388D35D1E}"/>
              </a:ext>
            </a:extLst>
          </p:cNvPr>
          <p:cNvGrpSpPr/>
          <p:nvPr/>
        </p:nvGrpSpPr>
        <p:grpSpPr>
          <a:xfrm>
            <a:off x="855319" y="2128979"/>
            <a:ext cx="4077855" cy="3574475"/>
            <a:chOff x="855319" y="2128979"/>
            <a:chExt cx="4077855" cy="357447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68C40F-21EF-F554-9B90-FD745AB3A735}"/>
                </a:ext>
              </a:extLst>
            </p:cNvPr>
            <p:cNvSpPr/>
            <p:nvPr/>
          </p:nvSpPr>
          <p:spPr>
            <a:xfrm>
              <a:off x="855320" y="3685308"/>
              <a:ext cx="1542473" cy="57265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586464-2D17-DF33-A738-9119135CCBE6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2397793" y="397163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65963BB-9851-8BAD-CE4A-FE153FC7671C}"/>
                </a:ext>
              </a:extLst>
            </p:cNvPr>
            <p:cNvCxnSpPr>
              <a:stCxn id="39" idx="0"/>
              <a:endCxn id="35" idx="2"/>
            </p:cNvCxnSpPr>
            <p:nvPr/>
          </p:nvCxnSpPr>
          <p:spPr>
            <a:xfrm flipV="1">
              <a:off x="1626556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D1B1DA5-A4DD-7961-2162-3D5E441A944F}"/>
                </a:ext>
              </a:extLst>
            </p:cNvPr>
            <p:cNvSpPr/>
            <p:nvPr/>
          </p:nvSpPr>
          <p:spPr>
            <a:xfrm>
              <a:off x="855319" y="5130799"/>
              <a:ext cx="1542473" cy="57265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‘obrigado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33BD27-4F5A-1363-85A5-9D1F202D5FB9}"/>
                </a:ext>
              </a:extLst>
            </p:cNvPr>
            <p:cNvSpPr/>
            <p:nvPr/>
          </p:nvSpPr>
          <p:spPr>
            <a:xfrm>
              <a:off x="3390701" y="2239817"/>
              <a:ext cx="1542473" cy="57265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‘thank you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89DB64C-60FE-1407-DA62-24BF79F73AC4}"/>
                </a:ext>
              </a:extLst>
            </p:cNvPr>
            <p:cNvCxnSpPr/>
            <p:nvPr/>
          </p:nvCxnSpPr>
          <p:spPr>
            <a:xfrm flipV="1">
              <a:off x="4161935" y="2812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F62B5F-16A5-FF6A-B7E5-6B8C4F8702AB}"/>
                </a:ext>
              </a:extLst>
            </p:cNvPr>
            <p:cNvSpPr/>
            <p:nvPr/>
          </p:nvSpPr>
          <p:spPr>
            <a:xfrm>
              <a:off x="855319" y="501996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97A316-C012-8AFC-861C-86818A119270}"/>
                </a:ext>
              </a:extLst>
            </p:cNvPr>
            <p:cNvSpPr/>
            <p:nvPr/>
          </p:nvSpPr>
          <p:spPr>
            <a:xfrm>
              <a:off x="3390701" y="2128979"/>
              <a:ext cx="968863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6487591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6487591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725882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648759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60964D-EC69-1C64-1C93-A0F56F4572FD}"/>
              </a:ext>
            </a:extLst>
          </p:cNvPr>
          <p:cNvGrpSpPr/>
          <p:nvPr/>
        </p:nvGrpSpPr>
        <p:grpSpPr>
          <a:xfrm>
            <a:off x="6487591" y="3685308"/>
            <a:ext cx="1542473" cy="2018145"/>
            <a:chOff x="6487591" y="3685308"/>
            <a:chExt cx="1542473" cy="20181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471867-0226-19F6-112D-FBCAD800DBDB}"/>
                </a:ext>
              </a:extLst>
            </p:cNvPr>
            <p:cNvSpPr/>
            <p:nvPr/>
          </p:nvSpPr>
          <p:spPr>
            <a:xfrm>
              <a:off x="6487591" y="368530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2A8958-668C-73AE-EE4F-1DD55A573446}"/>
                </a:ext>
              </a:extLst>
            </p:cNvPr>
            <p:cNvSpPr/>
            <p:nvPr/>
          </p:nvSpPr>
          <p:spPr>
            <a:xfrm>
              <a:off x="6487591" y="513079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DF6EB8-C32B-55AA-78EA-66536843B2E9}"/>
                </a:ext>
              </a:extLst>
            </p:cNvPr>
            <p:cNvCxnSpPr/>
            <p:nvPr/>
          </p:nvCxnSpPr>
          <p:spPr>
            <a:xfrm flipV="1">
              <a:off x="7258825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9FAE72-293B-3C02-FEAE-33174867BDF6}"/>
                </a:ext>
              </a:extLst>
            </p:cNvPr>
            <p:cNvSpPr/>
            <p:nvPr/>
          </p:nvSpPr>
          <p:spPr>
            <a:xfrm>
              <a:off x="6487591" y="503784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BDA53A-762F-6BE0-D8A3-EABAE8A9A825}"/>
              </a:ext>
            </a:extLst>
          </p:cNvPr>
          <p:cNvGrpSpPr/>
          <p:nvPr/>
        </p:nvGrpSpPr>
        <p:grpSpPr>
          <a:xfrm>
            <a:off x="3390701" y="3685308"/>
            <a:ext cx="6166071" cy="2373747"/>
            <a:chOff x="3390701" y="3685308"/>
            <a:chExt cx="6166071" cy="237374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638568-627E-4CD6-2232-DD3997A7D376}"/>
                </a:ext>
              </a:extLst>
            </p:cNvPr>
            <p:cNvSpPr/>
            <p:nvPr/>
          </p:nvSpPr>
          <p:spPr>
            <a:xfrm>
              <a:off x="3390701" y="3685308"/>
              <a:ext cx="1542473" cy="57265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2F369A-CE5B-9169-83AF-F39407822991}"/>
                </a:ext>
              </a:extLst>
            </p:cNvPr>
            <p:cNvSpPr/>
            <p:nvPr/>
          </p:nvSpPr>
          <p:spPr>
            <a:xfrm>
              <a:off x="3390701" y="5130798"/>
              <a:ext cx="1542473" cy="5726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‘thank you .’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FD1CF32-E2CB-C1B1-EFB3-2C88E50285F5}"/>
                </a:ext>
              </a:extLst>
            </p:cNvPr>
            <p:cNvCxnSpPr/>
            <p:nvPr/>
          </p:nvCxnSpPr>
          <p:spPr>
            <a:xfrm flipV="1">
              <a:off x="4161935" y="425796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4718E4F-86B2-4DB6-691D-B8101F639605}"/>
                </a:ext>
              </a:extLst>
            </p:cNvPr>
            <p:cNvSpPr/>
            <p:nvPr/>
          </p:nvSpPr>
          <p:spPr>
            <a:xfrm>
              <a:off x="3390701" y="503784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917690-3EBA-D765-66B1-A798B1AAF746}"/>
                </a:ext>
              </a:extLst>
            </p:cNvPr>
            <p:cNvSpPr/>
            <p:nvPr/>
          </p:nvSpPr>
          <p:spPr>
            <a:xfrm>
              <a:off x="7758546" y="5486400"/>
              <a:ext cx="1798226" cy="5726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truth?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25235 -0.127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9563300" y="2812473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9563300" y="4257963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10334534" y="3385128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9563300" y="4165011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95603A-72B2-2F8E-1E53-1AE09B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71867-0226-19F6-112D-FBCAD800DBDB}"/>
              </a:ext>
            </a:extLst>
          </p:cNvPr>
          <p:cNvSpPr/>
          <p:nvPr/>
        </p:nvSpPr>
        <p:spPr>
          <a:xfrm>
            <a:off x="9563300" y="2812473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A8958-668C-73AE-EE4F-1DD55A573446}"/>
              </a:ext>
            </a:extLst>
          </p:cNvPr>
          <p:cNvSpPr/>
          <p:nvPr/>
        </p:nvSpPr>
        <p:spPr>
          <a:xfrm>
            <a:off x="9563300" y="4257963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F6EB8-C32B-55AA-78EA-66536843B2E9}"/>
              </a:ext>
            </a:extLst>
          </p:cNvPr>
          <p:cNvCxnSpPr/>
          <p:nvPr/>
        </p:nvCxnSpPr>
        <p:spPr>
          <a:xfrm flipV="1">
            <a:off x="10334534" y="3385128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FAE72-293B-3C02-FEAE-33174867BDF6}"/>
              </a:ext>
            </a:extLst>
          </p:cNvPr>
          <p:cNvSpPr/>
          <p:nvPr/>
        </p:nvSpPr>
        <p:spPr>
          <a:xfrm>
            <a:off x="9563300" y="4165011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50" y="1266093"/>
            <a:ext cx="617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Transformer basically provides truth for decoder input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95603A-72B2-2F8E-1E53-1AE09B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" y="2837733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101FCC3-BE8E-C55D-11C2-5BB2BF569E5D}"/>
              </a:ext>
            </a:extLst>
          </p:cNvPr>
          <p:cNvSpPr/>
          <p:nvPr/>
        </p:nvSpPr>
        <p:spPr>
          <a:xfrm>
            <a:off x="662074" y="3906983"/>
            <a:ext cx="788034" cy="239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66703B-DFC5-11CE-0568-3A6486A29657}"/>
              </a:ext>
            </a:extLst>
          </p:cNvPr>
          <p:cNvSpPr/>
          <p:nvPr/>
        </p:nvSpPr>
        <p:spPr>
          <a:xfrm>
            <a:off x="1080654" y="4165011"/>
            <a:ext cx="3112655" cy="905753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sequence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65F957-0B28-AEB6-015A-6F78442608F3}"/>
              </a:ext>
            </a:extLst>
          </p:cNvPr>
          <p:cNvGrpSpPr/>
          <p:nvPr/>
        </p:nvGrpSpPr>
        <p:grpSpPr>
          <a:xfrm>
            <a:off x="3583709" y="2175751"/>
            <a:ext cx="2438400" cy="517238"/>
            <a:chOff x="3999345" y="2533780"/>
            <a:chExt cx="2438400" cy="51723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224B95-4418-BC8D-F57A-7C02A0BE5BFA}"/>
                </a:ext>
              </a:extLst>
            </p:cNvPr>
            <p:cNvSpPr/>
            <p:nvPr/>
          </p:nvSpPr>
          <p:spPr>
            <a:xfrm>
              <a:off x="3999345" y="2533781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2E4804-AD3F-9C43-BEA8-E3D1BCAD1F23}"/>
                </a:ext>
              </a:extLst>
            </p:cNvPr>
            <p:cNvSpPr/>
            <p:nvPr/>
          </p:nvSpPr>
          <p:spPr>
            <a:xfrm>
              <a:off x="4608945" y="253378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B7DDB0-9761-C676-1CAF-3AA22204E5EB}"/>
                </a:ext>
              </a:extLst>
            </p:cNvPr>
            <p:cNvSpPr/>
            <p:nvPr/>
          </p:nvSpPr>
          <p:spPr>
            <a:xfrm>
              <a:off x="5218545" y="2533781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9AD74A-CA69-45E1-063A-7C3EB953F2F9}"/>
                </a:ext>
              </a:extLst>
            </p:cNvPr>
            <p:cNvSpPr/>
            <p:nvPr/>
          </p:nvSpPr>
          <p:spPr>
            <a:xfrm>
              <a:off x="5828145" y="253378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AB0086-5D71-CB07-CBAA-4C7F23FCE71E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7B230E7-637E-881D-FF2F-1EB69B1C425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55752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98E21A5-23BD-8338-4277-1B63B2617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2247"/>
              </p:ext>
            </p:extLst>
          </p:nvPr>
        </p:nvGraphicFramePr>
        <p:xfrm>
          <a:off x="1246908" y="4336896"/>
          <a:ext cx="488132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332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F2AFACE-2A09-3DF8-3F8D-F58A5A1F7CC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C9A3F8-EA6E-FFE0-686F-54D663A5C1BA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19026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C4378FC-B042-94B9-3A15-0AC94327ABB2}"/>
              </a:ext>
            </a:extLst>
          </p:cNvPr>
          <p:cNvGrpSpPr/>
          <p:nvPr/>
        </p:nvGrpSpPr>
        <p:grpSpPr>
          <a:xfrm>
            <a:off x="7666187" y="4463418"/>
            <a:ext cx="2179777" cy="1632582"/>
            <a:chOff x="7666187" y="4463418"/>
            <a:chExt cx="2179777" cy="16325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67D0F2-C51E-52F5-D85A-5F6353705900}"/>
                </a:ext>
              </a:extLst>
            </p:cNvPr>
            <p:cNvSpPr/>
            <p:nvPr/>
          </p:nvSpPr>
          <p:spPr>
            <a:xfrm>
              <a:off x="7666187" y="4608945"/>
              <a:ext cx="2179777" cy="1487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: 71.03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: 97.05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 : 156.10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F32A374-931D-FF28-0E07-027EB5C7049E}"/>
                </a:ext>
              </a:extLst>
            </p:cNvPr>
            <p:cNvSpPr/>
            <p:nvPr/>
          </p:nvSpPr>
          <p:spPr>
            <a:xfrm>
              <a:off x="7666187" y="4463418"/>
              <a:ext cx="1330031" cy="2910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Table is given!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D1BE999-842C-A087-3CDF-991AB2BB3ECA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5DF727-8113-6AE8-B0E0-2D3F33C5DF9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46403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37117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7F924-079A-BBC4-111E-4133CC96782C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FCCA44-FCB8-8D54-B9DF-30B23A61257F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85013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29044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AC4A9-0A23-3C3E-CE59-D5A3195E0AD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2AC368-7926-E788-3E51-8C94C2EE019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38891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48518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17A1D-7AD2-5546-7529-E1B30B5A59D4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D50A92-6F31-4556-3C6F-C8A574A2084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5082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42821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5A5AD-3A94-A887-A68A-398206C72ED8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84AFBB-99D2-7990-C306-5B2964741DA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6ADC0E-CCDD-ECE8-DD91-013C09FC0C54}"/>
              </a:ext>
            </a:extLst>
          </p:cNvPr>
          <p:cNvSpPr/>
          <p:nvPr/>
        </p:nvSpPr>
        <p:spPr>
          <a:xfrm>
            <a:off x="6179127" y="2844887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85EFF-2FEF-6674-7A7F-B2D8A589C3F5}"/>
              </a:ext>
            </a:extLst>
          </p:cNvPr>
          <p:cNvSpPr/>
          <p:nvPr/>
        </p:nvSpPr>
        <p:spPr>
          <a:xfrm>
            <a:off x="2807854" y="1610179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C35301-59F9-A8EC-DCEF-C7A60C30BB68}"/>
              </a:ext>
            </a:extLst>
          </p:cNvPr>
          <p:cNvSpPr/>
          <p:nvPr/>
        </p:nvSpPr>
        <p:spPr>
          <a:xfrm>
            <a:off x="35837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B72785-88B3-471B-13E0-1479667BAC0D}"/>
              </a:ext>
            </a:extLst>
          </p:cNvPr>
          <p:cNvSpPr/>
          <p:nvPr/>
        </p:nvSpPr>
        <p:spPr>
          <a:xfrm>
            <a:off x="41933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CD0A5E-F148-3636-0278-9CB572D8DC5E}"/>
              </a:ext>
            </a:extLst>
          </p:cNvPr>
          <p:cNvSpPr/>
          <p:nvPr/>
        </p:nvSpPr>
        <p:spPr>
          <a:xfrm>
            <a:off x="4802909" y="217575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79D703-C0E9-B390-65C3-34DCE7E2777C}"/>
              </a:ext>
            </a:extLst>
          </p:cNvPr>
          <p:cNvSpPr/>
          <p:nvPr/>
        </p:nvSpPr>
        <p:spPr>
          <a:xfrm>
            <a:off x="5412509" y="2175749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19">
            <a:extLst>
              <a:ext uri="{FF2B5EF4-FFF2-40B4-BE49-F238E27FC236}">
                <a16:creationId xmlns:a16="http://schemas.microsoft.com/office/drawing/2014/main" id="{F7505490-D4DB-EBC7-E9B3-7CB38DAEC526}"/>
              </a:ext>
            </a:extLst>
          </p:cNvPr>
          <p:cNvCxnSpPr/>
          <p:nvPr/>
        </p:nvCxnSpPr>
        <p:spPr>
          <a:xfrm rot="10800000" flipV="1">
            <a:off x="3814618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2">
            <a:extLst>
              <a:ext uri="{FF2B5EF4-FFF2-40B4-BE49-F238E27FC236}">
                <a16:creationId xmlns:a16="http://schemas.microsoft.com/office/drawing/2014/main" id="{81838410-FAF6-D914-60EA-7B57032F0962}"/>
              </a:ext>
            </a:extLst>
          </p:cNvPr>
          <p:cNvCxnSpPr/>
          <p:nvPr/>
        </p:nvCxnSpPr>
        <p:spPr>
          <a:xfrm rot="10800000" flipV="1">
            <a:off x="4424213" y="2074027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23">
            <a:extLst>
              <a:ext uri="{FF2B5EF4-FFF2-40B4-BE49-F238E27FC236}">
                <a16:creationId xmlns:a16="http://schemas.microsoft.com/office/drawing/2014/main" id="{8156DE3E-6094-F60A-7E11-A85890C79C4F}"/>
              </a:ext>
            </a:extLst>
          </p:cNvPr>
          <p:cNvCxnSpPr/>
          <p:nvPr/>
        </p:nvCxnSpPr>
        <p:spPr>
          <a:xfrm rot="10800000" flipV="1">
            <a:off x="5038433" y="207402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BFCFED-7525-848E-9F5D-850333C395A3}"/>
              </a:ext>
            </a:extLst>
          </p:cNvPr>
          <p:cNvCxnSpPr/>
          <p:nvPr/>
        </p:nvCxnSpPr>
        <p:spPr>
          <a:xfrm>
            <a:off x="3269672" y="1960296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68360E-0ED8-97E4-FFD2-C6D5890F81F5}"/>
              </a:ext>
            </a:extLst>
          </p:cNvPr>
          <p:cNvCxnSpPr/>
          <p:nvPr/>
        </p:nvCxnSpPr>
        <p:spPr>
          <a:xfrm flipH="1">
            <a:off x="5920509" y="2883933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C850BE-32D5-B7E8-3410-765167599623}"/>
              </a:ext>
            </a:extLst>
          </p:cNvPr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Get every possible fragments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9AEC3-F205-155E-8D8B-2A7F03481867}"/>
              </a:ext>
            </a:extLst>
          </p:cNvPr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Calculate mass for every fragments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73817"/>
              </p:ext>
            </p:extLst>
          </p:nvPr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19.01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BE6D31-99C5-A176-8C2B-AF39AC7CFF5A}"/>
              </a:ext>
            </a:extLst>
          </p:cNvPr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 : 156.10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5C5AE9-EEAF-FB14-2D6A-697F603D20EA}"/>
              </a:ext>
            </a:extLst>
          </p:cNvPr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1B153-2DED-9FEC-7031-A2EEA271278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703F34-7F89-B394-C7B9-455B5A28ED9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CAF1F0D-A99A-17CA-39F3-F304E6D9D40F}"/>
              </a:ext>
            </a:extLst>
          </p:cNvPr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y-ion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PARR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/>
        </p:nvGraphicFramePr>
        <p:xfrm>
          <a:off x="498764" y="565757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531C711-AD72-9068-F594-07751205E436}"/>
              </a:ext>
            </a:extLst>
          </p:cNvPr>
          <p:cNvGrpSpPr/>
          <p:nvPr/>
        </p:nvGrpSpPr>
        <p:grpSpPr>
          <a:xfrm>
            <a:off x="925550" y="1610179"/>
            <a:ext cx="10442904" cy="4485821"/>
            <a:chOff x="925550" y="1610179"/>
            <a:chExt cx="10442904" cy="44858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6ADC0E-CCDD-ECE8-DD91-013C09FC0C54}"/>
                </a:ext>
              </a:extLst>
            </p:cNvPr>
            <p:cNvSpPr/>
            <p:nvPr/>
          </p:nvSpPr>
          <p:spPr>
            <a:xfrm>
              <a:off x="6179127" y="2844887"/>
              <a:ext cx="729672" cy="372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y-ion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F85EFF-2FEF-6674-7A7F-B2D8A589C3F5}"/>
                </a:ext>
              </a:extLst>
            </p:cNvPr>
            <p:cNvSpPr/>
            <p:nvPr/>
          </p:nvSpPr>
          <p:spPr>
            <a:xfrm>
              <a:off x="2807854" y="1610179"/>
              <a:ext cx="729672" cy="372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b-ion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AC35301-59F9-A8EC-DCEF-C7A60C30BB68}"/>
                </a:ext>
              </a:extLst>
            </p:cNvPr>
            <p:cNvSpPr/>
            <p:nvPr/>
          </p:nvSpPr>
          <p:spPr>
            <a:xfrm>
              <a:off x="35837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B72785-88B3-471B-13E0-1479667BAC0D}"/>
                </a:ext>
              </a:extLst>
            </p:cNvPr>
            <p:cNvSpPr/>
            <p:nvPr/>
          </p:nvSpPr>
          <p:spPr>
            <a:xfrm>
              <a:off x="41933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0CD0A5E-F148-3636-0278-9CB572D8DC5E}"/>
                </a:ext>
              </a:extLst>
            </p:cNvPr>
            <p:cNvSpPr/>
            <p:nvPr/>
          </p:nvSpPr>
          <p:spPr>
            <a:xfrm>
              <a:off x="48029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79D703-C0E9-B390-65C3-34DCE7E2777C}"/>
                </a:ext>
              </a:extLst>
            </p:cNvPr>
            <p:cNvSpPr/>
            <p:nvPr/>
          </p:nvSpPr>
          <p:spPr>
            <a:xfrm>
              <a:off x="54125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꺾인 연결선 19">
              <a:extLst>
                <a:ext uri="{FF2B5EF4-FFF2-40B4-BE49-F238E27FC236}">
                  <a16:creationId xmlns:a16="http://schemas.microsoft.com/office/drawing/2014/main" id="{F7505490-D4DB-EBC7-E9B3-7CB38DAEC526}"/>
                </a:ext>
              </a:extLst>
            </p:cNvPr>
            <p:cNvCxnSpPr/>
            <p:nvPr/>
          </p:nvCxnSpPr>
          <p:spPr>
            <a:xfrm rot="10800000" flipV="1">
              <a:off x="3814618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22">
              <a:extLst>
                <a:ext uri="{FF2B5EF4-FFF2-40B4-BE49-F238E27FC236}">
                  <a16:creationId xmlns:a16="http://schemas.microsoft.com/office/drawing/2014/main" id="{81838410-FAF6-D914-60EA-7B57032F0962}"/>
                </a:ext>
              </a:extLst>
            </p:cNvPr>
            <p:cNvCxnSpPr/>
            <p:nvPr/>
          </p:nvCxnSpPr>
          <p:spPr>
            <a:xfrm rot="10800000" flipV="1">
              <a:off x="4424213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23">
              <a:extLst>
                <a:ext uri="{FF2B5EF4-FFF2-40B4-BE49-F238E27FC236}">
                  <a16:creationId xmlns:a16="http://schemas.microsoft.com/office/drawing/2014/main" id="{8156DE3E-6094-F60A-7E11-A85890C79C4F}"/>
                </a:ext>
              </a:extLst>
            </p:cNvPr>
            <p:cNvCxnSpPr/>
            <p:nvPr/>
          </p:nvCxnSpPr>
          <p:spPr>
            <a:xfrm rot="10800000" flipV="1">
              <a:off x="5038433" y="2074028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BFCFED-7525-848E-9F5D-850333C395A3}"/>
                </a:ext>
              </a:extLst>
            </p:cNvPr>
            <p:cNvCxnSpPr/>
            <p:nvPr/>
          </p:nvCxnSpPr>
          <p:spPr>
            <a:xfrm>
              <a:off x="3269672" y="1960296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B68360E-0ED8-97E4-FFD2-C6D5890F81F5}"/>
                </a:ext>
              </a:extLst>
            </p:cNvPr>
            <p:cNvCxnSpPr/>
            <p:nvPr/>
          </p:nvCxnSpPr>
          <p:spPr>
            <a:xfrm flipH="1">
              <a:off x="5920509" y="2883933"/>
              <a:ext cx="5172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850BE-32D5-B7E8-3410-765167599623}"/>
                </a:ext>
              </a:extLst>
            </p:cNvPr>
            <p:cNvSpPr txBox="1"/>
            <p:nvPr/>
          </p:nvSpPr>
          <p:spPr>
            <a:xfrm>
              <a:off x="925550" y="3653993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Get every possible fragments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F9AEC3-F205-155E-8D8B-2A7F03481867}"/>
                </a:ext>
              </a:extLst>
            </p:cNvPr>
            <p:cNvSpPr txBox="1"/>
            <p:nvPr/>
          </p:nvSpPr>
          <p:spPr>
            <a:xfrm>
              <a:off x="925550" y="5260533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Calculate mass for every fragments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BE6D31-99C5-A176-8C2B-AF39AC7CFF5A}"/>
                </a:ext>
              </a:extLst>
            </p:cNvPr>
            <p:cNvSpPr/>
            <p:nvPr/>
          </p:nvSpPr>
          <p:spPr>
            <a:xfrm>
              <a:off x="7666187" y="4608945"/>
              <a:ext cx="2179777" cy="1487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: 71.03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: 97.05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 : 156.10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75C5AE9-EEAF-FB14-2D6A-697F603D20EA}"/>
                </a:ext>
              </a:extLst>
            </p:cNvPr>
            <p:cNvSpPr/>
            <p:nvPr/>
          </p:nvSpPr>
          <p:spPr>
            <a:xfrm>
              <a:off x="7666187" y="4463418"/>
              <a:ext cx="1330031" cy="29105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Table is given!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4C357-5549-6C86-549D-CBFB075A73B3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07AA46-73A9-C1EE-1961-6F90A9D0E39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3529 -0.66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3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5960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1578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748B95-ECE5-BE79-214A-0CECBF06D24D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F9E3DA-6B64-9968-3994-A204C1B39E35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8934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8574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0BCD3-CD61-FA13-B013-354C9F1746E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0442FB-BAA4-939F-2AEB-13E8AE1B7D6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19392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05300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D07DD-3F81-78D3-B17C-13526E05C14D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CAEBE2-6FFC-D2F7-61EA-38DE5A31781B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83309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38038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BF3F-FAE5-5DE8-C76B-1F7FD604B3E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215CC4-7A45-DC55-8902-225C23BEED5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Noises Disturb analysis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6D24AA0-5853-C73F-9A18-0A9E7A85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12657"/>
              </p:ext>
            </p:extLst>
          </p:nvPr>
        </p:nvGraphicFramePr>
        <p:xfrm>
          <a:off x="925550" y="1116464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325.18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481.28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175.11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331.21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402.24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499.29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6C0E43-9E66-DD74-119A-75932B5C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8537"/>
              </p:ext>
            </p:extLst>
          </p:nvPr>
        </p:nvGraphicFramePr>
        <p:xfrm>
          <a:off x="3385313" y="2347298"/>
          <a:ext cx="3244089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63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1081363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369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6CB701-5D92-1003-95AE-B612DD0A5E71}"/>
              </a:ext>
            </a:extLst>
          </p:cNvPr>
          <p:cNvSpPr/>
          <p:nvPr/>
        </p:nvSpPr>
        <p:spPr>
          <a:xfrm>
            <a:off x="2426438" y="2217315"/>
            <a:ext cx="1397416" cy="2459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3DAB0-2A49-B555-79EA-AEA156A0CA3D}"/>
              </a:ext>
            </a:extLst>
          </p:cNvPr>
          <p:cNvSpPr txBox="1"/>
          <p:nvPr/>
        </p:nvSpPr>
        <p:spPr>
          <a:xfrm>
            <a:off x="6751781" y="5671126"/>
            <a:ext cx="324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decoder input matrix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644BC-893E-ECE4-04D6-F68014DB829A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input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54D2E3-E2D4-7E40-986B-94A60C49AAE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2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1C30010-8C39-37A2-1F1D-233423961409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BAFA03-6DEC-6C35-79E1-650A0EDF4B97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26CA7-50DA-9FA6-0496-9B86983B98F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E3A4DB-A184-E1D2-8055-A569BC4B8E0C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DC8A8-9B18-23C2-2A6E-D5DDF4B13EA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EC2693-3659-4174-F8B2-8CDDB73E0CC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E1650-1F1C-A5D1-0E61-9089C6519FC4}"/>
              </a:ext>
            </a:extLst>
          </p:cNvPr>
          <p:cNvSpPr/>
          <p:nvPr/>
        </p:nvSpPr>
        <p:spPr>
          <a:xfrm>
            <a:off x="972205" y="3337153"/>
            <a:ext cx="1542473" cy="1066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F24C-8F7E-9C47-43B2-5744D933F96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514678" y="3870258"/>
            <a:ext cx="3613559" cy="940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5D213-01EF-F811-8EA7-5D9F1C8B4704}"/>
              </a:ext>
            </a:extLst>
          </p:cNvPr>
          <p:cNvSpPr/>
          <p:nvPr/>
        </p:nvSpPr>
        <p:spPr>
          <a:xfrm>
            <a:off x="1381844" y="4413471"/>
            <a:ext cx="1542473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</a:t>
            </a:r>
          </a:p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informations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8F915EF6-F57D-8C78-63DF-7DAD075C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43847"/>
              </p:ext>
            </p:extLst>
          </p:nvPr>
        </p:nvGraphicFramePr>
        <p:xfrm>
          <a:off x="3315855" y="2978061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80621EC-2655-AE5B-705C-125BD903BC0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681738-ED1E-97EF-AC50-295EE3721CAB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A4BEE-CCDE-4E78-6B6C-718436DDB4D8}"/>
              </a:ext>
            </a:extLst>
          </p:cNvPr>
          <p:cNvSpPr/>
          <p:nvPr/>
        </p:nvSpPr>
        <p:spPr>
          <a:xfrm>
            <a:off x="972723" y="3117878"/>
            <a:ext cx="734780" cy="2458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8D3AA8-43FF-8BC5-D545-6D4CEA5381F0}"/>
              </a:ext>
            </a:extLst>
          </p:cNvPr>
          <p:cNvSpPr/>
          <p:nvPr/>
        </p:nvSpPr>
        <p:spPr>
          <a:xfrm>
            <a:off x="346147" y="3373012"/>
            <a:ext cx="2411000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produced from sequence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9B2760D-CB63-7489-B7EE-87F8D43A2856}"/>
              </a:ext>
            </a:extLst>
          </p:cNvPr>
          <p:cNvGrpSpPr/>
          <p:nvPr/>
        </p:nvGrpSpPr>
        <p:grpSpPr>
          <a:xfrm>
            <a:off x="6128237" y="1522489"/>
            <a:ext cx="4077855" cy="3574475"/>
            <a:chOff x="6128237" y="1522489"/>
            <a:chExt cx="4077855" cy="357447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ED30AE-210D-212D-941E-C86507C5588E}"/>
                </a:ext>
              </a:extLst>
            </p:cNvPr>
            <p:cNvSpPr/>
            <p:nvPr/>
          </p:nvSpPr>
          <p:spPr>
            <a:xfrm>
              <a:off x="6128238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25F90C-4F33-6278-322E-DA83A1D49A8F}"/>
                </a:ext>
              </a:extLst>
            </p:cNvPr>
            <p:cNvSpPr/>
            <p:nvPr/>
          </p:nvSpPr>
          <p:spPr>
            <a:xfrm>
              <a:off x="8663619" y="3078818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Decoder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2791B25-3AFE-0051-9733-C9E7A6B998C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670711" y="3365146"/>
              <a:ext cx="9929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329608F-3A2A-8269-ADDE-6B97313F6FD8}"/>
                </a:ext>
              </a:extLst>
            </p:cNvPr>
            <p:cNvCxnSpPr>
              <a:stCxn id="17" idx="0"/>
              <a:endCxn id="8" idx="2"/>
            </p:cNvCxnSpPr>
            <p:nvPr/>
          </p:nvCxnSpPr>
          <p:spPr>
            <a:xfrm flipV="1">
              <a:off x="6899474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25F22-E952-80A5-C610-58503DD6F3E5}"/>
                </a:ext>
              </a:extLst>
            </p:cNvPr>
            <p:cNvSpPr/>
            <p:nvPr/>
          </p:nvSpPr>
          <p:spPr>
            <a:xfrm>
              <a:off x="6128237" y="4524309"/>
              <a:ext cx="1542473" cy="572655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88EEEB-0A1F-41BB-C4C2-F2A211CD9CE4}"/>
                </a:ext>
              </a:extLst>
            </p:cNvPr>
            <p:cNvSpPr/>
            <p:nvPr/>
          </p:nvSpPr>
          <p:spPr>
            <a:xfrm>
              <a:off x="8663619" y="4524308"/>
              <a:ext cx="1542473" cy="572655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5C23D-D4AF-37CF-60F2-C753738E1C67}"/>
                </a:ext>
              </a:extLst>
            </p:cNvPr>
            <p:cNvCxnSpPr/>
            <p:nvPr/>
          </p:nvCxnSpPr>
          <p:spPr>
            <a:xfrm flipV="1">
              <a:off x="9434853" y="365147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1F8CF0-FB83-DFF8-992C-3208AB9F39FD}"/>
                </a:ext>
              </a:extLst>
            </p:cNvPr>
            <p:cNvSpPr/>
            <p:nvPr/>
          </p:nvSpPr>
          <p:spPr>
            <a:xfrm>
              <a:off x="8663619" y="1633327"/>
              <a:ext cx="1542473" cy="57265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???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CC6C085-40A0-D85E-4013-72CD36AF1883}"/>
                </a:ext>
              </a:extLst>
            </p:cNvPr>
            <p:cNvCxnSpPr/>
            <p:nvPr/>
          </p:nvCxnSpPr>
          <p:spPr>
            <a:xfrm flipV="1">
              <a:off x="9434853" y="2205983"/>
              <a:ext cx="1" cy="8728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73AA0-9CFD-A682-F7BF-C63CB08CE69C}"/>
                </a:ext>
              </a:extLst>
            </p:cNvPr>
            <p:cNvSpPr/>
            <p:nvPr/>
          </p:nvSpPr>
          <p:spPr>
            <a:xfrm>
              <a:off x="6128237" y="4413471"/>
              <a:ext cx="979055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BCC720-B3E3-FE2C-E0A0-035988270488}"/>
                </a:ext>
              </a:extLst>
            </p:cNvPr>
            <p:cNvSpPr/>
            <p:nvPr/>
          </p:nvSpPr>
          <p:spPr>
            <a:xfrm>
              <a:off x="8663619" y="4431356"/>
              <a:ext cx="563417" cy="221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truth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41976B-C555-9429-DF40-B9F410CFEFBF}"/>
                </a:ext>
              </a:extLst>
            </p:cNvPr>
            <p:cNvSpPr/>
            <p:nvPr/>
          </p:nvSpPr>
          <p:spPr>
            <a:xfrm>
              <a:off x="8663619" y="1522489"/>
              <a:ext cx="968863" cy="221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prediction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E198B51C-A5FB-E8E0-6A76-F4B577E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045748"/>
            <a:ext cx="1790950" cy="26387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FC3F4B-7259-9DB4-6183-7E738D3DF5B6}"/>
              </a:ext>
            </a:extLst>
          </p:cNvPr>
          <p:cNvSpPr/>
          <p:nvPr/>
        </p:nvSpPr>
        <p:spPr>
          <a:xfrm>
            <a:off x="927581" y="1649060"/>
            <a:ext cx="1542473" cy="412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mgf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extension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file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C15FF-AA14-56B4-0EAF-F6BAB4A0956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36FAF1-DFCD-F887-C9FE-DB20B2102459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55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A4BEE-CCDE-4E78-6B6C-718436DDB4D8}"/>
              </a:ext>
            </a:extLst>
          </p:cNvPr>
          <p:cNvSpPr/>
          <p:nvPr/>
        </p:nvSpPr>
        <p:spPr>
          <a:xfrm>
            <a:off x="972723" y="3117878"/>
            <a:ext cx="734780" cy="2458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8D3AA8-43FF-8BC5-D545-6D4CEA5381F0}"/>
              </a:ext>
            </a:extLst>
          </p:cNvPr>
          <p:cNvSpPr/>
          <p:nvPr/>
        </p:nvSpPr>
        <p:spPr>
          <a:xfrm>
            <a:off x="346147" y="3373012"/>
            <a:ext cx="2411000" cy="556921"/>
          </a:xfrm>
          <a:prstGeom prst="rect">
            <a:avLst/>
          </a:prstGeom>
          <a:solidFill>
            <a:srgbClr val="F9CB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mass of possible fragments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produced from sequence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A1755D-3F9F-8F5C-4A28-51A0CC40D3B4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1707503" y="3240779"/>
            <a:ext cx="6956116" cy="15698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6D08A6-7E1A-B4F0-53FA-4A4EE464780A}"/>
              </a:ext>
            </a:extLst>
          </p:cNvPr>
          <p:cNvGrpSpPr/>
          <p:nvPr/>
        </p:nvGrpSpPr>
        <p:grpSpPr>
          <a:xfrm>
            <a:off x="3203168" y="2885118"/>
            <a:ext cx="2438400" cy="711322"/>
            <a:chOff x="3583709" y="2074027"/>
            <a:chExt cx="2438400" cy="71132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BCD406-0085-11FF-80D9-86F749BFBE99}"/>
                </a:ext>
              </a:extLst>
            </p:cNvPr>
            <p:cNvSpPr/>
            <p:nvPr/>
          </p:nvSpPr>
          <p:spPr>
            <a:xfrm>
              <a:off x="35837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EDA6D15-842E-5D81-A94D-0AB875A51CB2}"/>
                </a:ext>
              </a:extLst>
            </p:cNvPr>
            <p:cNvSpPr/>
            <p:nvPr/>
          </p:nvSpPr>
          <p:spPr>
            <a:xfrm>
              <a:off x="41933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DFA91EA-ADA7-97D9-0E64-A6C65DCD9542}"/>
                </a:ext>
              </a:extLst>
            </p:cNvPr>
            <p:cNvSpPr/>
            <p:nvPr/>
          </p:nvSpPr>
          <p:spPr>
            <a:xfrm>
              <a:off x="4802909" y="2175750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BF9FBB-7753-1879-D4DC-C7059CC11E04}"/>
                </a:ext>
              </a:extLst>
            </p:cNvPr>
            <p:cNvSpPr/>
            <p:nvPr/>
          </p:nvSpPr>
          <p:spPr>
            <a:xfrm>
              <a:off x="5412509" y="2175749"/>
              <a:ext cx="609600" cy="51723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19">
              <a:extLst>
                <a:ext uri="{FF2B5EF4-FFF2-40B4-BE49-F238E27FC236}">
                  <a16:creationId xmlns:a16="http://schemas.microsoft.com/office/drawing/2014/main" id="{38CF27E5-1501-06E0-EB55-BB4AE1DC686E}"/>
                </a:ext>
              </a:extLst>
            </p:cNvPr>
            <p:cNvCxnSpPr/>
            <p:nvPr/>
          </p:nvCxnSpPr>
          <p:spPr>
            <a:xfrm rot="10800000" flipV="1">
              <a:off x="3814618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22">
              <a:extLst>
                <a:ext uri="{FF2B5EF4-FFF2-40B4-BE49-F238E27FC236}">
                  <a16:creationId xmlns:a16="http://schemas.microsoft.com/office/drawing/2014/main" id="{8E4D2B03-7507-A77D-1605-6AE6ACB93E71}"/>
                </a:ext>
              </a:extLst>
            </p:cNvPr>
            <p:cNvCxnSpPr/>
            <p:nvPr/>
          </p:nvCxnSpPr>
          <p:spPr>
            <a:xfrm rot="10800000" flipV="1">
              <a:off x="4424213" y="2074027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23">
              <a:extLst>
                <a:ext uri="{FF2B5EF4-FFF2-40B4-BE49-F238E27FC236}">
                  <a16:creationId xmlns:a16="http://schemas.microsoft.com/office/drawing/2014/main" id="{BC173702-3837-8B54-AE55-FCCAFA85B132}"/>
                </a:ext>
              </a:extLst>
            </p:cNvPr>
            <p:cNvCxnSpPr/>
            <p:nvPr/>
          </p:nvCxnSpPr>
          <p:spPr>
            <a:xfrm rot="10800000" flipV="1">
              <a:off x="5038433" y="2074028"/>
              <a:ext cx="757381" cy="71132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12AAD396-5771-6AFF-DE88-DB58152DD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170385"/>
                  </p:ext>
                </p:extLst>
              </p:nvPr>
            </p:nvGraphicFramePr>
            <p:xfrm>
              <a:off x="3225393" y="2414791"/>
              <a:ext cx="2431010" cy="1673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15505">
                      <a:extLst>
                        <a:ext uri="{9D8B030D-6E8A-4147-A177-3AD203B41FA5}">
                          <a16:colId xmlns:a16="http://schemas.microsoft.com/office/drawing/2014/main" val="3541105517"/>
                        </a:ext>
                      </a:extLst>
                    </a:gridCol>
                    <a:gridCol w="1215505">
                      <a:extLst>
                        <a:ext uri="{9D8B030D-6E8A-4147-A177-3AD203B41FA5}">
                          <a16:colId xmlns:a16="http://schemas.microsoft.com/office/drawing/2014/main" val="105812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633832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389980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357449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𝑃𝐴𝑅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510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>
                <a:extLst>
                  <a:ext uri="{FF2B5EF4-FFF2-40B4-BE49-F238E27FC236}">
                    <a16:creationId xmlns:a16="http://schemas.microsoft.com/office/drawing/2014/main" id="{12AAD396-5771-6AFF-DE88-DB58152DD4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170385"/>
                  </p:ext>
                </p:extLst>
              </p:nvPr>
            </p:nvGraphicFramePr>
            <p:xfrm>
              <a:off x="3225393" y="2414791"/>
              <a:ext cx="2431010" cy="16731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15505">
                      <a:extLst>
                        <a:ext uri="{9D8B030D-6E8A-4147-A177-3AD203B41FA5}">
                          <a16:colId xmlns:a16="http://schemas.microsoft.com/office/drawing/2014/main" val="3541105517"/>
                        </a:ext>
                      </a:extLst>
                    </a:gridCol>
                    <a:gridCol w="1215505">
                      <a:extLst>
                        <a:ext uri="{9D8B030D-6E8A-4147-A177-3AD203B41FA5}">
                          <a16:colId xmlns:a16="http://schemas.microsoft.com/office/drawing/2014/main" val="105812514"/>
                        </a:ext>
                      </a:extLst>
                    </a:gridCol>
                  </a:tblGrid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1449" r="-100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1449" r="-1005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633832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101449" r="-100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101449" r="-1005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389980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204412" r="-100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204412" r="-1005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357449"/>
                      </a:ext>
                    </a:extLst>
                  </a:tr>
                  <a:tr h="41827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" t="-300000" r="-100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05" t="-300000" r="-1005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5106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6BB66BA-EEAA-EBBE-E382-83E33E68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16289"/>
              </p:ext>
            </p:extLst>
          </p:nvPr>
        </p:nvGraphicFramePr>
        <p:xfrm>
          <a:off x="3021511" y="1666010"/>
          <a:ext cx="273933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2">
                  <a:extLst>
                    <a:ext uri="{9D8B030D-6E8A-4147-A177-3AD203B41FA5}">
                      <a16:colId xmlns:a16="http://schemas.microsoft.com/office/drawing/2014/main" val="28870405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3172830252"/>
                    </a:ext>
                  </a:extLst>
                </a:gridCol>
                <a:gridCol w="913112">
                  <a:extLst>
                    <a:ext uri="{9D8B030D-6E8A-4147-A177-3AD203B41FA5}">
                      <a16:colId xmlns:a16="http://schemas.microsoft.com/office/drawing/2014/main" val="1156801390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7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074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98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5446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169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8028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175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38889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325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7766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331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21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82147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402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2284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481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01598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499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034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7FC8AF9-D5F0-12EF-BF04-3668F66D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Project goal :</a:t>
            </a:r>
          </a:p>
          <a:p>
            <a:endParaRPr lang="en-US" altLang="ko-KR" dirty="0"/>
          </a:p>
          <a:p>
            <a:r>
              <a:rPr lang="en-US" altLang="ko-KR" dirty="0"/>
              <a:t>    Detect noises,</a:t>
            </a:r>
          </a:p>
          <a:p>
            <a:r>
              <a:rPr lang="en-US" altLang="ko-KR" dirty="0"/>
              <a:t>    and get rid of them</a:t>
            </a:r>
          </a:p>
        </p:txBody>
      </p:sp>
      <p:sp>
        <p:nvSpPr>
          <p:cNvPr id="35" name="곱셈 기호 34"/>
          <p:cNvSpPr>
            <a:spLocks/>
          </p:cNvSpPr>
          <p:nvPr/>
        </p:nvSpPr>
        <p:spPr>
          <a:xfrm>
            <a:off x="4340950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>
            <a:spLocks/>
          </p:cNvSpPr>
          <p:nvPr/>
        </p:nvSpPr>
        <p:spPr>
          <a:xfrm>
            <a:off x="5566990" y="5450129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>
            <a:spLocks/>
          </p:cNvSpPr>
          <p:nvPr/>
        </p:nvSpPr>
        <p:spPr>
          <a:xfrm>
            <a:off x="6053724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>
            <a:spLocks/>
          </p:cNvSpPr>
          <p:nvPr/>
        </p:nvSpPr>
        <p:spPr>
          <a:xfrm>
            <a:off x="6755278" y="5398314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885370-575A-8016-E224-2172BB8E635F}"/>
              </a:ext>
            </a:extLst>
          </p:cNvPr>
          <p:cNvSpPr txBox="1"/>
          <p:nvPr/>
        </p:nvSpPr>
        <p:spPr>
          <a:xfrm>
            <a:off x="5202872" y="1592325"/>
            <a:ext cx="59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get_enc_input</a:t>
            </a:r>
            <a:r>
              <a:rPr lang="en-US" altLang="ko-KR" dirty="0"/>
              <a:t> function returns encoder input tensor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BF1C-6C1A-1686-E47E-A364959BD51B}"/>
              </a:ext>
            </a:extLst>
          </p:cNvPr>
          <p:cNvSpPr txBox="1"/>
          <p:nvPr/>
        </p:nvSpPr>
        <p:spPr>
          <a:xfrm>
            <a:off x="5202872" y="2695183"/>
            <a:ext cx="59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get_dec_input</a:t>
            </a:r>
            <a:r>
              <a:rPr lang="en-US" altLang="ko-KR" dirty="0"/>
              <a:t> function returns decoder input tensor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B00205-2900-6D2C-3F74-ABBC8D5F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32DF62-954B-8BD3-DBF0-25CC1FE6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2AD18F-2E19-E2C2-5F9A-FC7326A47457}"/>
              </a:ext>
            </a:extLst>
          </p:cNvPr>
          <p:cNvGrpSpPr/>
          <p:nvPr/>
        </p:nvGrpSpPr>
        <p:grpSpPr>
          <a:xfrm>
            <a:off x="925550" y="1111617"/>
            <a:ext cx="10177879" cy="4368661"/>
            <a:chOff x="925550" y="1111617"/>
            <a:chExt cx="10177879" cy="43686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885370-575A-8016-E224-2172BB8E635F}"/>
                </a:ext>
              </a:extLst>
            </p:cNvPr>
            <p:cNvSpPr txBox="1"/>
            <p:nvPr/>
          </p:nvSpPr>
          <p:spPr>
            <a:xfrm>
              <a:off x="5202872" y="1592325"/>
              <a:ext cx="5900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 err="1"/>
                <a:t>get_enc_input</a:t>
              </a:r>
              <a:r>
                <a:rPr lang="en-US" altLang="ko-KR" dirty="0"/>
                <a:t> function returns encoder input tensor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59BF1C-6C1A-1686-E47E-A364959BD51B}"/>
                </a:ext>
              </a:extLst>
            </p:cNvPr>
            <p:cNvSpPr txBox="1"/>
            <p:nvPr/>
          </p:nvSpPr>
          <p:spPr>
            <a:xfrm>
              <a:off x="5202872" y="2695183"/>
              <a:ext cx="5900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 err="1"/>
                <a:t>get_dec_input</a:t>
              </a:r>
              <a:r>
                <a:rPr lang="en-US" altLang="ko-KR" dirty="0"/>
                <a:t> function returns decoder input tensor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B00205-2900-6D2C-3F74-ABBC8D5FA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50" y="1111617"/>
              <a:ext cx="4248743" cy="19528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3944A7-AA12-EAAA-C565-834AF49B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550" y="4644655"/>
              <a:ext cx="6021404" cy="83562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3429C5A-9D15-993B-257F-F052810C1A0A}"/>
                </a:ext>
              </a:extLst>
            </p:cNvPr>
            <p:cNvSpPr/>
            <p:nvPr/>
          </p:nvSpPr>
          <p:spPr>
            <a:xfrm>
              <a:off x="925550" y="4413380"/>
              <a:ext cx="1145846" cy="29857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usage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F472C-1570-4E0F-92AD-2A5D75DDA005}"/>
              </a:ext>
            </a:extLst>
          </p:cNvPr>
          <p:cNvSpPr txBox="1"/>
          <p:nvPr/>
        </p:nvSpPr>
        <p:spPr>
          <a:xfrm>
            <a:off x="5159828" y="1555622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Variables we’ll use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6B28A-6D52-748B-C92C-5F4FC37CA264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C4D6C6-6427-0395-68F0-73BD7CCFFDB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6CDBF10-84FD-A8D3-640D-7E97B6481A9C}"/>
              </a:ext>
            </a:extLst>
          </p:cNvPr>
          <p:cNvSpPr/>
          <p:nvPr/>
        </p:nvSpPr>
        <p:spPr>
          <a:xfrm rot="5400000">
            <a:off x="697142" y="154920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82973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AC8C2-8D80-C772-9FD0-C1A7B0827939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35AF5D-63B8-9487-1F5E-0C4F11F23280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00697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172648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EAE10-DACE-1FFC-AAB1-A171C9D6BECE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3DDB14-AA7A-0293-1F60-40B6D73B6101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22769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088C3B92-F098-2FFB-6549-F17C552B9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79698"/>
              </p:ext>
            </p:extLst>
          </p:nvPr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AC83A3-F66B-9D3C-EDE8-85283F6AC996}"/>
              </a:ext>
            </a:extLst>
          </p:cNvPr>
          <p:cNvSpPr/>
          <p:nvPr/>
        </p:nvSpPr>
        <p:spPr>
          <a:xfrm>
            <a:off x="7266568" y="5071456"/>
            <a:ext cx="2476301" cy="66501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Convert to 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7A256-35F7-FE79-9F67-F345AAB97A9B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C57278-CF6A-FE61-9558-E8519F90307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DDDBBF2-2C4E-AA94-1EFF-0F8856F15E9B}"/>
              </a:ext>
            </a:extLst>
          </p:cNvPr>
          <p:cNvSpPr/>
          <p:nvPr/>
        </p:nvSpPr>
        <p:spPr>
          <a:xfrm rot="5400000">
            <a:off x="697142" y="190377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7AA5F-209A-1ADD-A927-D64F9D801316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FF22AC-62D4-848A-8099-B0A51C76F286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3C1A161-47EA-3E27-1849-0DB86EFAFC7F}"/>
              </a:ext>
            </a:extLst>
          </p:cNvPr>
          <p:cNvSpPr/>
          <p:nvPr/>
        </p:nvSpPr>
        <p:spPr>
          <a:xfrm rot="5400000">
            <a:off x="697142" y="210262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8BBFA7A-D920-CCC7-C2C9-55933CAA3C02}"/>
              </a:ext>
            </a:extLst>
          </p:cNvPr>
          <p:cNvGraphicFramePr>
            <a:graphicFrameLocks noGrp="1"/>
          </p:cNvGraphicFramePr>
          <p:nvPr/>
        </p:nvGraphicFramePr>
        <p:xfrm>
          <a:off x="5312228" y="2370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C676CD5D-2E43-4A20-629E-40F85D9E3379}"/>
              </a:ext>
            </a:extLst>
          </p:cNvPr>
          <p:cNvGraphicFramePr>
            <a:graphicFrameLocks noGrp="1"/>
          </p:cNvGraphicFramePr>
          <p:nvPr/>
        </p:nvGraphicFramePr>
        <p:xfrm>
          <a:off x="5464628" y="25225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9DDF875B-C536-C722-23E5-FD0E6A7A939B}"/>
              </a:ext>
            </a:extLst>
          </p:cNvPr>
          <p:cNvGraphicFramePr>
            <a:graphicFrameLocks noGrp="1"/>
          </p:cNvGraphicFramePr>
          <p:nvPr/>
        </p:nvGraphicFramePr>
        <p:xfrm>
          <a:off x="5617028" y="26749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B1F3CE-5BF7-3558-D30F-479E5AC190FD}"/>
              </a:ext>
            </a:extLst>
          </p:cNvPr>
          <p:cNvGraphicFramePr>
            <a:graphicFrameLocks noGrp="1"/>
          </p:cNvGraphicFramePr>
          <p:nvPr/>
        </p:nvGraphicFramePr>
        <p:xfrm>
          <a:off x="5769428" y="28273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3C3D5DFF-4488-D0B2-AD5A-19B42EA6BE3D}"/>
              </a:ext>
            </a:extLst>
          </p:cNvPr>
          <p:cNvGraphicFramePr>
            <a:graphicFrameLocks noGrp="1"/>
          </p:cNvGraphicFramePr>
          <p:nvPr/>
        </p:nvGraphicFramePr>
        <p:xfrm>
          <a:off x="5921828" y="2979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B0F549D7-643C-CAD3-F1B8-CA3838D953C0}"/>
              </a:ext>
            </a:extLst>
          </p:cNvPr>
          <p:cNvGraphicFramePr>
            <a:graphicFrameLocks noGrp="1"/>
          </p:cNvGraphicFramePr>
          <p:nvPr/>
        </p:nvGraphicFramePr>
        <p:xfrm>
          <a:off x="6074228" y="3132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DDB7E97-9C9B-43CA-F1BD-DFC8B9CD6F37}"/>
              </a:ext>
            </a:extLst>
          </p:cNvPr>
          <p:cNvGrpSpPr/>
          <p:nvPr/>
        </p:nvGrpSpPr>
        <p:grpSpPr>
          <a:xfrm>
            <a:off x="8362449" y="2010972"/>
            <a:ext cx="2137980" cy="893995"/>
            <a:chOff x="8362449" y="2010972"/>
            <a:chExt cx="2137980" cy="8939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6007C5-E919-8DCC-D136-177E05622C20}"/>
                </a:ext>
              </a:extLst>
            </p:cNvPr>
            <p:cNvSpPr/>
            <p:nvPr/>
          </p:nvSpPr>
          <p:spPr>
            <a:xfrm>
              <a:off x="8769600" y="2077354"/>
              <a:ext cx="1730829" cy="43853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num_spectrum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50B6B02E-2DD1-606E-48F4-C306D697472B}"/>
                </a:ext>
              </a:extLst>
            </p:cNvPr>
            <p:cNvSpPr/>
            <p:nvPr/>
          </p:nvSpPr>
          <p:spPr>
            <a:xfrm rot="8143456">
              <a:off x="8362449" y="2010972"/>
              <a:ext cx="357104" cy="89399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C8F528-99D9-4B9A-5015-D0506605C74C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DA2A62-1F1B-325F-3070-03C198D0BA1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/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m/z value 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88E3B-C5D2-C54C-A88C-D000528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28" y="1555622"/>
                <a:ext cx="3741576" cy="369332"/>
              </a:xfrm>
              <a:prstGeom prst="rect">
                <a:avLst/>
              </a:prstGeom>
              <a:blipFill>
                <a:blip r:embed="rId2"/>
                <a:stretch>
                  <a:fillRect l="-1303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93F35B6-1E8D-2F69-EB46-73FE933F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298411"/>
            <a:ext cx="2191056" cy="257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AA37B9-2FBC-4C40-AD6D-CE0FA97E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50" y="1555622"/>
            <a:ext cx="3658111" cy="132416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587E161-B2EF-64F2-2214-437910475616}"/>
              </a:ext>
            </a:extLst>
          </p:cNvPr>
          <p:cNvGraphicFramePr>
            <a:graphicFrameLocks noGrp="1"/>
          </p:cNvGraphicFramePr>
          <p:nvPr/>
        </p:nvGraphicFramePr>
        <p:xfrm>
          <a:off x="5159828" y="2217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77FCE0-AFA4-AAA0-947F-62A7CCE067B9}"/>
              </a:ext>
            </a:extLst>
          </p:cNvPr>
          <p:cNvSpPr txBox="1"/>
          <p:nvPr/>
        </p:nvSpPr>
        <p:spPr>
          <a:xfrm>
            <a:off x="7165910" y="5882849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Encoder input matrix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3C1A161-47EA-3E27-1849-0DB86EFAFC7F}"/>
              </a:ext>
            </a:extLst>
          </p:cNvPr>
          <p:cNvSpPr/>
          <p:nvPr/>
        </p:nvSpPr>
        <p:spPr>
          <a:xfrm rot="5400000">
            <a:off x="697142" y="245719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A37A2B6-EEB9-0012-F2FB-3B4D27864E08}"/>
              </a:ext>
            </a:extLst>
          </p:cNvPr>
          <p:cNvSpPr/>
          <p:nvPr/>
        </p:nvSpPr>
        <p:spPr>
          <a:xfrm>
            <a:off x="4722456" y="2346628"/>
            <a:ext cx="354563" cy="340729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A4CD63-51F2-B7D4-CD69-089A25619BEE}"/>
              </a:ext>
            </a:extLst>
          </p:cNvPr>
          <p:cNvSpPr/>
          <p:nvPr/>
        </p:nvSpPr>
        <p:spPr>
          <a:xfrm>
            <a:off x="3722914" y="3797559"/>
            <a:ext cx="999542" cy="438539"/>
          </a:xfrm>
          <a:prstGeom prst="rect">
            <a:avLst/>
          </a:prstGeom>
          <a:solidFill>
            <a:srgbClr val="D0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8BBFA7A-D920-CCC7-C2C9-55933CAA3C02}"/>
              </a:ext>
            </a:extLst>
          </p:cNvPr>
          <p:cNvGraphicFramePr>
            <a:graphicFrameLocks noGrp="1"/>
          </p:cNvGraphicFramePr>
          <p:nvPr/>
        </p:nvGraphicFramePr>
        <p:xfrm>
          <a:off x="5312228" y="2370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C676CD5D-2E43-4A20-629E-40F85D9E3379}"/>
              </a:ext>
            </a:extLst>
          </p:cNvPr>
          <p:cNvGraphicFramePr>
            <a:graphicFrameLocks noGrp="1"/>
          </p:cNvGraphicFramePr>
          <p:nvPr/>
        </p:nvGraphicFramePr>
        <p:xfrm>
          <a:off x="5464628" y="25225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9DDF875B-C536-C722-23E5-FD0E6A7A939B}"/>
              </a:ext>
            </a:extLst>
          </p:cNvPr>
          <p:cNvGraphicFramePr>
            <a:graphicFrameLocks noGrp="1"/>
          </p:cNvGraphicFramePr>
          <p:nvPr/>
        </p:nvGraphicFramePr>
        <p:xfrm>
          <a:off x="5617028" y="26749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77B1F3CE-5BF7-3558-D30F-479E5AC190FD}"/>
              </a:ext>
            </a:extLst>
          </p:cNvPr>
          <p:cNvGraphicFramePr>
            <a:graphicFrameLocks noGrp="1"/>
          </p:cNvGraphicFramePr>
          <p:nvPr/>
        </p:nvGraphicFramePr>
        <p:xfrm>
          <a:off x="5769428" y="28273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3C3D5DFF-4488-D0B2-AD5A-19B42EA6BE3D}"/>
              </a:ext>
            </a:extLst>
          </p:cNvPr>
          <p:cNvGraphicFramePr>
            <a:graphicFrameLocks noGrp="1"/>
          </p:cNvGraphicFramePr>
          <p:nvPr/>
        </p:nvGraphicFramePr>
        <p:xfrm>
          <a:off x="5921828" y="29797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B0F549D7-643C-CAD3-F1B8-CA3838D953C0}"/>
              </a:ext>
            </a:extLst>
          </p:cNvPr>
          <p:cNvGraphicFramePr>
            <a:graphicFrameLocks noGrp="1"/>
          </p:cNvGraphicFramePr>
          <p:nvPr/>
        </p:nvGraphicFramePr>
        <p:xfrm>
          <a:off x="6074228" y="3132102"/>
          <a:ext cx="2695372" cy="366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457">
                  <a:extLst>
                    <a:ext uri="{9D8B030D-6E8A-4147-A177-3AD203B41FA5}">
                      <a16:colId xmlns:a16="http://schemas.microsoft.com/office/drawing/2014/main" val="591681239"/>
                    </a:ext>
                  </a:extLst>
                </a:gridCol>
                <a:gridCol w="898458">
                  <a:extLst>
                    <a:ext uri="{9D8B030D-6E8A-4147-A177-3AD203B41FA5}">
                      <a16:colId xmlns:a16="http://schemas.microsoft.com/office/drawing/2014/main" val="763466272"/>
                    </a:ext>
                  </a:extLst>
                </a:gridCol>
                <a:gridCol w="898457">
                  <a:extLst>
                    <a:ext uri="{9D8B030D-6E8A-4147-A177-3AD203B41FA5}">
                      <a16:colId xmlns:a16="http://schemas.microsoft.com/office/drawing/2014/main" val="2100170169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CHARGE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9086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93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313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1909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10517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84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88847"/>
                  </a:ext>
                </a:extLst>
              </a:tr>
              <a:tr h="31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63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807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3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825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4173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DDB7E97-9C9B-43CA-F1BD-DFC8B9CD6F37}"/>
              </a:ext>
            </a:extLst>
          </p:cNvPr>
          <p:cNvGrpSpPr/>
          <p:nvPr/>
        </p:nvGrpSpPr>
        <p:grpSpPr>
          <a:xfrm>
            <a:off x="8362449" y="2010972"/>
            <a:ext cx="2137980" cy="893995"/>
            <a:chOff x="8362449" y="2010972"/>
            <a:chExt cx="2137980" cy="8939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6007C5-E919-8DCC-D136-177E05622C20}"/>
                </a:ext>
              </a:extLst>
            </p:cNvPr>
            <p:cNvSpPr/>
            <p:nvPr/>
          </p:nvSpPr>
          <p:spPr>
            <a:xfrm>
              <a:off x="8769600" y="2077354"/>
              <a:ext cx="1730829" cy="438539"/>
            </a:xfrm>
            <a:prstGeom prst="rect">
              <a:avLst/>
            </a:prstGeom>
            <a:solidFill>
              <a:srgbClr val="D0CE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num_spectrum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50B6B02E-2DD1-606E-48F4-C306D697472B}"/>
                </a:ext>
              </a:extLst>
            </p:cNvPr>
            <p:cNvSpPr/>
            <p:nvPr/>
          </p:nvSpPr>
          <p:spPr>
            <a:xfrm rot="8143456">
              <a:off x="8362449" y="2010972"/>
              <a:ext cx="357104" cy="89399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F1AAEBD-FE0E-8C39-F3FD-F84F1113D4D0}"/>
              </a:ext>
            </a:extLst>
          </p:cNvPr>
          <p:cNvSpPr/>
          <p:nvPr/>
        </p:nvSpPr>
        <p:spPr>
          <a:xfrm rot="5400000">
            <a:off x="697141" y="26513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D13DFC-FDB2-A977-5995-0BD46399AA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F5F711-D88F-B4FB-3BA0-1D2D906138F3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96CED2F-E061-B5DE-FBFB-89DA88B38F3F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F991C9-634F-AFF3-3F33-757091DD849D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26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803A2EC-C961-B4F5-3D52-8B91EE91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111617"/>
            <a:ext cx="4248743" cy="1952898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3A116B1B-DAAE-A3B9-06AB-0078DEF9ECF5}"/>
              </a:ext>
            </a:extLst>
          </p:cNvPr>
          <p:cNvSpPr/>
          <p:nvPr/>
        </p:nvSpPr>
        <p:spPr>
          <a:xfrm rot="5400000">
            <a:off x="697141" y="16716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5697</Words>
  <Application>Microsoft Office PowerPoint</Application>
  <PresentationFormat>와이드스크린</PresentationFormat>
  <Paragraphs>3797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155</vt:i4>
      </vt:variant>
    </vt:vector>
  </HeadingPairs>
  <TitlesOfParts>
    <vt:vector size="160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2022-07-22T01:02:43Z</dcterms:created>
  <dcterms:modified xsi:type="dcterms:W3CDTF">2022-07-25T04:16:26Z</dcterms:modified>
</cp:coreProperties>
</file>