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7" r:id="rId2"/>
    <p:sldId id="258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73" r:id="rId26"/>
    <p:sldId id="284" r:id="rId27"/>
    <p:sldId id="285" r:id="rId28"/>
    <p:sldId id="286" r:id="rId29"/>
    <p:sldId id="298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271" r:id="rId46"/>
    <p:sldId id="303" r:id="rId47"/>
    <p:sldId id="306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4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CC"/>
    <a:srgbClr val="FFCCFF"/>
    <a:srgbClr val="FFCC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54DE-68C2-43A4-98FA-19AF5F62656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EC70F-0B27-4950-9426-24647AC1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EC70F-0B27-4950-9426-24647AC1AA0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0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EC70F-0B27-4950-9426-24647AC1AA0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EC70F-0B27-4950-9426-24647AC1AA0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4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4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2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9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1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3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1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6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7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007-1698-45B6-B621-6C3ACAC20E4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4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9007-1698-45B6-B621-6C3ACAC20E44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1F53-FEEB-48C6-8818-D359E13A9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1" y="1985442"/>
            <a:ext cx="1219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 smtClean="0"/>
              <a:t>Creating Tensor with .</a:t>
            </a:r>
            <a:r>
              <a:rPr lang="en-US" altLang="ko-KR" sz="4000" dirty="0" err="1" smtClean="0"/>
              <a:t>mgf</a:t>
            </a:r>
            <a:r>
              <a:rPr lang="en-US" altLang="ko-KR" sz="4000" dirty="0" smtClean="0"/>
              <a:t> File</a:t>
            </a:r>
            <a:endParaRPr lang="en-US" altLang="ko-KR" sz="4000" dirty="0"/>
          </a:p>
          <a:p>
            <a:pPr algn="ctr"/>
            <a:endParaRPr lang="en-US" altLang="ko-KR" sz="4000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10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147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993530"/>
            <a:ext cx="1482320" cy="55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147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993530"/>
            <a:ext cx="1482320" cy="5556628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4282032" y="2160173"/>
            <a:ext cx="581890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contains multiple spectrums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42" y="1171992"/>
            <a:ext cx="1856142" cy="5686008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687" y="1860321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9971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Given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file, we need to create data to apply deep learning</a:t>
            </a:r>
          </a:p>
          <a:p>
            <a:endParaRPr lang="en-US" altLang="ko-KR" dirty="0"/>
          </a:p>
          <a:p>
            <a:r>
              <a:rPr lang="en-US" altLang="ko-KR" dirty="0" smtClean="0"/>
              <a:t>    We will create </a:t>
            </a:r>
            <a:r>
              <a:rPr lang="en-US" altLang="ko-KR" dirty="0" err="1" smtClean="0"/>
              <a:t>tf.tensor</a:t>
            </a:r>
            <a:r>
              <a:rPr lang="en-US" altLang="ko-KR" dirty="0" smtClean="0"/>
              <a:t>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9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</a:t>
            </a:r>
            <a:r>
              <a:rPr lang="en-US" altLang="ko-KR" dirty="0" smtClean="0">
                <a:solidFill>
                  <a:srgbClr val="FF0000"/>
                </a:solidFill>
              </a:rPr>
              <a:t>[1, 0, 1.01]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71711" y="2419928"/>
            <a:ext cx="2290618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Fixed value for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every spectrums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0.03]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value and intensity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of each fragment ions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4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0.03]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value and intensity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of each fragment ions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198.46725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584.21313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7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0.03]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value and intensity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of each fragment ions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198.46725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584.21313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8044872" y="2177165"/>
            <a:ext cx="526474" cy="27509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80746" y="3044692"/>
            <a:ext cx="526474" cy="27509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0.03]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value and intensity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of each fragment ions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198.46725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584.21313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8506691" y="2177165"/>
            <a:ext cx="318656" cy="27509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28000" y="3044692"/>
            <a:ext cx="295564" cy="27509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0.03]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value and intensity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of each fragment ions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198.46725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584.21313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8285017" y="2448687"/>
            <a:ext cx="1154545" cy="25949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51269" y="3044692"/>
            <a:ext cx="665022" cy="27509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8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147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8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0.03]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value and intensity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of each fragment ions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198.46725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584.21313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7038109" y="3631385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250.49328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6491.1948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9" y="3631385"/>
                <a:ext cx="25400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4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0.03]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value and intensity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of each fragment ions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198.46725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584.21313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7038109" y="3631385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250.49328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6491.1948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9" y="3631385"/>
                <a:ext cx="25400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8205938" y="4070113"/>
            <a:ext cx="1224389" cy="32221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63709" y="4403493"/>
            <a:ext cx="2817091" cy="914400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The biggest intensity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 this spectrum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0.03]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value and intensity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of each fragment ions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198.46725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584.21313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7038109" y="3631385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250.49328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6491.1948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9" y="3631385"/>
                <a:ext cx="25400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8205938" y="4070113"/>
            <a:ext cx="1224389" cy="32221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63709" y="4403493"/>
            <a:ext cx="2817091" cy="914400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The biggest intensity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 this spectrum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94091" y="5159061"/>
            <a:ext cx="2544618" cy="914400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divide every intensity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with this value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 normalize 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0.03]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value and intensity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of each fragment ions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198.46725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584.21313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7038109" y="3631385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250.49328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6491.1948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9" y="3631385"/>
                <a:ext cx="25400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8285017" y="2448687"/>
            <a:ext cx="1154545" cy="25949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05938" y="4070113"/>
            <a:ext cx="1224389" cy="32221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5895109" y="2890983"/>
                <a:ext cx="2544618" cy="9144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6491.1948 / 584.21313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0.09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09" y="2890983"/>
                <a:ext cx="2544618" cy="914400"/>
              </a:xfrm>
              <a:prstGeom prst="rect">
                <a:avLst/>
              </a:prstGeom>
              <a:blipFill>
                <a:blip r:embed="rId6"/>
                <a:stretch>
                  <a:fillRect l="-1671" r="-1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7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0.03]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value and intensity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of each fragment ions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218" y="2815709"/>
                <a:ext cx="2817091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198.46725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584.21313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9" y="1995055"/>
                <a:ext cx="25400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7038109" y="3631385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250.49328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6491.1948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09" y="3631385"/>
                <a:ext cx="25400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8285017" y="2448687"/>
            <a:ext cx="1154545" cy="25949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05938" y="4070113"/>
            <a:ext cx="1224389" cy="32221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5895109" y="2890983"/>
                <a:ext cx="2544618" cy="9144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6491.1948 / 584.21313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0.09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09" y="2890983"/>
                <a:ext cx="2544618" cy="914400"/>
              </a:xfrm>
              <a:prstGeom prst="rect">
                <a:avLst/>
              </a:prstGeom>
              <a:blipFill>
                <a:blip r:embed="rId6"/>
                <a:stretch>
                  <a:fillRect l="-1671" r="-1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8451269" y="3044692"/>
            <a:ext cx="665022" cy="27509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1.02]</a:t>
            </a:r>
            <a:r>
              <a:rPr lang="en-US" altLang="ko-KR" dirty="0" smtClean="0">
                <a:solidFill>
                  <a:schemeClr val="tx1"/>
                </a:solidFill>
              </a:rPr>
              <a:t>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5560292" y="2267006"/>
                <a:ext cx="4516582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𝑃𝐸𝑃𝑀𝐴𝑆𝑆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1.007276035 ) ∗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𝐶𝐻𝐴𝑅𝐺𝐸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2" y="2267006"/>
                <a:ext cx="4516582" cy="67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3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5560292" y="2267006"/>
                <a:ext cx="4516582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𝑃𝐸𝑃𝑀𝐴𝑆𝑆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1.007276035 ) ∗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𝐶𝐻𝐴𝑅𝐺𝐸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2" y="2267006"/>
                <a:ext cx="4516582" cy="67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560292" y="2928050"/>
                <a:ext cx="4516582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413.26578</m:t>
                          </m:r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– 1.007276035 </m:t>
                          </m:r>
                        </m:e>
                      </m:d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2" y="2928050"/>
                <a:ext cx="4516582" cy="672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6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5560292" y="2267006"/>
                <a:ext cx="4516582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𝑃𝐸𝑃𝑀𝐴𝑆𝑆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1.007276035 ) ∗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𝐶𝐻𝐴𝑅𝐺𝐸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2" y="2267006"/>
                <a:ext cx="4516582" cy="67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560292" y="2928050"/>
                <a:ext cx="4516582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413.26578</m:t>
                          </m:r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– 1.007276035 </m:t>
                          </m:r>
                        </m:e>
                      </m:d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2" y="2928050"/>
                <a:ext cx="4516582" cy="672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7472218" y="3410890"/>
                <a:ext cx="2604656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24.51700793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218" y="3410890"/>
                <a:ext cx="2604656" cy="6728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0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5560292" y="2267006"/>
                <a:ext cx="4516582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𝑃𝐸𝑃𝑀𝐴𝑆𝑆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1.007276035 ) ∗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𝐶𝐻𝐴𝑅𝐺𝐸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2" y="2267006"/>
                <a:ext cx="4516582" cy="67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560292" y="2928050"/>
                <a:ext cx="4516582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413.26578</m:t>
                          </m:r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– 1.007276035 </m:t>
                          </m:r>
                        </m:e>
                      </m:d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2" y="2928050"/>
                <a:ext cx="4516582" cy="672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7472218" y="3410890"/>
                <a:ext cx="2604656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24.51700793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218" y="3410890"/>
                <a:ext cx="2604656" cy="6728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7961745" y="3610160"/>
            <a:ext cx="489527" cy="27834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20001" y="4139870"/>
            <a:ext cx="489527" cy="27834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147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993530"/>
            <a:ext cx="1482320" cy="5556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2998177" y="1116464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Contains data about peptide distribution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407870" y="3980873"/>
            <a:ext cx="815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223491" y="3509818"/>
            <a:ext cx="3205018" cy="1357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This is a single spectrum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5560292" y="2267006"/>
                <a:ext cx="4516582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𝑃𝐸𝑃𝑀𝐴𝑆𝑆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1.007276035 ) ∗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𝐶𝐻𝐴𝑅𝐺𝐸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2" y="2267006"/>
                <a:ext cx="4516582" cy="67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560292" y="2928050"/>
                <a:ext cx="4516582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413.26578</m:t>
                          </m:r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– 1.007276035 </m:t>
                          </m:r>
                        </m:e>
                      </m:d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2" y="2928050"/>
                <a:ext cx="4516582" cy="672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7472218" y="3410890"/>
                <a:ext cx="2604656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24.51700793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218" y="3410890"/>
                <a:ext cx="2604656" cy="6728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8402734" y="3598916"/>
            <a:ext cx="297919" cy="27834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66558" y="4139870"/>
            <a:ext cx="297919" cy="27834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519238" y="4149106"/>
            <a:ext cx="578582" cy="27834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077036" y="4238109"/>
            <a:ext cx="1558636" cy="378692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Fixed value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1.02]</a:t>
            </a:r>
            <a:r>
              <a:rPr lang="en-US" altLang="ko-KR" dirty="0" smtClean="0">
                <a:solidFill>
                  <a:schemeClr val="tx1"/>
                </a:solidFill>
              </a:rPr>
              <a:t>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#1=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𝑃𝐸𝑃𝑀𝐴𝑆𝑆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1.007276035 ) ∗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𝐶𝐻𝐴𝑅𝐺𝐸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0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1.02]</a:t>
            </a:r>
            <a:r>
              <a:rPr lang="en-US" altLang="ko-KR" dirty="0" smtClean="0">
                <a:solidFill>
                  <a:schemeClr val="tx1"/>
                </a:solidFill>
              </a:rPr>
              <a:t>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#1=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𝑃𝐸𝑃𝑀𝐴𝑆𝑆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1.007276035 ) ∗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𝐶𝐻𝐴𝑅𝐺𝐸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560290" y="288312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#2=#1−{19.017840735 −</m:t>
                      </m:r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1.007276035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∗2}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0" y="2883126"/>
                <a:ext cx="5375563" cy="672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5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1.02]</a:t>
            </a:r>
            <a:r>
              <a:rPr lang="en-US" altLang="ko-KR" dirty="0" smtClean="0">
                <a:solidFill>
                  <a:schemeClr val="tx1"/>
                </a:solidFill>
              </a:rPr>
              <a:t>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#1=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𝑃𝐸𝑃𝑀𝐴𝑆𝑆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1.007276035 ) ∗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𝐶𝐻𝐴𝑅𝐺𝐸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560290" y="288312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#2=#1−{19.017840735 −2.01455207}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0" y="2883126"/>
                <a:ext cx="5375563" cy="672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1.02]</a:t>
            </a:r>
            <a:r>
              <a:rPr lang="en-US" altLang="ko-KR" dirty="0" smtClean="0">
                <a:solidFill>
                  <a:schemeClr val="tx1"/>
                </a:solidFill>
              </a:rPr>
              <a:t>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#1=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𝑃𝐸𝑃𝑀𝐴𝑆𝑆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1.007276035 ) ∗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𝐶𝐻𝐴𝑅𝐺𝐸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560290" y="288312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#2=#1−{17.003288665}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0" y="2883126"/>
                <a:ext cx="5375563" cy="672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6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1.02]</a:t>
            </a:r>
            <a:r>
              <a:rPr lang="en-US" altLang="ko-KR" dirty="0" smtClean="0">
                <a:solidFill>
                  <a:schemeClr val="tx1"/>
                </a:solidFill>
              </a:rPr>
              <a:t>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#1=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𝑃𝐸𝑃𝑀𝐴𝑆𝑆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1.007276035 ) ∗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𝐶𝐻𝐴𝑅𝐺𝐸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560290" y="288312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#2=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24.51700793−17.003288665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0" y="2883126"/>
                <a:ext cx="5375563" cy="672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4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1.02]</a:t>
            </a:r>
            <a:r>
              <a:rPr lang="en-US" altLang="ko-KR" dirty="0" smtClean="0">
                <a:solidFill>
                  <a:schemeClr val="tx1"/>
                </a:solidFill>
              </a:rPr>
              <a:t>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#1=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𝑃𝐸𝑃𝑀𝐴𝑆𝑆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1.007276035 ) ∗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𝐶𝐻𝐴𝑅𝐺𝐸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5560289" y="3556000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#2=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07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.513719265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89" y="3556000"/>
                <a:ext cx="5375563" cy="672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5560290" y="288312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#2=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24.51700793−17.003288665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0" y="2883126"/>
                <a:ext cx="5375563" cy="6728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5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1.02]</a:t>
            </a:r>
            <a:r>
              <a:rPr lang="en-US" altLang="ko-KR" dirty="0" smtClean="0">
                <a:solidFill>
                  <a:schemeClr val="tx1"/>
                </a:solidFill>
              </a:rPr>
              <a:t>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#1=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𝑃𝐸𝑃𝑀𝐴𝑆𝑆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1.007276035 ) ∗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𝐶𝐻𝐴𝑅𝐺𝐸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560290" y="288312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#2=#1−{17.003288665}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0" y="2883126"/>
                <a:ext cx="5375563" cy="672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5560289" y="3556000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#2=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07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.513719265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89" y="3556000"/>
                <a:ext cx="5375563" cy="6728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7666179" y="3757251"/>
            <a:ext cx="489527" cy="27834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36874" y="4417116"/>
            <a:ext cx="489527" cy="27834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1.02]</a:t>
            </a:r>
            <a:r>
              <a:rPr lang="en-US" altLang="ko-KR" dirty="0" smtClean="0">
                <a:solidFill>
                  <a:schemeClr val="tx1"/>
                </a:solidFill>
              </a:rPr>
              <a:t>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#1=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𝑃𝐸𝑃𝑀𝐴𝑆𝑆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 1.007276035 ) ∗ 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𝐶𝐻𝐴𝑅𝐺𝐸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1" y="2267006"/>
                <a:ext cx="5375563" cy="67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560290" y="2883126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#2=#1−{17.003288665} 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0" y="2883126"/>
                <a:ext cx="5375563" cy="672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5560289" y="3556000"/>
                <a:ext cx="5375563" cy="672874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#2=</m:t>
                      </m:r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07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.513719265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89" y="3556000"/>
                <a:ext cx="5375563" cy="6728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8127997" y="3744242"/>
            <a:ext cx="301797" cy="27834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63345" y="4417116"/>
            <a:ext cx="366449" cy="27834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147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993530"/>
            <a:ext cx="1482320" cy="555662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25550" y="993530"/>
            <a:ext cx="780158" cy="1582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2998177" y="1116464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Begin/End of sequence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34786" y="6354952"/>
            <a:ext cx="607686" cy="1382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5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[807, 51, 1.02]</a:t>
            </a:r>
            <a:r>
              <a:rPr lang="en-US" altLang="ko-KR" dirty="0" smtClean="0">
                <a:solidFill>
                  <a:schemeClr val="tx1"/>
                </a:solidFill>
              </a:rPr>
              <a:t>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[[other spectrums]]]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364" y="3970255"/>
            <a:ext cx="2817091" cy="91440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Depends 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PEPMASS, CHARGE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230" y="4739072"/>
            <a:ext cx="1714739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483599" y="4418219"/>
            <a:ext cx="526473" cy="27834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74282" y="4578001"/>
            <a:ext cx="1558636" cy="378692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Fixed value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[[other spectrums]]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[[other spectrums]]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[[other spectrums]]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[[other spectrums]]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7095439" y="2606273"/>
            <a:ext cx="280753" cy="2026000"/>
          </a:xfrm>
          <a:prstGeom prst="leftBrace">
            <a:avLst>
              <a:gd name="adj1" fmla="val 111913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28828" y="3356036"/>
            <a:ext cx="1440873" cy="52647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 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26881" y="1526039"/>
            <a:ext cx="1440873" cy="52647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오른쪽 중괄호 7"/>
          <p:cNvSpPr/>
          <p:nvPr/>
        </p:nvSpPr>
        <p:spPr>
          <a:xfrm rot="16200000">
            <a:off x="8255449" y="1789203"/>
            <a:ext cx="183738" cy="1079688"/>
          </a:xfrm>
          <a:prstGeom prst="rightBrace">
            <a:avLst>
              <a:gd name="adj1" fmla="val 126599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96954" y="4856944"/>
            <a:ext cx="1440873" cy="52647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 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spectrums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[[other spectrums]]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[[other spectrums]]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7095439" y="2606273"/>
            <a:ext cx="280753" cy="2026000"/>
          </a:xfrm>
          <a:prstGeom prst="leftBrace">
            <a:avLst>
              <a:gd name="adj1" fmla="val 111913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28828" y="3356036"/>
            <a:ext cx="1440873" cy="52647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 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26881" y="1526039"/>
            <a:ext cx="1440873" cy="52647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오른쪽 중괄호 7"/>
          <p:cNvSpPr/>
          <p:nvPr/>
        </p:nvSpPr>
        <p:spPr>
          <a:xfrm rot="16200000">
            <a:off x="8255449" y="1789203"/>
            <a:ext cx="183738" cy="1079688"/>
          </a:xfrm>
          <a:prstGeom prst="rightBrace">
            <a:avLst>
              <a:gd name="adj1" fmla="val 126599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96954" y="4856944"/>
            <a:ext cx="1440873" cy="52647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 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spectrums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8828" y="5869945"/>
            <a:ext cx="5588000" cy="52647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(number of spectrums, max[number of peaks],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8828" y="5732598"/>
            <a:ext cx="1487055" cy="2727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tensor with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3018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Output tensor shape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[[other spectrums]]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1" y="1855127"/>
                <a:ext cx="4438163" cy="3749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6128237" y="1855127"/>
            <a:ext cx="4438163" cy="37499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[[[1, 0,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[19, 1, 1.02],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[198, 46, 0.09],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[250, 49,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0.03],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[824, 51, 1.01]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[807, 51, 1.02]],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[[other spectrums]]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7095439" y="2606273"/>
            <a:ext cx="280753" cy="2026000"/>
          </a:xfrm>
          <a:prstGeom prst="leftBrace">
            <a:avLst>
              <a:gd name="adj1" fmla="val 111913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28828" y="3356036"/>
            <a:ext cx="1440873" cy="52647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 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26881" y="1526039"/>
            <a:ext cx="1440873" cy="52647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오른쪽 중괄호 7"/>
          <p:cNvSpPr/>
          <p:nvPr/>
        </p:nvSpPr>
        <p:spPr>
          <a:xfrm rot="16200000">
            <a:off x="8255449" y="1789203"/>
            <a:ext cx="183738" cy="1079688"/>
          </a:xfrm>
          <a:prstGeom prst="rightBrace">
            <a:avLst>
              <a:gd name="adj1" fmla="val 126599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96954" y="4856944"/>
            <a:ext cx="1440873" cy="52647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number of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spectrums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8828" y="5869945"/>
            <a:ext cx="5588000" cy="52647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(number of spectrums, max[number of peaks],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8828" y="5732598"/>
            <a:ext cx="1487055" cy="2727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87162" y="6329726"/>
            <a:ext cx="1129191" cy="33154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+ padding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855127"/>
            <a:ext cx="4629796" cy="1314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3587183"/>
            <a:ext cx="1743759" cy="1103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Variables and data structures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6461702" y="1712201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02" y="1712201"/>
                <a:ext cx="4438163" cy="3749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8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855127"/>
            <a:ext cx="4629796" cy="1314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3587183"/>
            <a:ext cx="1743759" cy="1103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Variables and data structures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6461702" y="1712201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02" y="1712201"/>
                <a:ext cx="4438163" cy="3749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1278008" y="223785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855127"/>
            <a:ext cx="4629796" cy="1314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3587183"/>
            <a:ext cx="1743759" cy="1103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Variables and data structures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6461702" y="1712201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[first_matrix[1]]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matrix]]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[[other spectrums]]]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02" y="1712201"/>
                <a:ext cx="4438163" cy="3749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802885" y="360410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855127"/>
            <a:ext cx="4629796" cy="1314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3587183"/>
            <a:ext cx="1743759" cy="1103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Variables and data structures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6461702" y="1712201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[[other spectrums]]]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02" y="1712201"/>
                <a:ext cx="4438163" cy="3749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1278008" y="240410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855127"/>
            <a:ext cx="4629796" cy="1314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3587183"/>
            <a:ext cx="1743759" cy="1103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Variables and data structures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6461702" y="1712201"/>
                <a:ext cx="4438163" cy="374996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Output tensor shape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[0]]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first_matrix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[1]]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[some final matrix]],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[[other spectrums]]]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02" y="1712201"/>
                <a:ext cx="4438163" cy="3749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1278008" y="294905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423564" y="5116944"/>
            <a:ext cx="2476301" cy="665019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Convert to Tensor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147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993530"/>
            <a:ext cx="1482320" cy="555662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25550" y="1141309"/>
            <a:ext cx="1482320" cy="1979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2998177" y="1116464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Spectrum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0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855127"/>
            <a:ext cx="4629796" cy="1314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3587183"/>
            <a:ext cx="1743759" cy="1103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49" y="1116464"/>
            <a:ext cx="783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Variables and data structures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5780538" y="1855127"/>
            <a:ext cx="6411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▶ </a:t>
            </a:r>
            <a:r>
              <a:rPr lang="en-US" altLang="ko-KR" sz="1600" dirty="0" err="1" smtClean="0"/>
              <a:t>max_length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maximum number of peaks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▶ </a:t>
            </a:r>
            <a:r>
              <a:rPr lang="en-US" altLang="ko-KR" sz="1600" dirty="0" err="1" smtClean="0"/>
              <a:t>num_spectrum</a:t>
            </a:r>
            <a:r>
              <a:rPr lang="en-US" altLang="ko-KR" sz="1600" dirty="0" smtClean="0"/>
              <a:t> : number of spectrums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▶ </a:t>
            </a:r>
            <a:r>
              <a:rPr lang="en-US" altLang="ko-KR" sz="1600" dirty="0" smtClean="0"/>
              <a:t>PEPMASS, CHARGE, SEQ : given </a:t>
            </a:r>
            <a:r>
              <a:rPr lang="en-US" altLang="ko-KR" sz="1600" dirty="0" err="1" smtClean="0"/>
              <a:t>pepmass</a:t>
            </a:r>
            <a:r>
              <a:rPr lang="en-US" altLang="ko-KR" sz="1600" dirty="0" smtClean="0"/>
              <a:t>, charge, sequence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▶ </a:t>
            </a:r>
            <a:r>
              <a:rPr lang="en-US" altLang="ko-KR" sz="1600" dirty="0" err="1" smtClean="0"/>
              <a:t>max_value</a:t>
            </a:r>
            <a:r>
              <a:rPr lang="en-US" altLang="ko-KR" sz="1600" dirty="0" smtClean="0"/>
              <a:t> : the biggest intensity value for a single </a:t>
            </a:r>
            <a:r>
              <a:rPr lang="en-US" altLang="ko-KR" sz="1600" dirty="0" err="1" smtClean="0"/>
              <a:t>spectrue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5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367095"/>
            <a:ext cx="2133898" cy="4477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666836" y="1406297"/>
            <a:ext cx="38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open file (.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3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250144" y="3076283"/>
            <a:ext cx="38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read lines until the end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967" y="1626086"/>
            <a:ext cx="190526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526893" y="1818807"/>
            <a:ext cx="38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BEGIN IONS encountered,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7846770" y="77328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7846770" y="77328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60073" y="3133131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Lines in spectrum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7846770" y="94877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60073" y="3133131"/>
            <a:ext cx="3732447" cy="471056"/>
          </a:xfrm>
          <a:prstGeom prst="rect">
            <a:avLst/>
          </a:prstGeom>
          <a:solidFill>
            <a:srgbClr val="99CCFF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Lines in spectrum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7846770" y="94877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7846770" y="94877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8416" y="3136569"/>
            <a:ext cx="2787440" cy="257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16288" y="3359505"/>
            <a:ext cx="3339029" cy="4710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split into tokens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73561" y="1155030"/>
            <a:ext cx="3339029" cy="4710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  ‘TITLE’  ,  ‘C:\Users\...’  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7846770" y="94877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8655" y="5162511"/>
            <a:ext cx="3732447" cy="4710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ignore TITLE, SCANS, RTINSECONDS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8415" y="4762488"/>
            <a:ext cx="5502929" cy="4092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7846770" y="150712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7846770" y="167920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7846770" y="112426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13065" y="4821382"/>
            <a:ext cx="3732447" cy="4710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store PEPMASS, CHARGE, SEQ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8415" y="3342463"/>
            <a:ext cx="7335274" cy="14789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7846770" y="131823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7846770" y="185393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147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993530"/>
            <a:ext cx="1482320" cy="555662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25550" y="1287833"/>
            <a:ext cx="1482320" cy="1979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566BD-2840-E9F2-2EB3-BE578893C538}"/>
                  </a:ext>
                </a:extLst>
              </p:cNvPr>
              <p:cNvSpPr txBox="1"/>
              <p:nvPr/>
            </p:nvSpPr>
            <p:spPr>
              <a:xfrm>
                <a:off x="2998177" y="1116464"/>
                <a:ext cx="581890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▶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value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566BD-2840-E9F2-2EB3-BE578893C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77" y="1116464"/>
                <a:ext cx="5818908" cy="374526"/>
              </a:xfrm>
              <a:prstGeom prst="rect">
                <a:avLst/>
              </a:prstGeom>
              <a:blipFill>
                <a:blip r:embed="rId3"/>
                <a:stretch>
                  <a:fillRect l="-943" t="-11290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1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8415" y="5134318"/>
            <a:ext cx="949403" cy="236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0800000">
            <a:off x="9595720" y="2188139"/>
            <a:ext cx="280753" cy="3182192"/>
          </a:xfrm>
          <a:prstGeom prst="leftBrace">
            <a:avLst>
              <a:gd name="adj1" fmla="val 111913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977204" y="3543706"/>
            <a:ext cx="1571582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Peaks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m/z, 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3978" y="5333387"/>
            <a:ext cx="2159367" cy="405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0800000">
            <a:off x="9595720" y="2188139"/>
            <a:ext cx="280753" cy="3182192"/>
          </a:xfrm>
          <a:prstGeom prst="leftBrace">
            <a:avLst>
              <a:gd name="adj1" fmla="val 111913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77205" y="4014762"/>
            <a:ext cx="1835864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string -&gt; float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7204" y="3543706"/>
            <a:ext cx="1571582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Peaks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m/z, 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3978" y="5684364"/>
            <a:ext cx="2159367" cy="405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0800000">
            <a:off x="9595720" y="2188139"/>
            <a:ext cx="280753" cy="3182192"/>
          </a:xfrm>
          <a:prstGeom prst="leftBrace">
            <a:avLst>
              <a:gd name="adj1" fmla="val 111913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77205" y="4014762"/>
            <a:ext cx="1835864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string -&gt; float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7204" y="3543706"/>
            <a:ext cx="1571582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Peaks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m/z, 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07027" y="5887280"/>
            <a:ext cx="2828756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store maximum intensity value,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for normalization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8132" y="6045407"/>
            <a:ext cx="4259637" cy="2321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0800000">
            <a:off x="9595720" y="2188139"/>
            <a:ext cx="280753" cy="3182192"/>
          </a:xfrm>
          <a:prstGeom prst="leftBrace">
            <a:avLst>
              <a:gd name="adj1" fmla="val 111913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77205" y="4014762"/>
            <a:ext cx="1835864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string -&gt; float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7204" y="3543706"/>
            <a:ext cx="1571582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Peaks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m/z, 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8132" y="6045407"/>
            <a:ext cx="4259637" cy="2321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0800000">
            <a:off x="9595720" y="2188139"/>
            <a:ext cx="280753" cy="3182192"/>
          </a:xfrm>
          <a:prstGeom prst="leftBrace">
            <a:avLst>
              <a:gd name="adj1" fmla="val 111913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77205" y="4014762"/>
            <a:ext cx="1835864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string -&gt; float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7204" y="3543706"/>
            <a:ext cx="1571582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Peaks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m/z, 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990" y="5425745"/>
            <a:ext cx="2705478" cy="828791"/>
          </a:xfrm>
          <a:prstGeom prst="rect">
            <a:avLst/>
          </a:prstGeom>
          <a:ln w="444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2924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8132" y="6045407"/>
            <a:ext cx="4259637" cy="2321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0800000">
            <a:off x="9595720" y="2188139"/>
            <a:ext cx="280753" cy="3182192"/>
          </a:xfrm>
          <a:prstGeom prst="leftBrace">
            <a:avLst>
              <a:gd name="adj1" fmla="val 111913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77205" y="4014762"/>
            <a:ext cx="1835864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string -&gt; float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7204" y="3543706"/>
            <a:ext cx="1571582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Peaks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m/z, 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990" y="5425745"/>
            <a:ext cx="2705478" cy="828791"/>
          </a:xfrm>
          <a:prstGeom prst="rect">
            <a:avLst/>
          </a:prstGeom>
          <a:ln w="44450">
            <a:solidFill>
              <a:srgbClr val="FFC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5315710" y="4519084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198.46725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584.21313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10" y="4519084"/>
                <a:ext cx="2540000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6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8132" y="6045407"/>
            <a:ext cx="4259637" cy="2321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0800000">
            <a:off x="9595720" y="2188139"/>
            <a:ext cx="280753" cy="3182192"/>
          </a:xfrm>
          <a:prstGeom prst="leftBrace">
            <a:avLst>
              <a:gd name="adj1" fmla="val 111913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77205" y="4014762"/>
            <a:ext cx="1835864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string -&gt; float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7204" y="3543706"/>
            <a:ext cx="1571582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Peaks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m/z, 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990" y="5425745"/>
            <a:ext cx="2705478" cy="828791"/>
          </a:xfrm>
          <a:prstGeom prst="rect">
            <a:avLst/>
          </a:prstGeom>
          <a:ln w="44450">
            <a:solidFill>
              <a:srgbClr val="FFC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5315710" y="4519084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198.46725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584.21313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10" y="4519084"/>
                <a:ext cx="2540000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392520" y="4664364"/>
            <a:ext cx="405444" cy="31403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51059" y="5597978"/>
            <a:ext cx="1069814" cy="27361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8132" y="6045407"/>
            <a:ext cx="4259637" cy="2321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0800000">
            <a:off x="9595720" y="2188139"/>
            <a:ext cx="280753" cy="3182192"/>
          </a:xfrm>
          <a:prstGeom prst="leftBrace">
            <a:avLst>
              <a:gd name="adj1" fmla="val 111913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77205" y="4014762"/>
            <a:ext cx="1835864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string -&gt; float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7204" y="3543706"/>
            <a:ext cx="1571582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Peaks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m/z, 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990" y="5425745"/>
            <a:ext cx="2705478" cy="828791"/>
          </a:xfrm>
          <a:prstGeom prst="rect">
            <a:avLst/>
          </a:prstGeom>
          <a:ln w="44450">
            <a:solidFill>
              <a:srgbClr val="FFC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5315710" y="4519084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198.46725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584.21313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10" y="4519084"/>
                <a:ext cx="2540000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788727" y="4673599"/>
            <a:ext cx="341743" cy="31980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51059" y="5819644"/>
            <a:ext cx="1069814" cy="1762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62255" y="5972043"/>
            <a:ext cx="822036" cy="2238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8132" y="6045407"/>
            <a:ext cx="4259637" cy="2321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0800000">
            <a:off x="9595720" y="2188139"/>
            <a:ext cx="280753" cy="3182192"/>
          </a:xfrm>
          <a:prstGeom prst="leftBrace">
            <a:avLst>
              <a:gd name="adj1" fmla="val 111913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77205" y="4014762"/>
            <a:ext cx="1835864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string -&gt; float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7204" y="3543706"/>
            <a:ext cx="1571582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Peaks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m/z, 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990" y="5425745"/>
            <a:ext cx="2705478" cy="828791"/>
          </a:xfrm>
          <a:prstGeom prst="rect">
            <a:avLst/>
          </a:prstGeom>
          <a:ln w="44450">
            <a:solidFill>
              <a:srgbClr val="FFC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5315710" y="4519084"/>
                <a:ext cx="2540000" cy="914400"/>
              </a:xfrm>
              <a:prstGeom prst="rect">
                <a:avLst/>
              </a:prstGeom>
              <a:solidFill>
                <a:srgbClr val="99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198.46725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584.21313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10" y="4519084"/>
                <a:ext cx="2540000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6511822" y="4947188"/>
            <a:ext cx="1237758" cy="31980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39705" y="5983188"/>
            <a:ext cx="563421" cy="2144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8132" y="6045407"/>
            <a:ext cx="4259637" cy="2321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0800000">
            <a:off x="9595720" y="2188139"/>
            <a:ext cx="280753" cy="3182192"/>
          </a:xfrm>
          <a:prstGeom prst="leftBrace">
            <a:avLst>
              <a:gd name="adj1" fmla="val 111913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77205" y="4014762"/>
            <a:ext cx="1835864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string -&gt; float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7204" y="3543706"/>
            <a:ext cx="1571582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Peaks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m/z, 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990" y="5425745"/>
            <a:ext cx="2705478" cy="828791"/>
          </a:xfrm>
          <a:prstGeom prst="rect">
            <a:avLst/>
          </a:prstGeom>
          <a:ln w="44450">
            <a:solidFill>
              <a:srgbClr val="FFC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5315710" y="4519084"/>
                <a:ext cx="2540000" cy="914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262.7293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936.0396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10" y="4519084"/>
                <a:ext cx="2540000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8058828" y="3297382"/>
            <a:ext cx="1436160" cy="23708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147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993530"/>
            <a:ext cx="1482320" cy="555662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25550" y="1454087"/>
            <a:ext cx="1482320" cy="1979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2998177" y="1116464"/>
            <a:ext cx="5818908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Charge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7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8132" y="6045407"/>
            <a:ext cx="4259637" cy="2321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0800000">
            <a:off x="9595720" y="2188139"/>
            <a:ext cx="280753" cy="3182192"/>
          </a:xfrm>
          <a:prstGeom prst="leftBrace">
            <a:avLst>
              <a:gd name="adj1" fmla="val 111913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77205" y="4014762"/>
            <a:ext cx="1835864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string -&gt; float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7204" y="3543706"/>
            <a:ext cx="1571582" cy="471056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Peaks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m/z, 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990" y="5425745"/>
            <a:ext cx="2705478" cy="828791"/>
          </a:xfrm>
          <a:prstGeom prst="rect">
            <a:avLst/>
          </a:prstGeom>
          <a:ln w="44450">
            <a:solidFill>
              <a:srgbClr val="FFC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5315710" y="4519084"/>
                <a:ext cx="2540000" cy="914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262.7293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intensity = 936.0396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10" y="4519084"/>
                <a:ext cx="2540000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8058828" y="3297382"/>
            <a:ext cx="1436160" cy="23708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39810" y="6217617"/>
            <a:ext cx="2540000" cy="431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[262, 72, 936.0396]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7846770" y="547460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7846770" y="547460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4921" y="2959399"/>
            <a:ext cx="3286584" cy="2000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414" y="3159450"/>
            <a:ext cx="7335275" cy="312729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04919" y="2336681"/>
            <a:ext cx="2297625" cy="2039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178" y="747132"/>
            <a:ext cx="1790950" cy="5001323"/>
          </a:xfrm>
          <a:prstGeom prst="rect">
            <a:avLst/>
          </a:prstGeom>
          <a:ln w="22225">
            <a:solidFill>
              <a:srgbClr val="FFC000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D1554BFB-2C4E-CE95-4E04-EA91DEB00701}"/>
              </a:ext>
            </a:extLst>
          </p:cNvPr>
          <p:cNvSpPr/>
          <p:nvPr/>
        </p:nvSpPr>
        <p:spPr>
          <a:xfrm rot="5400000">
            <a:off x="7846770" y="547460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4919" y="2336681"/>
            <a:ext cx="2297625" cy="2039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2072396" y="3591357"/>
                <a:ext cx="2908993" cy="211165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Batch matrix</a:t>
                </a: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96" y="3591357"/>
                <a:ext cx="2908993" cy="21116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4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60073" y="2514664"/>
            <a:ext cx="3732447" cy="471056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Code when END IONS encountered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4919" y="2336681"/>
            <a:ext cx="2297625" cy="2039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2072396" y="3591357"/>
                <a:ext cx="2908993" cy="211165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Batch matrix</a:t>
                </a: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96" y="3591357"/>
                <a:ext cx="2908993" cy="2111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54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416 L 0.4918 -0.33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22" y="-1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04919" y="2336681"/>
            <a:ext cx="2297625" cy="2039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8060084" y="1308549"/>
                <a:ext cx="2908993" cy="211165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Batch matrix</a:t>
                </a: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084" y="1308549"/>
                <a:ext cx="2908993" cy="2111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152" y="2837939"/>
            <a:ext cx="362000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52" y="2837939"/>
            <a:ext cx="3620005" cy="309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8060084" y="1308549"/>
                <a:ext cx="2908993" cy="211165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Batch matrix</a:t>
                </a: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084" y="1308549"/>
                <a:ext cx="2908993" cy="21116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4152" y="2826458"/>
            <a:ext cx="2516430" cy="37319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4680368" y="3796953"/>
            <a:ext cx="592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Calculate final matrix with PEPMASS and CHARGE</a:t>
            </a:r>
          </a:p>
        </p:txBody>
      </p:sp>
    </p:spTree>
    <p:extLst>
      <p:ext uri="{BB962C8B-B14F-4D97-AF65-F5344CB8AC3E}">
        <p14:creationId xmlns:p14="http://schemas.microsoft.com/office/powerpoint/2010/main" val="32354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52" y="2837939"/>
            <a:ext cx="3620005" cy="309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8060084" y="1308549"/>
                <a:ext cx="2908993" cy="211165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Batch matrix</a:t>
                </a: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084" y="1308549"/>
                <a:ext cx="2908993" cy="21116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4151" y="3370039"/>
            <a:ext cx="2691921" cy="37319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4680367" y="3796953"/>
            <a:ext cx="6671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err="1" smtClean="0"/>
              <a:t>max_value</a:t>
            </a:r>
            <a:r>
              <a:rPr lang="en-US" altLang="ko-KR" dirty="0" smtClean="0"/>
              <a:t> : biggest value of intensity, in current spectrum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▶ </a:t>
            </a:r>
            <a:r>
              <a:rPr lang="en-US" altLang="ko-KR" dirty="0" smtClean="0"/>
              <a:t>Normalize Intensity</a:t>
            </a:r>
          </a:p>
        </p:txBody>
      </p:sp>
    </p:spTree>
    <p:extLst>
      <p:ext uri="{BB962C8B-B14F-4D97-AF65-F5344CB8AC3E}">
        <p14:creationId xmlns:p14="http://schemas.microsoft.com/office/powerpoint/2010/main" val="852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52" y="2837939"/>
            <a:ext cx="3620005" cy="309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84152" y="3733994"/>
            <a:ext cx="3440066" cy="93037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4680367" y="3796953"/>
            <a:ext cx="667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Add first matrix, and final matrix to Batch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8060084" y="1308549"/>
                <a:ext cx="2908993" cy="211165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Batch matrix</a:t>
                </a: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084" y="1308549"/>
                <a:ext cx="2908993" cy="21116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52" y="2837939"/>
            <a:ext cx="3620005" cy="309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8133975" y="377800"/>
                <a:ext cx="2908993" cy="323574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Batch matrix</a:t>
                </a: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[[first matrix[0]]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[first matrix[1]]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[final matrix]]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975" y="377800"/>
                <a:ext cx="2908993" cy="3235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4152" y="3733994"/>
            <a:ext cx="3440066" cy="93037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4680367" y="3796953"/>
            <a:ext cx="667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Add first matrix, and final matrix to Batch matrix</a:t>
            </a:r>
          </a:p>
        </p:txBody>
      </p:sp>
    </p:spTree>
    <p:extLst>
      <p:ext uri="{BB962C8B-B14F-4D97-AF65-F5344CB8AC3E}">
        <p14:creationId xmlns:p14="http://schemas.microsoft.com/office/powerpoint/2010/main" val="34604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147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993530"/>
            <a:ext cx="1482320" cy="555662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25550" y="1925141"/>
            <a:ext cx="1482320" cy="1979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2998177" y="1116464"/>
            <a:ext cx="5818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Peptide sequence</a:t>
            </a:r>
          </a:p>
          <a:p>
            <a:endParaRPr lang="en-US" altLang="ko-KR" dirty="0"/>
          </a:p>
          <a:p>
            <a:r>
              <a:rPr lang="en-US" altLang="ko-KR" dirty="0" smtClean="0"/>
              <a:t>    Consists of amino acid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52" y="2837939"/>
            <a:ext cx="3620005" cy="309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8133975" y="377800"/>
                <a:ext cx="2908993" cy="3235742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Batch matrix</a:t>
                </a:r>
              </a:p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[[first matrix[0]]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[first matrix[1]]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[fragment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𝑖𝑜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[final matrix]</a:t>
                </a: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[final matrix]]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975" y="377800"/>
                <a:ext cx="2908993" cy="3235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4152" y="4749994"/>
            <a:ext cx="3024430" cy="3484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4604157" y="4749994"/>
            <a:ext cx="667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Add Batch matrix to Return matrix</a:t>
            </a:r>
          </a:p>
        </p:txBody>
      </p:sp>
    </p:spTree>
    <p:extLst>
      <p:ext uri="{BB962C8B-B14F-4D97-AF65-F5344CB8AC3E}">
        <p14:creationId xmlns:p14="http://schemas.microsoft.com/office/powerpoint/2010/main" val="4417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52" y="2837939"/>
            <a:ext cx="3620005" cy="309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097030" y="1368875"/>
            <a:ext cx="2908993" cy="208552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Return matrix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[[batch matrix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[batch matrix 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batch matrix n]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4152" y="4749994"/>
            <a:ext cx="3024430" cy="3484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4604157" y="4749994"/>
            <a:ext cx="667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Add Batch matrix to Return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9319491" y="3322911"/>
                <a:ext cx="2336800" cy="47105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number of spectrums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491" y="3322911"/>
                <a:ext cx="2336800" cy="471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2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52" y="2837939"/>
            <a:ext cx="3620005" cy="309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1368875"/>
            <a:ext cx="1981477" cy="2572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48" y="1626086"/>
            <a:ext cx="2038635" cy="562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21" y="2188139"/>
            <a:ext cx="3191320" cy="35247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097030" y="1368875"/>
            <a:ext cx="2908993" cy="208552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Return matrix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[[batch matrix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[batch matrix 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batch matrix n]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4152" y="5304176"/>
            <a:ext cx="3024430" cy="4500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4604157" y="5344549"/>
            <a:ext cx="667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Store the biggest number of fragment ions, to make tensor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9319491" y="3322911"/>
                <a:ext cx="2336800" cy="47105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number of spectrums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491" y="3322911"/>
                <a:ext cx="2336800" cy="471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5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97030" y="1368875"/>
            <a:ext cx="2908993" cy="208552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Return matrix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[[batch matrix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[batch matrix 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batch matrix n]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50" y="1184209"/>
            <a:ext cx="667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We have complete return matrix,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having every information about spectrums in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9319491" y="3322911"/>
                <a:ext cx="2336800" cy="47105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number of spectrums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491" y="3322911"/>
                <a:ext cx="2336800" cy="471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4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97030" y="1368875"/>
            <a:ext cx="2908993" cy="208552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Return matrix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[[batch matrix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[batch matrix 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batch matrix n]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50" y="1184209"/>
            <a:ext cx="667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We have complete return matrix,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having every information about spectrums in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9319491" y="3322911"/>
                <a:ext cx="2336800" cy="47105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number of spectrums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491" y="3322911"/>
                <a:ext cx="2336800" cy="471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2302382"/>
            <a:ext cx="646837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97030" y="1368875"/>
            <a:ext cx="2908993" cy="208552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Return matrix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[[batch matrix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[batch matrix 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batch matrix n]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50" y="1184209"/>
            <a:ext cx="667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We have complete return matrix,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having every information about spectrums in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9319491" y="3322911"/>
                <a:ext cx="2336800" cy="47105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number of spectrums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491" y="3322911"/>
                <a:ext cx="2336800" cy="471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2302382"/>
            <a:ext cx="6468378" cy="657317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 rot="2807614">
            <a:off x="7440442" y="3423599"/>
            <a:ext cx="637310" cy="77585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26264" y="4190941"/>
            <a:ext cx="2908993" cy="94482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 into tensor,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padding with value 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MgfToTensor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575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97030" y="1368875"/>
            <a:ext cx="2908993" cy="208552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Return matrix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[[batch matrix 1],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[batch matrix 2],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batch matrix n]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925550" y="1184209"/>
            <a:ext cx="667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We have complete return matrix,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having every information about spectrums in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9319491" y="3322911"/>
                <a:ext cx="2336800" cy="47105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number of spectrums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491" y="3322911"/>
                <a:ext cx="2336800" cy="471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2302382"/>
            <a:ext cx="6468378" cy="657317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 rot="2807614">
            <a:off x="7440442" y="3423599"/>
            <a:ext cx="637310" cy="77585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26264" y="4190941"/>
            <a:ext cx="2908993" cy="94482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 into tensor,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padding with value 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72628" y="5068208"/>
            <a:ext cx="4722354" cy="944823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 can use this tensor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an input of some deep learning model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1F6F2-3E29-5FDE-79E2-C21A60283C2E}"/>
              </a:ext>
            </a:extLst>
          </p:cNvPr>
          <p:cNvSpPr txBox="1"/>
          <p:nvPr/>
        </p:nvSpPr>
        <p:spPr>
          <a:xfrm>
            <a:off x="0" y="289039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26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1474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993530"/>
            <a:ext cx="1482320" cy="555662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25550" y="2076738"/>
            <a:ext cx="1482320" cy="42871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566BD-2840-E9F2-2EB3-BE578893C538}"/>
                  </a:ext>
                </a:extLst>
              </p:cNvPr>
              <p:cNvSpPr txBox="1"/>
              <p:nvPr/>
            </p:nvSpPr>
            <p:spPr>
              <a:xfrm>
                <a:off x="2998177" y="1116464"/>
                <a:ext cx="581890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▶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intensity of fragment ions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566BD-2840-E9F2-2EB3-BE578893C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77" y="1116464"/>
                <a:ext cx="5818908" cy="374526"/>
              </a:xfrm>
              <a:prstGeom prst="rect">
                <a:avLst/>
              </a:prstGeom>
              <a:blipFill>
                <a:blip r:embed="rId3"/>
                <a:stretch>
                  <a:fillRect l="-943" t="-11290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2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승현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4064</Words>
  <Application>Microsoft Office PowerPoint</Application>
  <PresentationFormat>와이드스크린</PresentationFormat>
  <Paragraphs>1158</Paragraphs>
  <Slides>87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3" baseType="lpstr">
      <vt:lpstr>나눔바른고딕</vt:lpstr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2022-07-18T01:32:47Z</dcterms:created>
  <dcterms:modified xsi:type="dcterms:W3CDTF">2022-07-18T04:48:42Z</dcterms:modified>
</cp:coreProperties>
</file>