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9" r:id="rId12"/>
    <p:sldId id="280" r:id="rId13"/>
    <p:sldId id="281" r:id="rId14"/>
    <p:sldId id="282" r:id="rId15"/>
    <p:sldId id="263" r:id="rId16"/>
    <p:sldId id="265" r:id="rId17"/>
    <p:sldId id="266" r:id="rId18"/>
    <p:sldId id="274" r:id="rId19"/>
    <p:sldId id="275" r:id="rId20"/>
    <p:sldId id="277" r:id="rId21"/>
    <p:sldId id="278" r:id="rId22"/>
    <p:sldId id="276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4A20-36E0-1F18-D6EB-25207807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C90EA-42A4-82DD-BE47-23296426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C360D-0E96-8CB4-F987-9CBF8166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C6D4F-339C-EE91-DCD8-0ED261B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6A813-2BD2-CFB1-934E-C372AFD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AF72-509F-10CA-29F3-262C1A2B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24E55-43CB-C70B-A9AF-D5ABD7FE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9095E-43BC-C753-55ED-CF6FD96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ABEA9-7148-4FBF-BC20-3C329C86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82CC4-FE2D-6429-C612-27E32DF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F2894-83DC-0501-46C9-F23BFBE0F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995CF-5CD6-51BD-53D1-C7A85134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6DF7-4939-B3C8-35E7-D49B2365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9573F-7481-97AD-F9CF-6A0D40D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1ED7-610D-34D5-342A-D66EF24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06B6-12F3-F5B7-4532-80AC952C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67191-0DC8-64F1-FAFC-B7761033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AE66B-D944-D22E-CD39-C6C47FAD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28A8D-4FA2-7F0E-14E0-3F8B9765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C1B58-FC0A-108A-1E08-5E7AE337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3EB0-B252-8851-B572-0C91288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2012C-B7D8-43E6-4A92-ECC74965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C7969-1D5B-DDDF-A8C1-99A953E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B8F22-01E6-7C48-7237-BBFB6C1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7ACC7-7A24-583C-54B1-6F8A864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B6C5A-E0FC-EEFD-D383-9F40DA8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7CC8C-3F42-6A69-78B9-7E9DE2B9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7EA88-788C-A991-494B-AA9F24D7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E321F-5782-8849-ECE6-2A8AF698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85EA-9501-7BD9-6456-69FA26E6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1C86D-B58C-7DD1-E09D-0A26CF8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7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0-D60E-15C6-A4C1-798016DD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BF6BC-0539-62F1-6396-C9770526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52AC8-3213-4E45-5E59-7EFD3E73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6AD250-B7C8-C28D-B619-71B763D0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92CE7-5B06-8116-F5CA-8A63DD7F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8EEB3-41C9-B13D-0F52-14C78558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5FDE5-468F-B14C-3F89-82A00404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2036D-9D71-E7DE-6960-FADF360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FBBC-0E98-F8DD-D856-87BBCE6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0ADFE-E307-9728-7E68-84353BBA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530BF-2617-1367-8CE2-7981D8C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6DF63-6419-D293-5450-66937CC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59E6C-8799-6185-9E7C-6F898EC2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F3210-2547-3FE1-BA79-639A5AE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4954A-8BB2-0404-3EA8-3AB09C2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22C8-B6EE-95AB-B26F-D0C5C734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0B6FF-29E0-F5F2-9232-F0A3A58D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FB8E0-4B2C-B6C1-7D0A-961D631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B5B2-A9B5-F842-D6E6-B7F06F0A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67548-F35E-071D-E2FE-31CD1AD9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69463-AD83-96E4-07B1-8ED392E2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0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73E3-C5DE-2748-7F43-0EEF0D8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8674C7-BBF4-2B8A-46E3-F42C6957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6E5A3-0232-7341-01BA-EA93A9EC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5B75A-597A-575B-61AD-719E5271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6BC3D-A87A-06B8-353A-0A17DB07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FA551-651F-3370-CBA8-1A2C246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4B021-DE19-67DB-ACFC-98BD2BB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4A144-0820-726A-69EA-BAA0E7AF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A38A3-9A9F-4447-CBBB-EFCC24596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A1FF-1FE4-455C-B0A5-D2F8DB4FEB5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48A2-920E-E615-BC46-739653FF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72D31-C1EC-0445-F6D3-8EA52D99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6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5.25 </a:t>
            </a:r>
            <a:r>
              <a:rPr lang="ko-KR" altLang="en-US" dirty="0"/>
              <a:t>졸업프로젝트 발표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E3F472-91C9-BE4B-8DEA-15ED4B3F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45" y="3178336"/>
            <a:ext cx="4156586" cy="1795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1B51E7-E527-A5FB-2803-B3CAC666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31" y="3187238"/>
            <a:ext cx="356284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22600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take batch size ( in this code, 3 ) of data from loaded dataset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if we set </a:t>
            </a:r>
            <a:r>
              <a:rPr lang="en-US" altLang="ko-KR" sz="1600" dirty="0">
                <a:latin typeface="Consolas" panose="020B0609020204030204" pitchFamily="49" charset="0"/>
              </a:rPr>
              <a:t>take(2)</a:t>
            </a:r>
            <a:r>
              <a:rPr lang="en-US" altLang="ko-KR" sz="1600" dirty="0"/>
              <a:t>, next batch will take next 3 data from loaded dataset</a:t>
            </a:r>
          </a:p>
        </p:txBody>
      </p:sp>
    </p:spTree>
    <p:extLst>
      <p:ext uri="{BB962C8B-B14F-4D97-AF65-F5344CB8AC3E}">
        <p14:creationId xmlns:p14="http://schemas.microsoft.com/office/powerpoint/2010/main" val="86799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41557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() transforms </a:t>
            </a:r>
            <a:r>
              <a:rPr lang="en-US" altLang="ko-KR" sz="1600" dirty="0" err="1"/>
              <a:t>pt_examples</a:t>
            </a:r>
            <a:r>
              <a:rPr lang="en-US" altLang="ko-KR" sz="1600" dirty="0"/>
              <a:t> to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78431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58284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print 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with ‘utf-8’ encoding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973A15-38F8-B7A6-EC7E-EE33BB47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93" y="3993296"/>
            <a:ext cx="9641976" cy="6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53068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print 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with ‘utf-8’ encoding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7E96B5-A406-3B94-0B55-26F07A52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5" y="3994519"/>
            <a:ext cx="881185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5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Components of transformer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066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8B5BA31-041A-F417-B8C8-631749E9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27" y="358989"/>
            <a:ext cx="4035529" cy="551986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FA8270-F5BA-6F31-79F4-DE588A220975}"/>
              </a:ext>
            </a:extLst>
          </p:cNvPr>
          <p:cNvCxnSpPr>
            <a:cxnSpLocks/>
          </p:cNvCxnSpPr>
          <p:nvPr/>
        </p:nvCxnSpPr>
        <p:spPr>
          <a:xfrm>
            <a:off x="6626886" y="2387476"/>
            <a:ext cx="0" cy="2051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4969638-56A7-C082-4033-F5F08185B375}"/>
              </a:ext>
            </a:extLst>
          </p:cNvPr>
          <p:cNvCxnSpPr>
            <a:cxnSpLocks/>
          </p:cNvCxnSpPr>
          <p:nvPr/>
        </p:nvCxnSpPr>
        <p:spPr>
          <a:xfrm flipH="1">
            <a:off x="6626886" y="2387476"/>
            <a:ext cx="16949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7734F3E-9E83-AF7F-E628-18DC28E4267C}"/>
              </a:ext>
            </a:extLst>
          </p:cNvPr>
          <p:cNvCxnSpPr>
            <a:cxnSpLocks/>
          </p:cNvCxnSpPr>
          <p:nvPr/>
        </p:nvCxnSpPr>
        <p:spPr>
          <a:xfrm>
            <a:off x="8321871" y="2387476"/>
            <a:ext cx="0" cy="2051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FF8618-DEA9-7A3A-1EF5-1FAD937DFCF8}"/>
              </a:ext>
            </a:extLst>
          </p:cNvPr>
          <p:cNvCxnSpPr>
            <a:cxnSpLocks/>
          </p:cNvCxnSpPr>
          <p:nvPr/>
        </p:nvCxnSpPr>
        <p:spPr>
          <a:xfrm flipH="1">
            <a:off x="6626886" y="4439300"/>
            <a:ext cx="16949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800C8E-CB2D-4DDB-5A9D-81DAEADA61ED}"/>
              </a:ext>
            </a:extLst>
          </p:cNvPr>
          <p:cNvCxnSpPr/>
          <p:nvPr/>
        </p:nvCxnSpPr>
        <p:spPr>
          <a:xfrm flipH="1">
            <a:off x="6281198" y="2610500"/>
            <a:ext cx="34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281D56-8821-328E-CA60-3C807572AD9E}"/>
              </a:ext>
            </a:extLst>
          </p:cNvPr>
          <p:cNvSpPr txBox="1"/>
          <p:nvPr/>
        </p:nvSpPr>
        <p:spPr>
          <a:xfrm>
            <a:off x="5470877" y="2456611"/>
            <a:ext cx="13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Encoder 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A9880CE-B3CC-21E6-FF06-8A91F0EED753}"/>
              </a:ext>
            </a:extLst>
          </p:cNvPr>
          <p:cNvCxnSpPr>
            <a:cxnSpLocks/>
          </p:cNvCxnSpPr>
          <p:nvPr/>
        </p:nvCxnSpPr>
        <p:spPr>
          <a:xfrm flipH="1">
            <a:off x="8412939" y="1614324"/>
            <a:ext cx="16949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4F431C-541D-FE6D-5C6F-C90E4D8955FE}"/>
              </a:ext>
            </a:extLst>
          </p:cNvPr>
          <p:cNvCxnSpPr>
            <a:cxnSpLocks/>
          </p:cNvCxnSpPr>
          <p:nvPr/>
        </p:nvCxnSpPr>
        <p:spPr>
          <a:xfrm flipV="1">
            <a:off x="8412939" y="1614324"/>
            <a:ext cx="0" cy="282497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39C3AEE-FF6E-6722-5A29-6A37385BE3D7}"/>
              </a:ext>
            </a:extLst>
          </p:cNvPr>
          <p:cNvCxnSpPr>
            <a:cxnSpLocks/>
          </p:cNvCxnSpPr>
          <p:nvPr/>
        </p:nvCxnSpPr>
        <p:spPr>
          <a:xfrm flipH="1">
            <a:off x="8412938" y="4439300"/>
            <a:ext cx="16949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A9489-2CBD-FF0E-361A-EC2A99D0C251}"/>
              </a:ext>
            </a:extLst>
          </p:cNvPr>
          <p:cNvCxnSpPr>
            <a:cxnSpLocks/>
          </p:cNvCxnSpPr>
          <p:nvPr/>
        </p:nvCxnSpPr>
        <p:spPr>
          <a:xfrm flipV="1">
            <a:off x="10107923" y="1614324"/>
            <a:ext cx="0" cy="282497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5D9382D-7780-A3B9-33B9-8D004BB1F9EB}"/>
              </a:ext>
            </a:extLst>
          </p:cNvPr>
          <p:cNvCxnSpPr>
            <a:cxnSpLocks/>
          </p:cNvCxnSpPr>
          <p:nvPr/>
        </p:nvCxnSpPr>
        <p:spPr>
          <a:xfrm>
            <a:off x="10107923" y="2164452"/>
            <a:ext cx="1988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4A530-65C7-0147-9647-FD39F955559B}"/>
              </a:ext>
            </a:extLst>
          </p:cNvPr>
          <p:cNvSpPr txBox="1"/>
          <p:nvPr/>
        </p:nvSpPr>
        <p:spPr>
          <a:xfrm>
            <a:off x="10303396" y="2010563"/>
            <a:ext cx="13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 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9B25D2-0282-CA19-2B80-0082472D2108}"/>
              </a:ext>
            </a:extLst>
          </p:cNvPr>
          <p:cNvSpPr txBox="1"/>
          <p:nvPr/>
        </p:nvSpPr>
        <p:spPr>
          <a:xfrm>
            <a:off x="7015970" y="5973557"/>
            <a:ext cx="4170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Transformer model architecture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ADAD0-29AC-33AE-F830-8EE20C3A8059}"/>
              </a:ext>
            </a:extLst>
          </p:cNvPr>
          <p:cNvSpPr txBox="1"/>
          <p:nvPr/>
        </p:nvSpPr>
        <p:spPr>
          <a:xfrm>
            <a:off x="1100901" y="1479535"/>
            <a:ext cx="4278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Input/output embedding</a:t>
            </a:r>
          </a:p>
          <a:p>
            <a:r>
              <a:rPr lang="ko-KR" altLang="en-US" sz="1400" dirty="0"/>
              <a:t>▶ </a:t>
            </a:r>
            <a:r>
              <a:rPr lang="en-US" altLang="ko-KR" sz="1400" dirty="0"/>
              <a:t>Positional encoding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/>
              <a:t>Scaled dot-product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Multi-head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Masked Multi-Head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Add &amp; Norm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Feed 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297830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6F159F3-44D1-61D9-5EB2-B2B1EF255B88}"/>
              </a:ext>
            </a:extLst>
          </p:cNvPr>
          <p:cNvSpPr txBox="1"/>
          <p:nvPr/>
        </p:nvSpPr>
        <p:spPr>
          <a:xfrm>
            <a:off x="1945088" y="2971488"/>
            <a:ext cx="444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Portuguese sentence for input,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English sentence for output.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of Transformer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74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590907" y="1360445"/>
            <a:ext cx="8497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want to translate Portuguese to English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have sentence for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However, the first layer of transformer takes matrix as input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So we have to transform sentence to matrix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D12FD1-EC4D-1D5E-B942-F7AC36FF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88" y="2713844"/>
            <a:ext cx="4676966" cy="191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4CB2FF-FC24-4C32-E712-21F7033A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88" y="3648753"/>
            <a:ext cx="3615054" cy="1721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298219-E54B-94E1-CA1B-81D2B59B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2719815"/>
            <a:ext cx="142895" cy="200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21A60F-28BD-1D91-C723-2C14584A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3634217"/>
            <a:ext cx="14289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789C89-EE31-792D-C678-91AFA6367010}"/>
              </a:ext>
            </a:extLst>
          </p:cNvPr>
          <p:cNvCxnSpPr/>
          <p:nvPr/>
        </p:nvCxnSpPr>
        <p:spPr>
          <a:xfrm>
            <a:off x="3479800" y="5486400"/>
            <a:ext cx="2946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C82C95-266E-FC80-DF83-ABC6F0298FC2}"/>
              </a:ext>
            </a:extLst>
          </p:cNvPr>
          <p:cNvSpPr/>
          <p:nvPr/>
        </p:nvSpPr>
        <p:spPr>
          <a:xfrm>
            <a:off x="4656668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AECC05-7D2A-2CD9-FF50-E7B3B2A6332C}"/>
              </a:ext>
            </a:extLst>
          </p:cNvPr>
          <p:cNvSpPr/>
          <p:nvPr/>
        </p:nvSpPr>
        <p:spPr>
          <a:xfrm>
            <a:off x="3403600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6EAD1-D0CE-8DDF-70AD-4C7898E64F06}"/>
              </a:ext>
            </a:extLst>
          </p:cNvPr>
          <p:cNvSpPr txBox="1"/>
          <p:nvPr/>
        </p:nvSpPr>
        <p:spPr>
          <a:xfrm>
            <a:off x="6519333" y="5313466"/>
            <a:ext cx="346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We are here!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9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67801A-45A7-B789-D58D-495DB6460B58}"/>
              </a:ext>
            </a:extLst>
          </p:cNvPr>
          <p:cNvSpPr txBox="1"/>
          <p:nvPr/>
        </p:nvSpPr>
        <p:spPr>
          <a:xfrm>
            <a:off x="2408663" y="2828835"/>
            <a:ext cx="158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Nice</a:t>
            </a:r>
          </a:p>
          <a:p>
            <a:endParaRPr lang="en-US" altLang="ko-KR" dirty="0"/>
          </a:p>
          <a:p>
            <a:r>
              <a:rPr lang="en-US" altLang="ko-KR" dirty="0"/>
              <a:t>to</a:t>
            </a:r>
          </a:p>
          <a:p>
            <a:endParaRPr lang="en-US" altLang="ko-KR" dirty="0"/>
          </a:p>
          <a:p>
            <a:r>
              <a:rPr lang="en-US" altLang="ko-KR" dirty="0"/>
              <a:t>meet</a:t>
            </a:r>
          </a:p>
          <a:p>
            <a:endParaRPr lang="en-US" altLang="ko-KR" dirty="0"/>
          </a:p>
          <a:p>
            <a:r>
              <a:rPr lang="en-US" altLang="ko-KR" dirty="0"/>
              <a:t>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54874-78DF-B637-4391-95E0E2755BE4}"/>
              </a:ext>
            </a:extLst>
          </p:cNvPr>
          <p:cNvSpPr txBox="1"/>
          <p:nvPr/>
        </p:nvSpPr>
        <p:spPr>
          <a:xfrm>
            <a:off x="3590694" y="2823258"/>
            <a:ext cx="5631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1.76    2.22    ...    6.66</a:t>
            </a:r>
          </a:p>
          <a:p>
            <a:endParaRPr lang="en-US" altLang="ko-KR" dirty="0"/>
          </a:p>
          <a:p>
            <a:r>
              <a:rPr lang="en-US" altLang="ko-KR" dirty="0"/>
              <a:t>7.65    1.31    ...    5.36</a:t>
            </a:r>
          </a:p>
          <a:p>
            <a:endParaRPr lang="en-US" altLang="ko-KR" dirty="0"/>
          </a:p>
          <a:p>
            <a:r>
              <a:rPr lang="en-US" altLang="ko-KR" dirty="0"/>
              <a:t>9.34    0.68    ...    3.78</a:t>
            </a:r>
          </a:p>
          <a:p>
            <a:endParaRPr lang="en-US" altLang="ko-KR" dirty="0"/>
          </a:p>
          <a:p>
            <a:r>
              <a:rPr lang="en-US" altLang="ko-KR" dirty="0"/>
              <a:t>4.97    2.19    ...    8.12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408526-29CA-520C-17AB-B5A306F763E3}"/>
              </a:ext>
            </a:extLst>
          </p:cNvPr>
          <p:cNvSpPr txBox="1"/>
          <p:nvPr/>
        </p:nvSpPr>
        <p:spPr>
          <a:xfrm>
            <a:off x="1181646" y="146058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We have to transform string data to matrix with numeric data</a:t>
            </a:r>
            <a:endParaRPr lang="ko-KR" altLang="en-US" sz="1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0F90A9-2416-BF19-E07A-AC91E6814C1D}"/>
              </a:ext>
            </a:extLst>
          </p:cNvPr>
          <p:cNvCxnSpPr>
            <a:cxnSpLocks/>
          </p:cNvCxnSpPr>
          <p:nvPr/>
        </p:nvCxnSpPr>
        <p:spPr>
          <a:xfrm>
            <a:off x="3523787" y="2728472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6DE6A9-AE8E-39E8-4DC7-9B70BFC4FF4E}"/>
              </a:ext>
            </a:extLst>
          </p:cNvPr>
          <p:cNvCxnSpPr>
            <a:cxnSpLocks/>
          </p:cNvCxnSpPr>
          <p:nvPr/>
        </p:nvCxnSpPr>
        <p:spPr>
          <a:xfrm>
            <a:off x="3534938" y="4986678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7359E5-22ED-5E44-7C8F-4FA9355220F0}"/>
              </a:ext>
            </a:extLst>
          </p:cNvPr>
          <p:cNvCxnSpPr>
            <a:cxnSpLocks/>
          </p:cNvCxnSpPr>
          <p:nvPr/>
        </p:nvCxnSpPr>
        <p:spPr>
          <a:xfrm>
            <a:off x="3534938" y="2728472"/>
            <a:ext cx="0" cy="2258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AC0BA0-A85C-BD15-7BF8-67E88F97ADD1}"/>
              </a:ext>
            </a:extLst>
          </p:cNvPr>
          <p:cNvCxnSpPr>
            <a:cxnSpLocks/>
          </p:cNvCxnSpPr>
          <p:nvPr/>
        </p:nvCxnSpPr>
        <p:spPr>
          <a:xfrm>
            <a:off x="6285571" y="2728472"/>
            <a:ext cx="0" cy="2258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3A627E-0955-7316-916E-C2298120EA76}"/>
              </a:ext>
            </a:extLst>
          </p:cNvPr>
          <p:cNvCxnSpPr>
            <a:cxnSpLocks/>
          </p:cNvCxnSpPr>
          <p:nvPr/>
        </p:nvCxnSpPr>
        <p:spPr>
          <a:xfrm>
            <a:off x="5973337" y="4986678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888EE93-8A29-AB0D-1ED9-BA4B3F416403}"/>
              </a:ext>
            </a:extLst>
          </p:cNvPr>
          <p:cNvCxnSpPr>
            <a:cxnSpLocks/>
          </p:cNvCxnSpPr>
          <p:nvPr/>
        </p:nvCxnSpPr>
        <p:spPr>
          <a:xfrm>
            <a:off x="5973337" y="2737989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B780583C-AF03-AD3F-AE49-25A697B23F01}"/>
              </a:ext>
            </a:extLst>
          </p:cNvPr>
          <p:cNvSpPr/>
          <p:nvPr/>
        </p:nvSpPr>
        <p:spPr>
          <a:xfrm rot="8582411">
            <a:off x="3196582" y="2195772"/>
            <a:ext cx="4165177" cy="32030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77592-B781-4471-8629-99CC1FB8B0AC}"/>
              </a:ext>
            </a:extLst>
          </p:cNvPr>
          <p:cNvSpPr txBox="1"/>
          <p:nvPr/>
        </p:nvSpPr>
        <p:spPr>
          <a:xfrm>
            <a:off x="4571999" y="5592577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A8993-1B42-0A1C-37D0-0F0D4FAF1DE2}"/>
              </a:ext>
            </a:extLst>
          </p:cNvPr>
          <p:cNvSpPr txBox="1"/>
          <p:nvPr/>
        </p:nvSpPr>
        <p:spPr>
          <a:xfrm>
            <a:off x="6426059" y="4689530"/>
            <a:ext cx="33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matrix values are arbitrary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9EFF6A-774D-8DCA-4090-2D5258265907}"/>
              </a:ext>
            </a:extLst>
          </p:cNvPr>
          <p:cNvCxnSpPr/>
          <p:nvPr/>
        </p:nvCxnSpPr>
        <p:spPr>
          <a:xfrm flipH="1">
            <a:off x="6545766" y="2999678"/>
            <a:ext cx="118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9F3CFE-C283-8035-66B5-6CFB32FCBA5B}"/>
              </a:ext>
            </a:extLst>
          </p:cNvPr>
          <p:cNvSpPr txBox="1"/>
          <p:nvPr/>
        </p:nvSpPr>
        <p:spPr>
          <a:xfrm>
            <a:off x="7797281" y="2809261"/>
            <a:ext cx="38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embedding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6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408526-29CA-520C-17AB-B5A306F763E3}"/>
              </a:ext>
            </a:extLst>
          </p:cNvPr>
          <p:cNvSpPr txBox="1"/>
          <p:nvPr/>
        </p:nvSpPr>
        <p:spPr>
          <a:xfrm>
            <a:off x="1181646" y="2887941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Set model name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117024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133750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43FCC2-BFD1-353B-D09D-48761BFF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40" y="3243217"/>
            <a:ext cx="2429214" cy="2419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64922-A920-447D-909C-36403878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62" y="3328973"/>
            <a:ext cx="3067478" cy="200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C6691E-21F4-0DFE-1F6C-D90B45B72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268" y="3663510"/>
            <a:ext cx="3467584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F153C-EA02-A762-6CC0-DF201029D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513" y="4059010"/>
            <a:ext cx="7362159" cy="226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3F9A15-8E22-C10C-7265-71EDF6314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960" y="4495093"/>
            <a:ext cx="7649643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C6A08C-CA55-48E4-422D-4D3891051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960" y="5126833"/>
            <a:ext cx="5391902" cy="247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AE9E50-1114-DBD5-4A65-2A8E3CCFA80A}"/>
              </a:ext>
            </a:extLst>
          </p:cNvPr>
          <p:cNvSpPr txBox="1"/>
          <p:nvPr/>
        </p:nvSpPr>
        <p:spPr>
          <a:xfrm>
            <a:off x="1181646" y="6017796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>
                <a:solidFill>
                  <a:srgbClr val="7030A0"/>
                </a:solidFill>
              </a:rPr>
              <a:t>Return path to downloaded file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7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282061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863586-37FF-892C-F31C-11490F12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46" y="2842179"/>
            <a:ext cx="3286584" cy="190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ED985-A236-8B4D-1591-96C15CCF0885}"/>
              </a:ext>
            </a:extLst>
          </p:cNvPr>
          <p:cNvSpPr txBox="1"/>
          <p:nvPr/>
        </p:nvSpPr>
        <p:spPr>
          <a:xfrm>
            <a:off x="1181646" y="3529153"/>
            <a:ext cx="8597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tf.save_model.load</a:t>
            </a:r>
            <a:r>
              <a:rPr lang="en-US" altLang="ko-KR" sz="1500" dirty="0">
                <a:latin typeface="Consolas" panose="020B0609020204030204" pitchFamily="49" charset="0"/>
              </a:rPr>
              <a:t>() Loads </a:t>
            </a:r>
            <a:r>
              <a:rPr lang="en-US" altLang="ko-KR" sz="1500" dirty="0" err="1">
                <a:latin typeface="Consolas" panose="020B0609020204030204" pitchFamily="49" charset="0"/>
              </a:rPr>
              <a:t>SavedModel</a:t>
            </a:r>
            <a:r>
              <a:rPr lang="en-US" altLang="ko-KR" sz="1500" dirty="0">
                <a:latin typeface="Consolas" panose="020B0609020204030204" pitchFamily="49" charset="0"/>
              </a:rPr>
              <a:t> from </a:t>
            </a:r>
            <a:r>
              <a:rPr lang="en-US" altLang="ko-KR" sz="1500" dirty="0" err="1">
                <a:latin typeface="Consolas" panose="020B0609020204030204" pitchFamily="49" charset="0"/>
              </a:rPr>
              <a:t>export_dir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D7F81-8908-4B7E-ECB4-977CFBEB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46" y="4980491"/>
            <a:ext cx="838317" cy="24768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AFAB3D-4715-2018-F481-9CD137E2BEE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019963" y="4807354"/>
            <a:ext cx="567120" cy="29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8A5C22-72CD-798D-6E9F-FDE0F0ABCF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19963" y="5104334"/>
            <a:ext cx="567120" cy="2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3FB452F-F403-6FFA-963F-501B9494F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083" y="4707327"/>
            <a:ext cx="1047896" cy="2000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F0E2AA2-D6E1-17AA-6071-DBF916505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083" y="5310001"/>
            <a:ext cx="1038370" cy="2095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9AF5B7-D79C-B173-7EBA-D77767187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795" y="3992052"/>
            <a:ext cx="1558236" cy="12937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547979-4F5A-2356-5F36-F1CC6C8A7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795" y="5288742"/>
            <a:ext cx="1558236" cy="1293765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906B68-B459-4F02-F2C8-65D4E011A14C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3625453" y="5414791"/>
            <a:ext cx="782342" cy="52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C583014-F184-955F-9FB9-168710C6556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634979" y="4743959"/>
            <a:ext cx="859676" cy="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3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BDF64A8-274E-20CA-6D02-21EEC2C6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ADD4D3-B35A-DCA4-DA32-48FD60EB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26" y="3063946"/>
            <a:ext cx="7516274" cy="5048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3BA284-DDA4-9791-9672-3CC412A38611}"/>
              </a:ext>
            </a:extLst>
          </p:cNvPr>
          <p:cNvSpPr txBox="1"/>
          <p:nvPr/>
        </p:nvSpPr>
        <p:spPr>
          <a:xfrm>
            <a:off x="10080702" y="3229445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en_examples</a:t>
            </a:r>
            <a:endParaRPr lang="ko-KR" altLang="en-US" sz="15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F7586B1-922F-BF3C-7AD9-A3D5D12D5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90439BD-DF28-A238-77B0-55B69FA37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028" y="4984158"/>
            <a:ext cx="8773749" cy="6954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F9352BF-75B8-139E-D514-51E239E16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181" y="1324734"/>
            <a:ext cx="3429479" cy="82879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178B053-37B6-AA1C-B92D-F4C34B48568F}"/>
              </a:ext>
            </a:extLst>
          </p:cNvPr>
          <p:cNvCxnSpPr/>
          <p:nvPr/>
        </p:nvCxnSpPr>
        <p:spPr>
          <a:xfrm flipV="1">
            <a:off x="3256156" y="5601521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656D9D-F4F9-0725-85A1-EAFA9E5A13B4}"/>
              </a:ext>
            </a:extLst>
          </p:cNvPr>
          <p:cNvCxnSpPr/>
          <p:nvPr/>
        </p:nvCxnSpPr>
        <p:spPr>
          <a:xfrm flipV="1">
            <a:off x="6341327" y="5605183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B0F99D-5B6D-40DF-A17E-16F5BC0E34F3}"/>
              </a:ext>
            </a:extLst>
          </p:cNvPr>
          <p:cNvSpPr txBox="1"/>
          <p:nvPr/>
        </p:nvSpPr>
        <p:spPr>
          <a:xfrm>
            <a:off x="3032779" y="5970282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sos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36F90-793A-73D6-263A-F490919E0425}"/>
              </a:ext>
            </a:extLst>
          </p:cNvPr>
          <p:cNvSpPr txBox="1"/>
          <p:nvPr/>
        </p:nvSpPr>
        <p:spPr>
          <a:xfrm>
            <a:off x="6096000" y="5988204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eos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A006A8-B5C2-1405-EA56-5E14199CBE58}"/>
              </a:ext>
            </a:extLst>
          </p:cNvPr>
          <p:cNvCxnSpPr/>
          <p:nvPr/>
        </p:nvCxnSpPr>
        <p:spPr>
          <a:xfrm>
            <a:off x="5218771" y="3668751"/>
            <a:ext cx="0" cy="1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6D38D2-2054-6946-6B7F-15FDAE3DAB4C}"/>
              </a:ext>
            </a:extLst>
          </p:cNvPr>
          <p:cNvSpPr txBox="1"/>
          <p:nvPr/>
        </p:nvSpPr>
        <p:spPr>
          <a:xfrm>
            <a:off x="5205764" y="4188898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F62104A-D601-D9B9-020E-1A4FFAD180FE}"/>
              </a:ext>
            </a:extLst>
          </p:cNvPr>
          <p:cNvSpPr/>
          <p:nvPr/>
        </p:nvSpPr>
        <p:spPr>
          <a:xfrm rot="5400000">
            <a:off x="908632" y="133750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9A707-20A9-3C1B-4DFA-F2B9849C6A1A}"/>
              </a:ext>
            </a:extLst>
          </p:cNvPr>
          <p:cNvSpPr txBox="1"/>
          <p:nvPr/>
        </p:nvSpPr>
        <p:spPr>
          <a:xfrm>
            <a:off x="10080702" y="5170286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</p:spTree>
    <p:extLst>
      <p:ext uri="{BB962C8B-B14F-4D97-AF65-F5344CB8AC3E}">
        <p14:creationId xmlns:p14="http://schemas.microsoft.com/office/powerpoint/2010/main" val="389265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90439BD-DF28-A238-77B0-55B69FA3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28" y="4984158"/>
            <a:ext cx="8773749" cy="695422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7054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97451B-974A-206B-D978-D6C1D399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324734"/>
            <a:ext cx="3429479" cy="828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87662E-ED7A-9CD9-1749-D82CF6A4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E7D364-5391-DB27-DBF6-733E9047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526" y="3063946"/>
            <a:ext cx="7516274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F0A505-BF6B-50F0-10A3-3F5FE4A06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07C4F2-487B-370E-FD3C-2187A9CA209D}"/>
              </a:ext>
            </a:extLst>
          </p:cNvPr>
          <p:cNvCxnSpPr/>
          <p:nvPr/>
        </p:nvCxnSpPr>
        <p:spPr>
          <a:xfrm flipV="1">
            <a:off x="3256156" y="5601521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EA7D39-588B-6BB2-18FE-389E50387405}"/>
              </a:ext>
            </a:extLst>
          </p:cNvPr>
          <p:cNvCxnSpPr/>
          <p:nvPr/>
        </p:nvCxnSpPr>
        <p:spPr>
          <a:xfrm flipV="1">
            <a:off x="6341327" y="5605183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C8D889-B56C-F4D3-42F2-93C12EF3D08D}"/>
              </a:ext>
            </a:extLst>
          </p:cNvPr>
          <p:cNvSpPr txBox="1"/>
          <p:nvPr/>
        </p:nvSpPr>
        <p:spPr>
          <a:xfrm>
            <a:off x="3032779" y="5970282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sos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C688A-4F87-6603-3DE7-4539B2DEB648}"/>
              </a:ext>
            </a:extLst>
          </p:cNvPr>
          <p:cNvSpPr txBox="1"/>
          <p:nvPr/>
        </p:nvSpPr>
        <p:spPr>
          <a:xfrm>
            <a:off x="6096000" y="5988204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eos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097016-77AB-3729-22E8-262B52A2C090}"/>
              </a:ext>
            </a:extLst>
          </p:cNvPr>
          <p:cNvCxnSpPr/>
          <p:nvPr/>
        </p:nvCxnSpPr>
        <p:spPr>
          <a:xfrm>
            <a:off x="5218771" y="3668751"/>
            <a:ext cx="0" cy="1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7D7119-2C93-7AB3-94FE-377D2A83A6F0}"/>
              </a:ext>
            </a:extLst>
          </p:cNvPr>
          <p:cNvSpPr txBox="1"/>
          <p:nvPr/>
        </p:nvSpPr>
        <p:spPr>
          <a:xfrm>
            <a:off x="5205764" y="4188898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49B22C-976E-8EE1-D69E-001BCFC2E8B4}"/>
              </a:ext>
            </a:extLst>
          </p:cNvPr>
          <p:cNvSpPr txBox="1"/>
          <p:nvPr/>
        </p:nvSpPr>
        <p:spPr>
          <a:xfrm>
            <a:off x="10080702" y="3229445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en_examples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C8135B-746F-6B69-6236-97BECA142F4A}"/>
              </a:ext>
            </a:extLst>
          </p:cNvPr>
          <p:cNvSpPr txBox="1"/>
          <p:nvPr/>
        </p:nvSpPr>
        <p:spPr>
          <a:xfrm>
            <a:off x="10080702" y="5170286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</p:spTree>
    <p:extLst>
      <p:ext uri="{BB962C8B-B14F-4D97-AF65-F5344CB8AC3E}">
        <p14:creationId xmlns:p14="http://schemas.microsoft.com/office/powerpoint/2010/main" val="385006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34865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61DD-2EC7-EA2E-9435-C4CCE494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352740"/>
            <a:ext cx="3543795" cy="6287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46DF12-ADAD-565C-9E99-F6F7CAE3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8CA3960-02B4-45D7-BAE7-0C23265B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218DCD-06B1-5962-7D98-5AFF8B2C7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9" y="3417091"/>
            <a:ext cx="8773749" cy="695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1A5E1E-5D62-DF70-16F1-7E51182E95A5}"/>
              </a:ext>
            </a:extLst>
          </p:cNvPr>
          <p:cNvSpPr txBox="1"/>
          <p:nvPr/>
        </p:nvSpPr>
        <p:spPr>
          <a:xfrm>
            <a:off x="10310758" y="3764802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41926E-FA87-B7D0-7532-DB947733CBF6}"/>
              </a:ext>
            </a:extLst>
          </p:cNvPr>
          <p:cNvCxnSpPr>
            <a:cxnSpLocks/>
          </p:cNvCxnSpPr>
          <p:nvPr/>
        </p:nvCxnSpPr>
        <p:spPr>
          <a:xfrm>
            <a:off x="4906537" y="4112513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16D453-A0C2-9D50-33DB-E05A0C61628B}"/>
              </a:ext>
            </a:extLst>
          </p:cNvPr>
          <p:cNvSpPr txBox="1"/>
          <p:nvPr/>
        </p:nvSpPr>
        <p:spPr>
          <a:xfrm>
            <a:off x="4908194" y="4145087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detokenize()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1C18698-875E-4802-0AEC-6F7948454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78" y="5000365"/>
            <a:ext cx="7516274" cy="5048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1AF435-E865-A445-1089-40A5EB751C8C}"/>
              </a:ext>
            </a:extLst>
          </p:cNvPr>
          <p:cNvSpPr txBox="1"/>
          <p:nvPr/>
        </p:nvSpPr>
        <p:spPr>
          <a:xfrm>
            <a:off x="9506146" y="5505260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round_trip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50858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5270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61DD-2EC7-EA2E-9435-C4CCE494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352740"/>
            <a:ext cx="3543795" cy="6287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46DF12-ADAD-565C-9E99-F6F7CAE3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8CA3960-02B4-45D7-BAE7-0C23265B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218DCD-06B1-5962-7D98-5AFF8B2C7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9" y="3417091"/>
            <a:ext cx="8773749" cy="695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1A5E1E-5D62-DF70-16F1-7E51182E95A5}"/>
              </a:ext>
            </a:extLst>
          </p:cNvPr>
          <p:cNvSpPr txBox="1"/>
          <p:nvPr/>
        </p:nvSpPr>
        <p:spPr>
          <a:xfrm>
            <a:off x="10310758" y="3764802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41926E-FA87-B7D0-7532-DB947733CBF6}"/>
              </a:ext>
            </a:extLst>
          </p:cNvPr>
          <p:cNvCxnSpPr>
            <a:cxnSpLocks/>
          </p:cNvCxnSpPr>
          <p:nvPr/>
        </p:nvCxnSpPr>
        <p:spPr>
          <a:xfrm>
            <a:off x="4906537" y="4112513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31C18698-875E-4802-0AEC-6F7948454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78" y="5000365"/>
            <a:ext cx="7516274" cy="504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FD767D-6F18-753F-0866-379F1C9C96DA}"/>
              </a:ext>
            </a:extLst>
          </p:cNvPr>
          <p:cNvSpPr txBox="1"/>
          <p:nvPr/>
        </p:nvSpPr>
        <p:spPr>
          <a:xfrm>
            <a:off x="4908194" y="4145087"/>
            <a:ext cx="22915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detokenize()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list -&gt; </a:t>
            </a:r>
            <a:r>
              <a:rPr lang="en-US" altLang="ko-KR" sz="1500" dirty="0" err="1">
                <a:latin typeface="Consolas" panose="020B0609020204030204" pitchFamily="49" charset="0"/>
              </a:rPr>
              <a:t>numpy</a:t>
            </a:r>
            <a:r>
              <a:rPr lang="en-US" altLang="ko-KR" sz="15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utf-8 encoding</a:t>
            </a:r>
          </a:p>
        </p:txBody>
      </p:sp>
    </p:spTree>
    <p:extLst>
      <p:ext uri="{BB962C8B-B14F-4D97-AF65-F5344CB8AC3E}">
        <p14:creationId xmlns:p14="http://schemas.microsoft.com/office/powerpoint/2010/main" val="37675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590907" y="1360445"/>
            <a:ext cx="849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Translate Portuguese to English using transformer model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will see implementation of transformer model,</a:t>
            </a:r>
          </a:p>
          <a:p>
            <a:r>
              <a:rPr lang="en-US" altLang="ko-KR" dirty="0"/>
              <a:t>    and how to train through this model.</a:t>
            </a:r>
          </a:p>
        </p:txBody>
      </p:sp>
    </p:spTree>
    <p:extLst>
      <p:ext uri="{BB962C8B-B14F-4D97-AF65-F5344CB8AC3E}">
        <p14:creationId xmlns:p14="http://schemas.microsoft.com/office/powerpoint/2010/main" val="33703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6D94120-07B3-937D-5994-BD248F5D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66" y="2223919"/>
            <a:ext cx="2638793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6E898-C639-4D5B-C561-B8FF143C80DF}"/>
              </a:ext>
            </a:extLst>
          </p:cNvPr>
          <p:cNvSpPr txBox="1"/>
          <p:nvPr/>
        </p:nvSpPr>
        <p:spPr>
          <a:xfrm>
            <a:off x="1816078" y="1792117"/>
            <a:ext cx="105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Libraries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E23C5-06EA-F6F0-7C72-32C0B447E4C6}"/>
              </a:ext>
            </a:extLst>
          </p:cNvPr>
          <p:cNvSpPr txBox="1"/>
          <p:nvPr/>
        </p:nvSpPr>
        <p:spPr>
          <a:xfrm>
            <a:off x="3810329" y="662484"/>
            <a:ext cx="81180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collections</a:t>
            </a:r>
            <a:r>
              <a:rPr lang="en-US" altLang="ko-KR" sz="1400" dirty="0"/>
              <a:t> : implements specialized container datatypes like </a:t>
            </a:r>
            <a:r>
              <a:rPr lang="en-US" altLang="ko-KR" sz="1400" dirty="0" err="1"/>
              <a:t>UserList</a:t>
            </a:r>
            <a:r>
              <a:rPr lang="en-US" altLang="ko-KR" sz="1400" dirty="0"/>
              <a:t>, Counter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logging</a:t>
            </a:r>
            <a:r>
              <a:rPr lang="en-US" altLang="ko-KR" sz="1400" dirty="0"/>
              <a:t> : implements event logging system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os</a:t>
            </a:r>
            <a:r>
              <a:rPr lang="en-US" altLang="ko-KR" sz="1400" dirty="0"/>
              <a:t> : provides way of using OS dependent functionality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pathlib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instantiates a </a:t>
            </a:r>
            <a:r>
              <a:rPr lang="en-US" altLang="ko-KR" sz="1400" dirty="0">
                <a:solidFill>
                  <a:srgbClr val="222222"/>
                </a:solidFill>
                <a:latin typeface="Lucida Grande"/>
              </a:rPr>
              <a:t>concrete path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for the platform the code is running 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re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provides regular expression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string</a:t>
            </a:r>
            <a:r>
              <a:rPr lang="en-US" altLang="ko-KR" sz="1400" dirty="0"/>
              <a:t> : provides methods to deal with string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sys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provides access to some variables and functions that interact with the interpreter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time</a:t>
            </a:r>
            <a:r>
              <a:rPr lang="en-US" altLang="ko-KR" sz="1400" dirty="0"/>
              <a:t> : provides functions associated with time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numpy</a:t>
            </a:r>
            <a:r>
              <a:rPr lang="en-US" altLang="ko-KR" sz="1400" dirty="0"/>
              <a:t> : provides data structures and methods to calculate numeric data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provides graph drawing with provided functions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tensorflow_datasets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Datasets provided by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tensorflow_text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provides methods related to text data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</a:t>
            </a:r>
            <a:r>
              <a:rPr lang="en-US" altLang="ko-KR" sz="1400" dirty="0"/>
              <a:t> : used for ML and deep neural network, calculate tensor with its data flow graph</a:t>
            </a:r>
          </a:p>
        </p:txBody>
      </p:sp>
    </p:spTree>
    <p:extLst>
      <p:ext uri="{BB962C8B-B14F-4D97-AF65-F5344CB8AC3E}">
        <p14:creationId xmlns:p14="http://schemas.microsoft.com/office/powerpoint/2010/main" val="3856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3932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F894-BFC9-E95E-1598-0FB23895613D}"/>
              </a:ext>
            </a:extLst>
          </p:cNvPr>
          <p:cNvSpPr txBox="1"/>
          <p:nvPr/>
        </p:nvSpPr>
        <p:spPr>
          <a:xfrm>
            <a:off x="1175349" y="2780224"/>
            <a:ext cx="770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getLogger</a:t>
            </a:r>
            <a:r>
              <a:rPr lang="en-US" altLang="ko-KR" sz="1600" dirty="0"/>
              <a:t> gets ‘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’ logger, its level is set to “ ERROR “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“ ERROR “ is importance level of events. Default is “ WARNING “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590AEE-232B-E5CD-F57B-73B288EF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35" y="3732121"/>
            <a:ext cx="766869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7501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F894-BFC9-E95E-1598-0FB23895613D}"/>
              </a:ext>
            </a:extLst>
          </p:cNvPr>
          <p:cNvSpPr txBox="1"/>
          <p:nvPr/>
        </p:nvSpPr>
        <p:spPr>
          <a:xfrm>
            <a:off x="1175349" y="2780224"/>
            <a:ext cx="1048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tfds.load</a:t>
            </a:r>
            <a:r>
              <a:rPr lang="en-US" altLang="ko-KR" sz="1600" dirty="0"/>
              <a:t> gets dataset that is uploaded on ‘tensorflow.org/</a:t>
            </a:r>
            <a:r>
              <a:rPr lang="en-US" altLang="ko-KR" sz="1600" dirty="0" err="1"/>
              <a:t>datasets’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we can find this dataset on https://www.tensorflow.org/datasets/catalog/ted_hrlr_translate?hl=ko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D21867-5F86-15B6-B661-8A7A20E9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704408"/>
            <a:ext cx="5384953" cy="28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7501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B56704-99C0-5EF5-2DDC-3938D40E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5" y="2953468"/>
            <a:ext cx="8002117" cy="409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C104AE-BE4F-2639-A09A-5F5D188F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05" y="3600521"/>
            <a:ext cx="7811590" cy="63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5E5DE7-F9FD-CE44-636C-104E55A38B21}"/>
              </a:ext>
            </a:extLst>
          </p:cNvPr>
          <p:cNvSpPr txBox="1"/>
          <p:nvPr/>
        </p:nvSpPr>
        <p:spPr>
          <a:xfrm>
            <a:off x="1175349" y="4843199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tfds.load</a:t>
            </a:r>
            <a:r>
              <a:rPr lang="en-US" altLang="ko-KR" sz="1600" dirty="0"/>
              <a:t> returns a tuple form data</a:t>
            </a:r>
          </a:p>
        </p:txBody>
      </p:sp>
    </p:spTree>
    <p:extLst>
      <p:ext uri="{BB962C8B-B14F-4D97-AF65-F5344CB8AC3E}">
        <p14:creationId xmlns:p14="http://schemas.microsoft.com/office/powerpoint/2010/main" val="139310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CCD378-3962-8925-9292-4C1EBFA5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187238"/>
            <a:ext cx="445832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CCD378-3962-8925-9292-4C1EBFA5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187238"/>
            <a:ext cx="4458322" cy="1533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799930-68B1-C6BB-4588-99346B59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31" y="3187238"/>
            <a:ext cx="356284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644</Words>
  <Application>Microsoft Office PowerPoint</Application>
  <PresentationFormat>와이드스크린</PresentationFormat>
  <Paragraphs>177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Lucida Grande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73</cp:revision>
  <dcterms:created xsi:type="dcterms:W3CDTF">2022-05-23T11:46:38Z</dcterms:created>
  <dcterms:modified xsi:type="dcterms:W3CDTF">2022-05-25T04:07:44Z</dcterms:modified>
</cp:coreProperties>
</file>