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9" r:id="rId5"/>
    <p:sldId id="272" r:id="rId6"/>
    <p:sldId id="266" r:id="rId7"/>
    <p:sldId id="267" r:id="rId8"/>
    <p:sldId id="268" r:id="rId9"/>
    <p:sldId id="271" r:id="rId10"/>
    <p:sldId id="270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4A20-36E0-1F18-D6EB-25207807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C90EA-42A4-82DD-BE47-23296426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C360D-0E96-8CB4-F987-9CBF8166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C6D4F-339C-EE91-DCD8-0ED261B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6A813-2BD2-CFB1-934E-C372AFD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AF72-509F-10CA-29F3-262C1A2B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24E55-43CB-C70B-A9AF-D5ABD7FE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9095E-43BC-C753-55ED-CF6FD96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ABEA9-7148-4FBF-BC20-3C329C86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82CC4-FE2D-6429-C612-27E32DF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F2894-83DC-0501-46C9-F23BFBE0F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995CF-5CD6-51BD-53D1-C7A85134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6DF7-4939-B3C8-35E7-D49B2365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9573F-7481-97AD-F9CF-6A0D40D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1ED7-610D-34D5-342A-D66EF24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06B6-12F3-F5B7-4532-80AC952C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67191-0DC8-64F1-FAFC-B7761033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AE66B-D944-D22E-CD39-C6C47FAD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28A8D-4FA2-7F0E-14E0-3F8B9765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C1B58-FC0A-108A-1E08-5E7AE337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3EB0-B252-8851-B572-0C91288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2012C-B7D8-43E6-4A92-ECC74965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C7969-1D5B-DDDF-A8C1-99A953E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B8F22-01E6-7C48-7237-BBFB6C1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7ACC7-7A24-583C-54B1-6F8A864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B6C5A-E0FC-EEFD-D383-9F40DA8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7CC8C-3F42-6A69-78B9-7E9DE2B9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7EA88-788C-A991-494B-AA9F24D7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E321F-5782-8849-ECE6-2A8AF698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85EA-9501-7BD9-6456-69FA26E6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1C86D-B58C-7DD1-E09D-0A26CF8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7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0-D60E-15C6-A4C1-798016DD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BF6BC-0539-62F1-6396-C9770526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52AC8-3213-4E45-5E59-7EFD3E73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6AD250-B7C8-C28D-B619-71B763D0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92CE7-5B06-8116-F5CA-8A63DD7F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8EEB3-41C9-B13D-0F52-14C78558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5FDE5-468F-B14C-3F89-82A00404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2036D-9D71-E7DE-6960-FADF360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FBBC-0E98-F8DD-D856-87BBCE6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0ADFE-E307-9728-7E68-84353BBA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530BF-2617-1367-8CE2-7981D8C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6DF63-6419-D293-5450-66937CC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59E6C-8799-6185-9E7C-6F898EC2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F3210-2547-3FE1-BA79-639A5AE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4954A-8BB2-0404-3EA8-3AB09C2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22C8-B6EE-95AB-B26F-D0C5C734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0B6FF-29E0-F5F2-9232-F0A3A58D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FB8E0-4B2C-B6C1-7D0A-961D631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B5B2-A9B5-F842-D6E6-B7F06F0A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67548-F35E-071D-E2FE-31CD1AD9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69463-AD83-96E4-07B1-8ED392E2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0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73E3-C5DE-2748-7F43-0EEF0D8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8674C7-BBF4-2B8A-46E3-F42C6957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6E5A3-0232-7341-01BA-EA93A9EC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5B75A-597A-575B-61AD-719E5271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6BC3D-A87A-06B8-353A-0A17DB07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FA551-651F-3370-CBA8-1A2C246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4B021-DE19-67DB-ACFC-98BD2BB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4A144-0820-726A-69EA-BAA0E7AF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A38A3-9A9F-4447-CBBB-EFCC24596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A1FF-1FE4-455C-B0A5-D2F8DB4FEB5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48A2-920E-E615-BC46-739653FF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72D31-C1EC-0445-F6D3-8EA52D99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6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1D4B52-5901-F74C-1131-C898617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32836"/>
            <a:ext cx="4906060" cy="156231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932A8-144F-3798-BF5E-AF0FC364D775}"/>
              </a:ext>
            </a:extLst>
          </p:cNvPr>
          <p:cNvCxnSpPr>
            <a:cxnSpLocks/>
          </p:cNvCxnSpPr>
          <p:nvPr/>
        </p:nvCxnSpPr>
        <p:spPr>
          <a:xfrm>
            <a:off x="3836020" y="3735659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1DE268B-3331-140C-9DBA-2F221B0D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378857"/>
            <a:ext cx="9812119" cy="190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33B3CE-7DEE-2451-B524-CEC0BA647E60}"/>
              </a:ext>
            </a:extLst>
          </p:cNvPr>
          <p:cNvSpPr txBox="1"/>
          <p:nvPr/>
        </p:nvSpPr>
        <p:spPr>
          <a:xfrm>
            <a:off x="3836020" y="3935039"/>
            <a:ext cx="21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syntax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66A3F3-5E55-AC06-988B-DAD64FDC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5045114"/>
            <a:ext cx="5134692" cy="13241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456FE0-6C7F-5B21-3836-6CF9D6EDF877}"/>
              </a:ext>
            </a:extLst>
          </p:cNvPr>
          <p:cNvSpPr txBox="1"/>
          <p:nvPr/>
        </p:nvSpPr>
        <p:spPr>
          <a:xfrm>
            <a:off x="6131760" y="5999942"/>
            <a:ext cx="4081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Same meaning with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17216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1D4B52-5901-F74C-1131-C898617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32836"/>
            <a:ext cx="4906060" cy="156231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932A8-144F-3798-BF5E-AF0FC364D775}"/>
              </a:ext>
            </a:extLst>
          </p:cNvPr>
          <p:cNvCxnSpPr>
            <a:cxnSpLocks/>
          </p:cNvCxnSpPr>
          <p:nvPr/>
        </p:nvCxnSpPr>
        <p:spPr>
          <a:xfrm>
            <a:off x="3836020" y="3735659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1DE268B-3331-140C-9DBA-2F221B0D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370236"/>
            <a:ext cx="9812119" cy="190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33B3CE-7DEE-2451-B524-CEC0BA647E60}"/>
              </a:ext>
            </a:extLst>
          </p:cNvPr>
          <p:cNvSpPr txBox="1"/>
          <p:nvPr/>
        </p:nvSpPr>
        <p:spPr>
          <a:xfrm>
            <a:off x="3836020" y="3935039"/>
            <a:ext cx="21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syntax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/>
          <p:nvPr/>
        </p:nvCxnSpPr>
        <p:spPr>
          <a:xfrm>
            <a:off x="1382751" y="4560763"/>
            <a:ext cx="0" cy="5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BB0B71-9689-12EF-564A-EC3F2DC04D04}"/>
              </a:ext>
            </a:extLst>
          </p:cNvPr>
          <p:cNvSpPr txBox="1"/>
          <p:nvPr/>
        </p:nvSpPr>
        <p:spPr>
          <a:xfrm>
            <a:off x="925550" y="5105893"/>
            <a:ext cx="999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ds.cache</a:t>
            </a:r>
            <a:r>
              <a:rPr lang="en-US" altLang="ko-KR" dirty="0"/>
              <a:t>() automatically caches dataset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748B37-126B-3849-DC61-E4644EA3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85303"/>
            <a:ext cx="835459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1D4B52-5901-F74C-1131-C898617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32836"/>
            <a:ext cx="4906060" cy="156231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932A8-144F-3798-BF5E-AF0FC364D775}"/>
              </a:ext>
            </a:extLst>
          </p:cNvPr>
          <p:cNvCxnSpPr>
            <a:cxnSpLocks/>
          </p:cNvCxnSpPr>
          <p:nvPr/>
        </p:nvCxnSpPr>
        <p:spPr>
          <a:xfrm>
            <a:off x="3836020" y="3735659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1DE268B-3331-140C-9DBA-2F221B0D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370236"/>
            <a:ext cx="9812119" cy="190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33B3CE-7DEE-2451-B524-CEC0BA647E60}"/>
              </a:ext>
            </a:extLst>
          </p:cNvPr>
          <p:cNvSpPr txBox="1"/>
          <p:nvPr/>
        </p:nvSpPr>
        <p:spPr>
          <a:xfrm>
            <a:off x="3836020" y="3935039"/>
            <a:ext cx="21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syntax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/>
          <p:nvPr/>
        </p:nvCxnSpPr>
        <p:spPr>
          <a:xfrm>
            <a:off x="2029523" y="4560763"/>
            <a:ext cx="0" cy="5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BD37CE-3BC8-CB3C-5D3A-C97472C3A386}"/>
              </a:ext>
            </a:extLst>
          </p:cNvPr>
          <p:cNvSpPr txBox="1"/>
          <p:nvPr/>
        </p:nvSpPr>
        <p:spPr>
          <a:xfrm>
            <a:off x="925550" y="5105893"/>
            <a:ext cx="9991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ds.shuffle</a:t>
            </a:r>
            <a:r>
              <a:rPr lang="en-US" altLang="ko-KR" dirty="0"/>
              <a:t>(BUFFER_SIZE) will shuffle data to prevent training from bias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In this case, first batch will take order randomly from first 20,000 </a:t>
            </a:r>
            <a:r>
              <a:rPr lang="en-US" altLang="ko-KR" dirty="0" err="1"/>
              <a:t>datas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F6F803-3587-64F9-D9EF-8E9EB9D6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50" y="2332836"/>
            <a:ext cx="1609950" cy="4953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2E6BC2-6E1A-DA2D-E0E5-2ECCAEE4D45B}"/>
              </a:ext>
            </a:extLst>
          </p:cNvPr>
          <p:cNvCxnSpPr>
            <a:cxnSpLocks/>
          </p:cNvCxnSpPr>
          <p:nvPr/>
        </p:nvCxnSpPr>
        <p:spPr>
          <a:xfrm flipH="1">
            <a:off x="7928517" y="2572583"/>
            <a:ext cx="423746" cy="31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5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1D4B52-5901-F74C-1131-C898617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32836"/>
            <a:ext cx="4906060" cy="156231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932A8-144F-3798-BF5E-AF0FC364D775}"/>
              </a:ext>
            </a:extLst>
          </p:cNvPr>
          <p:cNvCxnSpPr>
            <a:cxnSpLocks/>
          </p:cNvCxnSpPr>
          <p:nvPr/>
        </p:nvCxnSpPr>
        <p:spPr>
          <a:xfrm>
            <a:off x="3836020" y="3735659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1DE268B-3331-140C-9DBA-2F221B0D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370236"/>
            <a:ext cx="9812119" cy="190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33B3CE-7DEE-2451-B524-CEC0BA647E60}"/>
              </a:ext>
            </a:extLst>
          </p:cNvPr>
          <p:cNvSpPr txBox="1"/>
          <p:nvPr/>
        </p:nvSpPr>
        <p:spPr>
          <a:xfrm>
            <a:off x="3836020" y="3935039"/>
            <a:ext cx="21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syntax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/>
          <p:nvPr/>
        </p:nvCxnSpPr>
        <p:spPr>
          <a:xfrm>
            <a:off x="3490337" y="4560763"/>
            <a:ext cx="0" cy="5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BD37CE-3BC8-CB3C-5D3A-C97472C3A386}"/>
              </a:ext>
            </a:extLst>
          </p:cNvPr>
          <p:cNvSpPr txBox="1"/>
          <p:nvPr/>
        </p:nvSpPr>
        <p:spPr>
          <a:xfrm>
            <a:off x="925550" y="5105893"/>
            <a:ext cx="999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ds.batch</a:t>
            </a:r>
            <a:r>
              <a:rPr lang="en-US" altLang="ko-KR" dirty="0"/>
              <a:t>(BATCH_SIZE) transforms part of dataset to batches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F6F803-3587-64F9-D9EF-8E9EB9D6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50" y="2332836"/>
            <a:ext cx="160995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1DE268B-3331-140C-9DBA-2F221B0D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8785"/>
            <a:ext cx="9812119" cy="19052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>
            <a:cxnSpLocks/>
          </p:cNvCxnSpPr>
          <p:nvPr/>
        </p:nvCxnSpPr>
        <p:spPr>
          <a:xfrm>
            <a:off x="4716975" y="2239312"/>
            <a:ext cx="0" cy="921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E153967-C0A9-11A9-9726-07FB8AD3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422241"/>
            <a:ext cx="807832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39D2D06-FC74-D986-DE7A-9D7D5211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49991"/>
            <a:ext cx="6431393" cy="19878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/>
          <p:nvPr/>
        </p:nvCxnSpPr>
        <p:spPr>
          <a:xfrm>
            <a:off x="1739600" y="2048780"/>
            <a:ext cx="0" cy="5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10A008-63FA-014C-8962-2B49DB16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32" y="1849991"/>
            <a:ext cx="2762636" cy="1333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BB0F9-FE9B-524B-97C6-14D40B9903BA}"/>
              </a:ext>
            </a:extLst>
          </p:cNvPr>
          <p:cNvSpPr txBox="1"/>
          <p:nvPr/>
        </p:nvSpPr>
        <p:spPr>
          <a:xfrm>
            <a:off x="8285356" y="3274995"/>
            <a:ext cx="3669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</a:t>
            </a:r>
            <a:r>
              <a:rPr lang="ko-KR" altLang="en-US" sz="1500" dirty="0"/>
              <a:t> </a:t>
            </a:r>
            <a:r>
              <a:rPr lang="en-US" altLang="ko-KR" sz="1500" dirty="0" err="1"/>
              <a:t>tokenize_pairs</a:t>
            </a:r>
            <a:r>
              <a:rPr lang="en-US" altLang="ko-KR" sz="1500" dirty="0"/>
              <a:t> gets tuple of string,</a:t>
            </a:r>
          </a:p>
          <a:p>
            <a:r>
              <a:rPr lang="en-US" altLang="ko-KR" sz="1500" dirty="0"/>
              <a:t>   and returns tuple of token ID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D11473-3BE4-4FB0-F80D-8A32A35C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07" y="2612953"/>
            <a:ext cx="607779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2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82676D-9706-9736-854F-27850D53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2562104"/>
            <a:ext cx="8078327" cy="86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9D2D06-FC74-D986-DE7A-9D7D5211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849991"/>
            <a:ext cx="6431393" cy="19878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7279-48AA-FE7B-B6E9-5D1DE2B0B58D}"/>
              </a:ext>
            </a:extLst>
          </p:cNvPr>
          <p:cNvCxnSpPr/>
          <p:nvPr/>
        </p:nvCxnSpPr>
        <p:spPr>
          <a:xfrm>
            <a:off x="3044292" y="2048780"/>
            <a:ext cx="0" cy="5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10A008-63FA-014C-8962-2B49DB16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532" y="1849991"/>
            <a:ext cx="2762636" cy="1333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BB0F9-FE9B-524B-97C6-14D40B9903BA}"/>
              </a:ext>
            </a:extLst>
          </p:cNvPr>
          <p:cNvSpPr txBox="1"/>
          <p:nvPr/>
        </p:nvSpPr>
        <p:spPr>
          <a:xfrm>
            <a:off x="8285356" y="3274995"/>
            <a:ext cx="3669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</a:t>
            </a:r>
            <a:r>
              <a:rPr lang="ko-KR" altLang="en-US" sz="1500" dirty="0"/>
              <a:t> </a:t>
            </a:r>
            <a:r>
              <a:rPr lang="en-US" altLang="ko-KR" sz="1500" dirty="0" err="1"/>
              <a:t>tokenize_pairs</a:t>
            </a:r>
            <a:r>
              <a:rPr lang="en-US" altLang="ko-KR" sz="1500" dirty="0"/>
              <a:t> gets tuple of string,</a:t>
            </a:r>
          </a:p>
          <a:p>
            <a:r>
              <a:rPr lang="en-US" altLang="ko-KR" sz="1500" dirty="0"/>
              <a:t>   and returns tuple of token ID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D101A-0F12-ADC4-5146-087711C92CCF}"/>
              </a:ext>
            </a:extLst>
          </p:cNvPr>
          <p:cNvCxnSpPr>
            <a:cxnSpLocks/>
          </p:cNvCxnSpPr>
          <p:nvPr/>
        </p:nvCxnSpPr>
        <p:spPr>
          <a:xfrm>
            <a:off x="5519854" y="2048780"/>
            <a:ext cx="0" cy="17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EF850D2-3647-9126-3828-F51836D80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6" y="3763559"/>
            <a:ext cx="8097380" cy="12098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FC5FF4-2577-0D55-9E1D-66ECA9EB0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0" y="5481365"/>
            <a:ext cx="981211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1908681"/>
            <a:ext cx="105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use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train_batches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the line below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B3519-A2F3-7DE4-AC97-4696A8CB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3400900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02265B-F0EB-9306-FB8E-18EAD15C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535757"/>
            <a:ext cx="4296375" cy="1781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DEC66-0AE2-19A1-E663-790897CE936B}"/>
              </a:ext>
            </a:extLst>
          </p:cNvPr>
          <p:cNvSpPr txBox="1"/>
          <p:nvPr/>
        </p:nvSpPr>
        <p:spPr>
          <a:xfrm>
            <a:off x="925550" y="4640803"/>
            <a:ext cx="105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assume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train_batches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 entire batches, not just one batch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302F5B-A7FC-DE24-A560-582E5A05B9CE}"/>
              </a:ext>
            </a:extLst>
          </p:cNvPr>
          <p:cNvCxnSpPr/>
          <p:nvPr/>
        </p:nvCxnSpPr>
        <p:spPr>
          <a:xfrm>
            <a:off x="4014439" y="4025590"/>
            <a:ext cx="9255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0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F6EAD1-D0CE-8DDF-70AD-4C7898E64F06}"/>
              </a:ext>
            </a:extLst>
          </p:cNvPr>
          <p:cNvSpPr txBox="1"/>
          <p:nvPr/>
        </p:nvSpPr>
        <p:spPr>
          <a:xfrm>
            <a:off x="6519333" y="4990082"/>
            <a:ext cx="346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We are here!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789C89-EE31-792D-C678-91AFA6367010}"/>
              </a:ext>
            </a:extLst>
          </p:cNvPr>
          <p:cNvCxnSpPr>
            <a:cxnSpLocks/>
          </p:cNvCxnSpPr>
          <p:nvPr/>
        </p:nvCxnSpPr>
        <p:spPr>
          <a:xfrm>
            <a:off x="5118409" y="5163015"/>
            <a:ext cx="13300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A6F880-5045-87AA-26AA-C95538ECC2F9}"/>
              </a:ext>
            </a:extLst>
          </p:cNvPr>
          <p:cNvCxnSpPr>
            <a:cxnSpLocks/>
          </p:cNvCxnSpPr>
          <p:nvPr/>
        </p:nvCxnSpPr>
        <p:spPr>
          <a:xfrm>
            <a:off x="3880624" y="5151863"/>
            <a:ext cx="490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56F472-7467-65CB-E75A-372455916394}"/>
              </a:ext>
            </a:extLst>
          </p:cNvPr>
          <p:cNvCxnSpPr>
            <a:cxnSpLocks/>
          </p:cNvCxnSpPr>
          <p:nvPr/>
        </p:nvCxnSpPr>
        <p:spPr>
          <a:xfrm>
            <a:off x="3122341" y="5036697"/>
            <a:ext cx="657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7A0917-158D-74DE-4258-FF8C81ACA1AE}"/>
              </a:ext>
            </a:extLst>
          </p:cNvPr>
          <p:cNvCxnSpPr>
            <a:cxnSpLocks/>
          </p:cNvCxnSpPr>
          <p:nvPr/>
        </p:nvCxnSpPr>
        <p:spPr>
          <a:xfrm>
            <a:off x="3122341" y="5300611"/>
            <a:ext cx="657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A14407-AAA4-B6E2-B153-782D5AA02B2F}"/>
              </a:ext>
            </a:extLst>
          </p:cNvPr>
          <p:cNvCxnSpPr/>
          <p:nvPr/>
        </p:nvCxnSpPr>
        <p:spPr>
          <a:xfrm>
            <a:off x="3122341" y="5036697"/>
            <a:ext cx="0" cy="263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A4428F-A9AB-5777-37CC-29C3B16708B9}"/>
              </a:ext>
            </a:extLst>
          </p:cNvPr>
          <p:cNvCxnSpPr/>
          <p:nvPr/>
        </p:nvCxnSpPr>
        <p:spPr>
          <a:xfrm>
            <a:off x="3776545" y="5032982"/>
            <a:ext cx="0" cy="263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9A212B-95EE-93BF-C564-E8AEA82E3671}"/>
              </a:ext>
            </a:extLst>
          </p:cNvPr>
          <p:cNvCxnSpPr>
            <a:cxnSpLocks/>
          </p:cNvCxnSpPr>
          <p:nvPr/>
        </p:nvCxnSpPr>
        <p:spPr>
          <a:xfrm>
            <a:off x="4371279" y="5032982"/>
            <a:ext cx="657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F1BC73-0355-D1EE-320D-0F8B037C4F71}"/>
              </a:ext>
            </a:extLst>
          </p:cNvPr>
          <p:cNvCxnSpPr>
            <a:cxnSpLocks/>
          </p:cNvCxnSpPr>
          <p:nvPr/>
        </p:nvCxnSpPr>
        <p:spPr>
          <a:xfrm>
            <a:off x="4371279" y="5296896"/>
            <a:ext cx="657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900A64-B354-16C6-2F65-E753D6774EC5}"/>
              </a:ext>
            </a:extLst>
          </p:cNvPr>
          <p:cNvCxnSpPr/>
          <p:nvPr/>
        </p:nvCxnSpPr>
        <p:spPr>
          <a:xfrm>
            <a:off x="4371279" y="5032982"/>
            <a:ext cx="0" cy="263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6C4AED-9D84-74AB-51AD-83BB36222CE4}"/>
              </a:ext>
            </a:extLst>
          </p:cNvPr>
          <p:cNvCxnSpPr/>
          <p:nvPr/>
        </p:nvCxnSpPr>
        <p:spPr>
          <a:xfrm>
            <a:off x="5025483" y="5029267"/>
            <a:ext cx="0" cy="263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0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66DD218-42CA-E43E-DF3A-09858409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22799"/>
            <a:ext cx="8583223" cy="1562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8FD935-8BA1-F667-EC74-D10E0AF98C23}"/>
              </a:ext>
            </a:extLst>
          </p:cNvPr>
          <p:cNvSpPr txBox="1"/>
          <p:nvPr/>
        </p:nvSpPr>
        <p:spPr>
          <a:xfrm>
            <a:off x="925550" y="1172703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 is already implemented in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We can call embedding with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method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4608E-01A8-C41B-EFF5-E53FD8892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832924"/>
            <a:ext cx="8649907" cy="15146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E5CE70-F1CD-7B6F-A485-BBB10DC573A2}"/>
              </a:ext>
            </a:extLst>
          </p:cNvPr>
          <p:cNvSpPr txBox="1"/>
          <p:nvPr/>
        </p:nvSpPr>
        <p:spPr>
          <a:xfrm>
            <a:off x="925550" y="5685297"/>
            <a:ext cx="105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and output embedding are both calling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method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147132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D0297F-7A81-E4E4-1BC0-E033BF3A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42" y="1396064"/>
            <a:ext cx="3820058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C044E7-5143-6981-2FE1-6F4964ECDAC0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82D0C-7144-F4D4-E47C-A082F4D03B87}"/>
              </a:ext>
            </a:extLst>
          </p:cNvPr>
          <p:cNvSpPr txBox="1"/>
          <p:nvPr/>
        </p:nvSpPr>
        <p:spPr>
          <a:xfrm>
            <a:off x="4506718" y="2214266"/>
            <a:ext cx="656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Tokenizer tokenize string to token ID, which is integer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B47190-582D-7487-B1BB-84965C7AF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40" y="3420919"/>
            <a:ext cx="7421011" cy="2191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9A03DE-AF7C-0476-884A-7FDFDEF0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693" y="2783584"/>
            <a:ext cx="7516274" cy="21910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99E9D6-5FAD-9A7A-8D23-7B3FA6D35E7D}"/>
              </a:ext>
            </a:extLst>
          </p:cNvPr>
          <p:cNvCxnSpPr>
            <a:cxnSpLocks/>
          </p:cNvCxnSpPr>
          <p:nvPr/>
        </p:nvCxnSpPr>
        <p:spPr>
          <a:xfrm>
            <a:off x="7787663" y="3138154"/>
            <a:ext cx="0" cy="2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D14079-E944-3735-0F5A-7CEF8C9E6570}"/>
              </a:ext>
            </a:extLst>
          </p:cNvPr>
          <p:cNvSpPr txBox="1"/>
          <p:nvPr/>
        </p:nvSpPr>
        <p:spPr>
          <a:xfrm>
            <a:off x="4506718" y="3956272"/>
            <a:ext cx="742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can use max value of token ID as </a:t>
            </a:r>
            <a:r>
              <a:rPr lang="en-US" altLang="ko-KR" dirty="0" err="1"/>
              <a:t>input_dim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In other words, we use number of vocabulary as </a:t>
            </a:r>
            <a:r>
              <a:rPr lang="en-US" altLang="ko-KR" dirty="0" err="1"/>
              <a:t>input_dim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33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15AA1BA-5170-B919-6490-7697839B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0" y="1889296"/>
            <a:ext cx="3267531" cy="2753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C044E7-5143-6981-2FE1-6F4964ECDAC0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166088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46BC54-EBB8-34A0-E22C-7D5DC83D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88" y="1431974"/>
            <a:ext cx="2734057" cy="33342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F503C-07C1-455D-7632-63AE3E5F56B9}"/>
              </a:ext>
            </a:extLst>
          </p:cNvPr>
          <p:cNvCxnSpPr/>
          <p:nvPr/>
        </p:nvCxnSpPr>
        <p:spPr>
          <a:xfrm>
            <a:off x="6252116" y="4516244"/>
            <a:ext cx="7062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9725D6-BF58-0DF5-AD37-EA492927B171}"/>
              </a:ext>
            </a:extLst>
          </p:cNvPr>
          <p:cNvCxnSpPr/>
          <p:nvPr/>
        </p:nvCxnSpPr>
        <p:spPr>
          <a:xfrm>
            <a:off x="6605238" y="4516244"/>
            <a:ext cx="0" cy="390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DA9EA9-CDCA-4896-8980-A340CE5B5890}"/>
              </a:ext>
            </a:extLst>
          </p:cNvPr>
          <p:cNvSpPr txBox="1"/>
          <p:nvPr/>
        </p:nvSpPr>
        <p:spPr>
          <a:xfrm>
            <a:off x="5571894" y="4919090"/>
            <a:ext cx="398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</a:t>
            </a:r>
            <a:r>
              <a:rPr lang="en-US" altLang="ko-KR" dirty="0" err="1"/>
              <a:t>output_dim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02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183930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C534EF-F65F-4B2C-7635-E883C3D8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61" y="1430350"/>
            <a:ext cx="2324424" cy="3238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EDEEDF-87CF-1E25-1A1E-08238900B4E4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B1291-62C1-B477-9E9A-86D8D49250BA}"/>
              </a:ext>
            </a:extLst>
          </p:cNvPr>
          <p:cNvSpPr txBox="1"/>
          <p:nvPr/>
        </p:nvSpPr>
        <p:spPr>
          <a:xfrm>
            <a:off x="4824761" y="1954614"/>
            <a:ext cx="43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Lots of initializers like ‘zeros’, ‘uniform’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64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EDEEDF-87CF-1E25-1A1E-08238900B4E4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202887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63B0E1-B751-8F41-9B19-C1266EB1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63" y="1439876"/>
            <a:ext cx="3372321" cy="314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02519B-3040-D8CE-1836-CACAE113C37C}"/>
              </a:ext>
            </a:extLst>
          </p:cNvPr>
          <p:cNvSpPr txBox="1"/>
          <p:nvPr/>
        </p:nvSpPr>
        <p:spPr>
          <a:xfrm>
            <a:off x="925550" y="3745887"/>
            <a:ext cx="987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Regularize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B031F87-36BF-F27E-7D3D-73F5079F4F63}"/>
              </a:ext>
            </a:extLst>
          </p:cNvPr>
          <p:cNvSpPr/>
          <p:nvPr/>
        </p:nvSpPr>
        <p:spPr>
          <a:xfrm rot="5400000">
            <a:off x="1153959" y="222958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B0B148-3AD2-DD63-85CE-EFE8A27E9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063" y="2447781"/>
            <a:ext cx="3391373" cy="8097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5480C5-71BD-9486-5861-D87B6282E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063" y="1862908"/>
            <a:ext cx="473458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3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EDEEDF-87CF-1E25-1A1E-08238900B4E4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241915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1E4C5-C38A-38AF-850A-5AFF5D6D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93" y="1457304"/>
            <a:ext cx="329611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4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EDEEDF-87CF-1E25-1A1E-08238900B4E4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260872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B0117D-C4E6-4148-7505-71A1D742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73" y="1458667"/>
            <a:ext cx="6788045" cy="11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9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EDEEDF-87CF-1E25-1A1E-08238900B4E4}"/>
              </a:ext>
            </a:extLst>
          </p:cNvPr>
          <p:cNvSpPr txBox="1"/>
          <p:nvPr/>
        </p:nvSpPr>
        <p:spPr>
          <a:xfrm>
            <a:off x="4506718" y="1384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315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719FD6-9852-2429-CD1F-F6C782B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892"/>
            <a:ext cx="3324689" cy="2210108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E163E7-B167-FD8F-1966-55493BA8DCFF}"/>
              </a:ext>
            </a:extLst>
          </p:cNvPr>
          <p:cNvSpPr/>
          <p:nvPr/>
        </p:nvSpPr>
        <p:spPr>
          <a:xfrm rot="5400000">
            <a:off x="1153959" y="27982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9FA380-1B38-5336-C862-16BD47FB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62" y="1444750"/>
            <a:ext cx="603969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6F159F3-44D1-61D9-5EB2-B2B1EF255B88}"/>
              </a:ext>
            </a:extLst>
          </p:cNvPr>
          <p:cNvSpPr txBox="1"/>
          <p:nvPr/>
        </p:nvSpPr>
        <p:spPr>
          <a:xfrm>
            <a:off x="1945088" y="2971488"/>
            <a:ext cx="444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Portuguese sentence for input,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English sentence for output.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2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590907" y="1360445"/>
            <a:ext cx="8497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want to translate Portuguese to English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have sentence for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However, the first layer of transformer takes matrix as input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So we have to transform sentence to matrix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used class ‘tokenizer’ to transform word to token ID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D12FD1-EC4D-1D5E-B942-F7AC36FF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88" y="2713844"/>
            <a:ext cx="4676966" cy="191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4CB2FF-FC24-4C32-E712-21F7033A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88" y="3648753"/>
            <a:ext cx="3615054" cy="1721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298219-E54B-94E1-CA1B-81D2B59B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2719815"/>
            <a:ext cx="142895" cy="200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21A60F-28BD-1D91-C723-2C14584A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3634217"/>
            <a:ext cx="14289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Compliments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5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24CD8DF-EE49-E416-57A4-C1D6D9B8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10570"/>
            <a:ext cx="7335274" cy="1781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DF5357-9235-CA9F-3A09-722505B7DA90}"/>
              </a:ext>
            </a:extLst>
          </p:cNvPr>
          <p:cNvSpPr txBox="1"/>
          <p:nvPr/>
        </p:nvSpPr>
        <p:spPr>
          <a:xfrm>
            <a:off x="925551" y="3055431"/>
            <a:ext cx="9054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Dataset consists of .</a:t>
            </a:r>
            <a:r>
              <a:rPr lang="en-US" altLang="ko-KR" dirty="0" err="1"/>
              <a:t>json</a:t>
            </a:r>
            <a:r>
              <a:rPr lang="en-US" altLang="ko-KR" dirty="0"/>
              <a:t> files and ,tfrecord-00000-of-00001 files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85FCC7-F4E4-ADD2-948D-A049797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1" y="3780739"/>
            <a:ext cx="2286319" cy="22196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EA5CF2-9FE5-72D5-7C72-59EEEDF4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06" y="4156423"/>
            <a:ext cx="142895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85D522-BC9C-794F-3A3C-5C1BB6D422C8}"/>
              </a:ext>
            </a:extLst>
          </p:cNvPr>
          <p:cNvSpPr txBox="1"/>
          <p:nvPr/>
        </p:nvSpPr>
        <p:spPr>
          <a:xfrm>
            <a:off x="4207101" y="4071783"/>
            <a:ext cx="665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Dataset is formed as tuple form</a:t>
            </a:r>
          </a:p>
        </p:txBody>
      </p:sp>
    </p:spTree>
    <p:extLst>
      <p:ext uri="{BB962C8B-B14F-4D97-AF65-F5344CB8AC3E}">
        <p14:creationId xmlns:p14="http://schemas.microsoft.com/office/powerpoint/2010/main" val="33239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Compliments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5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572ED86-9651-2C4E-3B5E-2C8915B1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43094"/>
            <a:ext cx="6010508" cy="39003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671779-CB72-7654-A371-FC2491F3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5003611"/>
            <a:ext cx="8811855" cy="1352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9AE60-BE04-69C3-EB7F-FA2BE538114B}"/>
              </a:ext>
            </a:extLst>
          </p:cNvPr>
          <p:cNvSpPr txBox="1"/>
          <p:nvPr/>
        </p:nvSpPr>
        <p:spPr>
          <a:xfrm>
            <a:off x="1465722" y="720210"/>
            <a:ext cx="3865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&lt; start of train data file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6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789C89-EE31-792D-C678-91AFA6367010}"/>
              </a:ext>
            </a:extLst>
          </p:cNvPr>
          <p:cNvCxnSpPr/>
          <p:nvPr/>
        </p:nvCxnSpPr>
        <p:spPr>
          <a:xfrm>
            <a:off x="3479800" y="5486400"/>
            <a:ext cx="2946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C82C95-266E-FC80-DF83-ABC6F0298FC2}"/>
              </a:ext>
            </a:extLst>
          </p:cNvPr>
          <p:cNvSpPr/>
          <p:nvPr/>
        </p:nvSpPr>
        <p:spPr>
          <a:xfrm>
            <a:off x="4656668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AECC05-7D2A-2CD9-FF50-E7B3B2A6332C}"/>
              </a:ext>
            </a:extLst>
          </p:cNvPr>
          <p:cNvSpPr/>
          <p:nvPr/>
        </p:nvSpPr>
        <p:spPr>
          <a:xfrm>
            <a:off x="3403600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6EAD1-D0CE-8DDF-70AD-4C7898E64F06}"/>
              </a:ext>
            </a:extLst>
          </p:cNvPr>
          <p:cNvSpPr txBox="1"/>
          <p:nvPr/>
        </p:nvSpPr>
        <p:spPr>
          <a:xfrm>
            <a:off x="6519333" y="5313466"/>
            <a:ext cx="346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We are here!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CC9D8C4-3275-4E1F-8500-9DB6CB0C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16" y="3065603"/>
            <a:ext cx="3629532" cy="29722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E6CD7-ED07-682B-923A-305E6D76A7B3}"/>
              </a:ext>
            </a:extLst>
          </p:cNvPr>
          <p:cNvSpPr txBox="1"/>
          <p:nvPr/>
        </p:nvSpPr>
        <p:spPr>
          <a:xfrm>
            <a:off x="1590907" y="1360445"/>
            <a:ext cx="9984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‘tokenize’ method transforms string to Padding batch of Token ID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Set maximum number of words in one string, to form embedding matrix,</a:t>
            </a:r>
          </a:p>
          <a:p>
            <a:r>
              <a:rPr lang="en-US" altLang="ko-KR" dirty="0"/>
              <a:t>    Padding helps each different size of string to be transformed to embedding matrix</a:t>
            </a:r>
          </a:p>
          <a:p>
            <a:r>
              <a:rPr lang="en-US" altLang="ko-KR" dirty="0"/>
              <a:t>  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5B2B60-AF7F-ADBF-4B47-68774E5D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3" y="3006821"/>
            <a:ext cx="3658111" cy="306747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B5320E-3B03-E9D4-B3C3-19BC46EEE186}"/>
              </a:ext>
            </a:extLst>
          </p:cNvPr>
          <p:cNvCxnSpPr>
            <a:cxnSpLocks/>
          </p:cNvCxnSpPr>
          <p:nvPr/>
        </p:nvCxnSpPr>
        <p:spPr>
          <a:xfrm flipH="1">
            <a:off x="9158288" y="4875172"/>
            <a:ext cx="69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992392-4FB9-DC05-C183-3D9A7C9901CB}"/>
              </a:ext>
            </a:extLst>
          </p:cNvPr>
          <p:cNvSpPr txBox="1"/>
          <p:nvPr/>
        </p:nvSpPr>
        <p:spPr>
          <a:xfrm>
            <a:off x="9891132" y="4690506"/>
            <a:ext cx="17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Pad Token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B0CF1-0203-5720-1573-94737B60C517}"/>
              </a:ext>
            </a:extLst>
          </p:cNvPr>
          <p:cNvSpPr txBox="1"/>
          <p:nvPr/>
        </p:nvSpPr>
        <p:spPr>
          <a:xfrm>
            <a:off x="8946235" y="5455085"/>
            <a:ext cx="324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matrix values are arbitrary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45D6D5-9A77-122F-2AE4-E481D2F9B4FD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9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6A767A-947F-831C-11F1-4A9F863F060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5430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DA1ED26-8B26-37D0-B45A-ABD4EE39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12218"/>
            <a:ext cx="2632525" cy="218572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948C22-B605-7B72-0509-5443C82ADA70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46E245-ED22-BA6D-06E5-8B63444DF13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217D87-6DFB-9E67-41A5-CD693582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43" y="3699653"/>
            <a:ext cx="1038370" cy="209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CB8D9-8DC2-E6FC-8AF8-01B5339BD915}"/>
              </a:ext>
            </a:extLst>
          </p:cNvPr>
          <p:cNvSpPr txBox="1"/>
          <p:nvPr/>
        </p:nvSpPr>
        <p:spPr>
          <a:xfrm>
            <a:off x="925550" y="976292"/>
            <a:ext cx="8965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‘lookup’ method transforms token ID array to token text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22CE1-DD3E-9890-E546-20D84C45563F}"/>
              </a:ext>
            </a:extLst>
          </p:cNvPr>
          <p:cNvCxnSpPr/>
          <p:nvPr/>
        </p:nvCxnSpPr>
        <p:spPr>
          <a:xfrm>
            <a:off x="1181141" y="2854713"/>
            <a:ext cx="7604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D177132-43B1-8108-685A-16A59D58B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76" y="4919306"/>
            <a:ext cx="476316" cy="209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31DF6-3580-5158-500B-BBA6748B7C23}"/>
              </a:ext>
            </a:extLst>
          </p:cNvPr>
          <p:cNvSpPr txBox="1"/>
          <p:nvPr/>
        </p:nvSpPr>
        <p:spPr>
          <a:xfrm>
            <a:off x="1423771" y="4877901"/>
            <a:ext cx="3802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=</a:t>
            </a:r>
            <a:endParaRPr lang="ko-KR" altLang="en-US" sz="13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A48AA2-3466-E4BE-A11C-D421B6221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3" y="5765896"/>
            <a:ext cx="1838582" cy="1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B1E9C4-6620-E1A9-2E04-0C1231FFD718}"/>
              </a:ext>
            </a:extLst>
          </p:cNvPr>
          <p:cNvSpPr txBox="1"/>
          <p:nvPr/>
        </p:nvSpPr>
        <p:spPr>
          <a:xfrm>
            <a:off x="2165782" y="5710202"/>
            <a:ext cx="3802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=</a:t>
            </a:r>
            <a:endParaRPr lang="ko-KR" altLang="en-US" sz="13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D6D382-3B78-9FC4-3970-CE9D9E84C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557" y="4929437"/>
            <a:ext cx="7421011" cy="2191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8FEF85E-CB98-8DAC-203C-C04B76AD6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084" y="5374670"/>
            <a:ext cx="7459116" cy="80973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9732F6-5F49-8F95-0352-731A6A9B925D}"/>
              </a:ext>
            </a:extLst>
          </p:cNvPr>
          <p:cNvSpPr/>
          <p:nvPr/>
        </p:nvSpPr>
        <p:spPr>
          <a:xfrm>
            <a:off x="8610600" y="6002590"/>
            <a:ext cx="254620" cy="2923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DC9193B-3E63-05B6-37EE-A7C6B55E8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010" y="4292102"/>
            <a:ext cx="7516274" cy="219106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752106-DF4C-B0A2-EB10-7F6B7455C64C}"/>
              </a:ext>
            </a:extLst>
          </p:cNvPr>
          <p:cNvCxnSpPr/>
          <p:nvPr/>
        </p:nvCxnSpPr>
        <p:spPr>
          <a:xfrm flipH="1">
            <a:off x="1333592" y="4511208"/>
            <a:ext cx="389036" cy="36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E308D37-DF52-6E1D-EC89-FE7F78634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0953" y="4641308"/>
            <a:ext cx="704948" cy="161948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3A58C0-4C4A-F525-70C0-1F4146C7FBFD}"/>
              </a:ext>
            </a:extLst>
          </p:cNvPr>
          <p:cNvCxnSpPr/>
          <p:nvPr/>
        </p:nvCxnSpPr>
        <p:spPr>
          <a:xfrm>
            <a:off x="1941619" y="5148543"/>
            <a:ext cx="1961308" cy="31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769604-B714-C05E-73E1-19F2D6559070}"/>
              </a:ext>
            </a:extLst>
          </p:cNvPr>
          <p:cNvCxnSpPr/>
          <p:nvPr/>
        </p:nvCxnSpPr>
        <p:spPr>
          <a:xfrm flipH="1">
            <a:off x="4594302" y="5170289"/>
            <a:ext cx="4460488" cy="83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933A50-BC56-8F64-1F38-A5EFB9AC852D}"/>
              </a:ext>
            </a:extLst>
          </p:cNvPr>
          <p:cNvSpPr txBox="1"/>
          <p:nvPr/>
        </p:nvSpPr>
        <p:spPr>
          <a:xfrm>
            <a:off x="2291755" y="5192710"/>
            <a:ext cx="67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B0F0"/>
                </a:solidFill>
              </a:rPr>
              <a:t>sos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609B39-3FFA-7412-BC07-4CEF49590CFB}"/>
              </a:ext>
            </a:extLst>
          </p:cNvPr>
          <p:cNvSpPr txBox="1"/>
          <p:nvPr/>
        </p:nvSpPr>
        <p:spPr>
          <a:xfrm>
            <a:off x="4882576" y="5881708"/>
            <a:ext cx="67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B0F0"/>
                </a:solidFill>
              </a:rPr>
              <a:t>eos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557C260-ACEC-0FD4-422E-C266C2DFE4D3}"/>
              </a:ext>
            </a:extLst>
          </p:cNvPr>
          <p:cNvCxnSpPr/>
          <p:nvPr/>
        </p:nvCxnSpPr>
        <p:spPr>
          <a:xfrm>
            <a:off x="3233854" y="5128885"/>
            <a:ext cx="4817326" cy="33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65299B-6C57-E06A-0B39-2E562FE76D93}"/>
              </a:ext>
            </a:extLst>
          </p:cNvPr>
          <p:cNvCxnSpPr>
            <a:cxnSpLocks/>
          </p:cNvCxnSpPr>
          <p:nvPr/>
        </p:nvCxnSpPr>
        <p:spPr>
          <a:xfrm>
            <a:off x="3601844" y="5116084"/>
            <a:ext cx="5362983" cy="348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782209-8102-AEF1-510D-7A777272B946}"/>
              </a:ext>
            </a:extLst>
          </p:cNvPr>
          <p:cNvSpPr txBox="1"/>
          <p:nvPr/>
        </p:nvSpPr>
        <p:spPr>
          <a:xfrm>
            <a:off x="6320093" y="5045104"/>
            <a:ext cx="3688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tokenize as substring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F7694A-F9C9-1EF9-2F48-957DFFF02BD7}"/>
              </a:ext>
            </a:extLst>
          </p:cNvPr>
          <p:cNvCxnSpPr/>
          <p:nvPr/>
        </p:nvCxnSpPr>
        <p:spPr>
          <a:xfrm flipH="1">
            <a:off x="3233854" y="4511208"/>
            <a:ext cx="367990" cy="418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BDEC289-2891-5063-AD39-D424987AE080}"/>
              </a:ext>
            </a:extLst>
          </p:cNvPr>
          <p:cNvCxnSpPr>
            <a:cxnSpLocks/>
          </p:cNvCxnSpPr>
          <p:nvPr/>
        </p:nvCxnSpPr>
        <p:spPr>
          <a:xfrm>
            <a:off x="3601844" y="4524009"/>
            <a:ext cx="0" cy="418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5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87534F-4283-ACAB-4B94-073945EC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831247"/>
            <a:ext cx="4191585" cy="16861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8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AA7457-1E46-08BB-2358-7C42BD6C5E85}"/>
              </a:ext>
            </a:extLst>
          </p:cNvPr>
          <p:cNvSpPr txBox="1"/>
          <p:nvPr/>
        </p:nvSpPr>
        <p:spPr>
          <a:xfrm>
            <a:off x="925550" y="976292"/>
            <a:ext cx="1053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Batch</a:t>
            </a:r>
            <a:r>
              <a:rPr lang="en-US" altLang="ko-KR" dirty="0"/>
              <a:t> is part of the entire dataset, we slice dataset into batch, and train each batch.</a:t>
            </a:r>
          </a:p>
          <a:p>
            <a:r>
              <a:rPr lang="en-US" altLang="ko-KR" dirty="0"/>
              <a:t>    If every batch in dataset completed training, it is called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 epoch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AF5C56-ED8A-35D6-1CA4-5EA5A3C78949}"/>
              </a:ext>
            </a:extLst>
          </p:cNvPr>
          <p:cNvCxnSpPr/>
          <p:nvPr/>
        </p:nvCxnSpPr>
        <p:spPr>
          <a:xfrm>
            <a:off x="2442117" y="2185639"/>
            <a:ext cx="0" cy="64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AD1641-FAAE-7AC4-74EB-E93F5FDF1D70}"/>
              </a:ext>
            </a:extLst>
          </p:cNvPr>
          <p:cNvCxnSpPr/>
          <p:nvPr/>
        </p:nvCxnSpPr>
        <p:spPr>
          <a:xfrm>
            <a:off x="2728332" y="2185639"/>
            <a:ext cx="0" cy="64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517345-C4E0-010E-9122-60A1E93FA27B}"/>
              </a:ext>
            </a:extLst>
          </p:cNvPr>
          <p:cNvCxnSpPr/>
          <p:nvPr/>
        </p:nvCxnSpPr>
        <p:spPr>
          <a:xfrm>
            <a:off x="1854820" y="4517407"/>
            <a:ext cx="0" cy="64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4AFFAE-11B8-3671-45DD-11B8EAC8D5C6}"/>
              </a:ext>
            </a:extLst>
          </p:cNvPr>
          <p:cNvCxnSpPr/>
          <p:nvPr/>
        </p:nvCxnSpPr>
        <p:spPr>
          <a:xfrm>
            <a:off x="2155903" y="4517407"/>
            <a:ext cx="0" cy="64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22317-2419-F74E-72C9-F983C25CAC7E}"/>
              </a:ext>
            </a:extLst>
          </p:cNvPr>
          <p:cNvSpPr txBox="1"/>
          <p:nvPr/>
        </p:nvSpPr>
        <p:spPr>
          <a:xfrm>
            <a:off x="2235820" y="1846989"/>
            <a:ext cx="121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41612-557E-4F08-4C45-9E6DB26B560F}"/>
              </a:ext>
            </a:extLst>
          </p:cNvPr>
          <p:cNvSpPr txBox="1"/>
          <p:nvPr/>
        </p:nvSpPr>
        <p:spPr>
          <a:xfrm>
            <a:off x="1406916" y="5154635"/>
            <a:ext cx="121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token ID ( tensor 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B403BD-64E3-92F1-82C4-4D3D6370F7C8}"/>
              </a:ext>
            </a:extLst>
          </p:cNvPr>
          <p:cNvCxnSpPr/>
          <p:nvPr/>
        </p:nvCxnSpPr>
        <p:spPr>
          <a:xfrm>
            <a:off x="2728332" y="3495906"/>
            <a:ext cx="3170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992B84-475A-BFCD-E7F1-352D3711C08A}"/>
              </a:ext>
            </a:extLst>
          </p:cNvPr>
          <p:cNvSpPr txBox="1"/>
          <p:nvPr/>
        </p:nvSpPr>
        <p:spPr>
          <a:xfrm>
            <a:off x="5832087" y="3196605"/>
            <a:ext cx="1626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numpy</a:t>
            </a:r>
            <a:r>
              <a:rPr lang="en-US" altLang="ko-KR" sz="1500" dirty="0">
                <a:solidFill>
                  <a:srgbClr val="0070C0"/>
                </a:solidFill>
              </a:rPr>
              <a:t> array</a:t>
            </a:r>
          </a:p>
          <a:p>
            <a:r>
              <a:rPr lang="en-US" altLang="ko-KR" sz="1500" dirty="0">
                <a:solidFill>
                  <a:srgbClr val="0070C0"/>
                </a:solidFill>
              </a:rPr>
              <a:t>to tensor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9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756</Words>
  <Application>Microsoft Office PowerPoint</Application>
  <PresentationFormat>와이드스크린</PresentationFormat>
  <Paragraphs>151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84</cp:revision>
  <dcterms:created xsi:type="dcterms:W3CDTF">2022-05-23T11:46:38Z</dcterms:created>
  <dcterms:modified xsi:type="dcterms:W3CDTF">2022-06-01T18:44:57Z</dcterms:modified>
</cp:coreProperties>
</file>