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259" r:id="rId3"/>
    <p:sldId id="265" r:id="rId4"/>
    <p:sldId id="267" r:id="rId5"/>
    <p:sldId id="280" r:id="rId6"/>
    <p:sldId id="284" r:id="rId7"/>
    <p:sldId id="285" r:id="rId8"/>
    <p:sldId id="288" r:id="rId9"/>
    <p:sldId id="289" r:id="rId10"/>
    <p:sldId id="286" r:id="rId11"/>
    <p:sldId id="290" r:id="rId12"/>
    <p:sldId id="291" r:id="rId13"/>
    <p:sldId id="292" r:id="rId14"/>
    <p:sldId id="293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1" r:id="rId25"/>
    <p:sldId id="312" r:id="rId26"/>
    <p:sldId id="314" r:id="rId27"/>
    <p:sldId id="313" r:id="rId28"/>
    <p:sldId id="315" r:id="rId29"/>
    <p:sldId id="319" r:id="rId30"/>
    <p:sldId id="316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0" r:id="rId41"/>
    <p:sldId id="331" r:id="rId42"/>
    <p:sldId id="333" r:id="rId43"/>
    <p:sldId id="332" r:id="rId44"/>
    <p:sldId id="307" r:id="rId45"/>
    <p:sldId id="306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3" r:id="rId54"/>
    <p:sldId id="344" r:id="rId55"/>
    <p:sldId id="342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7" r:id="rId78"/>
    <p:sldId id="368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7:4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1983 2261 24575,'-11'-1'0,"1"0"0,0-1 0,0 0 0,-10-3 0,-36-7 0,-64 12 0,-20-1 0,70-11 0,49 8 0,0 0 0,-32 0 0,-1265 5 0,1315-1 0,-1 0 0,0 0 0,1 0 0,-1-1 0,0 1 0,1-1 0,-1 0 0,1 0 0,-1 0 0,1-1 0,-1 1 0,1-1 0,0 1 0,0-1 0,0 0 0,0-1 0,0 1 0,0 0 0,0-1 0,1 0 0,-3-3 0,2 1 0,0-1 0,0 0 0,1 0 0,-1 0 0,2 0 0,-1 0 0,1-1 0,-1 1 0,2 0 0,-1-1 0,1-8 0,0-24 0,0 14 0,-1-1 0,0 1 0,-8-37 0,2 19 0,2-1 0,2 0 0,2 0 0,5-45 0,-2-14 0,-2 59 0,-1 9 0,1 0 0,2 0 0,11-60 0,-6 54 0,-2 1 0,-3-1 0,0 0 0,-6-45 0,1-9 0,2 48 0,-2 0 0,-10-52 0,6 43 0,4 0 0,5-93 0,0 39 0,-3 12 0,3-109 0,-1 202 0,0 0 0,0 0 0,1 0 0,0 1 0,0-1 0,0 1 0,0-1 0,1 1 0,0 0 0,-1 0 0,2 0 0,-1 0 0,0 0 0,1 1 0,0-1 0,-1 1 0,1 0 0,1 0 0,-1 1 0,0-1 0,1 1 0,-1 0 0,1 0 0,0 0 0,-1 1 0,1 0 0,0 0 0,0 0 0,0 0 0,0 1 0,0 0 0,0 0 0,9 1 0,-14-1 0,1 0 0,0 1 0,-1-1 0,1 0 0,-1 1 0,1-1 0,-1 1 0,1-1 0,-1 1 0,1-1 0,-1 1 0,1-1 0,-1 1 0,1-1 0,-1 1 0,0-1 0,1 1 0,-1 0 0,0-1 0,1 1 0,-1 0 0,0-1 0,0 1 0,0 0 0,0-1 0,0 1 0,0 0 0,0-1 0,0 1 0,0 0 0,0-1 0,0 1 0,0 0 0,0-1 0,0 1 0,-1 0 0,1-1 0,0 1 0,-1 0 0,1-1 0,0 1 0,-1-1 0,1 1 0,0-1 0,-1 1 0,0 0 0,-19 31 0,-21 23 0,61-67 0,2 0 0,-1 2 0,2 0 0,31-9 0,29-6 0,-114 27 0,0-2 0,-38-4 0,67 4 0,0 0 0,0 0 0,0 0 0,1-1 0,-1 1 0,0-1 0,0 1 0,0-1 0,1 1 0,-1-1 0,0 0 0,1 0 0,-1 0 0,-1-1 0,5-5 0,16 2 0,42 1 0,97 4 0,-63 2 0,-93-2 0,-1-1 0,1 1 0,0 0 0,0 0 0,0 0 0,0 0 0,0 0 0,0 0 0,-1 0 0,1 0 0,0 0 0,0 0 0,0 0 0,0 1 0,0-1 0,0 0 0,-1 0 0,1 1 0,0-1 0,0 1 0,0-1 0,-1 1 0,1-1 0,0 1 0,0 0 0,-18 12 0,-40 8 0,-120 40 74,90-28-1513,72-28-5387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2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31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32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32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33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24575,'-4'0'0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3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7:56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2004 1183 24575,'-871'0'0,"854"-1"0,0-1 0,-33-7 0,-30-3 0,-401 10 0,232 4 0,242-3 0,-1 0 0,1-1 0,0 1 0,0-2 0,0 1 0,0-1 0,0 0 0,0 0 0,1-1 0,0 0 0,-1 0 0,1-1 0,1 1 0,-1-1 0,1-1 0,-7-6 0,-1-4 0,-1-1 0,2 0 0,0 0 0,-15-33 0,22 38 0,2-1 0,-1 1 0,2 0 0,-1-1 0,2 0 0,0 0 0,0 0 0,1 1 0,3-18 0,-2 14 0,0 0 0,-2 0 0,1 0 0,-2 0 0,-4-20 0,-1 7 0,2-1 0,2 1 0,0-1 0,2 0 0,1 0 0,5-35 0,6-4 0,-6 48 0,-2 0 0,2-33 0,-6-40 0,2-71 0,7 127-1365,-3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7:58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24575,'-1'53'0,"-2"-1"0,-12 62 0,10-87 0,2-7 0,0 0 0,-2 0 0,-13 34 0,7-21 0,2 0 0,0 1 0,3 0 0,0 1 0,3 0 0,0-1 0,3 1 0,6 63 0,5-29 0,-7-47 0,0-1 0,0 31 0,-5 419 0,-4-429 120,5-41-148,0-1 0,0 1 0,0 0 0,0 0 0,0-1 0,0 1 0,-1 0 0,1 0 0,0-1 0,0 1 0,0 0 0,-1-1 0,1 1 0,0 0 0,-1-1 0,1 1 0,-1-1 0,1 1 0,0-1 0,-1 1 0,1 0 0,-1-1 0,0 0 0,1 1 0,-1-1 0,1 1-1,-1-1 1,0 0 0,1 1 0,-1-1 0,0 0 0,1 0 0,-1 1 0,0-1 0,0 0 0,1 0 0,-1 0 0,0 0 0,1 0 0,-1 0 0,0 0 0,0 0 0,1 0 0,-1-1 0,0 1 0,1 0 0,-1 0 0,0-1 0,1 1 0,-1 0 0,0-1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8:0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24575,'0'-4'0,"0"1"0,0-1 0,1 0 0,-1 0 0,1 0 0,0 1 0,0-1 0,1 0 0,-1 1 0,1-1 0,-1 1 0,1-1 0,0 1 0,1 0 0,-1 0 0,1 0 0,-1 0 0,1 0 0,0 0 0,0 1 0,0 0 0,0-1 0,0 1 0,1 0 0,-1 0 0,0 1 0,1-1 0,0 1 0,-1 0 0,1 0 0,7-1 0,12-2 0,-1 2 0,1 0 0,-1 1 0,32 4 0,-17-1 0,34-2-1365,-51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8:0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24575,'41'-1'0,"59"3"0,-89-1 0,-1 0 0,0 1 0,0 0 0,0 1 0,0 0 0,-1 0 0,13 7 0,-21-10 0,-1 0 0,0 0 0,0 0 0,1 0 0,-1 1 0,0-1 0,1 0 0,-1 0 0,0 0 0,0 0 0,1 1 0,-1-1 0,0 0 0,0 0 0,0 0 0,1 1 0,-1-1 0,0 0 0,0 1 0,0-1 0,0 0 0,1 0 0,-1 1 0,0-1 0,0 0 0,0 1 0,0-1 0,0 0 0,0 1 0,0-1 0,0 0 0,0 0 0,0 1 0,0-1 0,0 0 0,0 1 0,0-1 0,0 0 0,0 1 0,-1-1 0,1 0 0,0 1 0,0-1 0,0 0 0,0 0 0,-1 1 0,1-1 0,0 0 0,-1 1 0,-20 11 0,-30 4 0,12-12-11,0-1 0,-55-4 0,30-1-1321,44 2-5494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2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2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2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59:2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72EE7-9CE7-484C-B433-87FCCAC4600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5E418-2510-4F83-A7A7-CF2A8AAB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7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5E418-2510-4F83-A7A7-CF2A8AAB34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0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5E418-2510-4F83-A7A7-CF2A8AAB34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5E418-2510-4F83-A7A7-CF2A8AAB34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0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5E418-2510-4F83-A7A7-CF2A8AAB34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32ED7-39C9-6878-D708-83A906C29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BF029-658C-6363-B8C0-EE9BA81A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89A80-ED67-43A9-1E47-7005F0A6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3E563-BBFB-E183-AFAE-E0260B55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14123-CC6E-07BB-008E-F21E1491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5F4A-B872-9F00-620C-5C5C1D81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3182B-02A8-6C14-2597-CFE4B65B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B49B-C90A-888D-3485-EFFAAD6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B6429-5342-A9A7-2457-852AE792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092DB-48E7-CFDC-2748-4C1CC80F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A658E-0147-033B-F7EA-EF658F26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A45A1-0B58-1961-92F7-780A84DD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43819-BD7E-0686-1340-3825317D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5B7C-482C-275B-8976-AF38A0CF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20D35-3E3B-A7E4-5B1B-2ED1FF3A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996F-3EEA-4BF9-FC20-A498E5A3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475C3-0283-D6C2-6263-7D500C44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BE2D7-C9DE-1278-1AB1-3AFA7284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42973-C7FC-46AB-D06E-FF48450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2083C-E555-E87D-1025-EDA3824F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D699-4478-CFCF-CA3C-629A8EF5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02141-D9A4-D13C-6570-11A56FB9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1F22C-7C97-E7A0-CC53-D48AC96C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691A-FE26-FD01-7524-4F147C01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403DB-928C-0F47-9E82-18EEFB7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22AB-D657-A15E-9858-314B108A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9CE9F-5F0B-CCF0-CBC1-8DE2D5BC2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F23F0-5201-C7C1-976D-65196F9A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33F6E-5135-26ED-2855-3AB32171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68005-AD1A-ADF8-5E04-C83B756F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7150E-E638-AA0C-6549-E1E18F47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0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06C94-D5A2-A873-CB8B-22CD3A14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1A97A-2E5F-8852-AB2B-FF3C989F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88E50-060A-BE14-D197-B1093EEB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90B1F-6773-8C72-68E5-A41DE126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71F97A-0EA1-6316-FA82-C25C03E33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60429-F87C-7BB4-9C5F-07FD6D70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0EFDC-01AA-AF0D-BB0C-B3F509FD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9BE9F-02CE-18CA-83ED-C0A3FDB7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DE7FE-4C56-1C1A-2B40-46C7C22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6E6BC-CCAA-403B-14DC-963EE6CC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1D345D-7E93-CA9D-0364-5981CDEF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0A374-55E6-DAA8-3EA3-C5890387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B65A1-3430-A288-30F6-34AB5C73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CF293-A871-609E-ACFC-68C21E2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C85F3-A4C6-AB5B-1DCF-FA7752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86D9C-43F5-1CD7-C5DF-07F35161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9F133-A7B4-AF48-975C-1E7F884D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A5FFD-1563-129C-D0A2-6D5087CF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1050B-DC6D-25D3-9F25-01CED3A4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5DA35-1547-FB20-F47F-82DB9E6D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D3FDB-F4E7-3433-45DC-54614A62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2E508-F909-66CE-54EF-D3892AAC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2FBAE-B2EB-E1C2-9F1A-ADC095A95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04049-A90F-2538-0112-2BC5A562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B2B26-B830-7BF1-500B-AD79EE76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5CC41-8B7F-99FD-5C19-C6AE9D7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8A625-53CE-5C5B-94C7-AE7456EC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83337-DCD0-9A6B-C153-34B8552E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FC2F7-6B28-7C72-C70A-B63DC933C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B08E3-B6C6-48E7-A9FF-EAF2F3EA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0A5B-253A-4B5E-91E7-292ADE7D84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9F09C-A0B8-2FB4-36C1-EC5DA4A6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A1211-377A-5ADB-C57E-6AAB063B5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75E6-73DE-47E4-B89F-8C30BACB4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2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6.png"/><Relationship Id="rId18" Type="http://schemas.openxmlformats.org/officeDocument/2006/relationships/customXml" Target="../ink/ink9.xml"/><Relationship Id="rId26" Type="http://schemas.openxmlformats.org/officeDocument/2006/relationships/customXml" Target="../ink/ink15.xml"/><Relationship Id="rId3" Type="http://schemas.openxmlformats.org/officeDocument/2006/relationships/image" Target="../media/image91.png"/><Relationship Id="rId21" Type="http://schemas.openxmlformats.org/officeDocument/2006/relationships/image" Target="../media/image98.png"/><Relationship Id="rId7" Type="http://schemas.openxmlformats.org/officeDocument/2006/relationships/image" Target="../media/image93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image" Target="../media/image99.png"/><Relationship Id="rId2" Type="http://schemas.openxmlformats.org/officeDocument/2006/relationships/image" Target="../media/image90.png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5.png"/><Relationship Id="rId24" Type="http://schemas.openxmlformats.org/officeDocument/2006/relationships/customXml" Target="../ink/ink14.xml"/><Relationship Id="rId5" Type="http://schemas.openxmlformats.org/officeDocument/2006/relationships/image" Target="../media/image92.png"/><Relationship Id="rId15" Type="http://schemas.openxmlformats.org/officeDocument/2006/relationships/image" Target="../media/image97.png"/><Relationship Id="rId23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image" Target="../media/image94.png"/><Relationship Id="rId14" Type="http://schemas.openxmlformats.org/officeDocument/2006/relationships/customXml" Target="../ink/ink6.xml"/><Relationship Id="rId22" Type="http://schemas.openxmlformats.org/officeDocument/2006/relationships/customXml" Target="../ink/ink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3" y="1353687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576F3B9-493C-77CA-37BD-70BD478AE0C7}"/>
              </a:ext>
            </a:extLst>
          </p:cNvPr>
          <p:cNvSpPr/>
          <p:nvPr/>
        </p:nvSpPr>
        <p:spPr>
          <a:xfrm rot="5400000">
            <a:off x="693605" y="152449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51EEF-6399-BB5B-3163-FFF29749F10C}"/>
              </a:ext>
            </a:extLst>
          </p:cNvPr>
          <p:cNvSpPr txBox="1"/>
          <p:nvPr/>
        </p:nvSpPr>
        <p:spPr>
          <a:xfrm>
            <a:off x="6606540" y="976292"/>
            <a:ext cx="4874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 = </a:t>
            </a:r>
            <a:r>
              <a:rPr lang="en-US" altLang="ko-KR" dirty="0" err="1"/>
              <a:t>np.array</a:t>
            </a:r>
            <a:r>
              <a:rPr lang="en-US" altLang="ko-KR" dirty="0"/>
              <a:t>([ [0], [1], [2], ... [9999] ])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([[ 0, 1, 2, ... 511 ]])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d_model</a:t>
            </a:r>
            <a:r>
              <a:rPr lang="en-US" altLang="ko-KR" dirty="0"/>
              <a:t> = 512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4C70D8-010C-2345-684F-388CF89BBD11}"/>
              </a:ext>
            </a:extLst>
          </p:cNvPr>
          <p:cNvCxnSpPr/>
          <p:nvPr/>
        </p:nvCxnSpPr>
        <p:spPr>
          <a:xfrm>
            <a:off x="4171950" y="1718610"/>
            <a:ext cx="148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2116EB1-150E-8F38-C6A8-DC295EBE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877899"/>
            <a:ext cx="2922505" cy="551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4731B5-7121-ED87-D4A1-1928F1BE3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40" y="3776639"/>
            <a:ext cx="3999406" cy="5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3" y="1353687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576F3B9-493C-77CA-37BD-70BD478AE0C7}"/>
              </a:ext>
            </a:extLst>
          </p:cNvPr>
          <p:cNvSpPr/>
          <p:nvPr/>
        </p:nvSpPr>
        <p:spPr>
          <a:xfrm rot="5400000">
            <a:off x="693605" y="31589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4C70D8-010C-2345-684F-388CF89BBD11}"/>
              </a:ext>
            </a:extLst>
          </p:cNvPr>
          <p:cNvCxnSpPr/>
          <p:nvPr/>
        </p:nvCxnSpPr>
        <p:spPr>
          <a:xfrm>
            <a:off x="4171950" y="1718610"/>
            <a:ext cx="148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370762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48F4A5-D0BA-E105-2921-198A203C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75" y="3035084"/>
            <a:ext cx="4486901" cy="110505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8787C5-DB3D-F003-7630-8C662FDD693A}"/>
              </a:ext>
            </a:extLst>
          </p:cNvPr>
          <p:cNvCxnSpPr>
            <a:cxnSpLocks/>
          </p:cNvCxnSpPr>
          <p:nvPr/>
        </p:nvCxnSpPr>
        <p:spPr>
          <a:xfrm>
            <a:off x="5096107" y="3264726"/>
            <a:ext cx="2001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AEA2CA-2E16-C00A-6196-B84E96497763}"/>
              </a:ext>
            </a:extLst>
          </p:cNvPr>
          <p:cNvCxnSpPr/>
          <p:nvPr/>
        </p:nvCxnSpPr>
        <p:spPr>
          <a:xfrm>
            <a:off x="5096106" y="3813366"/>
            <a:ext cx="184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2FE114B-287F-8C97-6D77-11D7A0BA5DEC}"/>
              </a:ext>
            </a:extLst>
          </p:cNvPr>
          <p:cNvCxnSpPr>
            <a:cxnSpLocks/>
          </p:cNvCxnSpPr>
          <p:nvPr/>
        </p:nvCxnSpPr>
        <p:spPr>
          <a:xfrm>
            <a:off x="6358467" y="1651000"/>
            <a:ext cx="3623733" cy="1491063"/>
          </a:xfrm>
          <a:prstGeom prst="bentConnector3">
            <a:avLst>
              <a:gd name="adj1" fmla="val 1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EDCB50-A256-0CE6-D075-22198DA687C4}"/>
              </a:ext>
            </a:extLst>
          </p:cNvPr>
          <p:cNvCxnSpPr>
            <a:cxnSpLocks/>
          </p:cNvCxnSpPr>
          <p:nvPr/>
        </p:nvCxnSpPr>
        <p:spPr>
          <a:xfrm>
            <a:off x="9203735" y="3496171"/>
            <a:ext cx="18376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E3941F4-5AE2-F0DD-8D95-F3E7CD5F29D2}"/>
              </a:ext>
            </a:extLst>
          </p:cNvPr>
          <p:cNvCxnSpPr>
            <a:cxnSpLocks/>
          </p:cNvCxnSpPr>
          <p:nvPr/>
        </p:nvCxnSpPr>
        <p:spPr>
          <a:xfrm>
            <a:off x="9340282" y="4048621"/>
            <a:ext cx="18376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3" y="1353687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4C70D8-010C-2345-684F-388CF89BBD11}"/>
              </a:ext>
            </a:extLst>
          </p:cNvPr>
          <p:cNvCxnSpPr/>
          <p:nvPr/>
        </p:nvCxnSpPr>
        <p:spPr>
          <a:xfrm>
            <a:off x="4171950" y="1718610"/>
            <a:ext cx="148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40733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B5219-9B0E-15F8-13FE-E839BA6F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154537"/>
            <a:ext cx="3144791" cy="14573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679C1-5A99-37F1-3AD6-E5C7BF9BD461}"/>
              </a:ext>
            </a:extLst>
          </p:cNvPr>
          <p:cNvSpPr txBox="1"/>
          <p:nvPr/>
        </p:nvSpPr>
        <p:spPr>
          <a:xfrm>
            <a:off x="6606540" y="1325781"/>
            <a:ext cx="487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 dimension to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angle_rads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E95B4-1F26-296B-CF43-23F84A3FE27D}"/>
              </a:ext>
            </a:extLst>
          </p:cNvPr>
          <p:cNvSpPr txBox="1"/>
          <p:nvPr/>
        </p:nvSpPr>
        <p:spPr>
          <a:xfrm>
            <a:off x="6606540" y="4179126"/>
            <a:ext cx="487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pos_encoding.shape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(1, 10000, 512)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22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3" y="1353687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4C70D8-010C-2345-684F-388CF89BBD11}"/>
              </a:ext>
            </a:extLst>
          </p:cNvPr>
          <p:cNvCxnSpPr/>
          <p:nvPr/>
        </p:nvCxnSpPr>
        <p:spPr>
          <a:xfrm>
            <a:off x="4171950" y="1718610"/>
            <a:ext cx="148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442771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B5219-9B0E-15F8-13FE-E839BA6F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2154537"/>
            <a:ext cx="3144791" cy="14573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679C1-5A99-37F1-3AD6-E5C7BF9BD461}"/>
              </a:ext>
            </a:extLst>
          </p:cNvPr>
          <p:cNvSpPr txBox="1"/>
          <p:nvPr/>
        </p:nvSpPr>
        <p:spPr>
          <a:xfrm>
            <a:off x="6606540" y="1325781"/>
            <a:ext cx="487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 dimension to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angle_rads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E95B4-1F26-296B-CF43-23F84A3FE27D}"/>
              </a:ext>
            </a:extLst>
          </p:cNvPr>
          <p:cNvSpPr txBox="1"/>
          <p:nvPr/>
        </p:nvSpPr>
        <p:spPr>
          <a:xfrm>
            <a:off x="6606540" y="4179126"/>
            <a:ext cx="487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pos_encoding.shape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(1, 10000, 512)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14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277292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B7CDB-C12D-A18F-9159-4CFDBC27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3" y="5811747"/>
            <a:ext cx="6106377" cy="24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3FBDE5-49C8-4481-6814-E8CD0A25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13" y="2403228"/>
            <a:ext cx="504895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AF3BBD-29E3-EC8A-1264-8937ED9A8243}"/>
              </a:ext>
            </a:extLst>
          </p:cNvPr>
          <p:cNvSpPr txBox="1"/>
          <p:nvPr/>
        </p:nvSpPr>
        <p:spPr>
          <a:xfrm>
            <a:off x="922013" y="1795122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Encoder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8074B-4707-63D6-C1CF-9F98716809C9}"/>
              </a:ext>
            </a:extLst>
          </p:cNvPr>
          <p:cNvSpPr txBox="1"/>
          <p:nvPr/>
        </p:nvSpPr>
        <p:spPr>
          <a:xfrm>
            <a:off x="6374726" y="2401164"/>
            <a:ext cx="408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tf.shape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/>
              <a:t>▶</a:t>
            </a:r>
            <a:r>
              <a:rPr lang="en-US" altLang="ko-KR" dirty="0"/>
              <a:t> returns 1 dimension tensor</a:t>
            </a:r>
          </a:p>
          <a:p>
            <a:r>
              <a:rPr lang="en-US" altLang="ko-KR" dirty="0"/>
              <a:t>    that represents the shape of input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335916-C190-704B-76BF-6926A8B76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3" y="1402381"/>
            <a:ext cx="4296375" cy="2000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2D6E26-15EF-DF2F-C0FC-BBFB86732B46}"/>
              </a:ext>
            </a:extLst>
          </p:cNvPr>
          <p:cNvSpPr txBox="1"/>
          <p:nvPr/>
        </p:nvSpPr>
        <p:spPr>
          <a:xfrm>
            <a:off x="922013" y="922410"/>
            <a:ext cx="479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Transformer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0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EEA5B5A-2D70-3E54-1A0A-994C1BB8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593" y="240740"/>
            <a:ext cx="2067213" cy="377242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33147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B7CDB-C12D-A18F-9159-4CFDBC27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13" y="5811747"/>
            <a:ext cx="6106377" cy="24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3FBDE5-49C8-4481-6814-E8CD0A253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3" y="2403228"/>
            <a:ext cx="504895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AF3BBD-29E3-EC8A-1264-8937ED9A8243}"/>
              </a:ext>
            </a:extLst>
          </p:cNvPr>
          <p:cNvSpPr txBox="1"/>
          <p:nvPr/>
        </p:nvSpPr>
        <p:spPr>
          <a:xfrm>
            <a:off x="922013" y="1795122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Encoder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4DCFC-F891-A56F-2B49-7A3AC62FE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13" y="1196870"/>
            <a:ext cx="5125165" cy="238158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D47BF2A-2A80-B60D-1954-77D5D0FB2801}"/>
              </a:ext>
            </a:extLst>
          </p:cNvPr>
          <p:cNvSpPr/>
          <p:nvPr/>
        </p:nvSpPr>
        <p:spPr>
          <a:xfrm rot="5400000">
            <a:off x="9405805" y="315825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1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EEA5B5A-2D70-3E54-1A0A-994C1BB8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593" y="240740"/>
            <a:ext cx="2067213" cy="377242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4BAFAD7-EC8B-61C1-3362-C88133F1EF7F}"/>
              </a:ext>
            </a:extLst>
          </p:cNvPr>
          <p:cNvSpPr/>
          <p:nvPr/>
        </p:nvSpPr>
        <p:spPr>
          <a:xfrm rot="5400000">
            <a:off x="693605" y="368732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B7CDB-C12D-A18F-9159-4CFDBC27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13" y="5811747"/>
            <a:ext cx="6106377" cy="24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3FBDE5-49C8-4481-6814-E8CD0A253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3" y="2403228"/>
            <a:ext cx="504895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AF3BBD-29E3-EC8A-1264-8937ED9A8243}"/>
              </a:ext>
            </a:extLst>
          </p:cNvPr>
          <p:cNvSpPr txBox="1"/>
          <p:nvPr/>
        </p:nvSpPr>
        <p:spPr>
          <a:xfrm>
            <a:off x="922013" y="1795122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Encoder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4DCFC-F891-A56F-2B49-7A3AC62FE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13" y="1196870"/>
            <a:ext cx="5125165" cy="238158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D47BF2A-2A80-B60D-1954-77D5D0FB2801}"/>
              </a:ext>
            </a:extLst>
          </p:cNvPr>
          <p:cNvSpPr/>
          <p:nvPr/>
        </p:nvSpPr>
        <p:spPr>
          <a:xfrm rot="5400000">
            <a:off x="8720185" y="271799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D0636-90F2-F2C6-6D94-F06985FE33B8}"/>
              </a:ext>
            </a:extLst>
          </p:cNvPr>
          <p:cNvSpPr txBox="1"/>
          <p:nvPr/>
        </p:nvSpPr>
        <p:spPr>
          <a:xfrm>
            <a:off x="6281288" y="4234253"/>
            <a:ext cx="5740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positional_encoding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/>
              <a:t>returns (1, 10000, 512) vector.</a:t>
            </a:r>
          </a:p>
          <a:p>
            <a:endParaRPr lang="en-US" altLang="ko-KR" sz="1500" dirty="0"/>
          </a:p>
          <a:p>
            <a:r>
              <a:rPr lang="en-US" altLang="ko-KR" sz="1500" dirty="0" err="1">
                <a:latin typeface="Consolas" panose="020B0609020204030204" pitchFamily="49" charset="0"/>
              </a:rPr>
              <a:t>pos_encoding</a:t>
            </a:r>
            <a:r>
              <a:rPr lang="en-US" altLang="ko-KR" sz="1500" dirty="0">
                <a:latin typeface="Consolas" panose="020B0609020204030204" pitchFamily="49" charset="0"/>
              </a:rPr>
              <a:t>[:, :</a:t>
            </a:r>
            <a:r>
              <a:rPr lang="en-US" altLang="ko-KR" sz="1500" dirty="0" err="1">
                <a:latin typeface="Consolas" panose="020B0609020204030204" pitchFamily="49" charset="0"/>
              </a:rPr>
              <a:t>seq_len</a:t>
            </a:r>
            <a:r>
              <a:rPr lang="en-US" altLang="ko-KR" sz="1500" dirty="0">
                <a:latin typeface="Consolas" panose="020B0609020204030204" pitchFamily="49" charset="0"/>
              </a:rPr>
              <a:t>, :].shape </a:t>
            </a:r>
            <a:r>
              <a:rPr lang="en-US" altLang="ko-KR" sz="1500" dirty="0"/>
              <a:t>= (1, </a:t>
            </a:r>
            <a:r>
              <a:rPr lang="en-US" altLang="ko-KR" sz="1500" dirty="0" err="1"/>
              <a:t>seq_len</a:t>
            </a:r>
            <a:r>
              <a:rPr lang="en-US" altLang="ko-KR" sz="1500" dirty="0"/>
              <a:t>, 512)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B5F25A-B5DA-9C5E-D4DA-FE1B18C939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851400" y="3793067"/>
            <a:ext cx="1429888" cy="833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 and Decoder Layer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63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C25105-B39A-6EB4-00D2-A9B4034CD2EC}"/>
              </a:ext>
            </a:extLst>
          </p:cNvPr>
          <p:cNvCxnSpPr/>
          <p:nvPr/>
        </p:nvCxnSpPr>
        <p:spPr>
          <a:xfrm>
            <a:off x="5418667" y="3759200"/>
            <a:ext cx="79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1B0950-57E0-C8CA-E06A-B04B8CCA7513}"/>
              </a:ext>
            </a:extLst>
          </p:cNvPr>
          <p:cNvCxnSpPr/>
          <p:nvPr/>
        </p:nvCxnSpPr>
        <p:spPr>
          <a:xfrm flipH="1">
            <a:off x="2023946" y="3996267"/>
            <a:ext cx="685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D561A-112F-3576-FCC2-1A5B565D8DA7}"/>
              </a:ext>
            </a:extLst>
          </p:cNvPr>
          <p:cNvSpPr txBox="1"/>
          <p:nvPr/>
        </p:nvSpPr>
        <p:spPr>
          <a:xfrm>
            <a:off x="976648" y="3660463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Encoder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A45E-C845-D58B-6450-DD37116D0FDA}"/>
              </a:ext>
            </a:extLst>
          </p:cNvPr>
          <p:cNvSpPr txBox="1"/>
          <p:nvPr/>
        </p:nvSpPr>
        <p:spPr>
          <a:xfrm>
            <a:off x="6096000" y="3410634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Decoder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A49D4-9DD1-58AC-8BEA-FCB71726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064"/>
            <a:ext cx="5210902" cy="2629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599B7D-2597-CE51-5E3E-933BEA48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75" y="377800"/>
            <a:ext cx="4035529" cy="551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2B3A2-B314-EABC-6856-05E977D2C573}"/>
              </a:ext>
            </a:extLst>
          </p:cNvPr>
          <p:cNvSpPr txBox="1"/>
          <p:nvPr/>
        </p:nvSpPr>
        <p:spPr>
          <a:xfrm>
            <a:off x="925551" y="4172068"/>
            <a:ext cx="3259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※ Attention is all you need (NIPS 2017)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84F8-92CD-D668-9A4B-3944154421E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 and Decoder Layer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1B658E-0318-7EB1-9542-F128541F692C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63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3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A49D4-9DD1-58AC-8BEA-FCB71726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8064"/>
            <a:ext cx="5210902" cy="2629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599B7D-2597-CE51-5E3E-933BEA48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75" y="377800"/>
            <a:ext cx="4035529" cy="551986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622603-9318-9D38-554A-3150ACBBDCBE}"/>
              </a:ext>
            </a:extLst>
          </p:cNvPr>
          <p:cNvCxnSpPr/>
          <p:nvPr/>
        </p:nvCxnSpPr>
        <p:spPr>
          <a:xfrm>
            <a:off x="3716867" y="1718733"/>
            <a:ext cx="3725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E29DD9-5200-0600-E97A-15ADEDD044E0}"/>
              </a:ext>
            </a:extLst>
          </p:cNvPr>
          <p:cNvCxnSpPr/>
          <p:nvPr/>
        </p:nvCxnSpPr>
        <p:spPr>
          <a:xfrm>
            <a:off x="3750735" y="2920999"/>
            <a:ext cx="3725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61378-B9E3-8B98-737B-C5FF47C1B57D}"/>
              </a:ext>
            </a:extLst>
          </p:cNvPr>
          <p:cNvSpPr txBox="1"/>
          <p:nvPr/>
        </p:nvSpPr>
        <p:spPr>
          <a:xfrm>
            <a:off x="4019108" y="1295688"/>
            <a:ext cx="2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B5BF-2309-8063-C09F-4DB2F7F0D3A1}"/>
              </a:ext>
            </a:extLst>
          </p:cNvPr>
          <p:cNvSpPr txBox="1"/>
          <p:nvPr/>
        </p:nvSpPr>
        <p:spPr>
          <a:xfrm>
            <a:off x="4019108" y="2486843"/>
            <a:ext cx="2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EBDFEF-0CC4-B64D-14FE-B1E916DA4083}"/>
              </a:ext>
            </a:extLst>
          </p:cNvPr>
          <p:cNvCxnSpPr/>
          <p:nvPr/>
        </p:nvCxnSpPr>
        <p:spPr>
          <a:xfrm>
            <a:off x="9804400" y="4106334"/>
            <a:ext cx="79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095148-6A20-B65F-7CD3-E3F45D37565F}"/>
              </a:ext>
            </a:extLst>
          </p:cNvPr>
          <p:cNvCxnSpPr/>
          <p:nvPr/>
        </p:nvCxnSpPr>
        <p:spPr>
          <a:xfrm flipH="1">
            <a:off x="6409679" y="4148667"/>
            <a:ext cx="685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4E1914-B96A-1D51-B670-5BBC0A5225EC}"/>
              </a:ext>
            </a:extLst>
          </p:cNvPr>
          <p:cNvSpPr txBox="1"/>
          <p:nvPr/>
        </p:nvSpPr>
        <p:spPr>
          <a:xfrm>
            <a:off x="5362381" y="3812863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Encoder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A1F35-C57F-F6B1-581A-A52986C01E05}"/>
              </a:ext>
            </a:extLst>
          </p:cNvPr>
          <p:cNvSpPr txBox="1"/>
          <p:nvPr/>
        </p:nvSpPr>
        <p:spPr>
          <a:xfrm>
            <a:off x="10481733" y="3757768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Decoder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95626-8C50-01B6-0E95-F0CB0DA38175}"/>
              </a:ext>
            </a:extLst>
          </p:cNvPr>
          <p:cNvSpPr txBox="1"/>
          <p:nvPr/>
        </p:nvSpPr>
        <p:spPr>
          <a:xfrm>
            <a:off x="925551" y="4172068"/>
            <a:ext cx="3259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※ Attention is all you need (NIPS 2017)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B1344-9BEE-0FAA-DF10-5A8B8DABB857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 and Decoder Layer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B34CCA-729B-24DB-8C1F-5B729071952B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63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BC51A2-F844-4A80-D914-3E810E7ED66B}"/>
              </a:ext>
            </a:extLst>
          </p:cNvPr>
          <p:cNvCxnSpPr>
            <a:cxnSpLocks/>
          </p:cNvCxnSpPr>
          <p:nvPr/>
        </p:nvCxnSpPr>
        <p:spPr>
          <a:xfrm flipV="1">
            <a:off x="3640665" y="5499057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DEC8F6-F3A6-85D8-A9FD-78B53BEBF3AD}"/>
              </a:ext>
            </a:extLst>
          </p:cNvPr>
          <p:cNvSpPr/>
          <p:nvPr/>
        </p:nvSpPr>
        <p:spPr>
          <a:xfrm>
            <a:off x="2506133" y="5050334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4B81D-FE4C-047C-E756-068286300B0C}"/>
              </a:ext>
            </a:extLst>
          </p:cNvPr>
          <p:cNvSpPr/>
          <p:nvPr/>
        </p:nvSpPr>
        <p:spPr>
          <a:xfrm>
            <a:off x="2506133" y="4292555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A7D179-61FF-0594-6EDA-8CF929AE2C35}"/>
              </a:ext>
            </a:extLst>
          </p:cNvPr>
          <p:cNvSpPr/>
          <p:nvPr/>
        </p:nvSpPr>
        <p:spPr>
          <a:xfrm>
            <a:off x="2506133" y="353477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2A8DB0-1057-FE02-8FF5-F7B995C0AC94}"/>
              </a:ext>
            </a:extLst>
          </p:cNvPr>
          <p:cNvSpPr/>
          <p:nvPr/>
        </p:nvSpPr>
        <p:spPr>
          <a:xfrm>
            <a:off x="2506133" y="277699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95BD76-29AC-C824-1A59-EBE1E1AD5937}"/>
              </a:ext>
            </a:extLst>
          </p:cNvPr>
          <p:cNvSpPr/>
          <p:nvPr/>
        </p:nvSpPr>
        <p:spPr>
          <a:xfrm>
            <a:off x="2506133" y="2019218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B795D7-59C8-6507-18D5-C28B63843AAA}"/>
              </a:ext>
            </a:extLst>
          </p:cNvPr>
          <p:cNvSpPr/>
          <p:nvPr/>
        </p:nvSpPr>
        <p:spPr>
          <a:xfrm>
            <a:off x="2506133" y="1261439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F1BAD-B69F-47F2-44D2-C03358A4E10E}"/>
              </a:ext>
            </a:extLst>
          </p:cNvPr>
          <p:cNvSpPr/>
          <p:nvPr/>
        </p:nvSpPr>
        <p:spPr>
          <a:xfrm>
            <a:off x="6629400" y="5050334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D2B52-F150-4937-4F3C-580F926511AD}"/>
              </a:ext>
            </a:extLst>
          </p:cNvPr>
          <p:cNvSpPr/>
          <p:nvPr/>
        </p:nvSpPr>
        <p:spPr>
          <a:xfrm>
            <a:off x="6629400" y="4292555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600797-F21E-AB0A-98F2-92332A702622}"/>
              </a:ext>
            </a:extLst>
          </p:cNvPr>
          <p:cNvSpPr/>
          <p:nvPr/>
        </p:nvSpPr>
        <p:spPr>
          <a:xfrm>
            <a:off x="6629400" y="353477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DDF99-B0BA-EDBC-A737-0036DC0924DD}"/>
              </a:ext>
            </a:extLst>
          </p:cNvPr>
          <p:cNvSpPr/>
          <p:nvPr/>
        </p:nvSpPr>
        <p:spPr>
          <a:xfrm>
            <a:off x="6629400" y="277699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DF60C3-409F-0E69-F07E-47115FD7BF3A}"/>
              </a:ext>
            </a:extLst>
          </p:cNvPr>
          <p:cNvSpPr/>
          <p:nvPr/>
        </p:nvSpPr>
        <p:spPr>
          <a:xfrm>
            <a:off x="6629400" y="2019218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8BB49D-F312-A8B5-E80A-009D561CFE7C}"/>
              </a:ext>
            </a:extLst>
          </p:cNvPr>
          <p:cNvSpPr/>
          <p:nvPr/>
        </p:nvSpPr>
        <p:spPr>
          <a:xfrm>
            <a:off x="6629400" y="1261439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D7DAAF-230B-A6C7-6671-6A9E5282AA06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3640666" y="474127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0BEDB-A6EC-DAAB-228F-833FE10301DF}"/>
              </a:ext>
            </a:extLst>
          </p:cNvPr>
          <p:cNvCxnSpPr>
            <a:cxnSpLocks/>
          </p:cNvCxnSpPr>
          <p:nvPr/>
        </p:nvCxnSpPr>
        <p:spPr>
          <a:xfrm flipV="1">
            <a:off x="3640665" y="3983499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0FB00F-5EA0-681F-9533-8C8FD2C7731D}"/>
              </a:ext>
            </a:extLst>
          </p:cNvPr>
          <p:cNvCxnSpPr>
            <a:cxnSpLocks/>
          </p:cNvCxnSpPr>
          <p:nvPr/>
        </p:nvCxnSpPr>
        <p:spPr>
          <a:xfrm flipV="1">
            <a:off x="3640665" y="322572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757BC5B-6E12-8FA9-4B79-1903E89EEACD}"/>
              </a:ext>
            </a:extLst>
          </p:cNvPr>
          <p:cNvCxnSpPr>
            <a:cxnSpLocks/>
          </p:cNvCxnSpPr>
          <p:nvPr/>
        </p:nvCxnSpPr>
        <p:spPr>
          <a:xfrm flipV="1">
            <a:off x="3640665" y="246794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D6F2D1-39D2-DABB-89D2-DC9504238F68}"/>
              </a:ext>
            </a:extLst>
          </p:cNvPr>
          <p:cNvCxnSpPr>
            <a:cxnSpLocks/>
          </p:cNvCxnSpPr>
          <p:nvPr/>
        </p:nvCxnSpPr>
        <p:spPr>
          <a:xfrm flipV="1">
            <a:off x="3640665" y="1710162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2425F-4100-7656-2C73-A2331C874B91}"/>
              </a:ext>
            </a:extLst>
          </p:cNvPr>
          <p:cNvCxnSpPr>
            <a:cxnSpLocks/>
          </p:cNvCxnSpPr>
          <p:nvPr/>
        </p:nvCxnSpPr>
        <p:spPr>
          <a:xfrm flipV="1">
            <a:off x="7780866" y="474127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7BDFDD-A6E7-BF8C-2753-7C73638122FB}"/>
              </a:ext>
            </a:extLst>
          </p:cNvPr>
          <p:cNvCxnSpPr>
            <a:cxnSpLocks/>
          </p:cNvCxnSpPr>
          <p:nvPr/>
        </p:nvCxnSpPr>
        <p:spPr>
          <a:xfrm flipV="1">
            <a:off x="7780866" y="3983499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56D0BD-10ED-7D8A-9A00-C0970AEEA108}"/>
              </a:ext>
            </a:extLst>
          </p:cNvPr>
          <p:cNvCxnSpPr>
            <a:cxnSpLocks/>
          </p:cNvCxnSpPr>
          <p:nvPr/>
        </p:nvCxnSpPr>
        <p:spPr>
          <a:xfrm flipV="1">
            <a:off x="7780865" y="322572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8FF9AE-5780-CE85-CD1A-E57320C09856}"/>
              </a:ext>
            </a:extLst>
          </p:cNvPr>
          <p:cNvCxnSpPr>
            <a:cxnSpLocks/>
          </p:cNvCxnSpPr>
          <p:nvPr/>
        </p:nvCxnSpPr>
        <p:spPr>
          <a:xfrm flipV="1">
            <a:off x="7780865" y="246794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09F680-DB86-5F4C-32FB-7674465F3139}"/>
              </a:ext>
            </a:extLst>
          </p:cNvPr>
          <p:cNvCxnSpPr>
            <a:cxnSpLocks/>
          </p:cNvCxnSpPr>
          <p:nvPr/>
        </p:nvCxnSpPr>
        <p:spPr>
          <a:xfrm flipV="1">
            <a:off x="7780865" y="1710162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35B042-EBB9-D4D0-87D7-59B2A3A175A8}"/>
              </a:ext>
            </a:extLst>
          </p:cNvPr>
          <p:cNvCxnSpPr>
            <a:cxnSpLocks/>
          </p:cNvCxnSpPr>
          <p:nvPr/>
        </p:nvCxnSpPr>
        <p:spPr>
          <a:xfrm flipV="1">
            <a:off x="7780865" y="651933"/>
            <a:ext cx="0" cy="60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C3CB59-E488-EDAA-C34B-4F7B613BDC1C}"/>
              </a:ext>
            </a:extLst>
          </p:cNvPr>
          <p:cNvCxnSpPr>
            <a:cxnSpLocks/>
          </p:cNvCxnSpPr>
          <p:nvPr/>
        </p:nvCxnSpPr>
        <p:spPr>
          <a:xfrm flipV="1">
            <a:off x="7780865" y="5499057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B0BC09-48EC-44E0-9280-C4BF41A902B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775199" y="1485801"/>
            <a:ext cx="1854201" cy="37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B7E34D-5568-6302-3A8D-2F902BE5C9E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75199" y="1485801"/>
            <a:ext cx="1854200" cy="30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1F08CE4-F7E8-9E4B-1286-13EB0E0680A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75199" y="1485801"/>
            <a:ext cx="1854200" cy="22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015C50-C4AF-939E-2BF8-6D3B9E34CB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75199" y="1485801"/>
            <a:ext cx="1854199" cy="153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664DF18-8464-B30B-551C-7E22F4BA0F9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75199" y="1485801"/>
            <a:ext cx="1854199" cy="75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68AD958-5DFC-1C2F-E3E1-E291782AD9C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805658" y="1485801"/>
            <a:ext cx="1823742" cy="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 and Decoder Layer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63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2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62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3CE8A14-80DB-A4B6-35D8-E20970A7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72340"/>
            <a:ext cx="5611008" cy="22767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32278D0-8128-BA2F-0F37-B8CECDB5E227}"/>
              </a:ext>
            </a:extLst>
          </p:cNvPr>
          <p:cNvSpPr txBox="1"/>
          <p:nvPr/>
        </p:nvSpPr>
        <p:spPr>
          <a:xfrm>
            <a:off x="7233079" y="1372340"/>
            <a:ext cx="39513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Encoder Layer consists of...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 head attention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Feed forward network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Add &amp; normalization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37424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377798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CBCEFFB-425F-4C6A-47AC-60D5EE0E7F3E}"/>
              </a:ext>
            </a:extLst>
          </p:cNvPr>
          <p:cNvSpPr/>
          <p:nvPr/>
        </p:nvSpPr>
        <p:spPr>
          <a:xfrm rot="5400000">
            <a:off x="4622147" y="377199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033E4B-433D-9F36-37BA-90CE5DC09020}"/>
              </a:ext>
            </a:extLst>
          </p:cNvPr>
          <p:cNvCxnSpPr>
            <a:endCxn id="8" idx="3"/>
          </p:cNvCxnSpPr>
          <p:nvPr/>
        </p:nvCxnSpPr>
        <p:spPr>
          <a:xfrm>
            <a:off x="4021676" y="3877735"/>
            <a:ext cx="61739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56E92F-E240-1BE4-CF30-53FC9C62A8E6}"/>
              </a:ext>
            </a:extLst>
          </p:cNvPr>
          <p:cNvSpPr txBox="1"/>
          <p:nvPr/>
        </p:nvSpPr>
        <p:spPr>
          <a:xfrm>
            <a:off x="2468019" y="3693069"/>
            <a:ext cx="15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 are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62C8D52-CCC2-1CB1-7B0E-6ECE8337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55133"/>
            <a:ext cx="5304323" cy="6002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A8AF5B-08C1-8DD1-B8A1-253E34BFD0E8}"/>
              </a:ext>
            </a:extLst>
          </p:cNvPr>
          <p:cNvSpPr txBox="1"/>
          <p:nvPr/>
        </p:nvSpPr>
        <p:spPr>
          <a:xfrm>
            <a:off x="6680199" y="1218954"/>
            <a:ext cx="50842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Naively, multi head attention is to split heads,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then calls scaled dot product attention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then concatenate results.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709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62C8D52-CCC2-1CB1-7B0E-6ECE8337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855133"/>
            <a:ext cx="5304323" cy="6002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A8AF5B-08C1-8DD1-B8A1-253E34BFD0E8}"/>
              </a:ext>
            </a:extLst>
          </p:cNvPr>
          <p:cNvSpPr txBox="1"/>
          <p:nvPr/>
        </p:nvSpPr>
        <p:spPr>
          <a:xfrm>
            <a:off x="6680199" y="1218954"/>
            <a:ext cx="508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Naively, multi head attention is to split heads,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then calls scaled dot product attention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then concatenate results.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    So, let’s talk about scaled dot product attention first.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613906-1246-3B14-F869-4B514508B38F}"/>
              </a:ext>
            </a:extLst>
          </p:cNvPr>
          <p:cNvCxnSpPr/>
          <p:nvPr/>
        </p:nvCxnSpPr>
        <p:spPr>
          <a:xfrm>
            <a:off x="3725334" y="5520267"/>
            <a:ext cx="16848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58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F38A1C-30EC-E4D0-1DF2-D011270886FA}"/>
              </a:ext>
            </a:extLst>
          </p:cNvPr>
          <p:cNvSpPr txBox="1"/>
          <p:nvPr/>
        </p:nvSpPr>
        <p:spPr>
          <a:xfrm>
            <a:off x="925550" y="1399627"/>
            <a:ext cx="10521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we know about scaled dot product attention is,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Use Query, Key, Value to produce the relativeness of the word ( column of Embedding matrix)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9A5BB-03C8-5F7D-0568-408D82EC0928}"/>
                  </a:ext>
                </a:extLst>
              </p:cNvPr>
              <p:cNvSpPr txBox="1"/>
              <p:nvPr/>
            </p:nvSpPr>
            <p:spPr>
              <a:xfrm>
                <a:off x="1745184" y="2803299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9A5BB-03C8-5F7D-0568-408D82EC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84" y="2803299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D6A7E0-164B-5F43-090F-98842A5C7EA6}"/>
                  </a:ext>
                </a:extLst>
              </p:cNvPr>
              <p:cNvSpPr txBox="1"/>
              <p:nvPr/>
            </p:nvSpPr>
            <p:spPr>
              <a:xfrm>
                <a:off x="1387314" y="4066462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D6A7E0-164B-5F43-090F-98842A5C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14" y="4066462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94B6839-EEB4-959A-C84F-933152623CF2}"/>
              </a:ext>
            </a:extLst>
          </p:cNvPr>
          <p:cNvSpPr txBox="1"/>
          <p:nvPr/>
        </p:nvSpPr>
        <p:spPr>
          <a:xfrm>
            <a:off x="2738965" y="5048779"/>
            <a:ext cx="3259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※ Z is attention matrix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0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F38A1C-30EC-E4D0-1DF2-D011270886FA}"/>
              </a:ext>
            </a:extLst>
          </p:cNvPr>
          <p:cNvSpPr txBox="1"/>
          <p:nvPr/>
        </p:nvSpPr>
        <p:spPr>
          <a:xfrm>
            <a:off x="925550" y="1399627"/>
            <a:ext cx="10521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we know about scaled dot product attention is,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Use Query, Key, Value to produce the relativeness of the word ( column of Embedding matrix)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9A5BB-03C8-5F7D-0568-408D82EC0928}"/>
                  </a:ext>
                </a:extLst>
              </p:cNvPr>
              <p:cNvSpPr txBox="1"/>
              <p:nvPr/>
            </p:nvSpPr>
            <p:spPr>
              <a:xfrm>
                <a:off x="1745184" y="2803299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9A5BB-03C8-5F7D-0568-408D82EC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84" y="2803299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D6A7E0-164B-5F43-090F-98842A5C7EA6}"/>
                  </a:ext>
                </a:extLst>
              </p:cNvPr>
              <p:cNvSpPr txBox="1"/>
              <p:nvPr/>
            </p:nvSpPr>
            <p:spPr>
              <a:xfrm>
                <a:off x="1387314" y="4066462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D6A7E0-164B-5F43-090F-98842A5C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14" y="4066462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94B6839-EEB4-959A-C84F-933152623CF2}"/>
              </a:ext>
            </a:extLst>
          </p:cNvPr>
          <p:cNvSpPr txBox="1"/>
          <p:nvPr/>
        </p:nvSpPr>
        <p:spPr>
          <a:xfrm>
            <a:off x="2738965" y="5048779"/>
            <a:ext cx="3259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※ Z is attention matrix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D79BC-455B-0694-EAC9-62796CF739B8}"/>
              </a:ext>
            </a:extLst>
          </p:cNvPr>
          <p:cNvSpPr txBox="1"/>
          <p:nvPr/>
        </p:nvSpPr>
        <p:spPr>
          <a:xfrm>
            <a:off x="5469466" y="3835629"/>
            <a:ext cx="508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So, let’s see the code!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7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427AE-DA06-DA73-E544-EDCED539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1102"/>
            <a:ext cx="5363323" cy="2314898"/>
          </a:xfrm>
          <a:prstGeom prst="rect">
            <a:avLst/>
          </a:prstGeom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59CE858-B4D6-AB98-8466-BA6B9BB6534E}"/>
              </a:ext>
            </a:extLst>
          </p:cNvPr>
          <p:cNvSpPr/>
          <p:nvPr/>
        </p:nvSpPr>
        <p:spPr>
          <a:xfrm rot="5400000">
            <a:off x="697143" y="12824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66175FF-8E18-1FD3-6A5E-BF1A8D4AB33A}"/>
              </a:ext>
            </a:extLst>
          </p:cNvPr>
          <p:cNvCxnSpPr/>
          <p:nvPr/>
        </p:nvCxnSpPr>
        <p:spPr>
          <a:xfrm>
            <a:off x="4588933" y="1397000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B9FD6C-A329-4829-B7DD-4EEBB89F9371}"/>
              </a:ext>
            </a:extLst>
          </p:cNvPr>
          <p:cNvSpPr txBox="1"/>
          <p:nvPr/>
        </p:nvSpPr>
        <p:spPr>
          <a:xfrm>
            <a:off x="6824133" y="1203565"/>
            <a:ext cx="16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given </a:t>
            </a:r>
            <a:r>
              <a:rPr lang="en-US" altLang="ko-KR" dirty="0" err="1"/>
              <a:t>q,k,v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E4D8C2-9548-4C01-F86E-44D02A34A143}"/>
                  </a:ext>
                </a:extLst>
              </p:cNvPr>
              <p:cNvSpPr txBox="1"/>
              <p:nvPr/>
            </p:nvSpPr>
            <p:spPr>
              <a:xfrm>
                <a:off x="6845299" y="1843099"/>
                <a:ext cx="812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〮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E4D8C2-9548-4C01-F86E-44D02A34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99" y="1843099"/>
                <a:ext cx="812800" cy="369332"/>
              </a:xfrm>
              <a:prstGeom prst="rect">
                <a:avLst/>
              </a:prstGeom>
              <a:blipFill>
                <a:blip r:embed="rId3"/>
                <a:stretch>
                  <a:fillRect l="-1504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970101-3998-C176-DD8E-D965FBCF764E}"/>
              </a:ext>
            </a:extLst>
          </p:cNvPr>
          <p:cNvCxnSpPr/>
          <p:nvPr/>
        </p:nvCxnSpPr>
        <p:spPr>
          <a:xfrm>
            <a:off x="4665133" y="1794933"/>
            <a:ext cx="21590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46B242E-79B4-7A4D-EFEC-7D32D7EBA575}"/>
              </a:ext>
            </a:extLst>
          </p:cNvPr>
          <p:cNvSpPr/>
          <p:nvPr/>
        </p:nvSpPr>
        <p:spPr>
          <a:xfrm rot="5400000">
            <a:off x="691361" y="163162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04656-CD36-73F7-EB10-97F7D5708D77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583C0B-915C-9E79-EBB0-F500F31AF910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9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80F4C29D-FB6F-53F0-7AF1-E949BA7C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5187"/>
            <a:ext cx="2829320" cy="20957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196121D-2E1C-151F-35E2-64626987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94" y="1204766"/>
            <a:ext cx="4867954" cy="24196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38700F-508A-2F2D-CEAC-EE6606AF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3885071"/>
            <a:ext cx="3191320" cy="200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D35369-13D5-D7DC-D20E-2C93308C7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979" y="4792115"/>
            <a:ext cx="3277057" cy="6287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49946C-398E-3817-C315-A58001A11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79" y="4077640"/>
            <a:ext cx="4048690" cy="71447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FCC13F-7183-741C-D55A-C2934E78F6A6}"/>
              </a:ext>
            </a:extLst>
          </p:cNvPr>
          <p:cNvCxnSpPr>
            <a:cxnSpLocks/>
          </p:cNvCxnSpPr>
          <p:nvPr/>
        </p:nvCxnSpPr>
        <p:spPr>
          <a:xfrm>
            <a:off x="3666066" y="3587610"/>
            <a:ext cx="88805" cy="1650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4713A0-94E3-7708-8515-484D47DCF3AA}"/>
              </a:ext>
            </a:extLst>
          </p:cNvPr>
          <p:cNvSpPr txBox="1"/>
          <p:nvPr/>
        </p:nvSpPr>
        <p:spPr>
          <a:xfrm>
            <a:off x="6612466" y="131651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we know about Q, K, V is..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4011-275D-4904-3F92-225BA0D69AD1}"/>
                  </a:ext>
                </a:extLst>
              </p:cNvPr>
              <p:cNvSpPr txBox="1"/>
              <p:nvPr/>
            </p:nvSpPr>
            <p:spPr>
              <a:xfrm>
                <a:off x="7107185" y="2220365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4011-275D-4904-3F92-225BA0D69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85" y="2220365"/>
                <a:ext cx="1338315" cy="850554"/>
              </a:xfrm>
              <a:prstGeom prst="rect">
                <a:avLst/>
              </a:prstGeom>
              <a:blipFill>
                <a:blip r:embed="rId7"/>
                <a:stretch>
                  <a:fillRect l="-3653" r="-1370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1B392DC-64C1-44DF-2212-F54C745AC469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B74F4A-C6B5-EFFA-34B9-2FC528155E75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CF9C81-7C5B-304D-6DBD-683F3B81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64" y="3469871"/>
            <a:ext cx="5353797" cy="2467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38700F-508A-2F2D-CEAC-EE6606A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124931"/>
            <a:ext cx="3191320" cy="200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D35369-13D5-D7DC-D20E-2C93308C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79" y="2029099"/>
            <a:ext cx="3277057" cy="6287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49946C-398E-3817-C315-A58001A11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979" y="1317500"/>
            <a:ext cx="4048690" cy="714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AA1D86A-7ECD-86E5-EC60-B06888AF0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3222186"/>
            <a:ext cx="3610479" cy="24768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FCC13F-7183-741C-D55A-C2934E78F6A6}"/>
              </a:ext>
            </a:extLst>
          </p:cNvPr>
          <p:cNvCxnSpPr>
            <a:cxnSpLocks/>
          </p:cNvCxnSpPr>
          <p:nvPr/>
        </p:nvCxnSpPr>
        <p:spPr>
          <a:xfrm flipH="1">
            <a:off x="2590800" y="2577906"/>
            <a:ext cx="914400" cy="99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595C7D-B465-AF4A-0C8A-5C64FBB431CC}"/>
              </a:ext>
            </a:extLst>
          </p:cNvPr>
          <p:cNvCxnSpPr>
            <a:cxnSpLocks/>
          </p:cNvCxnSpPr>
          <p:nvPr/>
        </p:nvCxnSpPr>
        <p:spPr>
          <a:xfrm flipH="1">
            <a:off x="2827867" y="2577906"/>
            <a:ext cx="916251" cy="99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A61772-B3F5-A160-960A-5FE80CE7F620}"/>
              </a:ext>
            </a:extLst>
          </p:cNvPr>
          <p:cNvCxnSpPr>
            <a:cxnSpLocks/>
          </p:cNvCxnSpPr>
          <p:nvPr/>
        </p:nvCxnSpPr>
        <p:spPr>
          <a:xfrm flipH="1">
            <a:off x="3048000" y="2577906"/>
            <a:ext cx="935036" cy="99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4713A0-94E3-7708-8515-484D47DCF3AA}"/>
              </a:ext>
            </a:extLst>
          </p:cNvPr>
          <p:cNvSpPr txBox="1"/>
          <p:nvPr/>
        </p:nvSpPr>
        <p:spPr>
          <a:xfrm>
            <a:off x="6612466" y="131651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we know about Q, K, V is..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4011-275D-4904-3F92-225BA0D69AD1}"/>
                  </a:ext>
                </a:extLst>
              </p:cNvPr>
              <p:cNvSpPr txBox="1"/>
              <p:nvPr/>
            </p:nvSpPr>
            <p:spPr>
              <a:xfrm>
                <a:off x="7107185" y="2220365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4011-275D-4904-3F92-225BA0D69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85" y="2220365"/>
                <a:ext cx="1338315" cy="850554"/>
              </a:xfrm>
              <a:prstGeom prst="rect">
                <a:avLst/>
              </a:prstGeom>
              <a:blipFill>
                <a:blip r:embed="rId7"/>
                <a:stretch>
                  <a:fillRect l="-3653" r="-1370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0511A9F-7CE0-3B47-482C-564587253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166" y="4703530"/>
            <a:ext cx="2991267" cy="581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89CFE-5336-A28C-5641-6A218E8C9E94}"/>
              </a:ext>
            </a:extLst>
          </p:cNvPr>
          <p:cNvSpPr txBox="1"/>
          <p:nvPr/>
        </p:nvSpPr>
        <p:spPr>
          <a:xfrm>
            <a:off x="7572166" y="5442269"/>
            <a:ext cx="38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 this weight?</a:t>
            </a:r>
          </a:p>
          <a:p>
            <a:r>
              <a:rPr lang="en-US" altLang="ko-KR" dirty="0"/>
              <a:t>How does it produced?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F1BE89-7EA3-8935-14B8-1D4E80E3C2E1}"/>
              </a:ext>
            </a:extLst>
          </p:cNvPr>
          <p:cNvCxnSpPr/>
          <p:nvPr/>
        </p:nvCxnSpPr>
        <p:spPr>
          <a:xfrm flipH="1" flipV="1">
            <a:off x="2827867" y="4436533"/>
            <a:ext cx="4639733" cy="55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49A3D-2927-B0B3-2957-DF765ED0199A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F7EFE6-7180-1E47-34FA-D11B1A0B2110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2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E43F37E-C435-2EE0-AE19-F8951125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" y="3480312"/>
            <a:ext cx="476316" cy="209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F7664D-A722-14B0-0E0C-92E08A834FF7}"/>
              </a:ext>
            </a:extLst>
          </p:cNvPr>
          <p:cNvSpPr txBox="1"/>
          <p:nvPr/>
        </p:nvSpPr>
        <p:spPr>
          <a:xfrm>
            <a:off x="1494182" y="3423895"/>
            <a:ext cx="3802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=</a:t>
            </a:r>
            <a:endParaRPr lang="ko-KR" altLang="en-US" sz="13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6DD2C6-553B-4121-E9E3-D4C63F2F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1" y="4629779"/>
            <a:ext cx="1838582" cy="1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98AA8-DC45-EF89-4B5F-1F76391FE9C4}"/>
              </a:ext>
            </a:extLst>
          </p:cNvPr>
          <p:cNvSpPr txBox="1"/>
          <p:nvPr/>
        </p:nvSpPr>
        <p:spPr>
          <a:xfrm>
            <a:off x="2364525" y="4512559"/>
            <a:ext cx="3802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=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2DB89C-A17B-210B-34DF-7852CACD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102" y="3475547"/>
            <a:ext cx="8153574" cy="2407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955266F-46CD-88F1-5814-87A66DCF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832" y="4276544"/>
            <a:ext cx="7459116" cy="8097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E57073-DDBB-B9F8-DA16-A5D16EBAA8FA}"/>
              </a:ext>
            </a:extLst>
          </p:cNvPr>
          <p:cNvSpPr/>
          <p:nvPr/>
        </p:nvSpPr>
        <p:spPr>
          <a:xfrm>
            <a:off x="8873490" y="4402390"/>
            <a:ext cx="254620" cy="2923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778A01-D89E-BC85-6DC0-4A9289015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482" y="2030021"/>
            <a:ext cx="9433712" cy="275001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A154D3-C3A9-B416-54C7-E41EF583854C}"/>
              </a:ext>
            </a:extLst>
          </p:cNvPr>
          <p:cNvCxnSpPr>
            <a:cxnSpLocks/>
          </p:cNvCxnSpPr>
          <p:nvPr/>
        </p:nvCxnSpPr>
        <p:spPr>
          <a:xfrm flipH="1">
            <a:off x="1389872" y="2371380"/>
            <a:ext cx="1164773" cy="97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D64CC1C-319B-1BBB-9602-ED0224721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43" y="2822592"/>
            <a:ext cx="704948" cy="16194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CAD485-76DF-B591-7D8C-DD48F967B996}"/>
              </a:ext>
            </a:extLst>
          </p:cNvPr>
          <p:cNvCxnSpPr>
            <a:cxnSpLocks/>
          </p:cNvCxnSpPr>
          <p:nvPr/>
        </p:nvCxnSpPr>
        <p:spPr>
          <a:xfrm>
            <a:off x="2074675" y="3732126"/>
            <a:ext cx="2080135" cy="5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2C66B-2AEB-E13C-1AED-E8892F4C2A98}"/>
              </a:ext>
            </a:extLst>
          </p:cNvPr>
          <p:cNvCxnSpPr>
            <a:cxnSpLocks/>
          </p:cNvCxnSpPr>
          <p:nvPr/>
        </p:nvCxnSpPr>
        <p:spPr>
          <a:xfrm flipH="1">
            <a:off x="4805069" y="3714285"/>
            <a:ext cx="5107799" cy="123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BFA5D0-EAC0-3B8C-E376-4A6443A9C97A}"/>
              </a:ext>
            </a:extLst>
          </p:cNvPr>
          <p:cNvSpPr txBox="1"/>
          <p:nvPr/>
        </p:nvSpPr>
        <p:spPr>
          <a:xfrm>
            <a:off x="4443744" y="4081231"/>
            <a:ext cx="67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B0F0"/>
                </a:solidFill>
              </a:rPr>
              <a:t>sos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FA795-4466-D7DA-5005-7C52455EE1AD}"/>
              </a:ext>
            </a:extLst>
          </p:cNvPr>
          <p:cNvSpPr txBox="1"/>
          <p:nvPr/>
        </p:nvSpPr>
        <p:spPr>
          <a:xfrm>
            <a:off x="4311763" y="4993104"/>
            <a:ext cx="67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B0F0"/>
                </a:solidFill>
              </a:rPr>
              <a:t>eos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10AB22C-775E-9C93-2CC6-E46DF02A89A2}"/>
              </a:ext>
            </a:extLst>
          </p:cNvPr>
          <p:cNvCxnSpPr>
            <a:cxnSpLocks/>
          </p:cNvCxnSpPr>
          <p:nvPr/>
        </p:nvCxnSpPr>
        <p:spPr>
          <a:xfrm>
            <a:off x="3509010" y="3773095"/>
            <a:ext cx="4714221" cy="526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54FA1F-8DEE-1DA9-6B05-AEBB88521FEC}"/>
              </a:ext>
            </a:extLst>
          </p:cNvPr>
          <p:cNvCxnSpPr>
            <a:cxnSpLocks/>
          </p:cNvCxnSpPr>
          <p:nvPr/>
        </p:nvCxnSpPr>
        <p:spPr>
          <a:xfrm>
            <a:off x="3996951" y="3737895"/>
            <a:ext cx="5311760" cy="56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72A0D6-F5FF-B17B-6755-C9AD434631BC}"/>
              </a:ext>
            </a:extLst>
          </p:cNvPr>
          <p:cNvSpPr txBox="1"/>
          <p:nvPr/>
        </p:nvSpPr>
        <p:spPr>
          <a:xfrm>
            <a:off x="3998214" y="2805730"/>
            <a:ext cx="3688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tokenize as substring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8EC3FA-AF10-4432-EDB6-6A060ACDA94C}"/>
              </a:ext>
            </a:extLst>
          </p:cNvPr>
          <p:cNvCxnSpPr>
            <a:cxnSpLocks/>
          </p:cNvCxnSpPr>
          <p:nvPr/>
        </p:nvCxnSpPr>
        <p:spPr>
          <a:xfrm flipH="1">
            <a:off x="3509010" y="2392809"/>
            <a:ext cx="487941" cy="1120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806AEF-26A0-5226-3787-0E5BC0458746}"/>
              </a:ext>
            </a:extLst>
          </p:cNvPr>
          <p:cNvCxnSpPr>
            <a:cxnSpLocks/>
          </p:cNvCxnSpPr>
          <p:nvPr/>
        </p:nvCxnSpPr>
        <p:spPr>
          <a:xfrm flipH="1">
            <a:off x="3910415" y="2371380"/>
            <a:ext cx="86536" cy="1112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617EFF-301B-600A-ABA2-5B968B6EA994}"/>
              </a:ext>
            </a:extLst>
          </p:cNvPr>
          <p:cNvSpPr txBox="1"/>
          <p:nvPr/>
        </p:nvSpPr>
        <p:spPr>
          <a:xfrm>
            <a:off x="925550" y="976292"/>
            <a:ext cx="8965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String                                  Token ID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47A56EC-28B3-9F71-998D-7A4300C10D6B}"/>
              </a:ext>
            </a:extLst>
          </p:cNvPr>
          <p:cNvCxnSpPr/>
          <p:nvPr/>
        </p:nvCxnSpPr>
        <p:spPr>
          <a:xfrm>
            <a:off x="2074675" y="1165860"/>
            <a:ext cx="183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6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427AE-DA06-DA73-E544-EDCED539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1102"/>
            <a:ext cx="5363323" cy="231489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970101-3998-C176-DD8E-D965FBCF764E}"/>
              </a:ext>
            </a:extLst>
          </p:cNvPr>
          <p:cNvCxnSpPr>
            <a:cxnSpLocks/>
          </p:cNvCxnSpPr>
          <p:nvPr/>
        </p:nvCxnSpPr>
        <p:spPr>
          <a:xfrm>
            <a:off x="4394200" y="2108200"/>
            <a:ext cx="2235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46B242E-79B4-7A4D-EFEC-7D32D7EBA575}"/>
              </a:ext>
            </a:extLst>
          </p:cNvPr>
          <p:cNvSpPr/>
          <p:nvPr/>
        </p:nvSpPr>
        <p:spPr>
          <a:xfrm rot="5400000">
            <a:off x="691361" y="199569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398C56-117C-BCC6-8B75-FCBAA22823D2}"/>
              </a:ext>
            </a:extLst>
          </p:cNvPr>
          <p:cNvSpPr txBox="1"/>
          <p:nvPr/>
        </p:nvSpPr>
        <p:spPr>
          <a:xfrm>
            <a:off x="6640787" y="1651406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tf.shape</a:t>
            </a:r>
            <a:r>
              <a:rPr lang="en-US" altLang="ko-KR" dirty="0"/>
              <a:t>(k) is (batch size,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tf.shape</a:t>
            </a:r>
            <a:r>
              <a:rPr lang="en-US" altLang="ko-KR" dirty="0"/>
              <a:t>(k)[-1] = </a:t>
            </a:r>
            <a:r>
              <a:rPr lang="en-US" altLang="ko-KR" dirty="0" err="1"/>
              <a:t>d_model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AD427-8D01-7F57-4143-5FB07B80F97D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D5F7F8-F20E-BF42-49E4-191A9740DB35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6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427AE-DA06-DA73-E544-EDCED539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1102"/>
            <a:ext cx="5363323" cy="2314898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46B242E-79B4-7A4D-EFEC-7D32D7EBA575}"/>
              </a:ext>
            </a:extLst>
          </p:cNvPr>
          <p:cNvSpPr/>
          <p:nvPr/>
        </p:nvSpPr>
        <p:spPr>
          <a:xfrm rot="5400000">
            <a:off x="691361" y="199569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BBDD94-237D-BDD8-3387-AFABE466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9" y="4029032"/>
            <a:ext cx="2829320" cy="2095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5921D7-32BD-5723-C744-3B80CE4E1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12" y="4238611"/>
            <a:ext cx="4867954" cy="2419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7C88B3-CA58-9E15-2353-9ED832521CAC}"/>
              </a:ext>
            </a:extLst>
          </p:cNvPr>
          <p:cNvSpPr txBox="1"/>
          <p:nvPr/>
        </p:nvSpPr>
        <p:spPr>
          <a:xfrm>
            <a:off x="3519500" y="6051361"/>
            <a:ext cx="315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FF00"/>
                </a:solidFill>
              </a:rPr>
              <a:t>x.shape</a:t>
            </a:r>
            <a:r>
              <a:rPr lang="en-US" altLang="ko-KR" sz="1200" dirty="0">
                <a:solidFill>
                  <a:srgbClr val="FFFF00"/>
                </a:solidFill>
              </a:rPr>
              <a:t> = (</a:t>
            </a:r>
            <a:r>
              <a:rPr lang="en-US" altLang="ko-KR" sz="1200" dirty="0" err="1">
                <a:solidFill>
                  <a:srgbClr val="FFFF00"/>
                </a:solidFill>
              </a:rPr>
              <a:t>batch_size</a:t>
            </a:r>
            <a:r>
              <a:rPr lang="en-US" altLang="ko-KR" sz="1200" dirty="0">
                <a:solidFill>
                  <a:srgbClr val="FFFF00"/>
                </a:solidFill>
              </a:rPr>
              <a:t>, </a:t>
            </a:r>
            <a:r>
              <a:rPr lang="en-US" altLang="ko-KR" sz="1200" dirty="0" err="1">
                <a:solidFill>
                  <a:srgbClr val="FFFF00"/>
                </a:solidFill>
              </a:rPr>
              <a:t>seq_len</a:t>
            </a:r>
            <a:r>
              <a:rPr lang="en-US" altLang="ko-KR" sz="1200" dirty="0">
                <a:solidFill>
                  <a:srgbClr val="FFFF00"/>
                </a:solidFill>
              </a:rPr>
              <a:t>, 512)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58B221E-E21F-CFB9-B20B-5AC98FC08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533" y="5751211"/>
            <a:ext cx="3153215" cy="2476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76D8A28-78BC-8F2B-1D45-1DC04058C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684" y="5998896"/>
            <a:ext cx="3315163" cy="628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20B3A4-3E0F-4509-A763-B28434300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541" y="2772671"/>
            <a:ext cx="3639058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8F17F1-49ED-CE50-21ED-73F0354AA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4541" y="2980986"/>
            <a:ext cx="5003115" cy="17830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20181D-2B64-4386-3E69-37A9C1DBFED7}"/>
              </a:ext>
            </a:extLst>
          </p:cNvPr>
          <p:cNvCxnSpPr/>
          <p:nvPr/>
        </p:nvCxnSpPr>
        <p:spPr>
          <a:xfrm flipH="1" flipV="1">
            <a:off x="8619714" y="3091801"/>
            <a:ext cx="1566333" cy="3249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94420F-C3A2-E85A-4AA5-E33BAD7D9487}"/>
              </a:ext>
            </a:extLst>
          </p:cNvPr>
          <p:cNvCxnSpPr>
            <a:cxnSpLocks/>
          </p:cNvCxnSpPr>
          <p:nvPr/>
        </p:nvCxnSpPr>
        <p:spPr>
          <a:xfrm flipV="1">
            <a:off x="5027341" y="6183107"/>
            <a:ext cx="2010343" cy="336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F3ECD8-5B2D-DD9D-CE0E-872B90408994}"/>
              </a:ext>
            </a:extLst>
          </p:cNvPr>
          <p:cNvSpPr txBox="1"/>
          <p:nvPr/>
        </p:nvSpPr>
        <p:spPr>
          <a:xfrm>
            <a:off x="8725547" y="3020189"/>
            <a:ext cx="304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FF00"/>
                </a:solidFill>
              </a:rPr>
              <a:t>v.shape</a:t>
            </a:r>
            <a:r>
              <a:rPr lang="en-US" altLang="ko-KR" sz="1200" dirty="0">
                <a:solidFill>
                  <a:srgbClr val="FFFF00"/>
                </a:solidFill>
              </a:rPr>
              <a:t> = (</a:t>
            </a:r>
            <a:r>
              <a:rPr lang="en-US" altLang="ko-KR" sz="1200" dirty="0" err="1">
                <a:solidFill>
                  <a:srgbClr val="FFFF00"/>
                </a:solidFill>
              </a:rPr>
              <a:t>batch_size</a:t>
            </a:r>
            <a:r>
              <a:rPr lang="en-US" altLang="ko-KR" sz="1200" dirty="0">
                <a:solidFill>
                  <a:srgbClr val="FFFF00"/>
                </a:solidFill>
              </a:rPr>
              <a:t>, </a:t>
            </a:r>
            <a:r>
              <a:rPr lang="en-US" altLang="ko-KR" sz="1200" dirty="0" err="1">
                <a:solidFill>
                  <a:srgbClr val="FFFF00"/>
                </a:solidFill>
              </a:rPr>
              <a:t>seq_len</a:t>
            </a:r>
            <a:r>
              <a:rPr lang="en-US" altLang="ko-KR" sz="1200" dirty="0">
                <a:solidFill>
                  <a:srgbClr val="FFFF00"/>
                </a:solidFill>
              </a:rPr>
              <a:t>, 512)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2440E8-313A-2691-849A-03EAFBBCD6F7}"/>
              </a:ext>
            </a:extLst>
          </p:cNvPr>
          <p:cNvCxnSpPr>
            <a:cxnSpLocks/>
          </p:cNvCxnSpPr>
          <p:nvPr/>
        </p:nvCxnSpPr>
        <p:spPr>
          <a:xfrm>
            <a:off x="4394200" y="2108200"/>
            <a:ext cx="2235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88B06-C3D0-465D-F00E-6C9094910BD3}"/>
              </a:ext>
            </a:extLst>
          </p:cNvPr>
          <p:cNvSpPr txBox="1"/>
          <p:nvPr/>
        </p:nvSpPr>
        <p:spPr>
          <a:xfrm>
            <a:off x="6640787" y="1651406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tf.shape</a:t>
            </a:r>
            <a:r>
              <a:rPr lang="en-US" altLang="ko-KR" dirty="0"/>
              <a:t>(k) is (batch size,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tf.shape</a:t>
            </a:r>
            <a:r>
              <a:rPr lang="en-US" altLang="ko-KR" dirty="0"/>
              <a:t>(k)[-1] = </a:t>
            </a:r>
            <a:r>
              <a:rPr lang="en-US" altLang="ko-KR" dirty="0" err="1"/>
              <a:t>d_model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604F2-D7E4-EE1E-AE8A-19C29FBAF88D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F0C0F5-204F-D54B-C320-BE93CE0C4BEC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427AE-DA06-DA73-E544-EDCED539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1102"/>
            <a:ext cx="5363323" cy="2314898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46B242E-79B4-7A4D-EFEC-7D32D7EBA575}"/>
              </a:ext>
            </a:extLst>
          </p:cNvPr>
          <p:cNvSpPr/>
          <p:nvPr/>
        </p:nvSpPr>
        <p:spPr>
          <a:xfrm rot="5400000">
            <a:off x="691361" y="219042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98027-DB80-7AAE-C569-34A1BE3954AE}"/>
                  </a:ext>
                </a:extLst>
              </p:cNvPr>
              <p:cNvSpPr txBox="1"/>
              <p:nvPr/>
            </p:nvSpPr>
            <p:spPr>
              <a:xfrm>
                <a:off x="6570133" y="1913887"/>
                <a:ext cx="1176867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98027-DB80-7AAE-C569-34A1BE395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3" y="1913887"/>
                <a:ext cx="1176867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979527F-5A2B-F42A-4AB0-501D95FF43E1}"/>
              </a:ext>
            </a:extLst>
          </p:cNvPr>
          <p:cNvCxnSpPr>
            <a:cxnSpLocks/>
          </p:cNvCxnSpPr>
          <p:nvPr/>
        </p:nvCxnSpPr>
        <p:spPr>
          <a:xfrm>
            <a:off x="5317067" y="2296171"/>
            <a:ext cx="140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076EA5-222D-2BCA-659A-9E68D6974E70}"/>
                  </a:ext>
                </a:extLst>
              </p:cNvPr>
              <p:cNvSpPr txBox="1"/>
              <p:nvPr/>
            </p:nvSpPr>
            <p:spPr>
              <a:xfrm>
                <a:off x="6238072" y="2721565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076EA5-222D-2BCA-659A-9E68D697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72" y="2721565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BD6FB60-B906-B90A-C9AC-083BDB101B47}"/>
              </a:ext>
            </a:extLst>
          </p:cNvPr>
          <p:cNvSpPr/>
          <p:nvPr/>
        </p:nvSpPr>
        <p:spPr>
          <a:xfrm rot="5400000">
            <a:off x="691361" y="288167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C27B5E56-FB09-F1E5-A7D9-ECB3789DA3EF}"/>
              </a:ext>
            </a:extLst>
          </p:cNvPr>
          <p:cNvSpPr/>
          <p:nvPr/>
        </p:nvSpPr>
        <p:spPr>
          <a:xfrm rot="5400000">
            <a:off x="698767" y="310463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CE7006-AE34-14E1-A011-C566CFAD52D9}"/>
              </a:ext>
            </a:extLst>
          </p:cNvPr>
          <p:cNvCxnSpPr/>
          <p:nvPr/>
        </p:nvCxnSpPr>
        <p:spPr>
          <a:xfrm>
            <a:off x="4326467" y="3210376"/>
            <a:ext cx="247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92DBDE9-AB4D-955B-7A0F-74AABCB2A2A8}"/>
              </a:ext>
            </a:extLst>
          </p:cNvPr>
          <p:cNvCxnSpPr>
            <a:cxnSpLocks/>
          </p:cNvCxnSpPr>
          <p:nvPr/>
        </p:nvCxnSpPr>
        <p:spPr>
          <a:xfrm>
            <a:off x="6214533" y="3009937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4D519F-801B-30AF-7C12-AD3206C51CF6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8A77F9F-0ACD-45DD-864A-93EE778EE70F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97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5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0539D5-3590-7B70-9301-C5B0BC06BC28}"/>
                  </a:ext>
                </a:extLst>
              </p:cNvPr>
              <p:cNvSpPr txBox="1"/>
              <p:nvPr/>
            </p:nvSpPr>
            <p:spPr>
              <a:xfrm>
                <a:off x="925550" y="1399627"/>
                <a:ext cx="10521383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We set pad token to embedding matrix, when there is no data.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So, we need to make our model to ignore pad token.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▶</a:t>
                </a:r>
                <a:r>
                  <a:rPr lang="en-US" altLang="ko-KR" dirty="0"/>
                  <a:t> In this project, there is padding mask, masks pad token,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and look ahead mask, used in decoder, masks succeeding words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The way of masking is to multiply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/>
                  <a:t> to target to make output of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0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0539D5-3590-7B70-9301-C5B0BC06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99627"/>
                <a:ext cx="10521383" cy="3970318"/>
              </a:xfrm>
              <a:prstGeom prst="rect">
                <a:avLst/>
              </a:prstGeom>
              <a:blipFill>
                <a:blip r:embed="rId2"/>
                <a:stretch>
                  <a:fillRect l="-521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52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271C38-52DD-156D-2C02-AA015E0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5399646"/>
            <a:ext cx="4382112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C0BB2-09F5-E1A6-9BC3-CB47C9EA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810121"/>
            <a:ext cx="6087325" cy="314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33ACC-85C0-512A-26D1-CBC86318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408957"/>
            <a:ext cx="5544324" cy="30579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A3DD9E-744D-DE49-045F-A105CE91B5BC}"/>
              </a:ext>
            </a:extLst>
          </p:cNvPr>
          <p:cNvCxnSpPr>
            <a:cxnSpLocks/>
          </p:cNvCxnSpPr>
          <p:nvPr/>
        </p:nvCxnSpPr>
        <p:spPr>
          <a:xfrm flipH="1" flipV="1">
            <a:off x="1651000" y="5063066"/>
            <a:ext cx="284480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DB339-7D06-5F1E-9937-35FE94EEFE7D}"/>
              </a:ext>
            </a:extLst>
          </p:cNvPr>
          <p:cNvCxnSpPr>
            <a:cxnSpLocks/>
          </p:cNvCxnSpPr>
          <p:nvPr/>
        </p:nvCxnSpPr>
        <p:spPr>
          <a:xfrm flipH="1" flipV="1">
            <a:off x="5096107" y="4466909"/>
            <a:ext cx="759522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FF14492-E241-6688-7984-F08E5962329B}"/>
              </a:ext>
            </a:extLst>
          </p:cNvPr>
          <p:cNvSpPr/>
          <p:nvPr/>
        </p:nvSpPr>
        <p:spPr>
          <a:xfrm rot="5400000">
            <a:off x="691361" y="18402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E59BA33-1843-0C04-A561-CF3A1C21D2CD}"/>
              </a:ext>
            </a:extLst>
          </p:cNvPr>
          <p:cNvSpPr/>
          <p:nvPr/>
        </p:nvSpPr>
        <p:spPr>
          <a:xfrm rot="5400000">
            <a:off x="691361" y="256840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8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26A96AE-20E6-6D77-BF81-486458EA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80532"/>
            <a:ext cx="3162741" cy="24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D549E3-107C-1E14-A9FA-D4ABBBA1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545119"/>
            <a:ext cx="5677692" cy="124794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4CB4BD-5764-1EB7-EF56-41939AD6B244}"/>
              </a:ext>
            </a:extLst>
          </p:cNvPr>
          <p:cNvCxnSpPr/>
          <p:nvPr/>
        </p:nvCxnSpPr>
        <p:spPr>
          <a:xfrm>
            <a:off x="3903133" y="855133"/>
            <a:ext cx="0" cy="62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D209D4-B4F2-E68E-2673-095673C61E47}"/>
              </a:ext>
            </a:extLst>
          </p:cNvPr>
          <p:cNvSpPr txBox="1"/>
          <p:nvPr/>
        </p:nvSpPr>
        <p:spPr>
          <a:xfrm>
            <a:off x="3903133" y="983166"/>
            <a:ext cx="17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 ID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7CB09F-B26F-D973-F255-9B540FFE1004}"/>
              </a:ext>
            </a:extLst>
          </p:cNvPr>
          <p:cNvCxnSpPr/>
          <p:nvPr/>
        </p:nvCxnSpPr>
        <p:spPr>
          <a:xfrm flipV="1">
            <a:off x="3764397" y="2387600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463B98-EEF7-D5A7-AF6D-677E7723992D}"/>
              </a:ext>
            </a:extLst>
          </p:cNvPr>
          <p:cNvSpPr txBox="1"/>
          <p:nvPr/>
        </p:nvSpPr>
        <p:spPr>
          <a:xfrm>
            <a:off x="3378200" y="2028799"/>
            <a:ext cx="171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 Token is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997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26A96AE-20E6-6D77-BF81-486458EA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80532"/>
            <a:ext cx="3162741" cy="24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D549E3-107C-1E14-A9FA-D4ABBBA1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545119"/>
            <a:ext cx="5677692" cy="124794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4CB4BD-5764-1EB7-EF56-41939AD6B244}"/>
              </a:ext>
            </a:extLst>
          </p:cNvPr>
          <p:cNvCxnSpPr/>
          <p:nvPr/>
        </p:nvCxnSpPr>
        <p:spPr>
          <a:xfrm>
            <a:off x="3903133" y="855133"/>
            <a:ext cx="0" cy="62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D209D4-B4F2-E68E-2673-095673C61E47}"/>
              </a:ext>
            </a:extLst>
          </p:cNvPr>
          <p:cNvSpPr txBox="1"/>
          <p:nvPr/>
        </p:nvSpPr>
        <p:spPr>
          <a:xfrm>
            <a:off x="3903133" y="983166"/>
            <a:ext cx="17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 ID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7CB09F-B26F-D973-F255-9B540FFE1004}"/>
              </a:ext>
            </a:extLst>
          </p:cNvPr>
          <p:cNvCxnSpPr/>
          <p:nvPr/>
        </p:nvCxnSpPr>
        <p:spPr>
          <a:xfrm flipV="1">
            <a:off x="3764397" y="2387600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463B98-EEF7-D5A7-AF6D-677E7723992D}"/>
              </a:ext>
            </a:extLst>
          </p:cNvPr>
          <p:cNvSpPr txBox="1"/>
          <p:nvPr/>
        </p:nvSpPr>
        <p:spPr>
          <a:xfrm>
            <a:off x="3378200" y="2028799"/>
            <a:ext cx="171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 Token is 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79355-5110-DE5F-7494-22974D3A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76" y="1051847"/>
            <a:ext cx="5287113" cy="110505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C8283-D123-2F1B-9FDF-9DB48E96B6BA}"/>
              </a:ext>
            </a:extLst>
          </p:cNvPr>
          <p:cNvCxnSpPr/>
          <p:nvPr/>
        </p:nvCxnSpPr>
        <p:spPr>
          <a:xfrm>
            <a:off x="6670978" y="110067"/>
            <a:ext cx="0" cy="651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D122078-1B0D-2852-7801-AFAB0C89B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976" y="2760133"/>
            <a:ext cx="3439005" cy="933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F7F39-EABE-BCCA-7410-A77D941FB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976" y="4100977"/>
            <a:ext cx="3620005" cy="924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4D1DD8-9F4D-9C52-98AA-72244BAE2A44}"/>
              </a:ext>
            </a:extLst>
          </p:cNvPr>
          <p:cNvSpPr txBox="1"/>
          <p:nvPr/>
        </p:nvSpPr>
        <p:spPr>
          <a:xfrm>
            <a:off x="6738714" y="5269008"/>
            <a:ext cx="470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1 is pad Token</a:t>
            </a:r>
          </a:p>
        </p:txBody>
      </p:sp>
    </p:spTree>
    <p:extLst>
      <p:ext uri="{BB962C8B-B14F-4D97-AF65-F5344CB8AC3E}">
        <p14:creationId xmlns:p14="http://schemas.microsoft.com/office/powerpoint/2010/main" val="4041335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26A96AE-20E6-6D77-BF81-486458EA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80532"/>
            <a:ext cx="3162741" cy="24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D549E3-107C-1E14-A9FA-D4ABBBA1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545119"/>
            <a:ext cx="5677692" cy="124794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4CB4BD-5764-1EB7-EF56-41939AD6B244}"/>
              </a:ext>
            </a:extLst>
          </p:cNvPr>
          <p:cNvCxnSpPr/>
          <p:nvPr/>
        </p:nvCxnSpPr>
        <p:spPr>
          <a:xfrm>
            <a:off x="3903133" y="855133"/>
            <a:ext cx="0" cy="62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D209D4-B4F2-E68E-2673-095673C61E47}"/>
              </a:ext>
            </a:extLst>
          </p:cNvPr>
          <p:cNvSpPr txBox="1"/>
          <p:nvPr/>
        </p:nvSpPr>
        <p:spPr>
          <a:xfrm>
            <a:off x="3903133" y="983166"/>
            <a:ext cx="17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 ID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7CB09F-B26F-D973-F255-9B540FFE1004}"/>
              </a:ext>
            </a:extLst>
          </p:cNvPr>
          <p:cNvCxnSpPr/>
          <p:nvPr/>
        </p:nvCxnSpPr>
        <p:spPr>
          <a:xfrm flipV="1">
            <a:off x="3764397" y="2387600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463B98-EEF7-D5A7-AF6D-677E7723992D}"/>
              </a:ext>
            </a:extLst>
          </p:cNvPr>
          <p:cNvSpPr txBox="1"/>
          <p:nvPr/>
        </p:nvSpPr>
        <p:spPr>
          <a:xfrm>
            <a:off x="3378200" y="2028799"/>
            <a:ext cx="171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 Token is 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757C09-47E2-7C7C-A85A-4D29AC264530}"/>
              </a:ext>
            </a:extLst>
          </p:cNvPr>
          <p:cNvCxnSpPr/>
          <p:nvPr/>
        </p:nvCxnSpPr>
        <p:spPr>
          <a:xfrm>
            <a:off x="5427133" y="3733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1BB1E5-9904-45FC-6B53-2C4097BA36BC}"/>
              </a:ext>
            </a:extLst>
          </p:cNvPr>
          <p:cNvSpPr txBox="1"/>
          <p:nvPr/>
        </p:nvSpPr>
        <p:spPr>
          <a:xfrm>
            <a:off x="4237153" y="4343400"/>
            <a:ext cx="40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 vector 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05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D8F74E-0D02-8FB5-CE0E-86F0DFC80641}"/>
              </a:ext>
            </a:extLst>
          </p:cNvPr>
          <p:cNvSpPr txBox="1"/>
          <p:nvPr/>
        </p:nvSpPr>
        <p:spPr>
          <a:xfrm>
            <a:off x="6848133" y="1847604"/>
            <a:ext cx="4004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can pass None like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 means masking is activated,</a:t>
            </a:r>
          </a:p>
          <a:p>
            <a:r>
              <a:rPr lang="en-US" altLang="ko-KR" dirty="0"/>
              <a:t>then mask is not None is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A2141AF-ECB8-0A41-B3E0-6430A69D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79077"/>
            <a:ext cx="4344006" cy="295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136E23-82FE-B212-D8A6-6EF62360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9724"/>
            <a:ext cx="3162741" cy="247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CB957B-BEA6-C79E-7FB9-AD31851C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2295367"/>
            <a:ext cx="5334744" cy="226726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42253E-8120-1209-3989-B45C0E094679}"/>
              </a:ext>
            </a:extLst>
          </p:cNvPr>
          <p:cNvCxnSpPr/>
          <p:nvPr/>
        </p:nvCxnSpPr>
        <p:spPr>
          <a:xfrm flipH="1">
            <a:off x="4275666" y="1738097"/>
            <a:ext cx="313267" cy="5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C82E104-5005-4C9A-EAB1-731AF936EF11}"/>
              </a:ext>
            </a:extLst>
          </p:cNvPr>
          <p:cNvSpPr/>
          <p:nvPr/>
        </p:nvSpPr>
        <p:spPr>
          <a:xfrm rot="5400000">
            <a:off x="691361" y="357594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8E5B525-1428-B676-F00E-F46E6C5CB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133" y="2295683"/>
            <a:ext cx="4896533" cy="190527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A6C1D8-C93F-38C5-0086-5195CEB94AC3}"/>
              </a:ext>
            </a:extLst>
          </p:cNvPr>
          <p:cNvCxnSpPr/>
          <p:nvPr/>
        </p:nvCxnSpPr>
        <p:spPr>
          <a:xfrm>
            <a:off x="2836333" y="3681684"/>
            <a:ext cx="40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43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A2141AF-ECB8-0A41-B3E0-6430A69D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79077"/>
            <a:ext cx="4344006" cy="295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136E23-82FE-B212-D8A6-6EF62360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9724"/>
            <a:ext cx="3162741" cy="247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CB957B-BEA6-C79E-7FB9-AD31851C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2295367"/>
            <a:ext cx="5334744" cy="226726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42253E-8120-1209-3989-B45C0E094679}"/>
              </a:ext>
            </a:extLst>
          </p:cNvPr>
          <p:cNvCxnSpPr/>
          <p:nvPr/>
        </p:nvCxnSpPr>
        <p:spPr>
          <a:xfrm flipH="1">
            <a:off x="4275666" y="1738097"/>
            <a:ext cx="313267" cy="5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C82E104-5005-4C9A-EAB1-731AF936EF11}"/>
              </a:ext>
            </a:extLst>
          </p:cNvPr>
          <p:cNvSpPr/>
          <p:nvPr/>
        </p:nvSpPr>
        <p:spPr>
          <a:xfrm rot="5400000">
            <a:off x="691361" y="375373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A0100C-61DF-C5C6-2B9B-9052699FCA99}"/>
                  </a:ext>
                </a:extLst>
              </p:cNvPr>
              <p:cNvSpPr txBox="1"/>
              <p:nvPr/>
            </p:nvSpPr>
            <p:spPr>
              <a:xfrm>
                <a:off x="6636219" y="4859327"/>
                <a:ext cx="47074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1 is pad Token, 0 is not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multiply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/>
                  <a:t> to this vector,</a:t>
                </a:r>
              </a:p>
              <a:p>
                <a:r>
                  <a:rPr lang="en-US" altLang="ko-KR" dirty="0"/>
                  <a:t>    then pad Token will have 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A0100C-61DF-C5C6-2B9B-9052699F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19" y="4859327"/>
                <a:ext cx="4707467" cy="1200329"/>
              </a:xfrm>
              <a:prstGeom prst="rect">
                <a:avLst/>
              </a:prstGeom>
              <a:blipFill>
                <a:blip r:embed="rId5"/>
                <a:stretch>
                  <a:fillRect l="-1166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45180C89-316F-5FF7-E0E2-236C1DA97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219" y="589449"/>
            <a:ext cx="5287113" cy="11050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5E12BD-4CBB-E277-4209-37F8771EC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219" y="2297735"/>
            <a:ext cx="3439005" cy="9335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92B4E78-8232-55C1-B26E-8F191F536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219" y="3638579"/>
            <a:ext cx="362000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2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F9F493-18A5-8BCA-FEAD-6A946C212B7A}"/>
              </a:ext>
            </a:extLst>
          </p:cNvPr>
          <p:cNvSpPr txBox="1"/>
          <p:nvPr/>
        </p:nvSpPr>
        <p:spPr>
          <a:xfrm>
            <a:off x="925550" y="976292"/>
            <a:ext cx="8965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 ID                                  Embedding Matrix</a:t>
            </a:r>
            <a:endParaRPr lang="en-US" altLang="ko-KR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244CA7D-FA9F-18BC-F35C-1EE738CAEE88}"/>
              </a:ext>
            </a:extLst>
          </p:cNvPr>
          <p:cNvCxnSpPr/>
          <p:nvPr/>
        </p:nvCxnSpPr>
        <p:spPr>
          <a:xfrm>
            <a:off x="2348995" y="1143000"/>
            <a:ext cx="183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8BD44F1-A706-D81A-A1A2-495FB87F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3900760"/>
            <a:ext cx="3324689" cy="22101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4F80F31-FDDC-5764-C6D6-6C8E0F10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574783"/>
            <a:ext cx="8583223" cy="1562318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D721BA-A062-204C-D9B5-EBEBEADE1E29}"/>
              </a:ext>
            </a:extLst>
          </p:cNvPr>
          <p:cNvCxnSpPr/>
          <p:nvPr/>
        </p:nvCxnSpPr>
        <p:spPr>
          <a:xfrm flipH="1">
            <a:off x="3486150" y="3137101"/>
            <a:ext cx="960120" cy="128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6A7250-5213-10D3-8215-4AF6F4AE0A23}"/>
              </a:ext>
            </a:extLst>
          </p:cNvPr>
          <p:cNvSpPr txBox="1"/>
          <p:nvPr/>
        </p:nvSpPr>
        <p:spPr>
          <a:xfrm>
            <a:off x="4147185" y="3610978"/>
            <a:ext cx="389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Implemented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2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271C38-52DD-156D-2C02-AA015E0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5399646"/>
            <a:ext cx="4382112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C0BB2-09F5-E1A6-9BC3-CB47C9EA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810121"/>
            <a:ext cx="6087325" cy="314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33ACC-85C0-512A-26D1-CBC86318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408957"/>
            <a:ext cx="5544324" cy="30579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A3DD9E-744D-DE49-045F-A105CE91B5BC}"/>
              </a:ext>
            </a:extLst>
          </p:cNvPr>
          <p:cNvCxnSpPr>
            <a:cxnSpLocks/>
          </p:cNvCxnSpPr>
          <p:nvPr/>
        </p:nvCxnSpPr>
        <p:spPr>
          <a:xfrm flipH="1" flipV="1">
            <a:off x="1651000" y="5063066"/>
            <a:ext cx="284480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DB339-7D06-5F1E-9937-35FE94EEFE7D}"/>
              </a:ext>
            </a:extLst>
          </p:cNvPr>
          <p:cNvCxnSpPr>
            <a:cxnSpLocks/>
          </p:cNvCxnSpPr>
          <p:nvPr/>
        </p:nvCxnSpPr>
        <p:spPr>
          <a:xfrm flipH="1" flipV="1">
            <a:off x="5096107" y="4466909"/>
            <a:ext cx="759522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E59BA33-1843-0C04-A561-CF3A1C21D2CD}"/>
              </a:ext>
            </a:extLst>
          </p:cNvPr>
          <p:cNvSpPr/>
          <p:nvPr/>
        </p:nvSpPr>
        <p:spPr>
          <a:xfrm rot="5400000">
            <a:off x="691361" y="34658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0BF75-34BF-A70B-97AC-EF5FCE9BBEE4}"/>
              </a:ext>
            </a:extLst>
          </p:cNvPr>
          <p:cNvSpPr txBox="1"/>
          <p:nvPr/>
        </p:nvSpPr>
        <p:spPr>
          <a:xfrm>
            <a:off x="7349067" y="1441586"/>
            <a:ext cx="45974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Look ahead mask takes role of</a:t>
            </a:r>
          </a:p>
          <a:p>
            <a:r>
              <a:rPr lang="en-US" altLang="ko-KR" dirty="0"/>
              <a:t>    masking succeeding words in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sz="1600" dirty="0" err="1">
                <a:latin typeface="Consolas" panose="020B0609020204030204" pitchFamily="49" charset="0"/>
              </a:rPr>
              <a:t>tf.shape</a:t>
            </a:r>
            <a:r>
              <a:rPr lang="en-US" altLang="ko-KR" sz="1600" dirty="0">
                <a:latin typeface="Consolas" panose="020B0609020204030204" pitchFamily="49" charset="0"/>
              </a:rPr>
              <a:t>(tar) = (</a:t>
            </a:r>
            <a:r>
              <a:rPr lang="en-US" altLang="ko-KR" sz="16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seq_len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tf.shape</a:t>
            </a:r>
            <a:r>
              <a:rPr lang="en-US" altLang="ko-KR" sz="1600" dirty="0">
                <a:latin typeface="Consolas" panose="020B0609020204030204" pitchFamily="49" charset="0"/>
              </a:rPr>
              <a:t>(tar)[1] = </a:t>
            </a:r>
            <a:r>
              <a:rPr lang="en-US" altLang="ko-KR" sz="1600" dirty="0" err="1">
                <a:latin typeface="Consolas" panose="020B0609020204030204" pitchFamily="49" charset="0"/>
              </a:rPr>
              <a:t>seq_len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8C15C7-F2ED-29DB-44F8-BF0C33AC8AEA}"/>
              </a:ext>
            </a:extLst>
          </p:cNvPr>
          <p:cNvCxnSpPr>
            <a:cxnSpLocks/>
          </p:cNvCxnSpPr>
          <p:nvPr/>
        </p:nvCxnSpPr>
        <p:spPr>
          <a:xfrm>
            <a:off x="5571067" y="3589867"/>
            <a:ext cx="177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4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38932A-2DDC-BB7F-8C2C-6AC7D88E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31868"/>
            <a:ext cx="4953691" cy="638264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46D67A06-3B25-A3F4-C64A-B63DB479DB52}"/>
              </a:ext>
            </a:extLst>
          </p:cNvPr>
          <p:cNvSpPr/>
          <p:nvPr/>
        </p:nvSpPr>
        <p:spPr>
          <a:xfrm rot="5400000">
            <a:off x="691361" y="15270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A07AFD-43FF-F813-736D-56F7C66E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9" y="2314420"/>
            <a:ext cx="3781953" cy="1095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2BFA518-B1A8-4A06-FDE4-17581665D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9" y="3754236"/>
            <a:ext cx="5334744" cy="2267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80A3F9-D4C1-BAD4-4A35-4DEC1BB0CE08}"/>
              </a:ext>
            </a:extLst>
          </p:cNvPr>
          <p:cNvSpPr txBox="1"/>
          <p:nvPr/>
        </p:nvSpPr>
        <p:spPr>
          <a:xfrm>
            <a:off x="4942886" y="2671865"/>
            <a:ext cx="4707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1 is mask, 0 is not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64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38932A-2DDC-BB7F-8C2C-6AC7D88E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31868"/>
            <a:ext cx="4953691" cy="638264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46D67A06-3B25-A3F4-C64A-B63DB479DB52}"/>
              </a:ext>
            </a:extLst>
          </p:cNvPr>
          <p:cNvSpPr/>
          <p:nvPr/>
        </p:nvSpPr>
        <p:spPr>
          <a:xfrm rot="5400000">
            <a:off x="691361" y="50406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A07AFD-43FF-F813-736D-56F7C66E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9" y="2314420"/>
            <a:ext cx="3781953" cy="1095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2BFA518-B1A8-4A06-FDE4-17581665D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9" y="3754236"/>
            <a:ext cx="5334744" cy="2267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80A3F9-D4C1-BAD4-4A35-4DEC1BB0CE08}"/>
              </a:ext>
            </a:extLst>
          </p:cNvPr>
          <p:cNvSpPr txBox="1"/>
          <p:nvPr/>
        </p:nvSpPr>
        <p:spPr>
          <a:xfrm>
            <a:off x="4942886" y="2671865"/>
            <a:ext cx="4707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1 is mask, 0 is not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912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5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271C38-52DD-156D-2C02-AA015E0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5399646"/>
            <a:ext cx="4382112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C0BB2-09F5-E1A6-9BC3-CB47C9EA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810121"/>
            <a:ext cx="6087325" cy="314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33ACC-85C0-512A-26D1-CBC86318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408957"/>
            <a:ext cx="5544324" cy="30579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A3DD9E-744D-DE49-045F-A105CE91B5BC}"/>
              </a:ext>
            </a:extLst>
          </p:cNvPr>
          <p:cNvCxnSpPr>
            <a:cxnSpLocks/>
          </p:cNvCxnSpPr>
          <p:nvPr/>
        </p:nvCxnSpPr>
        <p:spPr>
          <a:xfrm flipH="1" flipV="1">
            <a:off x="1651000" y="5063066"/>
            <a:ext cx="284480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DB339-7D06-5F1E-9937-35FE94EEFE7D}"/>
              </a:ext>
            </a:extLst>
          </p:cNvPr>
          <p:cNvCxnSpPr>
            <a:cxnSpLocks/>
          </p:cNvCxnSpPr>
          <p:nvPr/>
        </p:nvCxnSpPr>
        <p:spPr>
          <a:xfrm flipH="1" flipV="1">
            <a:off x="5096107" y="4466909"/>
            <a:ext cx="759522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E59BA33-1843-0C04-A561-CF3A1C21D2CD}"/>
              </a:ext>
            </a:extLst>
          </p:cNvPr>
          <p:cNvSpPr/>
          <p:nvPr/>
        </p:nvSpPr>
        <p:spPr>
          <a:xfrm rot="5400000">
            <a:off x="697143" y="38489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0BF75-34BF-A70B-97AC-EF5FCE9BBEE4}"/>
              </a:ext>
            </a:extLst>
          </p:cNvPr>
          <p:cNvSpPr txBox="1"/>
          <p:nvPr/>
        </p:nvSpPr>
        <p:spPr>
          <a:xfrm>
            <a:off x="7349067" y="1441586"/>
            <a:ext cx="459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Look ahead mask takes role of</a:t>
            </a:r>
          </a:p>
          <a:p>
            <a:r>
              <a:rPr lang="en-US" altLang="ko-KR" dirty="0"/>
              <a:t>    masking succeeding words in decoder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8C15C7-F2ED-29DB-44F8-BF0C33AC8AEA}"/>
              </a:ext>
            </a:extLst>
          </p:cNvPr>
          <p:cNvCxnSpPr>
            <a:cxnSpLocks/>
          </p:cNvCxnSpPr>
          <p:nvPr/>
        </p:nvCxnSpPr>
        <p:spPr>
          <a:xfrm>
            <a:off x="6358467" y="393773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36B081-9EC6-7E17-D0F8-8D6DEDA4AC22}"/>
              </a:ext>
            </a:extLst>
          </p:cNvPr>
          <p:cNvSpPr txBox="1"/>
          <p:nvPr/>
        </p:nvSpPr>
        <p:spPr>
          <a:xfrm>
            <a:off x="7349067" y="3754165"/>
            <a:ext cx="470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1 is mask, 0 is not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look ahead mask includes padding mask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5720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12824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95229-D9D1-FD6C-3CDC-E59C0A9A5702}"/>
              </a:ext>
            </a:extLst>
          </p:cNvPr>
          <p:cNvSpPr txBox="1"/>
          <p:nvPr/>
        </p:nvSpPr>
        <p:spPr>
          <a:xfrm>
            <a:off x="5456767" y="1265568"/>
            <a:ext cx="6625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MultiHeadAttention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/>
              <a:t>inherits </a:t>
            </a:r>
            <a:r>
              <a:rPr lang="en-US" altLang="ko-KR" sz="1600" dirty="0" err="1"/>
              <a:t>tf.keras.layers.Layer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Layer is a callable object, takes one or more tensors as input,</a:t>
            </a:r>
          </a:p>
          <a:p>
            <a:r>
              <a:rPr lang="en-US" altLang="ko-KR" sz="1600" dirty="0"/>
              <a:t>and one or more tensors as output.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B7AC33-C5A4-ACCA-F6E4-E94DB524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67" y="3656678"/>
            <a:ext cx="568721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14518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33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16296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2F83B0-E0D9-61CC-0521-C2CF3080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3" y="4654663"/>
            <a:ext cx="816406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3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23577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FA8F-0BB0-AD77-4713-F0230581817C}"/>
              </a:ext>
            </a:extLst>
          </p:cNvPr>
          <p:cNvCxnSpPr/>
          <p:nvPr/>
        </p:nvCxnSpPr>
        <p:spPr>
          <a:xfrm>
            <a:off x="4411133" y="2455333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E9810F-9027-51A3-89AF-0142746FC896}"/>
              </a:ext>
            </a:extLst>
          </p:cNvPr>
          <p:cNvSpPr txBox="1"/>
          <p:nvPr/>
        </p:nvSpPr>
        <p:spPr>
          <a:xfrm>
            <a:off x="5698067" y="2262998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/>
              <a:t>if </a:t>
            </a:r>
            <a:r>
              <a:rPr lang="en-US" altLang="ko-KR" dirty="0" err="1"/>
              <a:t>d_model</a:t>
            </a:r>
            <a:r>
              <a:rPr lang="en-US" altLang="ko-KR" dirty="0"/>
              <a:t> % </a:t>
            </a:r>
            <a:r>
              <a:rPr lang="en-US" altLang="ko-KR" dirty="0" err="1"/>
              <a:t>self.num_heads</a:t>
            </a:r>
            <a:r>
              <a:rPr lang="en-US" altLang="ko-KR" dirty="0"/>
              <a:t> != 0,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AssertionError</a:t>
            </a:r>
            <a:r>
              <a:rPr lang="en-US" altLang="ko-KR" dirty="0"/>
              <a:t>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302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27218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FA8F-0BB0-AD77-4713-F0230581817C}"/>
              </a:ext>
            </a:extLst>
          </p:cNvPr>
          <p:cNvCxnSpPr>
            <a:cxnSpLocks/>
          </p:cNvCxnSpPr>
          <p:nvPr/>
        </p:nvCxnSpPr>
        <p:spPr>
          <a:xfrm>
            <a:off x="4470400" y="281940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E9810F-9027-51A3-89AF-0142746FC896}"/>
              </a:ext>
            </a:extLst>
          </p:cNvPr>
          <p:cNvSpPr txBox="1"/>
          <p:nvPr/>
        </p:nvSpPr>
        <p:spPr>
          <a:xfrm>
            <a:off x="5689600" y="2627066"/>
            <a:ext cx="479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/>
              <a:t>We have to split vectors,</a:t>
            </a:r>
          </a:p>
          <a:p>
            <a:r>
              <a:rPr lang="en-US" altLang="ko-KR" dirty="0"/>
              <a:t>    Define the dimension of </a:t>
            </a:r>
            <a:r>
              <a:rPr lang="en-US" altLang="ko-KR" dirty="0" err="1"/>
              <a:t>splited</a:t>
            </a:r>
            <a:r>
              <a:rPr lang="en-US" altLang="ko-KR" dirty="0"/>
              <a:t>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970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466916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FA8F-0BB0-AD77-4713-F0230581817C}"/>
              </a:ext>
            </a:extLst>
          </p:cNvPr>
          <p:cNvCxnSpPr>
            <a:cxnSpLocks/>
          </p:cNvCxnSpPr>
          <p:nvPr/>
        </p:nvCxnSpPr>
        <p:spPr>
          <a:xfrm>
            <a:off x="4470400" y="281940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E9810F-9027-51A3-89AF-0142746FC896}"/>
              </a:ext>
            </a:extLst>
          </p:cNvPr>
          <p:cNvSpPr txBox="1"/>
          <p:nvPr/>
        </p:nvSpPr>
        <p:spPr>
          <a:xfrm>
            <a:off x="5689600" y="2627066"/>
            <a:ext cx="479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/>
              <a:t>We have to split vectors,</a:t>
            </a:r>
          </a:p>
          <a:p>
            <a:r>
              <a:rPr lang="en-US" altLang="ko-KR" dirty="0"/>
              <a:t>    Define the dimension of </a:t>
            </a:r>
            <a:r>
              <a:rPr lang="en-US" altLang="ko-KR" dirty="0" err="1"/>
              <a:t>splited</a:t>
            </a:r>
            <a:r>
              <a:rPr lang="en-US" altLang="ko-KR" dirty="0"/>
              <a:t> vector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C64A62-729E-EA96-7922-37244CAA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06" y="3584604"/>
            <a:ext cx="2819794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D35857-EAB8-276E-3DAC-49BA27D7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4626575"/>
            <a:ext cx="5163271" cy="66684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B1077-B1A6-6DDF-6A71-BD9347BCA270}"/>
              </a:ext>
            </a:extLst>
          </p:cNvPr>
          <p:cNvCxnSpPr/>
          <p:nvPr/>
        </p:nvCxnSpPr>
        <p:spPr>
          <a:xfrm flipH="1">
            <a:off x="3767667" y="4233333"/>
            <a:ext cx="4038600" cy="48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F6EAD1-D0CE-8DDF-70AD-4C7898E64F06}"/>
              </a:ext>
            </a:extLst>
          </p:cNvPr>
          <p:cNvSpPr txBox="1"/>
          <p:nvPr/>
        </p:nvSpPr>
        <p:spPr>
          <a:xfrm>
            <a:off x="6568863" y="4688473"/>
            <a:ext cx="346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We are here!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F088A6-9108-1F0D-8260-579F300B8BBA}"/>
              </a:ext>
            </a:extLst>
          </p:cNvPr>
          <p:cNvCxnSpPr/>
          <p:nvPr/>
        </p:nvCxnSpPr>
        <p:spPr>
          <a:xfrm>
            <a:off x="2160270" y="4594860"/>
            <a:ext cx="3817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D181B-4A5E-B7C8-601A-87F07EE285C0}"/>
              </a:ext>
            </a:extLst>
          </p:cNvPr>
          <p:cNvCxnSpPr/>
          <p:nvPr/>
        </p:nvCxnSpPr>
        <p:spPr>
          <a:xfrm>
            <a:off x="2160270" y="5124450"/>
            <a:ext cx="3817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B6E35B-29C7-E7C9-D987-40A715AA9FB6}"/>
              </a:ext>
            </a:extLst>
          </p:cNvPr>
          <p:cNvCxnSpPr>
            <a:cxnSpLocks/>
          </p:cNvCxnSpPr>
          <p:nvPr/>
        </p:nvCxnSpPr>
        <p:spPr>
          <a:xfrm>
            <a:off x="2160270" y="4594860"/>
            <a:ext cx="0" cy="529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5A6C30-F582-7DCB-CEE2-43BC45870A07}"/>
              </a:ext>
            </a:extLst>
          </p:cNvPr>
          <p:cNvCxnSpPr>
            <a:cxnSpLocks/>
          </p:cNvCxnSpPr>
          <p:nvPr/>
        </p:nvCxnSpPr>
        <p:spPr>
          <a:xfrm>
            <a:off x="5977890" y="4594860"/>
            <a:ext cx="0" cy="529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D276BB-A982-46D3-8385-3BBBC1D86DCE}"/>
              </a:ext>
            </a:extLst>
          </p:cNvPr>
          <p:cNvCxnSpPr/>
          <p:nvPr/>
        </p:nvCxnSpPr>
        <p:spPr>
          <a:xfrm>
            <a:off x="5977890" y="4857750"/>
            <a:ext cx="5414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07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48469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FA8F-0BB0-AD77-4713-F0230581817C}"/>
              </a:ext>
            </a:extLst>
          </p:cNvPr>
          <p:cNvCxnSpPr>
            <a:cxnSpLocks/>
          </p:cNvCxnSpPr>
          <p:nvPr/>
        </p:nvCxnSpPr>
        <p:spPr>
          <a:xfrm>
            <a:off x="4470400" y="281940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E9810F-9027-51A3-89AF-0142746FC896}"/>
              </a:ext>
            </a:extLst>
          </p:cNvPr>
          <p:cNvSpPr txBox="1"/>
          <p:nvPr/>
        </p:nvSpPr>
        <p:spPr>
          <a:xfrm>
            <a:off x="5689600" y="2627066"/>
            <a:ext cx="479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/>
              <a:t>We have to split vectors,</a:t>
            </a:r>
          </a:p>
          <a:p>
            <a:r>
              <a:rPr lang="en-US" altLang="ko-KR" dirty="0"/>
              <a:t>    Define the dimension of </a:t>
            </a:r>
            <a:r>
              <a:rPr lang="en-US" altLang="ko-KR" dirty="0" err="1"/>
              <a:t>splited</a:t>
            </a:r>
            <a:r>
              <a:rPr lang="en-US" altLang="ko-KR" dirty="0"/>
              <a:t> vector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C64A62-729E-EA96-7922-37244CAA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06" y="3584604"/>
            <a:ext cx="2819794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D35857-EAB8-276E-3DAC-49BA27D7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4626575"/>
            <a:ext cx="5163271" cy="66684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B1077-B1A6-6DDF-6A71-BD9347BCA270}"/>
              </a:ext>
            </a:extLst>
          </p:cNvPr>
          <p:cNvCxnSpPr/>
          <p:nvPr/>
        </p:nvCxnSpPr>
        <p:spPr>
          <a:xfrm flipH="1">
            <a:off x="3767667" y="4233333"/>
            <a:ext cx="4038600" cy="48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F234F-D91F-3EAD-0E50-28E20D363C84}"/>
              </a:ext>
            </a:extLst>
          </p:cNvPr>
          <p:cNvSpPr txBox="1"/>
          <p:nvPr/>
        </p:nvSpPr>
        <p:spPr>
          <a:xfrm>
            <a:off x="1151467" y="5457822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 </a:t>
            </a:r>
            <a:r>
              <a:rPr lang="en-US" altLang="ko-KR" dirty="0" err="1"/>
              <a:t>tf.shape</a:t>
            </a:r>
            <a:r>
              <a:rPr lang="en-US" altLang="ko-KR" dirty="0"/>
              <a:t>(x)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tf.shape</a:t>
            </a:r>
            <a:r>
              <a:rPr lang="en-US" altLang="ko-KR" dirty="0"/>
              <a:t>(x)[1],      </a:t>
            </a:r>
          </a:p>
          <a:p>
            <a:r>
              <a:rPr lang="en-US" altLang="ko-KR" dirty="0"/>
              <a:t>                          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self.depth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197AF-8E6E-71D8-400A-C0EAB7CE2389}"/>
              </a:ext>
            </a:extLst>
          </p:cNvPr>
          <p:cNvSpPr txBox="1"/>
          <p:nvPr/>
        </p:nvSpPr>
        <p:spPr>
          <a:xfrm>
            <a:off x="6905804" y="4324327"/>
            <a:ext cx="304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v.shape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batch_size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seq_len</a:t>
            </a:r>
            <a:r>
              <a:rPr lang="en-US" altLang="ko-KR" sz="1200" dirty="0"/>
              <a:t>, 512)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43F6DD-070E-3775-5EED-0F2EEDFECDBF}"/>
              </a:ext>
            </a:extLst>
          </p:cNvPr>
          <p:cNvCxnSpPr/>
          <p:nvPr/>
        </p:nvCxnSpPr>
        <p:spPr>
          <a:xfrm flipH="1">
            <a:off x="5545667" y="4538133"/>
            <a:ext cx="325120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29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50416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D35857-EAB8-276E-3DAC-49BA27D7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626575"/>
            <a:ext cx="5163271" cy="666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6F234F-D91F-3EAD-0E50-28E20D363C84}"/>
              </a:ext>
            </a:extLst>
          </p:cNvPr>
          <p:cNvSpPr txBox="1"/>
          <p:nvPr/>
        </p:nvSpPr>
        <p:spPr>
          <a:xfrm>
            <a:off x="1151467" y="5457822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 </a:t>
            </a:r>
            <a:r>
              <a:rPr lang="en-US" altLang="ko-KR" dirty="0" err="1"/>
              <a:t>tf.shape</a:t>
            </a:r>
            <a:r>
              <a:rPr lang="en-US" altLang="ko-KR" dirty="0"/>
              <a:t>(x)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tf.shape</a:t>
            </a:r>
            <a:r>
              <a:rPr lang="en-US" altLang="ko-KR" dirty="0"/>
              <a:t>(x)[1],      </a:t>
            </a:r>
          </a:p>
          <a:p>
            <a:r>
              <a:rPr lang="en-US" altLang="ko-KR" dirty="0"/>
              <a:t>                          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self.depth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1FDB1B-D95F-C45D-C3E2-92ACBF0FF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67" y="4486136"/>
            <a:ext cx="5210902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D764F1-8B24-59A2-9B9B-98017341B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06" y="3584604"/>
            <a:ext cx="2819794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6807FB-4473-67FC-B90A-9F5CD4932EBF}"/>
              </a:ext>
            </a:extLst>
          </p:cNvPr>
          <p:cNvSpPr txBox="1"/>
          <p:nvPr/>
        </p:nvSpPr>
        <p:spPr>
          <a:xfrm>
            <a:off x="9495366" y="5457822"/>
            <a:ext cx="3090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= 3</a:t>
            </a: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seq_len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= 12</a:t>
            </a: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num_heads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= 8</a:t>
            </a: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d_model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= 512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4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30858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E1D76-B3E3-BDCD-8AAB-35D7711B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603799"/>
            <a:ext cx="3953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30858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E1D76-B3E3-BDCD-8AAB-35D7711B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53" y="1265569"/>
            <a:ext cx="3953427" cy="1200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3FF0F2-959B-4276-FE24-217F7E8E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353" y="2943952"/>
            <a:ext cx="2610214" cy="495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24DB9C-2E96-F8AC-7921-71ABE1C62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353" y="3736386"/>
            <a:ext cx="6030167" cy="18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DDE051-307F-3727-CDC4-9CD996DF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353" y="4315967"/>
            <a:ext cx="502037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99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30858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E1D76-B3E3-BDCD-8AAB-35D7711B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53" y="1265569"/>
            <a:ext cx="3953427" cy="1200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3FF0F2-959B-4276-FE24-217F7E8E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353" y="2943952"/>
            <a:ext cx="2610214" cy="495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24DB9C-2E96-F8AC-7921-71ABE1C62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353" y="3736386"/>
            <a:ext cx="6030167" cy="18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DDE051-307F-3727-CDC4-9CD996DF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353" y="4315967"/>
            <a:ext cx="5020376" cy="1562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68DCFA-7674-FDD9-D181-D741B7B94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41" y="4477915"/>
            <a:ext cx="4658375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EAE1BB-4568-15E2-0155-AC2B4EE0E933}"/>
              </a:ext>
            </a:extLst>
          </p:cNvPr>
          <p:cNvSpPr txBox="1"/>
          <p:nvPr/>
        </p:nvSpPr>
        <p:spPr>
          <a:xfrm>
            <a:off x="5350934" y="4899214"/>
            <a:ext cx="11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10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A4C6E1-D6D2-275C-640D-7AE403A6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693729"/>
            <a:ext cx="8554644" cy="2410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70C1FB-B107-D197-C1EE-9EB26645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436518"/>
            <a:ext cx="1800476" cy="257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339EA9-C955-CBCC-2A57-0618BF66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4103890"/>
            <a:ext cx="2610214" cy="495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C41F35-C00F-99A7-D15B-964325FA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621" y="4120927"/>
            <a:ext cx="6030167" cy="1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6BBFBA-1504-2652-F01C-25FA4D561C01}"/>
              </a:ext>
            </a:extLst>
          </p:cNvPr>
          <p:cNvSpPr txBox="1"/>
          <p:nvPr/>
        </p:nvSpPr>
        <p:spPr>
          <a:xfrm>
            <a:off x="2142067" y="5018323"/>
            <a:ext cx="23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F0A6B-133B-D695-C7ED-889AC0EBF4C8}"/>
              </a:ext>
            </a:extLst>
          </p:cNvPr>
          <p:cNvCxnSpPr>
            <a:cxnSpLocks/>
          </p:cNvCxnSpPr>
          <p:nvPr/>
        </p:nvCxnSpPr>
        <p:spPr>
          <a:xfrm>
            <a:off x="2556934" y="5218771"/>
            <a:ext cx="204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768562-8CC0-4ECB-C564-653711122AEC}"/>
              </a:ext>
            </a:extLst>
          </p:cNvPr>
          <p:cNvSpPr txBox="1"/>
          <p:nvPr/>
        </p:nvSpPr>
        <p:spPr>
          <a:xfrm>
            <a:off x="4596573" y="5018323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q(ex)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03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C70C1FB-B107-D197-C1EE-9EB26645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36518"/>
            <a:ext cx="180047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7C0AC8-1B42-A2AB-AE57-46771710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954429"/>
            <a:ext cx="8306959" cy="857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D54B8-B126-1EDB-D31C-3B5B8F82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3341254"/>
            <a:ext cx="3410426" cy="70494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010AC-01DA-6758-5E2A-9B97A6DC77EA}"/>
              </a:ext>
            </a:extLst>
          </p:cNvPr>
          <p:cNvCxnSpPr/>
          <p:nvPr/>
        </p:nvCxnSpPr>
        <p:spPr>
          <a:xfrm>
            <a:off x="4436533" y="3759200"/>
            <a:ext cx="135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3285A3-07F7-6DA7-9E19-35D3994A4BAC}"/>
              </a:ext>
            </a:extLst>
          </p:cNvPr>
          <p:cNvSpPr txBox="1"/>
          <p:nvPr/>
        </p:nvSpPr>
        <p:spPr>
          <a:xfrm>
            <a:off x="5791200" y="3584537"/>
            <a:ext cx="613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</a:t>
            </a:r>
            <a:r>
              <a:rPr lang="en-US" altLang="ko-KR" dirty="0"/>
              <a:t> So, </a:t>
            </a:r>
            <a:r>
              <a:rPr lang="en-US" altLang="ko-KR" dirty="0" err="1"/>
              <a:t>self.wq</a:t>
            </a:r>
            <a:r>
              <a:rPr lang="en-US" altLang="ko-KR" dirty="0"/>
              <a:t>, </a:t>
            </a:r>
            <a:r>
              <a:rPr lang="en-US" altLang="ko-KR" dirty="0" err="1"/>
              <a:t>self.wk</a:t>
            </a:r>
            <a:r>
              <a:rPr lang="en-US" altLang="ko-KR" dirty="0"/>
              <a:t>, </a:t>
            </a:r>
            <a:r>
              <a:rPr lang="en-US" altLang="ko-KR" dirty="0" err="1"/>
              <a:t>self.wv</a:t>
            </a:r>
            <a:r>
              <a:rPr lang="en-US" altLang="ko-KR" dirty="0"/>
              <a:t> have</a:t>
            </a:r>
          </a:p>
          <a:p>
            <a:r>
              <a:rPr lang="en-US" altLang="ko-KR" dirty="0"/>
              <a:t>    their own weight matrix and bias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C70697-FA56-A700-40F8-7AF08C5177B4}"/>
              </a:ext>
            </a:extLst>
          </p:cNvPr>
          <p:cNvCxnSpPr>
            <a:cxnSpLocks/>
          </p:cNvCxnSpPr>
          <p:nvPr/>
        </p:nvCxnSpPr>
        <p:spPr>
          <a:xfrm flipV="1">
            <a:off x="5096107" y="1705515"/>
            <a:ext cx="0" cy="65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27C3F0-F2F7-21FA-CC60-7B0DEBDB8779}"/>
              </a:ext>
            </a:extLst>
          </p:cNvPr>
          <p:cNvSpPr txBox="1"/>
          <p:nvPr/>
        </p:nvSpPr>
        <p:spPr>
          <a:xfrm>
            <a:off x="4665133" y="1414833"/>
            <a:ext cx="36237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basically, None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0005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30858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E1D76-B3E3-BDCD-8AAB-35D7711B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603799"/>
            <a:ext cx="3953427" cy="120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0510E-55D8-68EA-5292-6AB9823CB51B}"/>
              </a:ext>
            </a:extLst>
          </p:cNvPr>
          <p:cNvSpPr txBox="1"/>
          <p:nvPr/>
        </p:nvSpPr>
        <p:spPr>
          <a:xfrm>
            <a:off x="5621866" y="1621169"/>
            <a:ext cx="597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 err="1"/>
              <a:t>self.wq</a:t>
            </a:r>
            <a:r>
              <a:rPr lang="en-US" altLang="ko-KR" dirty="0"/>
              <a:t> is a dense layer, that has its own weight matrix</a:t>
            </a:r>
          </a:p>
          <a:p>
            <a:endParaRPr lang="en-US" altLang="ko-KR" dirty="0"/>
          </a:p>
          <a:p>
            <a:r>
              <a:rPr lang="ko-KR" altLang="en-US" sz="1800" dirty="0"/>
              <a:t>▶ </a:t>
            </a:r>
            <a:r>
              <a:rPr lang="en-US" altLang="ko-KR" sz="1800" dirty="0"/>
              <a:t>In call function, we give q as an input for </a:t>
            </a:r>
            <a:r>
              <a:rPr lang="en-US" altLang="ko-KR" sz="1800" dirty="0" err="1"/>
              <a:t>self.wq</a:t>
            </a:r>
            <a:r>
              <a:rPr lang="en-US" altLang="ko-KR" sz="1800" dirty="0"/>
              <a:t> layer</a:t>
            </a:r>
          </a:p>
          <a:p>
            <a:r>
              <a:rPr lang="en-US" altLang="ko-KR" dirty="0"/>
              <a:t>    then</a:t>
            </a:r>
            <a:r>
              <a:rPr lang="ko-KR" altLang="en-US" dirty="0"/>
              <a:t> </a:t>
            </a:r>
            <a:r>
              <a:rPr lang="en-US" altLang="ko-KR" dirty="0"/>
              <a:t>derives new q.</a:t>
            </a:r>
          </a:p>
        </p:txBody>
      </p:sp>
    </p:spTree>
    <p:extLst>
      <p:ext uri="{BB962C8B-B14F-4D97-AF65-F5344CB8AC3E}">
        <p14:creationId xmlns:p14="http://schemas.microsoft.com/office/powerpoint/2010/main" val="4218357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1C0ED-9342-DA9E-41FF-3998729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65569"/>
            <a:ext cx="3953427" cy="281979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E1C621B-A1B0-B4F6-E374-5FF945B8831C}"/>
              </a:ext>
            </a:extLst>
          </p:cNvPr>
          <p:cNvSpPr/>
          <p:nvPr/>
        </p:nvSpPr>
        <p:spPr>
          <a:xfrm rot="5400000">
            <a:off x="697143" y="38224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61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641082"/>
            <a:ext cx="6535062" cy="371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72AF2-789A-CD92-C039-0382DEB78514}"/>
              </a:ext>
            </a:extLst>
          </p:cNvPr>
          <p:cNvSpPr txBox="1"/>
          <p:nvPr/>
        </p:nvSpPr>
        <p:spPr>
          <a:xfrm>
            <a:off x="925551" y="1068968"/>
            <a:ext cx="613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</a:t>
            </a:r>
            <a:r>
              <a:rPr lang="en-US" altLang="ko-KR" dirty="0"/>
              <a:t> We already saw </a:t>
            </a:r>
            <a:r>
              <a:rPr lang="en-US" altLang="ko-KR" dirty="0" err="1"/>
              <a:t>split_heads</a:t>
            </a:r>
            <a:r>
              <a:rPr lang="en-US" altLang="ko-KR" dirty="0"/>
              <a:t>() above, lets go to call()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5AABF7-7E57-C0AF-B3D8-2F9224D4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601742"/>
            <a:ext cx="506800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5C6231-6A02-BA3F-66BF-D26C5967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3"/>
            <a:ext cx="407726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928DC2-9340-C9D4-FB96-48BBC6DC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286007"/>
            <a:ext cx="9497750" cy="1533739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E84F8B6-E02D-B025-B2AE-2FA27BFDB3B8}"/>
              </a:ext>
            </a:extLst>
          </p:cNvPr>
          <p:cNvCxnSpPr>
            <a:cxnSpLocks/>
          </p:cNvCxnSpPr>
          <p:nvPr/>
        </p:nvCxnSpPr>
        <p:spPr>
          <a:xfrm flipH="1">
            <a:off x="8412480" y="2657680"/>
            <a:ext cx="1439181" cy="256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72D907-25D2-01EA-3071-DA1E9C0771B1}"/>
              </a:ext>
            </a:extLst>
          </p:cNvPr>
          <p:cNvCxnSpPr>
            <a:cxnSpLocks/>
          </p:cNvCxnSpPr>
          <p:nvPr/>
        </p:nvCxnSpPr>
        <p:spPr>
          <a:xfrm>
            <a:off x="3779579" y="1723375"/>
            <a:ext cx="1223241" cy="699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CBA21-DC43-E536-EA2B-6E28904E7791}"/>
              </a:ext>
            </a:extLst>
          </p:cNvPr>
          <p:cNvCxnSpPr>
            <a:cxnSpLocks/>
          </p:cNvCxnSpPr>
          <p:nvPr/>
        </p:nvCxnSpPr>
        <p:spPr>
          <a:xfrm>
            <a:off x="5509260" y="2709019"/>
            <a:ext cx="0" cy="105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C8FF2288-0E2A-3BEA-FCA5-7E4DFF71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4424708"/>
            <a:ext cx="8573696" cy="168616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6CC116-89AD-20DE-5A2F-3BC55FF3C185}"/>
              </a:ext>
            </a:extLst>
          </p:cNvPr>
          <p:cNvCxnSpPr>
            <a:cxnSpLocks/>
          </p:cNvCxnSpPr>
          <p:nvPr/>
        </p:nvCxnSpPr>
        <p:spPr>
          <a:xfrm>
            <a:off x="6096000" y="3120004"/>
            <a:ext cx="0" cy="14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16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13248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48A2E-C66B-BE99-C750-8AD68064F11A}"/>
              </a:ext>
            </a:extLst>
          </p:cNvPr>
          <p:cNvSpPr txBox="1"/>
          <p:nvPr/>
        </p:nvSpPr>
        <p:spPr>
          <a:xfrm>
            <a:off x="3412065" y="1276678"/>
            <a:ext cx="4766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FF00"/>
                </a:solidFill>
              </a:rPr>
              <a:t>tf.shape</a:t>
            </a:r>
            <a:r>
              <a:rPr lang="en-US" altLang="ko-KR" sz="1400" dirty="0">
                <a:solidFill>
                  <a:srgbClr val="FFFF00"/>
                </a:solidFill>
              </a:rPr>
              <a:t>(q) = (</a:t>
            </a:r>
            <a:r>
              <a:rPr lang="en-US" altLang="ko-KR" sz="1400" dirty="0" err="1">
                <a:solidFill>
                  <a:srgbClr val="FFFF00"/>
                </a:solidFill>
              </a:rPr>
              <a:t>batch_size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r>
              <a:rPr lang="en-US" altLang="ko-KR" sz="1400" dirty="0" err="1">
                <a:solidFill>
                  <a:srgbClr val="FFFF00"/>
                </a:solidFill>
              </a:rPr>
              <a:t>seq_len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r>
              <a:rPr lang="en-US" altLang="ko-KR" sz="1400" dirty="0" err="1">
                <a:solidFill>
                  <a:srgbClr val="FFFF00"/>
                </a:solidFill>
              </a:rPr>
              <a:t>d_model</a:t>
            </a:r>
            <a:r>
              <a:rPr lang="en-US" altLang="ko-KR" sz="1400" dirty="0">
                <a:solidFill>
                  <a:srgbClr val="FFFF00"/>
                </a:solidFill>
              </a:rPr>
              <a:t>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7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168042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F2E68-A00E-C686-AA90-2CEF53B6A65C}"/>
              </a:ext>
            </a:extLst>
          </p:cNvPr>
          <p:cNvSpPr txBox="1"/>
          <p:nvPr/>
        </p:nvSpPr>
        <p:spPr>
          <a:xfrm>
            <a:off x="7672102" y="1219772"/>
            <a:ext cx="3927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 err="1"/>
              <a:t>self.wq</a:t>
            </a:r>
            <a:r>
              <a:rPr lang="en-US" altLang="ko-KR" dirty="0"/>
              <a:t> is a dense layer,</a:t>
            </a:r>
          </a:p>
          <a:p>
            <a:r>
              <a:rPr lang="en-US" altLang="ko-KR" dirty="0"/>
              <a:t>    that has its own weight matrix</a:t>
            </a:r>
          </a:p>
          <a:p>
            <a:endParaRPr lang="en-US" altLang="ko-KR" dirty="0"/>
          </a:p>
          <a:p>
            <a:r>
              <a:rPr lang="ko-KR" altLang="en-US" sz="1800" dirty="0"/>
              <a:t>▶ </a:t>
            </a:r>
            <a:r>
              <a:rPr lang="en-US" altLang="ko-KR" sz="1800" dirty="0"/>
              <a:t>take q as an input of </a:t>
            </a:r>
            <a:r>
              <a:rPr lang="en-US" altLang="ko-KR" sz="1800" dirty="0" err="1"/>
              <a:t>self.wq</a:t>
            </a:r>
            <a:r>
              <a:rPr lang="en-US" altLang="ko-KR" sz="1800" dirty="0"/>
              <a:t> layer</a:t>
            </a:r>
          </a:p>
          <a:p>
            <a:r>
              <a:rPr lang="en-US" altLang="ko-KR" dirty="0"/>
              <a:t>    then</a:t>
            </a:r>
            <a:r>
              <a:rPr lang="ko-KR" altLang="en-US" dirty="0"/>
              <a:t> </a:t>
            </a:r>
            <a:r>
              <a:rPr lang="en-US" altLang="ko-KR" dirty="0"/>
              <a:t>derives new q.</a:t>
            </a:r>
          </a:p>
          <a:p>
            <a:endParaRPr lang="en-US" altLang="ko-KR" dirty="0"/>
          </a:p>
          <a:p>
            <a:r>
              <a:rPr lang="ko-KR" altLang="en-US" sz="1800" dirty="0"/>
              <a:t>▶ </a:t>
            </a:r>
            <a:r>
              <a:rPr lang="en-US" altLang="ko-KR" sz="1800" dirty="0"/>
              <a:t>same operation with k, v also.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028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241702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088EA-175C-172F-F0CD-32025B21A630}"/>
              </a:ext>
            </a:extLst>
          </p:cNvPr>
          <p:cNvSpPr txBox="1"/>
          <p:nvPr/>
        </p:nvSpPr>
        <p:spPr>
          <a:xfrm>
            <a:off x="925551" y="5002872"/>
            <a:ext cx="9990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 </a:t>
            </a:r>
            <a:r>
              <a:rPr lang="en-US" altLang="ko-KR" dirty="0" err="1"/>
              <a:t>tf.shape</a:t>
            </a:r>
            <a:r>
              <a:rPr lang="en-US" altLang="ko-KR" dirty="0"/>
              <a:t>(q)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▶  </a:t>
            </a:r>
            <a:r>
              <a:rPr lang="en-US" altLang="ko-KR" dirty="0" err="1"/>
              <a:t>tf.shape</a:t>
            </a:r>
            <a:r>
              <a:rPr lang="en-US" altLang="ko-KR" dirty="0"/>
              <a:t>(</a:t>
            </a:r>
            <a:r>
              <a:rPr lang="en-US" altLang="ko-KR" dirty="0" err="1"/>
              <a:t>self.split_heads</a:t>
            </a:r>
            <a:r>
              <a:rPr lang="en-US" altLang="ko-KR" dirty="0"/>
              <a:t>(q, </a:t>
            </a:r>
            <a:r>
              <a:rPr lang="en-US" altLang="ko-KR" dirty="0" err="1"/>
              <a:t>batch_size</a:t>
            </a:r>
            <a:r>
              <a:rPr lang="en-US" altLang="ko-KR" dirty="0"/>
              <a:t>))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self.depth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sz="1800" dirty="0"/>
              <a:t>▶  </a:t>
            </a:r>
            <a:r>
              <a:rPr lang="en-US" altLang="ko-KR" sz="1800" dirty="0"/>
              <a:t>same operation with k, v also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2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C0955FE-4FF8-5514-DD6F-993A8983BA70}"/>
              </a:ext>
            </a:extLst>
          </p:cNvPr>
          <p:cNvSpPr/>
          <p:nvPr/>
        </p:nvSpPr>
        <p:spPr>
          <a:xfrm>
            <a:off x="8314267" y="2887133"/>
            <a:ext cx="1888056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312822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0C3A99-FCD3-E1EF-7A41-2E660E78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96" y="377800"/>
            <a:ext cx="5402738" cy="2331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FC4C6-A493-DD31-7AE9-10B2FDA09848}"/>
                  </a:ext>
                </a:extLst>
              </p:cNvPr>
              <p:cNvSpPr txBox="1"/>
              <p:nvPr/>
            </p:nvSpPr>
            <p:spPr>
              <a:xfrm>
                <a:off x="7460613" y="2974098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FC4C6-A493-DD31-7AE9-10B2FDA0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13" y="2974098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B67D13-751A-0E7B-8F87-A932906F492B}"/>
              </a:ext>
            </a:extLst>
          </p:cNvPr>
          <p:cNvCxnSpPr/>
          <p:nvPr/>
        </p:nvCxnSpPr>
        <p:spPr>
          <a:xfrm>
            <a:off x="7983565" y="3462868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D5FDCC-5B35-9719-579B-5C11480581D8}"/>
              </a:ext>
            </a:extLst>
          </p:cNvPr>
          <p:cNvSpPr txBox="1"/>
          <p:nvPr/>
        </p:nvSpPr>
        <p:spPr>
          <a:xfrm>
            <a:off x="7672102" y="4332639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output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2327D0-95D4-B3A3-CDB6-1090F8910271}"/>
              </a:ext>
            </a:extLst>
          </p:cNvPr>
          <p:cNvCxnSpPr>
            <a:cxnSpLocks/>
          </p:cNvCxnSpPr>
          <p:nvPr/>
        </p:nvCxnSpPr>
        <p:spPr>
          <a:xfrm flipH="1">
            <a:off x="9939311" y="3750117"/>
            <a:ext cx="4228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EC13BE-1A23-4440-C602-608643329A8E}"/>
              </a:ext>
            </a:extLst>
          </p:cNvPr>
          <p:cNvSpPr txBox="1"/>
          <p:nvPr/>
        </p:nvSpPr>
        <p:spPr>
          <a:xfrm>
            <a:off x="8923866" y="4348217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attention_weights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51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C0955FE-4FF8-5514-DD6F-993A8983BA70}"/>
              </a:ext>
            </a:extLst>
          </p:cNvPr>
          <p:cNvSpPr/>
          <p:nvPr/>
        </p:nvSpPr>
        <p:spPr>
          <a:xfrm>
            <a:off x="8314267" y="2887133"/>
            <a:ext cx="1888056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312822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0C3A99-FCD3-E1EF-7A41-2E660E78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96" y="377800"/>
            <a:ext cx="5402738" cy="2331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FC4C6-A493-DD31-7AE9-10B2FDA09848}"/>
                  </a:ext>
                </a:extLst>
              </p:cNvPr>
              <p:cNvSpPr txBox="1"/>
              <p:nvPr/>
            </p:nvSpPr>
            <p:spPr>
              <a:xfrm>
                <a:off x="7460613" y="2974098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FC4C6-A493-DD31-7AE9-10B2FDA0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13" y="2974098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B67D13-751A-0E7B-8F87-A932906F492B}"/>
              </a:ext>
            </a:extLst>
          </p:cNvPr>
          <p:cNvCxnSpPr/>
          <p:nvPr/>
        </p:nvCxnSpPr>
        <p:spPr>
          <a:xfrm>
            <a:off x="7983565" y="3462868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D5FDCC-5B35-9719-579B-5C11480581D8}"/>
              </a:ext>
            </a:extLst>
          </p:cNvPr>
          <p:cNvSpPr txBox="1"/>
          <p:nvPr/>
        </p:nvSpPr>
        <p:spPr>
          <a:xfrm>
            <a:off x="7672102" y="4332639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output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2327D0-95D4-B3A3-CDB6-1090F8910271}"/>
              </a:ext>
            </a:extLst>
          </p:cNvPr>
          <p:cNvCxnSpPr>
            <a:cxnSpLocks/>
          </p:cNvCxnSpPr>
          <p:nvPr/>
        </p:nvCxnSpPr>
        <p:spPr>
          <a:xfrm flipH="1">
            <a:off x="9939311" y="3750117"/>
            <a:ext cx="4228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EC13BE-1A23-4440-C602-608643329A8E}"/>
              </a:ext>
            </a:extLst>
          </p:cNvPr>
          <p:cNvSpPr txBox="1"/>
          <p:nvPr/>
        </p:nvSpPr>
        <p:spPr>
          <a:xfrm>
            <a:off x="8923866" y="4348217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attention_weights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D1EF3-7DE7-274D-4919-462D7B3750C5}"/>
              </a:ext>
            </a:extLst>
          </p:cNvPr>
          <p:cNvSpPr txBox="1"/>
          <p:nvPr/>
        </p:nvSpPr>
        <p:spPr>
          <a:xfrm>
            <a:off x="2345267" y="5140443"/>
            <a:ext cx="900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▶ </a:t>
            </a:r>
            <a:r>
              <a:rPr lang="en-US" altLang="ko-KR" dirty="0"/>
              <a:t>shape of q, k, v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self.depth</a:t>
            </a:r>
            <a:r>
              <a:rPr lang="en-US" altLang="ko-KR" dirty="0"/>
              <a:t>)</a:t>
            </a:r>
          </a:p>
          <a:p>
            <a:r>
              <a:rPr lang="ko-KR" altLang="en-US" sz="1800" dirty="0"/>
              <a:t>▶ </a:t>
            </a:r>
            <a:r>
              <a:rPr lang="en-US" altLang="ko-KR" dirty="0" err="1"/>
              <a:t>tf.shape</a:t>
            </a:r>
            <a:r>
              <a:rPr lang="en-US" altLang="ko-KR" dirty="0"/>
              <a:t>(</a:t>
            </a:r>
            <a:r>
              <a:rPr lang="en-US" altLang="ko-KR" dirty="0" err="1"/>
              <a:t>matmul_qk</a:t>
            </a:r>
            <a:r>
              <a:rPr lang="en-US" altLang="ko-KR" dirty="0"/>
              <a:t>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</a:p>
          <a:p>
            <a:r>
              <a:rPr lang="ko-KR" altLang="en-US" sz="1800" dirty="0"/>
              <a:t>▶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tf</a:t>
            </a:r>
            <a:r>
              <a:rPr lang="en-US" altLang="ko-KR" dirty="0" err="1"/>
              <a:t>.shape</a:t>
            </a:r>
            <a:r>
              <a:rPr lang="en-US" altLang="ko-KR" dirty="0"/>
              <a:t>(</a:t>
            </a:r>
            <a:r>
              <a:rPr lang="en-US" altLang="ko-KR" dirty="0" err="1"/>
              <a:t>attention_weights</a:t>
            </a:r>
            <a:r>
              <a:rPr lang="en-US" altLang="ko-KR" dirty="0"/>
              <a:t>) =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  <a:endParaRPr lang="en-US" altLang="ko-KR" sz="1800" dirty="0"/>
          </a:p>
          <a:p>
            <a:r>
              <a:rPr lang="ko-KR" altLang="en-US" sz="1800" dirty="0"/>
              <a:t>▶ </a:t>
            </a:r>
            <a:r>
              <a:rPr lang="en-US" altLang="ko-KR" sz="1800" dirty="0" err="1"/>
              <a:t>tf.shape</a:t>
            </a:r>
            <a:r>
              <a:rPr lang="en-US" altLang="ko-KR" sz="1800" dirty="0"/>
              <a:t>(output) = 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self.num_heads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self.depth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846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312822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39501-FEA4-F13F-D7F5-80126ECD2D9B}"/>
              </a:ext>
            </a:extLst>
          </p:cNvPr>
          <p:cNvSpPr txBox="1"/>
          <p:nvPr/>
        </p:nvSpPr>
        <p:spPr>
          <a:xfrm>
            <a:off x="7434384" y="1292911"/>
            <a:ext cx="5095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tf.shape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scaled_attention</a:t>
            </a:r>
            <a:r>
              <a:rPr lang="en-US" altLang="ko-KR" sz="1600" dirty="0"/>
              <a:t>) =</a:t>
            </a:r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self.depth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▶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tf.shape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attention_weights</a:t>
            </a:r>
            <a:r>
              <a:rPr lang="en-US" altLang="ko-KR" sz="1600" dirty="0"/>
              <a:t>) = </a:t>
            </a:r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967F4-BEA7-F085-37E1-06AFCA60CAB6}"/>
              </a:ext>
            </a:extLst>
          </p:cNvPr>
          <p:cNvSpPr/>
          <p:nvPr/>
        </p:nvSpPr>
        <p:spPr>
          <a:xfrm>
            <a:off x="8458201" y="2997200"/>
            <a:ext cx="1888056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7216F-B49B-B9C5-3446-8E79EA28E624}"/>
                  </a:ext>
                </a:extLst>
              </p:cNvPr>
              <p:cNvSpPr txBox="1"/>
              <p:nvPr/>
            </p:nvSpPr>
            <p:spPr>
              <a:xfrm>
                <a:off x="7604547" y="3084165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7216F-B49B-B9C5-3446-8E79EA28E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47" y="3084165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583F7E-593E-0407-2421-B3D69DA48890}"/>
              </a:ext>
            </a:extLst>
          </p:cNvPr>
          <p:cNvCxnSpPr>
            <a:cxnSpLocks/>
          </p:cNvCxnSpPr>
          <p:nvPr/>
        </p:nvCxnSpPr>
        <p:spPr>
          <a:xfrm>
            <a:off x="8127499" y="3572935"/>
            <a:ext cx="0" cy="73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DB005-D3B6-D783-1CBB-535F34EB1BA5}"/>
              </a:ext>
            </a:extLst>
          </p:cNvPr>
          <p:cNvSpPr txBox="1"/>
          <p:nvPr/>
        </p:nvSpPr>
        <p:spPr>
          <a:xfrm>
            <a:off x="7715709" y="4328896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scaled_attention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20D9A3-EAFD-5D52-B924-106DE228EA93}"/>
              </a:ext>
            </a:extLst>
          </p:cNvPr>
          <p:cNvCxnSpPr>
            <a:cxnSpLocks/>
          </p:cNvCxnSpPr>
          <p:nvPr/>
        </p:nvCxnSpPr>
        <p:spPr>
          <a:xfrm>
            <a:off x="10087473" y="3860184"/>
            <a:ext cx="0" cy="8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503420-23DD-8914-30BD-E27EB3CE8037}"/>
              </a:ext>
            </a:extLst>
          </p:cNvPr>
          <p:cNvSpPr txBox="1"/>
          <p:nvPr/>
        </p:nvSpPr>
        <p:spPr>
          <a:xfrm>
            <a:off x="9149782" y="4685326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attention_weights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49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349229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39501-FEA4-F13F-D7F5-80126ECD2D9B}"/>
              </a:ext>
            </a:extLst>
          </p:cNvPr>
          <p:cNvSpPr txBox="1"/>
          <p:nvPr/>
        </p:nvSpPr>
        <p:spPr>
          <a:xfrm>
            <a:off x="7434384" y="1292911"/>
            <a:ext cx="5095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tf.shape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scaled_attention</a:t>
            </a:r>
            <a:r>
              <a:rPr lang="en-US" altLang="ko-KR" sz="1600" dirty="0"/>
              <a:t>) =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self.depth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self.depth</a:t>
            </a:r>
            <a:r>
              <a:rPr lang="en-US" altLang="ko-KR" sz="1600" dirty="0"/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8A8DCD-485D-5CFD-7F7B-7B25CCC12A59}"/>
              </a:ext>
            </a:extLst>
          </p:cNvPr>
          <p:cNvCxnSpPr>
            <a:cxnSpLocks/>
          </p:cNvCxnSpPr>
          <p:nvPr/>
        </p:nvCxnSpPr>
        <p:spPr>
          <a:xfrm>
            <a:off x="9296401" y="2167466"/>
            <a:ext cx="0" cy="11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F894E-72C9-FF47-30E7-1432408ED03D}"/>
              </a:ext>
            </a:extLst>
          </p:cNvPr>
          <p:cNvSpPr txBox="1"/>
          <p:nvPr/>
        </p:nvSpPr>
        <p:spPr>
          <a:xfrm>
            <a:off x="9440332" y="2404249"/>
            <a:ext cx="21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transpose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perm=[0,2,1,3]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71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384789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39501-FEA4-F13F-D7F5-80126ECD2D9B}"/>
              </a:ext>
            </a:extLst>
          </p:cNvPr>
          <p:cNvSpPr txBox="1"/>
          <p:nvPr/>
        </p:nvSpPr>
        <p:spPr>
          <a:xfrm>
            <a:off x="7434384" y="1292911"/>
            <a:ext cx="50956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tf.shape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scaled_attention</a:t>
            </a:r>
            <a:r>
              <a:rPr lang="en-US" altLang="ko-KR" sz="1600" dirty="0"/>
              <a:t>) =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self.depth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self.num_heads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self.depth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(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seq_len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seld.d_model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                           = </a:t>
            </a:r>
            <a:r>
              <a:rPr lang="en-US" altLang="ko-KR" sz="1600" dirty="0" err="1"/>
              <a:t>tf.shape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concat_attention</a:t>
            </a:r>
            <a:r>
              <a:rPr lang="en-US" altLang="ko-KR" sz="1600" dirty="0"/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8A8DCD-485D-5CFD-7F7B-7B25CCC12A59}"/>
              </a:ext>
            </a:extLst>
          </p:cNvPr>
          <p:cNvCxnSpPr>
            <a:cxnSpLocks/>
          </p:cNvCxnSpPr>
          <p:nvPr/>
        </p:nvCxnSpPr>
        <p:spPr>
          <a:xfrm>
            <a:off x="9296401" y="2167466"/>
            <a:ext cx="0" cy="11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F894E-72C9-FF47-30E7-1432408ED03D}"/>
              </a:ext>
            </a:extLst>
          </p:cNvPr>
          <p:cNvSpPr txBox="1"/>
          <p:nvPr/>
        </p:nvSpPr>
        <p:spPr>
          <a:xfrm>
            <a:off x="9440332" y="2496581"/>
            <a:ext cx="219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transpose</a:t>
            </a:r>
          </a:p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perm=[0,2,1,3]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5AA57C-737C-12B9-1A02-B7BD284BD1D8}"/>
              </a:ext>
            </a:extLst>
          </p:cNvPr>
          <p:cNvCxnSpPr>
            <a:cxnSpLocks/>
          </p:cNvCxnSpPr>
          <p:nvPr/>
        </p:nvCxnSpPr>
        <p:spPr>
          <a:xfrm>
            <a:off x="9296401" y="3601235"/>
            <a:ext cx="0" cy="11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F3760B-6BE3-70FE-EA81-422EC9EFD639}"/>
              </a:ext>
            </a:extLst>
          </p:cNvPr>
          <p:cNvSpPr txBox="1"/>
          <p:nvPr/>
        </p:nvSpPr>
        <p:spPr>
          <a:xfrm>
            <a:off x="9440332" y="3896273"/>
            <a:ext cx="286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</a:rPr>
              <a:t>tf.reshape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</a:rPr>
              <a:t>batch_size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, -1, </a:t>
            </a:r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</a:rPr>
              <a:t>self.d_model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0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56F53C-49EB-89A7-F9AD-3CA6335A301B}"/>
              </a:ext>
            </a:extLst>
          </p:cNvPr>
          <p:cNvSpPr/>
          <p:nvPr/>
        </p:nvSpPr>
        <p:spPr>
          <a:xfrm>
            <a:off x="8843435" y="2853267"/>
            <a:ext cx="1430867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self.dense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42119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8A8DCD-485D-5CFD-7F7B-7B25CCC12A59}"/>
              </a:ext>
            </a:extLst>
          </p:cNvPr>
          <p:cNvCxnSpPr>
            <a:cxnSpLocks/>
          </p:cNvCxnSpPr>
          <p:nvPr/>
        </p:nvCxnSpPr>
        <p:spPr>
          <a:xfrm>
            <a:off x="9558869" y="2167466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F894E-72C9-FF47-30E7-1432408ED03D}"/>
              </a:ext>
            </a:extLst>
          </p:cNvPr>
          <p:cNvSpPr txBox="1"/>
          <p:nvPr/>
        </p:nvSpPr>
        <p:spPr>
          <a:xfrm>
            <a:off x="8830736" y="1788119"/>
            <a:ext cx="2192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concat_attention</a:t>
            </a:r>
            <a:endParaRPr lang="ko-KR" altLang="en-US" sz="15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D85D26-E8CD-2DE8-650D-661D4018095E}"/>
              </a:ext>
            </a:extLst>
          </p:cNvPr>
          <p:cNvCxnSpPr>
            <a:cxnSpLocks/>
          </p:cNvCxnSpPr>
          <p:nvPr/>
        </p:nvCxnSpPr>
        <p:spPr>
          <a:xfrm>
            <a:off x="9558868" y="3305729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2D8619-9506-4EA4-F08D-9D7A669453FD}"/>
              </a:ext>
            </a:extLst>
          </p:cNvPr>
          <p:cNvSpPr txBox="1"/>
          <p:nvPr/>
        </p:nvSpPr>
        <p:spPr>
          <a:xfrm>
            <a:off x="9177868" y="4081668"/>
            <a:ext cx="2192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output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9C1DC6-1F36-6BE0-8542-DFFD364A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30" y="3251047"/>
            <a:ext cx="362000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7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56F53C-49EB-89A7-F9AD-3CA6335A301B}"/>
              </a:ext>
            </a:extLst>
          </p:cNvPr>
          <p:cNvSpPr/>
          <p:nvPr/>
        </p:nvSpPr>
        <p:spPr>
          <a:xfrm>
            <a:off x="8843435" y="2853267"/>
            <a:ext cx="1430867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self.dense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CBAD53-0598-008E-D359-79A3027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6535062" cy="371526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CD8FD3D-5E88-89A5-3AAF-799C6182582D}"/>
              </a:ext>
            </a:extLst>
          </p:cNvPr>
          <p:cNvSpPr/>
          <p:nvPr/>
        </p:nvSpPr>
        <p:spPr>
          <a:xfrm rot="5400000">
            <a:off x="697143" y="457603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8A8DCD-485D-5CFD-7F7B-7B25CCC12A59}"/>
              </a:ext>
            </a:extLst>
          </p:cNvPr>
          <p:cNvCxnSpPr>
            <a:cxnSpLocks/>
          </p:cNvCxnSpPr>
          <p:nvPr/>
        </p:nvCxnSpPr>
        <p:spPr>
          <a:xfrm>
            <a:off x="9558869" y="2167466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F894E-72C9-FF47-30E7-1432408ED03D}"/>
              </a:ext>
            </a:extLst>
          </p:cNvPr>
          <p:cNvSpPr txBox="1"/>
          <p:nvPr/>
        </p:nvSpPr>
        <p:spPr>
          <a:xfrm>
            <a:off x="8830736" y="1788119"/>
            <a:ext cx="2192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concat_attention</a:t>
            </a:r>
            <a:endParaRPr lang="ko-KR" altLang="en-US" sz="15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D85D26-E8CD-2DE8-650D-661D4018095E}"/>
              </a:ext>
            </a:extLst>
          </p:cNvPr>
          <p:cNvCxnSpPr>
            <a:cxnSpLocks/>
          </p:cNvCxnSpPr>
          <p:nvPr/>
        </p:nvCxnSpPr>
        <p:spPr>
          <a:xfrm>
            <a:off x="9558868" y="3305729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2D8619-9506-4EA4-F08D-9D7A669453FD}"/>
              </a:ext>
            </a:extLst>
          </p:cNvPr>
          <p:cNvSpPr txBox="1"/>
          <p:nvPr/>
        </p:nvSpPr>
        <p:spPr>
          <a:xfrm>
            <a:off x="9177868" y="4081668"/>
            <a:ext cx="2192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output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9C1DC6-1F36-6BE0-8542-DFFD364A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30" y="3251047"/>
            <a:ext cx="3620005" cy="22863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FF3F56-CE70-8A82-1840-9D09CCB98C55}"/>
              </a:ext>
            </a:extLst>
          </p:cNvPr>
          <p:cNvCxnSpPr/>
          <p:nvPr/>
        </p:nvCxnSpPr>
        <p:spPr>
          <a:xfrm>
            <a:off x="2023534" y="4755532"/>
            <a:ext cx="0" cy="34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C5EAA-C92C-4964-2792-0BFE9522F04C}"/>
              </a:ext>
            </a:extLst>
          </p:cNvPr>
          <p:cNvSpPr txBox="1"/>
          <p:nvPr/>
        </p:nvSpPr>
        <p:spPr>
          <a:xfrm>
            <a:off x="925551" y="5105400"/>
            <a:ext cx="509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Output vector of multi head attention layer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▶ </a:t>
            </a:r>
            <a:r>
              <a:rPr lang="en-US" altLang="ko-KR" sz="1600" dirty="0" err="1"/>
              <a:t>attention_weights</a:t>
            </a:r>
            <a:r>
              <a:rPr lang="en-US" altLang="ko-KR" sz="1600" dirty="0"/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6661E-1110-3A9D-AB67-52215FAD5E55}"/>
                  </a:ext>
                </a:extLst>
              </p:cNvPr>
              <p:cNvSpPr txBox="1"/>
              <p:nvPr/>
            </p:nvSpPr>
            <p:spPr>
              <a:xfrm>
                <a:off x="2963333" y="5413494"/>
                <a:ext cx="1634067" cy="688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sz="1500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6661E-1110-3A9D-AB67-52215FAD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33" y="5413494"/>
                <a:ext cx="1634067" cy="688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5C6231-6A02-BA3F-66BF-D26C5967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3"/>
            <a:ext cx="4077269" cy="800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753444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72D907-25D2-01EA-3071-DA1E9C0771B1}"/>
              </a:ext>
            </a:extLst>
          </p:cNvPr>
          <p:cNvCxnSpPr>
            <a:cxnSpLocks/>
          </p:cNvCxnSpPr>
          <p:nvPr/>
        </p:nvCxnSpPr>
        <p:spPr>
          <a:xfrm>
            <a:off x="1899100" y="1849105"/>
            <a:ext cx="1111729" cy="1614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A66163-EA90-9D39-15A6-0339DC5EF808}"/>
              </a:ext>
            </a:extLst>
          </p:cNvPr>
          <p:cNvCxnSpPr>
            <a:cxnSpLocks/>
          </p:cNvCxnSpPr>
          <p:nvPr/>
        </p:nvCxnSpPr>
        <p:spPr>
          <a:xfrm>
            <a:off x="2748730" y="1516569"/>
            <a:ext cx="1046030" cy="1946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01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377798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Pointwise Feed Forward Network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50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CBCEFFB-425F-4C6A-47AC-60D5EE0E7F3E}"/>
              </a:ext>
            </a:extLst>
          </p:cNvPr>
          <p:cNvSpPr/>
          <p:nvPr/>
        </p:nvSpPr>
        <p:spPr>
          <a:xfrm rot="5400000">
            <a:off x="4622147" y="292532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033E4B-433D-9F36-37BA-90CE5DC09020}"/>
              </a:ext>
            </a:extLst>
          </p:cNvPr>
          <p:cNvCxnSpPr>
            <a:endCxn id="8" idx="3"/>
          </p:cNvCxnSpPr>
          <p:nvPr/>
        </p:nvCxnSpPr>
        <p:spPr>
          <a:xfrm>
            <a:off x="4021676" y="3031071"/>
            <a:ext cx="61739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56E92F-E240-1BE4-CF30-53FC9C62A8E6}"/>
              </a:ext>
            </a:extLst>
          </p:cNvPr>
          <p:cNvSpPr txBox="1"/>
          <p:nvPr/>
        </p:nvSpPr>
        <p:spPr>
          <a:xfrm>
            <a:off x="2468019" y="2846405"/>
            <a:ext cx="15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 are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56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1104A-BBB5-4500-2D74-1057566F713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Pointwise Feed Forward Network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F040B61-A489-6454-A9EE-5C432B0BC731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50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0F2D46E-F113-7E07-2EFB-D43DAE34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276650"/>
            <a:ext cx="6354062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A5B011-2EE2-742F-DD31-2CBA3757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314316"/>
            <a:ext cx="4372585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59C94C-429F-7F80-0A8E-3154502B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732414"/>
            <a:ext cx="6277851" cy="13717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337DD8-C657-D5BB-2EE9-BE3577E5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115324"/>
            <a:ext cx="4067743" cy="200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7C3895-310D-3BF4-2294-6541D431C46A}"/>
              </a:ext>
            </a:extLst>
          </p:cNvPr>
          <p:cNvSpPr txBox="1"/>
          <p:nvPr/>
        </p:nvSpPr>
        <p:spPr>
          <a:xfrm>
            <a:off x="925551" y="3303197"/>
            <a:ext cx="879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Similar to what we did with dense layer,</a:t>
            </a:r>
          </a:p>
          <a:p>
            <a:r>
              <a:rPr lang="en-US" altLang="ko-KR" sz="1600" dirty="0"/>
              <a:t>    We create feed forward network layer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  <a:p>
            <a:r>
              <a:rPr lang="en-US" altLang="ko-KR" sz="1600" dirty="0"/>
              <a:t>    then give out1 as an input for </a:t>
            </a:r>
            <a:r>
              <a:rPr lang="en-US" altLang="ko-KR" sz="1600" dirty="0" err="1"/>
              <a:t>self.ffn</a:t>
            </a:r>
            <a:r>
              <a:rPr lang="en-US" altLang="ko-KR" sz="1600" dirty="0"/>
              <a:t>, then </a:t>
            </a:r>
            <a:r>
              <a:rPr lang="en-US" altLang="ko-KR" sz="1600" dirty="0" err="1"/>
              <a:t>ffn_output</a:t>
            </a:r>
            <a:r>
              <a:rPr lang="en-US" altLang="ko-KR" sz="1600" dirty="0"/>
              <a:t> is output of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A0DE3-FF26-BA75-2971-11A44D11B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895324"/>
            <a:ext cx="316274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231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1104A-BBB5-4500-2D74-1057566F713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Pointwise Feed Forward Network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F040B61-A489-6454-A9EE-5C432B0BC731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50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0F2D46E-F113-7E07-2EFB-D43DAE34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276650"/>
            <a:ext cx="6354062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A5B011-2EE2-742F-DD31-2CBA3757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314316"/>
            <a:ext cx="4372585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59C94C-429F-7F80-0A8E-3154502B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732414"/>
            <a:ext cx="6277851" cy="13717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337DD8-C657-D5BB-2EE9-BE3577E5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115324"/>
            <a:ext cx="4067743" cy="200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7C3895-310D-3BF4-2294-6541D431C46A}"/>
              </a:ext>
            </a:extLst>
          </p:cNvPr>
          <p:cNvSpPr txBox="1"/>
          <p:nvPr/>
        </p:nvSpPr>
        <p:spPr>
          <a:xfrm>
            <a:off x="925551" y="3303197"/>
            <a:ext cx="879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Similar to what we did with dense layer,</a:t>
            </a:r>
          </a:p>
          <a:p>
            <a:r>
              <a:rPr lang="en-US" altLang="ko-KR" sz="1600" dirty="0"/>
              <a:t>    We create feed forward network layer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  <a:p>
            <a:r>
              <a:rPr lang="en-US" altLang="ko-KR" sz="1600" dirty="0"/>
              <a:t>    then give out1 as an input for </a:t>
            </a:r>
            <a:r>
              <a:rPr lang="en-US" altLang="ko-KR" sz="1600" dirty="0" err="1"/>
              <a:t>self.ffn</a:t>
            </a:r>
            <a:r>
              <a:rPr lang="en-US" altLang="ko-KR" sz="1600" dirty="0"/>
              <a:t>, then </a:t>
            </a:r>
            <a:r>
              <a:rPr lang="en-US" altLang="ko-KR" sz="1600" dirty="0" err="1"/>
              <a:t>ffn_output</a:t>
            </a:r>
            <a:r>
              <a:rPr lang="en-US" altLang="ko-KR" sz="1600" dirty="0"/>
              <a:t> is output of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44E40-EA35-1228-5398-EA5B71527AFB}"/>
              </a:ext>
            </a:extLst>
          </p:cNvPr>
          <p:cNvSpPr txBox="1"/>
          <p:nvPr/>
        </p:nvSpPr>
        <p:spPr>
          <a:xfrm>
            <a:off x="925551" y="5447950"/>
            <a:ext cx="8794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Feed forward network consists of two Dense layers when activation function </a:t>
            </a:r>
            <a:r>
              <a:rPr lang="en-US" altLang="ko-KR" sz="1600" dirty="0" err="1"/>
              <a:t>ReLU</a:t>
            </a:r>
            <a:endParaRPr lang="en-US" altLang="ko-KR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9A608-E5F9-9354-1593-B397F65F4027}"/>
              </a:ext>
            </a:extLst>
          </p:cNvPr>
          <p:cNvSpPr/>
          <p:nvPr/>
        </p:nvSpPr>
        <p:spPr>
          <a:xfrm>
            <a:off x="8295217" y="2324355"/>
            <a:ext cx="1866898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1474B4-FC99-8241-D9A2-476375040536}"/>
              </a:ext>
            </a:extLst>
          </p:cNvPr>
          <p:cNvCxnSpPr>
            <a:cxnSpLocks/>
          </p:cNvCxnSpPr>
          <p:nvPr/>
        </p:nvCxnSpPr>
        <p:spPr>
          <a:xfrm>
            <a:off x="9228666" y="3111850"/>
            <a:ext cx="0" cy="50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CBC678-BF8A-7C0E-A5A0-DF09D1EB9148}"/>
              </a:ext>
            </a:extLst>
          </p:cNvPr>
          <p:cNvCxnSpPr>
            <a:cxnSpLocks/>
          </p:cNvCxnSpPr>
          <p:nvPr/>
        </p:nvCxnSpPr>
        <p:spPr>
          <a:xfrm>
            <a:off x="9237134" y="4105668"/>
            <a:ext cx="0" cy="39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D47455-CB79-AB1C-1D4E-CB83F0690AA7}"/>
              </a:ext>
            </a:extLst>
          </p:cNvPr>
          <p:cNvSpPr/>
          <p:nvPr/>
        </p:nvSpPr>
        <p:spPr>
          <a:xfrm>
            <a:off x="8295217" y="3630586"/>
            <a:ext cx="1866898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A3675-4438-C846-2D7E-96265F90E994}"/>
              </a:ext>
            </a:extLst>
          </p:cNvPr>
          <p:cNvSpPr/>
          <p:nvPr/>
        </p:nvSpPr>
        <p:spPr>
          <a:xfrm>
            <a:off x="8295217" y="2842546"/>
            <a:ext cx="1866898" cy="21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48E0C1-5362-F979-60EC-DDFB8925C831}"/>
              </a:ext>
            </a:extLst>
          </p:cNvPr>
          <p:cNvCxnSpPr>
            <a:cxnSpLocks/>
          </p:cNvCxnSpPr>
          <p:nvPr/>
        </p:nvCxnSpPr>
        <p:spPr>
          <a:xfrm>
            <a:off x="9228666" y="1892651"/>
            <a:ext cx="0" cy="43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5B093D42-50A0-3BFF-EDAE-89CE821C1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895324"/>
            <a:ext cx="316274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0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1104A-BBB5-4500-2D74-1057566F713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Pointwise Feed Forward Network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F040B61-A489-6454-A9EE-5C432B0BC731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50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0F2D46E-F113-7E07-2EFB-D43DAE34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276650"/>
            <a:ext cx="6354062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A5B011-2EE2-742F-DD31-2CBA3757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314316"/>
            <a:ext cx="4372585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59C94C-429F-7F80-0A8E-3154502B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1732414"/>
            <a:ext cx="6277851" cy="13717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337DD8-C657-D5BB-2EE9-BE3577E5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115324"/>
            <a:ext cx="4067743" cy="200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7C3895-310D-3BF4-2294-6541D431C46A}"/>
              </a:ext>
            </a:extLst>
          </p:cNvPr>
          <p:cNvSpPr txBox="1"/>
          <p:nvPr/>
        </p:nvSpPr>
        <p:spPr>
          <a:xfrm>
            <a:off x="925551" y="3303197"/>
            <a:ext cx="879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Similar to what we did with dense layer,</a:t>
            </a:r>
          </a:p>
          <a:p>
            <a:r>
              <a:rPr lang="en-US" altLang="ko-KR" sz="1600" dirty="0"/>
              <a:t>    We create feed forward network layer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  <a:p>
            <a:r>
              <a:rPr lang="en-US" altLang="ko-KR" sz="1600" dirty="0"/>
              <a:t>    then give out1 as an input for </a:t>
            </a:r>
            <a:r>
              <a:rPr lang="en-US" altLang="ko-KR" sz="1600" dirty="0" err="1"/>
              <a:t>self.ffn</a:t>
            </a:r>
            <a:r>
              <a:rPr lang="en-US" altLang="ko-KR" sz="1600" dirty="0"/>
              <a:t>, then </a:t>
            </a:r>
            <a:r>
              <a:rPr lang="en-US" altLang="ko-KR" sz="1600" dirty="0" err="1"/>
              <a:t>ffn_output</a:t>
            </a:r>
            <a:r>
              <a:rPr lang="en-US" altLang="ko-KR" sz="1600" dirty="0"/>
              <a:t> is output of </a:t>
            </a:r>
            <a:r>
              <a:rPr lang="en-US" altLang="ko-KR" sz="1600" dirty="0" err="1"/>
              <a:t>self.ffn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44E40-EA35-1228-5398-EA5B71527AFB}"/>
              </a:ext>
            </a:extLst>
          </p:cNvPr>
          <p:cNvSpPr txBox="1"/>
          <p:nvPr/>
        </p:nvSpPr>
        <p:spPr>
          <a:xfrm>
            <a:off x="925551" y="5447950"/>
            <a:ext cx="8794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Feed forward network consists of two Dense layers when activation function </a:t>
            </a:r>
            <a:r>
              <a:rPr lang="en-US" altLang="ko-KR" sz="1600" dirty="0" err="1"/>
              <a:t>ReLU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F8EA95-9478-C69F-B82D-EBDC8AA95A1F}"/>
              </a:ext>
            </a:extLst>
          </p:cNvPr>
          <p:cNvSpPr/>
          <p:nvPr/>
        </p:nvSpPr>
        <p:spPr>
          <a:xfrm>
            <a:off x="8295217" y="2324355"/>
            <a:ext cx="1866898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Dense1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E7F852-5747-7CF7-38A8-580A96BCE167}"/>
              </a:ext>
            </a:extLst>
          </p:cNvPr>
          <p:cNvCxnSpPr>
            <a:cxnSpLocks/>
          </p:cNvCxnSpPr>
          <p:nvPr/>
        </p:nvCxnSpPr>
        <p:spPr>
          <a:xfrm>
            <a:off x="9228666" y="3111850"/>
            <a:ext cx="0" cy="50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216A74-07C8-BE63-BD47-EEB6F59BF454}"/>
              </a:ext>
            </a:extLst>
          </p:cNvPr>
          <p:cNvCxnSpPr>
            <a:cxnSpLocks/>
          </p:cNvCxnSpPr>
          <p:nvPr/>
        </p:nvCxnSpPr>
        <p:spPr>
          <a:xfrm>
            <a:off x="9237134" y="4105668"/>
            <a:ext cx="0" cy="39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51223-2A21-3093-D419-FAD356B9B1FF}"/>
              </a:ext>
            </a:extLst>
          </p:cNvPr>
          <p:cNvSpPr/>
          <p:nvPr/>
        </p:nvSpPr>
        <p:spPr>
          <a:xfrm>
            <a:off x="8295217" y="3630586"/>
            <a:ext cx="1866898" cy="45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EB4EA5-30F0-DC87-18E9-994AE8FB353E}"/>
              </a:ext>
            </a:extLst>
          </p:cNvPr>
          <p:cNvSpPr/>
          <p:nvPr/>
        </p:nvSpPr>
        <p:spPr>
          <a:xfrm>
            <a:off x="8295217" y="2842546"/>
            <a:ext cx="1866898" cy="21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1B1E21-746F-81EA-B370-32999D161447}"/>
              </a:ext>
            </a:extLst>
          </p:cNvPr>
          <p:cNvCxnSpPr>
            <a:cxnSpLocks/>
          </p:cNvCxnSpPr>
          <p:nvPr/>
        </p:nvCxnSpPr>
        <p:spPr>
          <a:xfrm>
            <a:off x="9228666" y="1892651"/>
            <a:ext cx="0" cy="43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5D847F-5889-DD39-EF5A-C79494109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428" y="1665417"/>
            <a:ext cx="352474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E2ED6C-B005-DF6D-B582-5338B1217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744" y="4526775"/>
            <a:ext cx="847843" cy="22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B78BE-6442-5B9A-EFF5-8DE8B82AF133}"/>
              </a:ext>
            </a:extLst>
          </p:cNvPr>
          <p:cNvSpPr txBox="1"/>
          <p:nvPr/>
        </p:nvSpPr>
        <p:spPr>
          <a:xfrm>
            <a:off x="9237134" y="1820557"/>
            <a:ext cx="2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tf.shape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(out1) =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seq_len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d_model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71536-7AA5-0223-BB54-5B481415A61B}"/>
              </a:ext>
            </a:extLst>
          </p:cNvPr>
          <p:cNvSpPr txBox="1"/>
          <p:nvPr/>
        </p:nvSpPr>
        <p:spPr>
          <a:xfrm>
            <a:off x="9237134" y="4737363"/>
            <a:ext cx="2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tf.shape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ffn_output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=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seq_len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d_model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551B6-E82D-74C2-23AD-17125F2D241E}"/>
              </a:ext>
            </a:extLst>
          </p:cNvPr>
          <p:cNvSpPr txBox="1"/>
          <p:nvPr/>
        </p:nvSpPr>
        <p:spPr>
          <a:xfrm>
            <a:off x="9237134" y="3089552"/>
            <a:ext cx="2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tf.shape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(Dense1(out1)) =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seq_len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dff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1155CC2-4EB2-38E5-0D61-ADF5B92BF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551" y="895324"/>
            <a:ext cx="316274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2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377798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&amp; Normalization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1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CBCEFFB-425F-4C6A-47AC-60D5EE0E7F3E}"/>
              </a:ext>
            </a:extLst>
          </p:cNvPr>
          <p:cNvSpPr/>
          <p:nvPr/>
        </p:nvSpPr>
        <p:spPr>
          <a:xfrm rot="5400000">
            <a:off x="4622147" y="346719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033E4B-433D-9F36-37BA-90CE5DC09020}"/>
              </a:ext>
            </a:extLst>
          </p:cNvPr>
          <p:cNvCxnSpPr>
            <a:endCxn id="8" idx="3"/>
          </p:cNvCxnSpPr>
          <p:nvPr/>
        </p:nvCxnSpPr>
        <p:spPr>
          <a:xfrm>
            <a:off x="4021676" y="3572938"/>
            <a:ext cx="61739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56E92F-E240-1BE4-CF30-53FC9C62A8E6}"/>
              </a:ext>
            </a:extLst>
          </p:cNvPr>
          <p:cNvSpPr txBox="1"/>
          <p:nvPr/>
        </p:nvSpPr>
        <p:spPr>
          <a:xfrm>
            <a:off x="2468019" y="3388272"/>
            <a:ext cx="15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 are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94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&amp; Normalization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1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96ADE0-BB7F-DB10-ECD0-083A79A94F7A}"/>
              </a:ext>
            </a:extLst>
          </p:cNvPr>
          <p:cNvSpPr txBox="1"/>
          <p:nvPr/>
        </p:nvSpPr>
        <p:spPr>
          <a:xfrm>
            <a:off x="925551" y="1399627"/>
            <a:ext cx="108092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&amp; Normalization connects input and output of sublayers</a:t>
            </a:r>
          </a:p>
          <a:p>
            <a:r>
              <a:rPr lang="en-US" altLang="ko-KR" dirty="0"/>
              <a:t>    to achieve Layer normalization and Residual connection.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Layer normalization : prevents model from one sublayer’s return value is too big,</a:t>
            </a:r>
          </a:p>
          <a:p>
            <a:r>
              <a:rPr lang="en-US" altLang="ko-KR" dirty="0"/>
              <a:t>                                      and effects training result to a great extent.</a:t>
            </a:r>
          </a:p>
          <a:p>
            <a:endParaRPr lang="en-US" altLang="ko-KR" dirty="0"/>
          </a:p>
          <a:p>
            <a:r>
              <a:rPr lang="en-US" altLang="ko-KR" dirty="0"/>
              <a:t>    Residual connection : prevents model from forgetting information that the previous sublayer provides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760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&amp; Normalization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1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9AB0170-A782-1544-4848-91D704FB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413388"/>
            <a:ext cx="2838846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A6AEA9-676A-7A00-CBC5-75080BF8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059938"/>
            <a:ext cx="4906060" cy="1552792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5FD83842-857B-D9D8-3C0C-2FB8E7D0AF1A}"/>
              </a:ext>
            </a:extLst>
          </p:cNvPr>
          <p:cNvSpPr/>
          <p:nvPr/>
        </p:nvSpPr>
        <p:spPr>
          <a:xfrm rot="5400000">
            <a:off x="697143" y="320442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C504E-48C2-164A-7C32-C1C096DBFBB2}"/>
              </a:ext>
            </a:extLst>
          </p:cNvPr>
          <p:cNvSpPr txBox="1"/>
          <p:nvPr/>
        </p:nvSpPr>
        <p:spPr>
          <a:xfrm>
            <a:off x="925551" y="4254405"/>
            <a:ext cx="845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Normalize embedding matrix with a square root of </a:t>
            </a:r>
            <a:r>
              <a:rPr lang="en-US" altLang="ko-KR" dirty="0" err="1"/>
              <a:t>d_model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A8ED5-D056-2822-560B-1899FFC6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77" y="988226"/>
            <a:ext cx="2114845" cy="369621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4EA866-DC30-ADA3-F7F9-E6E04694AABA}"/>
              </a:ext>
            </a:extLst>
          </p:cNvPr>
          <p:cNvCxnSpPr>
            <a:cxnSpLocks/>
          </p:cNvCxnSpPr>
          <p:nvPr/>
        </p:nvCxnSpPr>
        <p:spPr>
          <a:xfrm>
            <a:off x="8610600" y="3612730"/>
            <a:ext cx="16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18EEA-1C48-9C33-9C40-1C919A1FCE4E}"/>
              </a:ext>
            </a:extLst>
          </p:cNvPr>
          <p:cNvSpPr txBox="1"/>
          <p:nvPr/>
        </p:nvSpPr>
        <p:spPr>
          <a:xfrm>
            <a:off x="7272866" y="3453138"/>
            <a:ext cx="2556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</a:rPr>
              <a:t>Normalization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28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&amp; Normalization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1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5FD83842-857B-D9D8-3C0C-2FB8E7D0AF1A}"/>
              </a:ext>
            </a:extLst>
          </p:cNvPr>
          <p:cNvSpPr/>
          <p:nvPr/>
        </p:nvSpPr>
        <p:spPr>
          <a:xfrm rot="5400000">
            <a:off x="697143" y="430509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A8ED5-D056-2822-560B-1899FFC6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777" y="988226"/>
            <a:ext cx="2114845" cy="3696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B9FEE4-9B48-A4E5-9D09-3FF34C72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42707"/>
            <a:ext cx="6697010" cy="4372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EBE7C1-C6E7-38AB-428D-3F7C948D4293}"/>
              </a:ext>
            </a:extLst>
          </p:cNvPr>
          <p:cNvSpPr txBox="1"/>
          <p:nvPr/>
        </p:nvSpPr>
        <p:spPr>
          <a:xfrm>
            <a:off x="9635066" y="2250843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A432CD-74AB-179C-583F-841B24F271BC}"/>
              </a:ext>
            </a:extLst>
          </p:cNvPr>
          <p:cNvCxnSpPr/>
          <p:nvPr/>
        </p:nvCxnSpPr>
        <p:spPr>
          <a:xfrm flipH="1">
            <a:off x="9643533" y="3081867"/>
            <a:ext cx="719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493D5D-EED0-CB13-8987-ABE9BDDB6765}"/>
              </a:ext>
            </a:extLst>
          </p:cNvPr>
          <p:cNvCxnSpPr>
            <a:cxnSpLocks/>
          </p:cNvCxnSpPr>
          <p:nvPr/>
        </p:nvCxnSpPr>
        <p:spPr>
          <a:xfrm flipV="1">
            <a:off x="9643533" y="2302933"/>
            <a:ext cx="0" cy="778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FF0E61-F5F0-A48D-8B08-AE0AFA223370}"/>
              </a:ext>
            </a:extLst>
          </p:cNvPr>
          <p:cNvCxnSpPr>
            <a:cxnSpLocks/>
          </p:cNvCxnSpPr>
          <p:nvPr/>
        </p:nvCxnSpPr>
        <p:spPr>
          <a:xfrm>
            <a:off x="9626596" y="2291679"/>
            <a:ext cx="194737" cy="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2EC5042-6A15-B7B0-34A4-1058C2782833}"/>
              </a:ext>
            </a:extLst>
          </p:cNvPr>
          <p:cNvSpPr/>
          <p:nvPr/>
        </p:nvSpPr>
        <p:spPr>
          <a:xfrm rot="5400000">
            <a:off x="691361" y="5029061"/>
            <a:ext cx="245327" cy="21148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CE454B-D0E1-A543-9E00-1FD3B6BB83D9}"/>
              </a:ext>
            </a:extLst>
          </p:cNvPr>
          <p:cNvCxnSpPr>
            <a:cxnSpLocks/>
          </p:cNvCxnSpPr>
          <p:nvPr/>
        </p:nvCxnSpPr>
        <p:spPr>
          <a:xfrm flipH="1">
            <a:off x="9643533" y="2040674"/>
            <a:ext cx="71966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977890D-5B19-A929-EECE-AB66FC191922}"/>
              </a:ext>
            </a:extLst>
          </p:cNvPr>
          <p:cNvCxnSpPr>
            <a:cxnSpLocks/>
          </p:cNvCxnSpPr>
          <p:nvPr/>
        </p:nvCxnSpPr>
        <p:spPr>
          <a:xfrm flipV="1">
            <a:off x="9643533" y="1346200"/>
            <a:ext cx="0" cy="6944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8F3D7E9-C10B-7C8E-0C53-BBDF4144E9F7}"/>
              </a:ext>
            </a:extLst>
          </p:cNvPr>
          <p:cNvCxnSpPr>
            <a:cxnSpLocks/>
          </p:cNvCxnSpPr>
          <p:nvPr/>
        </p:nvCxnSpPr>
        <p:spPr>
          <a:xfrm>
            <a:off x="9643533" y="1346200"/>
            <a:ext cx="177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4274FEC-7C3E-2F82-83DE-80D1532D5AC6}"/>
                  </a:ext>
                </a:extLst>
              </p14:cNvPr>
              <p14:cNvContentPartPr/>
              <p14:nvPr/>
            </p14:nvContentPartPr>
            <p14:xfrm>
              <a:off x="9623893" y="2276173"/>
              <a:ext cx="713880" cy="8139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4274FEC-7C3E-2F82-83DE-80D1532D5A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5253" y="2267533"/>
                <a:ext cx="731520" cy="83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686989-9161-9251-DDDD-214264B1A940}"/>
              </a:ext>
            </a:extLst>
          </p:cNvPr>
          <p:cNvGrpSpPr/>
          <p:nvPr/>
        </p:nvGrpSpPr>
        <p:grpSpPr>
          <a:xfrm>
            <a:off x="9599053" y="1310293"/>
            <a:ext cx="721800" cy="713520"/>
            <a:chOff x="9599053" y="1310293"/>
            <a:chExt cx="72180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4DC47AE-C7F0-64E1-2489-0AF0F3952C0C}"/>
                    </a:ext>
                  </a:extLst>
                </p14:cNvPr>
                <p14:cNvContentPartPr/>
                <p14:nvPr/>
              </p14:nvContentPartPr>
              <p14:xfrm>
                <a:off x="9599053" y="1597573"/>
                <a:ext cx="721800" cy="426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4DC47AE-C7F0-64E1-2489-0AF0F3952C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90413" y="1588573"/>
                  <a:ext cx="7394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FFBA3C6-97FE-0F97-5878-48A315316138}"/>
                    </a:ext>
                  </a:extLst>
                </p14:cNvPr>
                <p14:cNvContentPartPr/>
                <p14:nvPr/>
              </p14:nvContentPartPr>
              <p14:xfrm>
                <a:off x="9605893" y="1354213"/>
                <a:ext cx="37800" cy="514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FFBA3C6-97FE-0F97-5878-48A3153161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7253" y="1345213"/>
                  <a:ext cx="554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8A90704-D2FA-E704-948B-84D0E24C5E2F}"/>
                    </a:ext>
                  </a:extLst>
                </p14:cNvPr>
                <p14:cNvContentPartPr/>
                <p14:nvPr/>
              </p14:nvContentPartPr>
              <p14:xfrm>
                <a:off x="9668533" y="1310293"/>
                <a:ext cx="126360" cy="36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8A90704-D2FA-E704-948B-84D0E24C5E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9893" y="1301293"/>
                  <a:ext cx="144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DB78600-DE4F-F320-80B0-DA0569E437B2}"/>
                    </a:ext>
                  </a:extLst>
                </p14:cNvPr>
                <p14:cNvContentPartPr/>
                <p14:nvPr/>
              </p14:nvContentPartPr>
              <p14:xfrm>
                <a:off x="9686533" y="1311733"/>
                <a:ext cx="119520" cy="270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DB78600-DE4F-F320-80B0-DA0569E437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33" y="1302733"/>
                  <a:ext cx="13716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40A690C-D9CC-BDA0-8AE2-CA795753D196}"/>
              </a:ext>
            </a:extLst>
          </p:cNvPr>
          <p:cNvSpPr txBox="1"/>
          <p:nvPr/>
        </p:nvSpPr>
        <p:spPr>
          <a:xfrm>
            <a:off x="9642222" y="1286727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+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62A158-8155-68A1-149D-C7EE0F6D6754}"/>
              </a:ext>
            </a:extLst>
          </p:cNvPr>
          <p:cNvGrpSpPr/>
          <p:nvPr/>
        </p:nvGrpSpPr>
        <p:grpSpPr>
          <a:xfrm>
            <a:off x="10354333" y="2387053"/>
            <a:ext cx="360" cy="34560"/>
            <a:chOff x="10354333" y="2387053"/>
            <a:chExt cx="360" cy="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E286AAB-57EC-1312-8FFB-59834D06FB43}"/>
                    </a:ext>
                  </a:extLst>
                </p14:cNvPr>
                <p14:cNvContentPartPr/>
                <p14:nvPr/>
              </p14:nvContentPartPr>
              <p14:xfrm>
                <a:off x="10354333" y="2421253"/>
                <a:ext cx="360" cy="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E286AAB-57EC-1312-8FFB-59834D06FB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5693" y="24122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6F0C5F3-6334-0650-9DD7-73361FD08278}"/>
                    </a:ext>
                  </a:extLst>
                </p14:cNvPr>
                <p14:cNvContentPartPr/>
                <p14:nvPr/>
              </p14:nvContentPartPr>
              <p14:xfrm>
                <a:off x="10354333" y="2421253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6F0C5F3-6334-0650-9DD7-73361FD082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5693" y="24122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3586920-242E-A5CD-D50A-EC7F656CFB65}"/>
                    </a:ext>
                  </a:extLst>
                </p14:cNvPr>
                <p14:cNvContentPartPr/>
                <p14:nvPr/>
              </p14:nvContentPartPr>
              <p14:xfrm>
                <a:off x="10354333" y="2402533"/>
                <a:ext cx="360" cy="1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3586920-242E-A5CD-D50A-EC7F656CFB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5693" y="239389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FD7BC95-19F8-B795-92F3-153A2982D162}"/>
                    </a:ext>
                  </a:extLst>
                </p14:cNvPr>
                <p14:cNvContentPartPr/>
                <p14:nvPr/>
              </p14:nvContentPartPr>
              <p14:xfrm>
                <a:off x="10354333" y="2395693"/>
                <a:ext cx="36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FD7BC95-19F8-B795-92F3-153A2982D1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5693" y="23870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A864C12-F21E-F49F-8824-C0ED9A6DC551}"/>
                    </a:ext>
                  </a:extLst>
                </p14:cNvPr>
                <p14:cNvContentPartPr/>
                <p14:nvPr/>
              </p14:nvContentPartPr>
              <p14:xfrm>
                <a:off x="10354333" y="2387053"/>
                <a:ext cx="360" cy="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A864C12-F21E-F49F-8824-C0ED9A6DC5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5693" y="23784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DB863D0-B336-0053-7577-8983CB6900EC}"/>
              </a:ext>
            </a:extLst>
          </p:cNvPr>
          <p:cNvGrpSpPr/>
          <p:nvPr/>
        </p:nvGrpSpPr>
        <p:grpSpPr>
          <a:xfrm>
            <a:off x="10346053" y="1413613"/>
            <a:ext cx="8640" cy="34200"/>
            <a:chOff x="10346053" y="1413613"/>
            <a:chExt cx="864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169BFF7-6559-54B2-8021-E64342D9D43F}"/>
                    </a:ext>
                  </a:extLst>
                </p14:cNvPr>
                <p14:cNvContentPartPr/>
                <p14:nvPr/>
              </p14:nvContentPartPr>
              <p14:xfrm>
                <a:off x="10354333" y="1447453"/>
                <a:ext cx="360" cy="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169BFF7-6559-54B2-8021-E64342D9D4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5693" y="14384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F7EAC3F-9628-9E6E-0C6E-6968E045082B}"/>
                    </a:ext>
                  </a:extLst>
                </p14:cNvPr>
                <p14:cNvContentPartPr/>
                <p14:nvPr/>
              </p14:nvContentPartPr>
              <p14:xfrm>
                <a:off x="10346053" y="1447453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F7EAC3F-9628-9E6E-0C6E-6968E04508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37413" y="14384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5435A20-E8F9-C6F0-67FD-35826F753B75}"/>
                    </a:ext>
                  </a:extLst>
                </p14:cNvPr>
                <p14:cNvContentPartPr/>
                <p14:nvPr/>
              </p14:nvContentPartPr>
              <p14:xfrm>
                <a:off x="10354333" y="1430533"/>
                <a:ext cx="360" cy="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5435A20-E8F9-C6F0-67FD-35826F753B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5693" y="1421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3E01E89-6B41-3562-6575-9548421EA7F2}"/>
                    </a:ext>
                  </a:extLst>
                </p14:cNvPr>
                <p14:cNvContentPartPr/>
                <p14:nvPr/>
              </p14:nvContentPartPr>
              <p14:xfrm>
                <a:off x="10352893" y="1430533"/>
                <a:ext cx="1800" cy="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3E01E89-6B41-3562-6575-9548421EA7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44253" y="142189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AB9E319-B259-C5F3-847A-8CBDA28D29CD}"/>
                    </a:ext>
                  </a:extLst>
                </p14:cNvPr>
                <p14:cNvContentPartPr/>
                <p14:nvPr/>
              </p14:nvContentPartPr>
              <p14:xfrm>
                <a:off x="10354333" y="1413613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AB9E319-B259-C5F3-847A-8CBDA28D29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5693" y="14049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2411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&amp; Normalization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1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3B9FEE4-9B48-A4E5-9D09-3FF34C72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2707"/>
            <a:ext cx="6697010" cy="4372585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31F7B09-DA20-C898-C8F0-B13B0D92D18F}"/>
              </a:ext>
            </a:extLst>
          </p:cNvPr>
          <p:cNvSpPr/>
          <p:nvPr/>
        </p:nvSpPr>
        <p:spPr>
          <a:xfrm rot="5400000">
            <a:off x="697143" y="250169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A12ED0-EE55-677F-C5D6-042EAE59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41" y="1116463"/>
            <a:ext cx="4486901" cy="1105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5C6231-6A02-BA3F-66BF-D26C5967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116463"/>
            <a:ext cx="4077269" cy="800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2753444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72D907-25D2-01EA-3071-DA1E9C0771B1}"/>
              </a:ext>
            </a:extLst>
          </p:cNvPr>
          <p:cNvCxnSpPr>
            <a:cxnSpLocks/>
          </p:cNvCxnSpPr>
          <p:nvPr/>
        </p:nvCxnSpPr>
        <p:spPr>
          <a:xfrm>
            <a:off x="1899100" y="1849105"/>
            <a:ext cx="1111729" cy="1614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A66163-EA90-9D39-15A6-0339DC5EF808}"/>
              </a:ext>
            </a:extLst>
          </p:cNvPr>
          <p:cNvCxnSpPr>
            <a:cxnSpLocks/>
          </p:cNvCxnSpPr>
          <p:nvPr/>
        </p:nvCxnSpPr>
        <p:spPr>
          <a:xfrm>
            <a:off x="2748730" y="1516569"/>
            <a:ext cx="1046030" cy="1946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CF30D4-6234-7E0A-A87C-6045635A192B}"/>
              </a:ext>
            </a:extLst>
          </p:cNvPr>
          <p:cNvSpPr txBox="1"/>
          <p:nvPr/>
        </p:nvSpPr>
        <p:spPr>
          <a:xfrm>
            <a:off x="7095895" y="697735"/>
            <a:ext cx="37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Calculating Positional Encoding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427FA1-DBD5-BF6A-CB89-F62AE5ABDE2A}"/>
              </a:ext>
            </a:extLst>
          </p:cNvPr>
          <p:cNvCxnSpPr/>
          <p:nvPr/>
        </p:nvCxnSpPr>
        <p:spPr>
          <a:xfrm flipV="1">
            <a:off x="5566410" y="2125980"/>
            <a:ext cx="348615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BE728E-8A4F-8752-70D7-3A5F51526F45}"/>
              </a:ext>
            </a:extLst>
          </p:cNvPr>
          <p:cNvCxnSpPr>
            <a:cxnSpLocks/>
          </p:cNvCxnSpPr>
          <p:nvPr/>
        </p:nvCxnSpPr>
        <p:spPr>
          <a:xfrm flipV="1">
            <a:off x="5528798" y="1916675"/>
            <a:ext cx="4666762" cy="20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5C6231-6A02-BA3F-66BF-D26C5967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3"/>
            <a:ext cx="4077269" cy="800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4DD208-966E-2AC7-449F-619DDC10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753444"/>
            <a:ext cx="5496692" cy="33627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96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72D907-25D2-01EA-3071-DA1E9C0771B1}"/>
              </a:ext>
            </a:extLst>
          </p:cNvPr>
          <p:cNvCxnSpPr>
            <a:cxnSpLocks/>
          </p:cNvCxnSpPr>
          <p:nvPr/>
        </p:nvCxnSpPr>
        <p:spPr>
          <a:xfrm>
            <a:off x="1899100" y="1849105"/>
            <a:ext cx="1111729" cy="1614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A66163-EA90-9D39-15A6-0339DC5EF808}"/>
              </a:ext>
            </a:extLst>
          </p:cNvPr>
          <p:cNvCxnSpPr>
            <a:cxnSpLocks/>
          </p:cNvCxnSpPr>
          <p:nvPr/>
        </p:nvCxnSpPr>
        <p:spPr>
          <a:xfrm>
            <a:off x="2748730" y="1516569"/>
            <a:ext cx="1046030" cy="1946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C0A180-5437-0C35-3486-09CD9E22E875}"/>
              </a:ext>
            </a:extLst>
          </p:cNvPr>
          <p:cNvSpPr txBox="1"/>
          <p:nvPr/>
        </p:nvSpPr>
        <p:spPr>
          <a:xfrm>
            <a:off x="6867525" y="342900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np.array</a:t>
            </a:r>
            <a:r>
              <a:rPr lang="en-US" altLang="ko-KR" dirty="0"/>
              <a:t>([ [0], [1], [2], ... [9999] ])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CC13CB3-7E65-7DF3-BE5C-12F667A5DFB0}"/>
              </a:ext>
            </a:extLst>
          </p:cNvPr>
          <p:cNvSpPr/>
          <p:nvPr/>
        </p:nvSpPr>
        <p:spPr>
          <a:xfrm rot="5400000">
            <a:off x="693605" y="366190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BB744-CBD4-98E3-1DE2-9423A34BEE32}"/>
              </a:ext>
            </a:extLst>
          </p:cNvPr>
          <p:cNvSpPr txBox="1"/>
          <p:nvPr/>
        </p:nvSpPr>
        <p:spPr>
          <a:xfrm>
            <a:off x="6867525" y="389031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np.array</a:t>
            </a:r>
            <a:r>
              <a:rPr lang="en-US" altLang="ko-KR" dirty="0"/>
              <a:t>([[ 0, 1, 2, ... 511 ]])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C20283-6942-F2D6-D34F-1D6983717046}"/>
              </a:ext>
            </a:extLst>
          </p:cNvPr>
          <p:cNvCxnSpPr>
            <a:cxnSpLocks/>
          </p:cNvCxnSpPr>
          <p:nvPr/>
        </p:nvCxnSpPr>
        <p:spPr>
          <a:xfrm flipV="1">
            <a:off x="5566410" y="3643796"/>
            <a:ext cx="1301115" cy="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D925F0-163A-BCA2-E23A-739994042D4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58790" y="3923707"/>
            <a:ext cx="1308735" cy="15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2248</Words>
  <Application>Microsoft Office PowerPoint</Application>
  <PresentationFormat>와이드스크린</PresentationFormat>
  <Paragraphs>477</Paragraphs>
  <Slides>78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3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34</cp:revision>
  <dcterms:created xsi:type="dcterms:W3CDTF">2022-06-19T11:05:36Z</dcterms:created>
  <dcterms:modified xsi:type="dcterms:W3CDTF">2022-06-22T23:03:04Z</dcterms:modified>
</cp:coreProperties>
</file>