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3"/>
  </p:notesMasterIdLst>
  <p:sldIdLst>
    <p:sldId id="257" r:id="rId2"/>
    <p:sldId id="259" r:id="rId3"/>
    <p:sldId id="269" r:id="rId4"/>
    <p:sldId id="270" r:id="rId5"/>
    <p:sldId id="271" r:id="rId6"/>
    <p:sldId id="273" r:id="rId7"/>
    <p:sldId id="277" r:id="rId8"/>
    <p:sldId id="278" r:id="rId9"/>
    <p:sldId id="279" r:id="rId10"/>
    <p:sldId id="280" r:id="rId11"/>
    <p:sldId id="283" r:id="rId12"/>
    <p:sldId id="281" r:id="rId13"/>
    <p:sldId id="282" r:id="rId14"/>
    <p:sldId id="284" r:id="rId15"/>
    <p:sldId id="286" r:id="rId16"/>
    <p:sldId id="287" r:id="rId17"/>
    <p:sldId id="288" r:id="rId18"/>
    <p:sldId id="285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7" r:id="rId27"/>
    <p:sldId id="298" r:id="rId28"/>
    <p:sldId id="363" r:id="rId29"/>
    <p:sldId id="365" r:id="rId30"/>
    <p:sldId id="366" r:id="rId31"/>
    <p:sldId id="367" r:id="rId32"/>
    <p:sldId id="368" r:id="rId33"/>
    <p:sldId id="375" r:id="rId34"/>
    <p:sldId id="370" r:id="rId35"/>
    <p:sldId id="376" r:id="rId36"/>
    <p:sldId id="377" r:id="rId37"/>
    <p:sldId id="378" r:id="rId38"/>
    <p:sldId id="379" r:id="rId39"/>
    <p:sldId id="380" r:id="rId40"/>
    <p:sldId id="381" r:id="rId41"/>
    <p:sldId id="383" r:id="rId42"/>
    <p:sldId id="388" r:id="rId43"/>
    <p:sldId id="386" r:id="rId44"/>
    <p:sldId id="389" r:id="rId45"/>
    <p:sldId id="390" r:id="rId46"/>
    <p:sldId id="391" r:id="rId47"/>
    <p:sldId id="392" r:id="rId48"/>
    <p:sldId id="387" r:id="rId49"/>
    <p:sldId id="382" r:id="rId50"/>
    <p:sldId id="384" r:id="rId51"/>
    <p:sldId id="385" r:id="rId52"/>
    <p:sldId id="393" r:id="rId53"/>
    <p:sldId id="394" r:id="rId54"/>
    <p:sldId id="395" r:id="rId55"/>
    <p:sldId id="396" r:id="rId56"/>
    <p:sldId id="397" r:id="rId57"/>
    <p:sldId id="398" r:id="rId58"/>
    <p:sldId id="400" r:id="rId59"/>
    <p:sldId id="399" r:id="rId60"/>
    <p:sldId id="401" r:id="rId61"/>
    <p:sldId id="402" r:id="rId62"/>
    <p:sldId id="403" r:id="rId63"/>
    <p:sldId id="404" r:id="rId64"/>
    <p:sldId id="405" r:id="rId65"/>
    <p:sldId id="406" r:id="rId66"/>
    <p:sldId id="408" r:id="rId67"/>
    <p:sldId id="407" r:id="rId68"/>
    <p:sldId id="409" r:id="rId69"/>
    <p:sldId id="413" r:id="rId70"/>
    <p:sldId id="414" r:id="rId71"/>
    <p:sldId id="410" r:id="rId72"/>
    <p:sldId id="411" r:id="rId73"/>
    <p:sldId id="417" r:id="rId74"/>
    <p:sldId id="418" r:id="rId75"/>
    <p:sldId id="416" r:id="rId76"/>
    <p:sldId id="419" r:id="rId77"/>
    <p:sldId id="420" r:id="rId78"/>
    <p:sldId id="423" r:id="rId79"/>
    <p:sldId id="424" r:id="rId80"/>
    <p:sldId id="422" r:id="rId81"/>
    <p:sldId id="421" r:id="rId82"/>
    <p:sldId id="425" r:id="rId83"/>
    <p:sldId id="429" r:id="rId84"/>
    <p:sldId id="426" r:id="rId85"/>
    <p:sldId id="430" r:id="rId86"/>
    <p:sldId id="431" r:id="rId87"/>
    <p:sldId id="432" r:id="rId88"/>
    <p:sldId id="427" r:id="rId89"/>
    <p:sldId id="428" r:id="rId90"/>
    <p:sldId id="433" r:id="rId91"/>
    <p:sldId id="434" r:id="rId92"/>
    <p:sldId id="435" r:id="rId93"/>
    <p:sldId id="436" r:id="rId94"/>
    <p:sldId id="437" r:id="rId95"/>
    <p:sldId id="438" r:id="rId96"/>
    <p:sldId id="439" r:id="rId97"/>
    <p:sldId id="440" r:id="rId98"/>
    <p:sldId id="441" r:id="rId99"/>
    <p:sldId id="442" r:id="rId100"/>
    <p:sldId id="443" r:id="rId101"/>
    <p:sldId id="444" r:id="rId102"/>
    <p:sldId id="445" r:id="rId103"/>
    <p:sldId id="446" r:id="rId104"/>
    <p:sldId id="447" r:id="rId105"/>
    <p:sldId id="448" r:id="rId106"/>
    <p:sldId id="449" r:id="rId107"/>
    <p:sldId id="450" r:id="rId108"/>
    <p:sldId id="451" r:id="rId109"/>
    <p:sldId id="452" r:id="rId110"/>
    <p:sldId id="453" r:id="rId111"/>
    <p:sldId id="454" r:id="rId1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CCC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02" y="4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D0323F-0FB1-4F52-A6B3-B34F1FEA16C6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B0FEF-0080-44D8-9186-7C2BA67B9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297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B0FEF-0080-44D8-9186-7C2BA67B9E05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63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B0FEF-0080-44D8-9186-7C2BA67B9E05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828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B0FEF-0080-44D8-9186-7C2BA67B9E05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44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B0FEF-0080-44D8-9186-7C2BA67B9E05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737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B0FEF-0080-44D8-9186-7C2BA67B9E05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424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B0FEF-0080-44D8-9186-7C2BA67B9E05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250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B0FEF-0080-44D8-9186-7C2BA67B9E05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530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B0FEF-0080-44D8-9186-7C2BA67B9E05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681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93547A-A29F-7852-28AF-734B6F8E9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F04051-A9FE-5C63-3215-882AA0395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8445C6-7366-ADA8-5E72-2DD2F72E9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6F6F-BF22-4FB8-B16A-89DA02F9BB73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8D1629-3F1D-1B0E-6977-778BFA4AE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86CE4A-E57D-2CCB-192F-8E0D55E20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5E21-3054-4C6E-BACF-CB6D658F0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192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6DEE8-F314-4AC5-6492-1FE898098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A7FF0E-C8E2-78D0-02AF-D8EF1D138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0CF08A-F707-A702-D85A-052C8D3C4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6F6F-BF22-4FB8-B16A-89DA02F9BB73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3C87E1-A76B-FD06-9CFC-206559DB5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ED4018-91C0-65B2-6E5D-AA7C734F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5E21-3054-4C6E-BACF-CB6D658F0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96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23AB7A-0454-2A4F-2B33-C357915713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7E3D0D-0353-CBE9-5616-C5B1BF714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9D2906-DD0E-59F1-4509-BFCEC3039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6F6F-BF22-4FB8-B16A-89DA02F9BB73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2DBEB8-9407-266F-6C3D-D8C43B457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5EC974-9030-74CD-82D2-39447EF97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5E21-3054-4C6E-BACF-CB6D658F0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154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5B01A7-6A25-DFD0-A85E-D60EB9489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62A948-C714-0113-4276-E47202D6E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A33845-6573-EA47-C4D2-83D00F88B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6F6F-BF22-4FB8-B16A-89DA02F9BB73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077033-FC21-26A9-B655-24EEDA976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D7A367-44B9-CC9F-5D75-2C84B53B7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5E21-3054-4C6E-BACF-CB6D658F0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92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3C536-16FC-6E3D-61B2-3D0A90EB5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E4A644-836A-174D-4F06-66D58FDAA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1E2778-9CF8-5279-1D81-9DEA4E23C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6F6F-BF22-4FB8-B16A-89DA02F9BB73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E7D387-1311-2286-8D48-991186002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A411F6-0D07-165E-9A0B-38A44F53D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5E21-3054-4C6E-BACF-CB6D658F0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19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93D19-E979-3A1E-31F2-07A1223ED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E37F91-855F-1EEF-0EA8-386591C947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40793E-B3D1-8F4E-08BF-BAC643026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9709A3-EB34-C6C7-07BB-6E031B70B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6F6F-BF22-4FB8-B16A-89DA02F9BB73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07F3D8-E57A-22A9-CFF4-79AB48589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974F1A-453D-AC01-70F0-8E515C583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5E21-3054-4C6E-BACF-CB6D658F0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96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BDC39-E6BB-78F3-9178-7F5957F22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BA66CE-ACA3-0CF0-9115-809A96507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8FAD14-2EE4-B619-93C8-2043AFE72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BC123E-999C-33ED-DF60-D4F3A768B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5080069-B07E-7295-F756-5F776D6D1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E5BF10-DE2F-FC09-3B37-8EA62DD6E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6F6F-BF22-4FB8-B16A-89DA02F9BB73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FEB3826-0A47-EC4D-DC0F-71591DC51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A0F7C9-9C40-C03B-E831-D16DBE609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5E21-3054-4C6E-BACF-CB6D658F0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823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727CC-1C2C-1059-B99A-FE7C90B17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F6E3DE9-6BA1-606A-5C25-DCC4AC27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6F6F-BF22-4FB8-B16A-89DA02F9BB73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327193-AC38-5396-1FAE-ECAB1EFFB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DE5FF2-D347-12E4-2B0F-78C116D7B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5E21-3054-4C6E-BACF-CB6D658F0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038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96331C-6B21-340D-F206-FD8DB5ADD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6F6F-BF22-4FB8-B16A-89DA02F9BB73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29BAD3-F189-A72A-605F-2EF34ED94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2AB097-7440-DA03-F2AF-E848E6EDD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5E21-3054-4C6E-BACF-CB6D658F0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356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B8702-B626-4C5A-08E3-9422F6CBD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5515F8-27BA-12C1-2E67-C118F14B5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12D291-D24B-19EB-C895-CFABDC83C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CCB2BD-3DC1-3CD1-7B2C-80D700555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6F6F-BF22-4FB8-B16A-89DA02F9BB73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72701C-463B-F9D2-942E-F510209FD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82E8AD-AF20-B84A-C7F7-7981BD2E1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5E21-3054-4C6E-BACF-CB6D658F0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521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353CE3-152C-FED3-1207-6839D5E0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DE891B8-1084-CACC-F5DE-F90BD77B4C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2D9FC9-E98C-04FB-EE91-F049198B8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0ED894-4A44-B969-99D9-DD839CE7F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6F6F-BF22-4FB8-B16A-89DA02F9BB73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80432F-95E5-4B23-BD6E-D22613C9A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CF1271-676F-AA77-0CAE-998DA3244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5E21-3054-4C6E-BACF-CB6D658F0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538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27F3C3-164C-A5F8-447C-17FAAD858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D58142-07F8-5C3B-E98C-1B6853C49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98D2F1-7B86-0E35-9F43-DC21EF074F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06F6F-BF22-4FB8-B16A-89DA02F9BB73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639A30-C9C4-AA61-3901-2D559D221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2B6139-0994-6BD1-0AA7-76A918AA0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85E21-3054-4C6E-BACF-CB6D658F0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17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text/tutorials/transformer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A6F9F1-F3C3-9009-98AA-D0593D200FBD}"/>
              </a:ext>
            </a:extLst>
          </p:cNvPr>
          <p:cNvSpPr txBox="1"/>
          <p:nvPr/>
        </p:nvSpPr>
        <p:spPr>
          <a:xfrm>
            <a:off x="2463148" y="2244060"/>
            <a:ext cx="72657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en-US" altLang="ko-KR" sz="4000" dirty="0"/>
              <a:t>Transformer Practice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/>
              <a:t>컴퓨터소프트웨어학부</a:t>
            </a:r>
            <a:r>
              <a:rPr lang="ko-KR" altLang="en-US" dirty="0"/>
              <a:t> 심승현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45288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0A765D19-367C-271E-E654-4E145D26E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2036935"/>
            <a:ext cx="5363323" cy="2314898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10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D48492-1E25-1F74-D5B9-62B6D9D195FE}"/>
                  </a:ext>
                </a:extLst>
              </p:cNvPr>
              <p:cNvSpPr txBox="1"/>
              <p:nvPr/>
            </p:nvSpPr>
            <p:spPr>
              <a:xfrm>
                <a:off x="8255273" y="1557563"/>
                <a:ext cx="1338315" cy="850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@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en-US" altLang="ko-KR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altLang="ko-KR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D48492-1E25-1F74-D5B9-62B6D9D19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273" y="1557563"/>
                <a:ext cx="1338315" cy="850554"/>
              </a:xfrm>
              <a:prstGeom prst="rect">
                <a:avLst/>
              </a:prstGeom>
              <a:blipFill>
                <a:blip r:embed="rId3"/>
                <a:stretch>
                  <a:fillRect l="-3636" r="-909" b="-6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674AEB-9AC3-3756-5846-04FB7C4D6148}"/>
                  </a:ext>
                </a:extLst>
              </p:cNvPr>
              <p:cNvSpPr txBox="1"/>
              <p:nvPr/>
            </p:nvSpPr>
            <p:spPr>
              <a:xfrm>
                <a:off x="6914415" y="3943416"/>
                <a:ext cx="3392369" cy="7159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〮</m:t>
                              </m:r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674AEB-9AC3-3756-5846-04FB7C4D6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415" y="3943416"/>
                <a:ext cx="3392369" cy="715902"/>
              </a:xfrm>
              <a:prstGeom prst="rect">
                <a:avLst/>
              </a:prstGeom>
              <a:blipFill>
                <a:blip r:embed="rId4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F706EF-C7E0-61F9-2A36-92E3D84D1EB6}"/>
                  </a:ext>
                </a:extLst>
              </p:cNvPr>
              <p:cNvSpPr txBox="1"/>
              <p:nvPr/>
            </p:nvSpPr>
            <p:spPr>
              <a:xfrm>
                <a:off x="7871396" y="4661855"/>
                <a:ext cx="4028987" cy="302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※ Z is attention matrix,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ko-KR" altLang="en-US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dimension of matrix K.</a:t>
                </a:r>
                <a:endParaRPr lang="ko-KR" altLang="en-US" sz="130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F706EF-C7E0-61F9-2A36-92E3D84D1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396" y="4661855"/>
                <a:ext cx="4028987" cy="302840"/>
              </a:xfrm>
              <a:prstGeom prst="rect">
                <a:avLst/>
              </a:prstGeom>
              <a:blipFill>
                <a:blip r:embed="rId5"/>
                <a:stretch>
                  <a:fillRect l="-151" b="-183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70AF24B-13E7-7692-5149-D52DD957CA7F}"/>
              </a:ext>
            </a:extLst>
          </p:cNvPr>
          <p:cNvSpPr txBox="1"/>
          <p:nvPr/>
        </p:nvSpPr>
        <p:spPr>
          <a:xfrm>
            <a:off x="6869175" y="669377"/>
            <a:ext cx="4225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 </a:t>
            </a:r>
            <a:r>
              <a:rPr lang="en-US" altLang="ko-KR"/>
              <a:t>First,</a:t>
            </a:r>
            <a:r>
              <a:rPr lang="ko-KR" altLang="en-US"/>
              <a:t> </a:t>
            </a:r>
            <a:r>
              <a:rPr lang="en-US" altLang="ko-KR"/>
              <a:t>get</a:t>
            </a:r>
            <a:r>
              <a:rPr lang="ko-KR" altLang="en-US"/>
              <a:t> </a:t>
            </a:r>
            <a:r>
              <a:rPr lang="en-US" altLang="ko-KR"/>
              <a:t>Query,</a:t>
            </a:r>
            <a:r>
              <a:rPr lang="ko-KR" altLang="en-US"/>
              <a:t> </a:t>
            </a:r>
            <a:r>
              <a:rPr lang="en-US" altLang="ko-KR"/>
              <a:t>Key,</a:t>
            </a:r>
            <a:r>
              <a:rPr lang="ko-KR" altLang="en-US"/>
              <a:t> </a:t>
            </a:r>
            <a:r>
              <a:rPr lang="en-US" altLang="ko-KR"/>
              <a:t>Value</a:t>
            </a:r>
            <a:r>
              <a:rPr lang="ko-KR" altLang="en-US"/>
              <a:t> </a:t>
            </a:r>
            <a:r>
              <a:rPr lang="en-US" altLang="ko-KR"/>
              <a:t>matrix</a:t>
            </a:r>
          </a:p>
          <a:p>
            <a:r>
              <a:rPr lang="en-US" altLang="ko-KR"/>
              <a:t>    from input matrix X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97DC9E-D537-084F-2409-4498748EA006}"/>
              </a:ext>
            </a:extLst>
          </p:cNvPr>
          <p:cNvSpPr/>
          <p:nvPr/>
        </p:nvSpPr>
        <p:spPr>
          <a:xfrm>
            <a:off x="7950277" y="1531989"/>
            <a:ext cx="1948305" cy="95909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39FE5F-E06B-EBD2-1492-D769248FE688}"/>
              </a:ext>
            </a:extLst>
          </p:cNvPr>
          <p:cNvSpPr txBox="1"/>
          <p:nvPr/>
        </p:nvSpPr>
        <p:spPr>
          <a:xfrm>
            <a:off x="6869174" y="3171844"/>
            <a:ext cx="5157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</a:t>
            </a:r>
            <a:r>
              <a:rPr lang="en-US" altLang="ko-KR"/>
              <a:t> Then, derive attention matrix</a:t>
            </a:r>
          </a:p>
          <a:p>
            <a:r>
              <a:rPr lang="en-US" altLang="ko-KR"/>
              <a:t>    through the formula behind</a:t>
            </a:r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7F1BEA3-A540-6205-9210-92EF02C592CA}"/>
              </a:ext>
            </a:extLst>
          </p:cNvPr>
          <p:cNvCxnSpPr/>
          <p:nvPr/>
        </p:nvCxnSpPr>
        <p:spPr>
          <a:xfrm>
            <a:off x="6661188" y="48445"/>
            <a:ext cx="0" cy="6679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9A1D9FF-2434-2ACB-4EA0-2811C804A1D7}"/>
              </a:ext>
            </a:extLst>
          </p:cNvPr>
          <p:cNvSpPr/>
          <p:nvPr/>
        </p:nvSpPr>
        <p:spPr>
          <a:xfrm>
            <a:off x="7206610" y="3894848"/>
            <a:ext cx="2807978" cy="843278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F6D501D-75C7-D50A-7155-D998E8788D77}"/>
              </a:ext>
            </a:extLst>
          </p:cNvPr>
          <p:cNvSpPr/>
          <p:nvPr/>
        </p:nvSpPr>
        <p:spPr>
          <a:xfrm>
            <a:off x="6776670" y="439489"/>
            <a:ext cx="5250229" cy="239197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76D11E-4261-1E45-BDC7-E6C76600EBBB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Review : Multi Head Attention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F41A51E-3B4D-0617-0817-62D1E962773A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313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A6624AF-E37A-44B3-461F-2AA172EB16DF}"/>
              </a:ext>
            </a:extLst>
          </p:cNvPr>
          <p:cNvSpPr/>
          <p:nvPr/>
        </p:nvSpPr>
        <p:spPr>
          <a:xfrm>
            <a:off x="1308726" y="4497451"/>
            <a:ext cx="5021419" cy="120205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dk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is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a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tf.float32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number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A683F3-D169-3074-B91C-03B6351C66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551" y="1226877"/>
            <a:ext cx="5662218" cy="471852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48B333-2F79-2C83-3B84-81B7B6D49A4E}"/>
              </a:ext>
            </a:extLst>
          </p:cNvPr>
          <p:cNvSpPr/>
          <p:nvPr/>
        </p:nvSpPr>
        <p:spPr>
          <a:xfrm>
            <a:off x="1174750" y="2395417"/>
            <a:ext cx="838200" cy="29698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A1CD12A-5724-A929-4B58-5AAA25B0D471}"/>
              </a:ext>
            </a:extLst>
          </p:cNvPr>
          <p:cNvSpPr/>
          <p:nvPr/>
        </p:nvSpPr>
        <p:spPr>
          <a:xfrm>
            <a:off x="8909190" y="3972758"/>
            <a:ext cx="569664" cy="369393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48A49D05-7DF4-9689-56E2-AA1CE2E272F4}"/>
              </a:ext>
            </a:extLst>
          </p:cNvPr>
          <p:cNvCxnSpPr>
            <a:cxnSpLocks/>
          </p:cNvCxnSpPr>
          <p:nvPr/>
        </p:nvCxnSpPr>
        <p:spPr>
          <a:xfrm>
            <a:off x="1494000" y="2827347"/>
            <a:ext cx="8099588" cy="1685190"/>
          </a:xfrm>
          <a:prstGeom prst="bentConnector3">
            <a:avLst>
              <a:gd name="adj1" fmla="val 109928"/>
            </a:avLst>
          </a:prstGeom>
          <a:ln w="158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A0CE793-14F7-7907-2D2F-0E20B5E7AE3E}"/>
              </a:ext>
            </a:extLst>
          </p:cNvPr>
          <p:cNvSpPr/>
          <p:nvPr/>
        </p:nvSpPr>
        <p:spPr>
          <a:xfrm>
            <a:off x="9104585" y="4401625"/>
            <a:ext cx="374269" cy="257693"/>
          </a:xfrm>
          <a:prstGeom prst="rect">
            <a:avLst/>
          </a:prstGeom>
          <a:noFill/>
          <a:ln w="12700">
            <a:solidFill>
              <a:srgbClr val="0070C0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2423DAB-C703-A322-DF1D-021520F8ED9C}"/>
              </a:ext>
            </a:extLst>
          </p:cNvPr>
          <p:cNvSpPr/>
          <p:nvPr/>
        </p:nvSpPr>
        <p:spPr>
          <a:xfrm>
            <a:off x="1184272" y="2800983"/>
            <a:ext cx="298497" cy="214383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605F01D0-7E39-D4E0-06C3-FC108012B469}"/>
              </a:ext>
            </a:extLst>
          </p:cNvPr>
          <p:cNvCxnSpPr>
            <a:cxnSpLocks/>
          </p:cNvCxnSpPr>
          <p:nvPr/>
        </p:nvCxnSpPr>
        <p:spPr>
          <a:xfrm>
            <a:off x="2012950" y="2408117"/>
            <a:ext cx="7150100" cy="1586033"/>
          </a:xfrm>
          <a:prstGeom prst="bentConnector3">
            <a:avLst>
              <a:gd name="adj1" fmla="val 100127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31348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100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5C41E4C-FF41-85B4-381E-A7E6D0BC85CE}"/>
              </a:ext>
            </a:extLst>
          </p:cNvPr>
          <p:cNvSpPr txBox="1"/>
          <p:nvPr/>
        </p:nvSpPr>
        <p:spPr>
          <a:xfrm>
            <a:off x="925551" y="940216"/>
            <a:ext cx="112664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Now we can discuss about the Transformer model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B18FC6-3771-DF73-9B1A-78707C36626E}"/>
              </a:ext>
            </a:extLst>
          </p:cNvPr>
          <p:cNvSpPr txBox="1"/>
          <p:nvPr/>
        </p:nvSpPr>
        <p:spPr>
          <a:xfrm>
            <a:off x="925551" y="2518329"/>
            <a:ext cx="1126644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Transformer is subclass of Model </a:t>
            </a:r>
            <a:r>
              <a:rPr lang="en-US" altLang="ko-KR" dirty="0" err="1"/>
              <a:t>tf.keras.Model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tf.keras.Model</a:t>
            </a:r>
            <a:r>
              <a:rPr lang="en-US" altLang="ko-KR" dirty="0"/>
              <a:t> groups layers ( we have defined so far )</a:t>
            </a:r>
          </a:p>
          <a:p>
            <a:r>
              <a:rPr lang="en-US" altLang="ko-KR" dirty="0"/>
              <a:t>    so the layer group can be used to train and inference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we instantiate Model by subclassing it</a:t>
            </a:r>
          </a:p>
          <a:p>
            <a:r>
              <a:rPr lang="en-US" altLang="ko-KR" dirty="0"/>
              <a:t>    when we subclass </a:t>
            </a:r>
            <a:r>
              <a:rPr lang="en-US" altLang="ko-KR" dirty="0" err="1"/>
              <a:t>kf.keras.Model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we should define layers in __</a:t>
            </a:r>
            <a:r>
              <a:rPr lang="en-US" altLang="ko-KR" dirty="0" err="1"/>
              <a:t>init</a:t>
            </a:r>
            <a:r>
              <a:rPr lang="en-US" altLang="ko-KR" dirty="0"/>
              <a:t>__()</a:t>
            </a:r>
          </a:p>
          <a:p>
            <a:r>
              <a:rPr lang="en-US" altLang="ko-KR" dirty="0"/>
              <a:t>    we should implement the forward pass int call()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17D4497-F27A-F5A3-0314-EE6845FA1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49" y="1888837"/>
            <a:ext cx="2850459" cy="23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47841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101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BB0D6FD0-D193-DE8A-5708-7C090DB9C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281972"/>
            <a:ext cx="10531016" cy="1518375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ABE1EDD-DDD0-4397-3C1E-67BEC567015F}"/>
              </a:ext>
            </a:extLst>
          </p:cNvPr>
          <p:cNvCxnSpPr>
            <a:cxnSpLocks/>
          </p:cNvCxnSpPr>
          <p:nvPr/>
        </p:nvCxnSpPr>
        <p:spPr>
          <a:xfrm>
            <a:off x="5343525" y="900113"/>
            <a:ext cx="0" cy="3818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F89DAEF-630A-FF6B-0D6C-4F0CD0C93CD2}"/>
              </a:ext>
            </a:extLst>
          </p:cNvPr>
          <p:cNvSpPr/>
          <p:nvPr/>
        </p:nvSpPr>
        <p:spPr>
          <a:xfrm>
            <a:off x="2034540" y="1267684"/>
            <a:ext cx="9143992" cy="28393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97FE424-C123-21F0-E1BD-93E6D66CE0FD}"/>
              </a:ext>
            </a:extLst>
          </p:cNvPr>
          <p:cNvSpPr/>
          <p:nvPr/>
        </p:nvSpPr>
        <p:spPr>
          <a:xfrm>
            <a:off x="5096107" y="491490"/>
            <a:ext cx="4767983" cy="408623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These are hyperparameters we can define!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E4E68F-0E5B-BFA0-6266-BAA2A723FAFE}"/>
              </a:ext>
            </a:extLst>
          </p:cNvPr>
          <p:cNvSpPr txBox="1"/>
          <p:nvPr/>
        </p:nvSpPr>
        <p:spPr>
          <a:xfrm>
            <a:off x="925550" y="3603406"/>
            <a:ext cx="565812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 err="1"/>
              <a:t>num_layers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ko-KR" altLang="en-US" dirty="0"/>
              <a:t>▷ </a:t>
            </a:r>
            <a:r>
              <a:rPr lang="en-US" altLang="ko-KR" dirty="0"/>
              <a:t>number of encoder/decoder layers</a:t>
            </a:r>
          </a:p>
          <a:p>
            <a:endParaRPr lang="en-US" altLang="ko-KR" dirty="0"/>
          </a:p>
          <a:p>
            <a:r>
              <a:rPr lang="ko-KR" altLang="en-US" dirty="0"/>
              <a:t>▶ </a:t>
            </a:r>
            <a:r>
              <a:rPr lang="en-US" altLang="ko-KR" dirty="0" err="1"/>
              <a:t>d_model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ko-KR" altLang="en-US" dirty="0"/>
              <a:t>▷ </a:t>
            </a:r>
            <a:r>
              <a:rPr lang="en-US" altLang="ko-KR" dirty="0"/>
              <a:t>dimension of transformer</a:t>
            </a:r>
          </a:p>
          <a:p>
            <a:endParaRPr lang="en-US" altLang="ko-KR" dirty="0"/>
          </a:p>
          <a:p>
            <a:r>
              <a:rPr lang="ko-KR" altLang="en-US" dirty="0"/>
              <a:t>▶ </a:t>
            </a:r>
            <a:r>
              <a:rPr lang="en-US" altLang="ko-KR" dirty="0" err="1"/>
              <a:t>num_heads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ko-KR" altLang="en-US" dirty="0"/>
              <a:t>▷ </a:t>
            </a:r>
            <a:r>
              <a:rPr lang="en-US" altLang="ko-KR" dirty="0"/>
              <a:t>in </a:t>
            </a:r>
            <a:r>
              <a:rPr lang="en-US" altLang="ko-KR" dirty="0" err="1"/>
              <a:t>mha</a:t>
            </a:r>
            <a:r>
              <a:rPr lang="en-US" altLang="ko-KR" dirty="0"/>
              <a:t>, we split heads by this parameter</a:t>
            </a:r>
          </a:p>
          <a:p>
            <a:endParaRPr lang="en-US" altLang="ko-KR" dirty="0"/>
          </a:p>
          <a:p>
            <a:r>
              <a:rPr lang="ko-KR" altLang="en-US" dirty="0"/>
              <a:t>▶ </a:t>
            </a:r>
            <a:r>
              <a:rPr lang="en-US" altLang="ko-KR" dirty="0" err="1"/>
              <a:t>dff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ko-KR" altLang="en-US" dirty="0"/>
              <a:t>▷ </a:t>
            </a:r>
            <a:r>
              <a:rPr lang="en-US" altLang="ko-KR" dirty="0"/>
              <a:t>dimension that will be used inside of </a:t>
            </a:r>
            <a:r>
              <a:rPr lang="en-US" altLang="ko-KR" dirty="0" err="1"/>
              <a:t>ffn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0051819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102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BB0D6FD0-D193-DE8A-5708-7C090DB9C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281972"/>
            <a:ext cx="10531016" cy="1518375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ABE1EDD-DDD0-4397-3C1E-67BEC567015F}"/>
              </a:ext>
            </a:extLst>
          </p:cNvPr>
          <p:cNvCxnSpPr>
            <a:cxnSpLocks/>
          </p:cNvCxnSpPr>
          <p:nvPr/>
        </p:nvCxnSpPr>
        <p:spPr>
          <a:xfrm>
            <a:off x="5343525" y="900113"/>
            <a:ext cx="0" cy="3818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F89DAEF-630A-FF6B-0D6C-4F0CD0C93CD2}"/>
              </a:ext>
            </a:extLst>
          </p:cNvPr>
          <p:cNvSpPr/>
          <p:nvPr/>
        </p:nvSpPr>
        <p:spPr>
          <a:xfrm>
            <a:off x="2034540" y="1267684"/>
            <a:ext cx="9143992" cy="28393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97FE424-C123-21F0-E1BD-93E6D66CE0FD}"/>
              </a:ext>
            </a:extLst>
          </p:cNvPr>
          <p:cNvSpPr/>
          <p:nvPr/>
        </p:nvSpPr>
        <p:spPr>
          <a:xfrm>
            <a:off x="5096107" y="491490"/>
            <a:ext cx="4767983" cy="408623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These are hyperparameters we can define!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E4E68F-0E5B-BFA0-6266-BAA2A723FAFE}"/>
              </a:ext>
            </a:extLst>
          </p:cNvPr>
          <p:cNvSpPr txBox="1"/>
          <p:nvPr/>
        </p:nvSpPr>
        <p:spPr>
          <a:xfrm>
            <a:off x="925550" y="3603406"/>
            <a:ext cx="9418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 err="1"/>
              <a:t>input_vocab_size</a:t>
            </a:r>
            <a:r>
              <a:rPr lang="en-US" altLang="ko-KR" dirty="0"/>
              <a:t> / </a:t>
            </a:r>
            <a:r>
              <a:rPr lang="en-US" altLang="ko-KR" dirty="0" err="1"/>
              <a:t>target_vocab_size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ko-KR" altLang="en-US" dirty="0"/>
              <a:t>▷ </a:t>
            </a:r>
            <a:r>
              <a:rPr lang="en-US" altLang="ko-KR" dirty="0"/>
              <a:t>the number of entire words for input/target language</a:t>
            </a:r>
          </a:p>
          <a:p>
            <a:endParaRPr lang="en-US" altLang="ko-KR" dirty="0"/>
          </a:p>
          <a:p>
            <a:r>
              <a:rPr lang="ko-KR" altLang="en-US" dirty="0"/>
              <a:t>▶ </a:t>
            </a:r>
            <a:r>
              <a:rPr lang="en-US" altLang="ko-KR" dirty="0" err="1"/>
              <a:t>pe_input</a:t>
            </a:r>
            <a:r>
              <a:rPr lang="en-US" altLang="ko-KR" dirty="0"/>
              <a:t> / </a:t>
            </a:r>
            <a:r>
              <a:rPr lang="en-US" altLang="ko-KR" dirty="0" err="1"/>
              <a:t>pe_target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ko-KR" altLang="en-US" dirty="0"/>
              <a:t>▷ </a:t>
            </a:r>
            <a:r>
              <a:rPr lang="en-US" altLang="ko-KR" dirty="0"/>
              <a:t>used in positional encoding, effects the dimension of the positional encoding</a:t>
            </a:r>
          </a:p>
          <a:p>
            <a:endParaRPr lang="en-US" altLang="ko-KR" dirty="0"/>
          </a:p>
          <a:p>
            <a:r>
              <a:rPr lang="ko-KR" altLang="en-US" dirty="0"/>
              <a:t>▶ </a:t>
            </a:r>
            <a:r>
              <a:rPr lang="en-US" altLang="ko-KR" dirty="0"/>
              <a:t>rate</a:t>
            </a:r>
          </a:p>
          <a:p>
            <a:r>
              <a:rPr lang="en-US" altLang="ko-KR" dirty="0"/>
              <a:t>        </a:t>
            </a:r>
            <a:r>
              <a:rPr lang="ko-KR" altLang="en-US" dirty="0"/>
              <a:t>▷ </a:t>
            </a:r>
            <a:r>
              <a:rPr lang="en-US" altLang="ko-KR" dirty="0"/>
              <a:t>dropout rate</a:t>
            </a:r>
          </a:p>
        </p:txBody>
      </p:sp>
    </p:spTree>
    <p:extLst>
      <p:ext uri="{BB962C8B-B14F-4D97-AF65-F5344CB8AC3E}">
        <p14:creationId xmlns:p14="http://schemas.microsoft.com/office/powerpoint/2010/main" val="73284755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103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BB0D6FD0-D193-DE8A-5708-7C090DB9C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281972"/>
            <a:ext cx="10531016" cy="1518375"/>
          </a:xfrm>
          <a:prstGeom prst="rect">
            <a:avLst/>
          </a:prstGeom>
        </p:spPr>
      </p:pic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9DA25A0E-9087-79D7-171C-AE2568E52244}"/>
              </a:ext>
            </a:extLst>
          </p:cNvPr>
          <p:cNvSpPr/>
          <p:nvPr/>
        </p:nvSpPr>
        <p:spPr>
          <a:xfrm rot="5400000">
            <a:off x="673277" y="1510792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CCA729-34A5-14F3-7842-6F7254BE7457}"/>
              </a:ext>
            </a:extLst>
          </p:cNvPr>
          <p:cNvSpPr txBox="1"/>
          <p:nvPr/>
        </p:nvSpPr>
        <p:spPr>
          <a:xfrm>
            <a:off x="925550" y="3603406"/>
            <a:ext cx="9418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__() function of </a:t>
            </a:r>
            <a:r>
              <a:rPr lang="en-US" altLang="ko-KR" dirty="0" err="1"/>
              <a:t>tf.keras.Model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5280798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104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BB0D6FD0-D193-DE8A-5708-7C090DB9C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281972"/>
            <a:ext cx="10531016" cy="1518375"/>
          </a:xfrm>
          <a:prstGeom prst="rect">
            <a:avLst/>
          </a:prstGeom>
        </p:spPr>
      </p:pic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9DA25A0E-9087-79D7-171C-AE2568E52244}"/>
              </a:ext>
            </a:extLst>
          </p:cNvPr>
          <p:cNvSpPr/>
          <p:nvPr/>
        </p:nvSpPr>
        <p:spPr>
          <a:xfrm rot="5400000">
            <a:off x="673277" y="1716532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CCA729-34A5-14F3-7842-6F7254BE7457}"/>
              </a:ext>
            </a:extLst>
          </p:cNvPr>
          <p:cNvSpPr txBox="1"/>
          <p:nvPr/>
        </p:nvSpPr>
        <p:spPr>
          <a:xfrm>
            <a:off x="925550" y="3603406"/>
            <a:ext cx="9418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Encoder and Decoder we discussed so far</a:t>
            </a: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B9654192-1E97-F2A2-0720-343C9F4480F9}"/>
              </a:ext>
            </a:extLst>
          </p:cNvPr>
          <p:cNvSpPr/>
          <p:nvPr/>
        </p:nvSpPr>
        <p:spPr>
          <a:xfrm rot="5400000">
            <a:off x="672997" y="2126658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48572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287FF04-6694-DA1B-C9E1-814838072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290" y="2880357"/>
            <a:ext cx="2743201" cy="3752194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105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BB0D6FD0-D193-DE8A-5708-7C090DB9C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1" y="1281972"/>
            <a:ext cx="10531016" cy="1518375"/>
          </a:xfrm>
          <a:prstGeom prst="rect">
            <a:avLst/>
          </a:prstGeom>
        </p:spPr>
      </p:pic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9DA25A0E-9087-79D7-171C-AE2568E52244}"/>
              </a:ext>
            </a:extLst>
          </p:cNvPr>
          <p:cNvSpPr/>
          <p:nvPr/>
        </p:nvSpPr>
        <p:spPr>
          <a:xfrm rot="5400000">
            <a:off x="673277" y="2550922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CCA729-34A5-14F3-7842-6F7254BE7457}"/>
              </a:ext>
            </a:extLst>
          </p:cNvPr>
          <p:cNvSpPr txBox="1"/>
          <p:nvPr/>
        </p:nvSpPr>
        <p:spPr>
          <a:xfrm>
            <a:off x="925550" y="3603406"/>
            <a:ext cx="49323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 err="1"/>
              <a:t>final_layer</a:t>
            </a:r>
            <a:r>
              <a:rPr lang="en-US" altLang="ko-KR" dirty="0"/>
              <a:t> is a dense layer</a:t>
            </a:r>
          </a:p>
          <a:p>
            <a:endParaRPr lang="en-US" altLang="ko-KR" dirty="0"/>
          </a:p>
          <a:p>
            <a:r>
              <a:rPr lang="en-US" altLang="ko-KR" dirty="0"/>
              <a:t>    its activation function is default None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0560E85-9E76-4CAF-9A2F-B201C13EBA5F}"/>
              </a:ext>
            </a:extLst>
          </p:cNvPr>
          <p:cNvSpPr/>
          <p:nvPr/>
        </p:nvSpPr>
        <p:spPr>
          <a:xfrm>
            <a:off x="6880860" y="3311844"/>
            <a:ext cx="1314450" cy="44577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561BED0-861E-DDAA-7437-92457B771434}"/>
              </a:ext>
            </a:extLst>
          </p:cNvPr>
          <p:cNvSpPr/>
          <p:nvPr/>
        </p:nvSpPr>
        <p:spPr>
          <a:xfrm>
            <a:off x="1243013" y="2534003"/>
            <a:ext cx="1443038" cy="26634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324886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B494E42-830F-2889-BC8F-F58873961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028365"/>
            <a:ext cx="7586869" cy="2857834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106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60C9444-61D3-D196-B0D9-435F4A6D3859}"/>
              </a:ext>
            </a:extLst>
          </p:cNvPr>
          <p:cNvSpPr txBox="1"/>
          <p:nvPr/>
        </p:nvSpPr>
        <p:spPr>
          <a:xfrm>
            <a:off x="925550" y="4167431"/>
            <a:ext cx="86470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call function of transformer</a:t>
            </a:r>
          </a:p>
          <a:p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ko-KR" altLang="en-US" dirty="0"/>
              <a:t>▷ </a:t>
            </a:r>
            <a:r>
              <a:rPr lang="en-US" altLang="ko-KR" dirty="0"/>
              <a:t>inputs : tuple of English, Portuguese Token ID matrix</a:t>
            </a:r>
          </a:p>
          <a:p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ko-KR" altLang="en-US" dirty="0"/>
              <a:t>▷ </a:t>
            </a:r>
            <a:r>
              <a:rPr lang="en-US" altLang="ko-KR" dirty="0"/>
              <a:t>training : Boolean type parameter, decides activation of dropout</a:t>
            </a:r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D45EABBF-D0F3-8127-19DD-BD03A0C1798B}"/>
              </a:ext>
            </a:extLst>
          </p:cNvPr>
          <p:cNvSpPr/>
          <p:nvPr/>
        </p:nvSpPr>
        <p:spPr>
          <a:xfrm rot="5400000">
            <a:off x="673277" y="1036442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EA2D0D-266C-5A5E-956E-105698444499}"/>
              </a:ext>
            </a:extLst>
          </p:cNvPr>
          <p:cNvSpPr/>
          <p:nvPr/>
        </p:nvSpPr>
        <p:spPr>
          <a:xfrm>
            <a:off x="7641949" y="4681733"/>
            <a:ext cx="2949852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</a:rPr>
              <a:t>inputs is a tuple</a:t>
            </a:r>
            <a:endParaRPr lang="ko-KR" altLang="en-US" sz="140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41629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B494E42-830F-2889-BC8F-F58873961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028365"/>
            <a:ext cx="7586869" cy="2857834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107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D45EABBF-D0F3-8127-19DD-BD03A0C1798B}"/>
              </a:ext>
            </a:extLst>
          </p:cNvPr>
          <p:cNvSpPr/>
          <p:nvPr/>
        </p:nvSpPr>
        <p:spPr>
          <a:xfrm rot="5400000">
            <a:off x="673277" y="1250757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13A85B-DC35-BF04-62E1-04EC91B82A81}"/>
              </a:ext>
            </a:extLst>
          </p:cNvPr>
          <p:cNvSpPr/>
          <p:nvPr/>
        </p:nvSpPr>
        <p:spPr>
          <a:xfrm>
            <a:off x="1281113" y="4940497"/>
            <a:ext cx="2949852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</a:rPr>
              <a:t>inp.shape</a:t>
            </a:r>
            <a:endParaRPr lang="en-US" altLang="ko-KR" sz="1400" dirty="0">
              <a:ln w="0"/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ln w="0"/>
                <a:solidFill>
                  <a:schemeClr val="tx1"/>
                </a:solidFill>
              </a:rPr>
              <a:t>batch_size</a:t>
            </a:r>
            <a:r>
              <a:rPr lang="en-US" altLang="ko-KR" sz="1400" dirty="0">
                <a:ln w="0"/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ln w="0"/>
                <a:solidFill>
                  <a:schemeClr val="tx1"/>
                </a:solidFill>
              </a:rPr>
              <a:t>inp_seq_len</a:t>
            </a:r>
            <a:r>
              <a:rPr lang="en-US" altLang="ko-KR" sz="1400" dirty="0">
                <a:ln w="0"/>
                <a:solidFill>
                  <a:schemeClr val="tx1"/>
                </a:solidFill>
              </a:rPr>
              <a:t>)</a:t>
            </a:r>
            <a:endParaRPr lang="ko-KR" altLang="en-US" sz="1400" dirty="0">
              <a:ln w="0"/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32FD51-137A-B006-970A-3273B1133593}"/>
              </a:ext>
            </a:extLst>
          </p:cNvPr>
          <p:cNvSpPr txBox="1"/>
          <p:nvPr/>
        </p:nvSpPr>
        <p:spPr>
          <a:xfrm>
            <a:off x="925550" y="4167431"/>
            <a:ext cx="86470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inputs is a tuple</a:t>
            </a:r>
          </a:p>
          <a:p>
            <a:r>
              <a:rPr lang="en-US" altLang="ko-KR" dirty="0"/>
              <a:t>    consists of input token ID matrix and target token ID matrix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3B39055-B58B-1639-A75E-4A3F0D0E98EB}"/>
              </a:ext>
            </a:extLst>
          </p:cNvPr>
          <p:cNvSpPr/>
          <p:nvPr/>
        </p:nvSpPr>
        <p:spPr>
          <a:xfrm>
            <a:off x="1281113" y="5605273"/>
            <a:ext cx="2949852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</a:rPr>
              <a:t>tar.shape</a:t>
            </a:r>
            <a:endParaRPr lang="en-US" altLang="ko-KR" sz="1400" dirty="0">
              <a:ln w="0"/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ln w="0"/>
                <a:solidFill>
                  <a:schemeClr val="tx1"/>
                </a:solidFill>
              </a:rPr>
              <a:t>batch_size</a:t>
            </a:r>
            <a:r>
              <a:rPr lang="en-US" altLang="ko-KR" sz="1400" dirty="0">
                <a:ln w="0"/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ln w="0"/>
                <a:solidFill>
                  <a:schemeClr val="tx1"/>
                </a:solidFill>
              </a:rPr>
              <a:t>tar_seq_len</a:t>
            </a:r>
            <a:r>
              <a:rPr lang="en-US" altLang="ko-KR" sz="1400" dirty="0">
                <a:ln w="0"/>
                <a:solidFill>
                  <a:schemeClr val="tx1"/>
                </a:solidFill>
              </a:rPr>
              <a:t>)</a:t>
            </a:r>
            <a:endParaRPr lang="ko-KR" altLang="en-US" sz="140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38134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B494E42-830F-2889-BC8F-F58873961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028365"/>
            <a:ext cx="7586869" cy="2857834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108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D45EABBF-D0F3-8127-19DD-BD03A0C1798B}"/>
              </a:ext>
            </a:extLst>
          </p:cNvPr>
          <p:cNvSpPr/>
          <p:nvPr/>
        </p:nvSpPr>
        <p:spPr>
          <a:xfrm rot="5400000">
            <a:off x="673277" y="1250757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13A85B-DC35-BF04-62E1-04EC91B82A81}"/>
              </a:ext>
            </a:extLst>
          </p:cNvPr>
          <p:cNvSpPr/>
          <p:nvPr/>
        </p:nvSpPr>
        <p:spPr>
          <a:xfrm>
            <a:off x="1281113" y="4940497"/>
            <a:ext cx="2949852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</a:rPr>
              <a:t>inp.shape</a:t>
            </a:r>
            <a:endParaRPr lang="en-US" altLang="ko-KR" sz="1400" dirty="0">
              <a:ln w="0"/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ln w="0"/>
                <a:solidFill>
                  <a:schemeClr val="tx1"/>
                </a:solidFill>
              </a:rPr>
              <a:t>batch_size</a:t>
            </a:r>
            <a:r>
              <a:rPr lang="en-US" altLang="ko-KR" sz="1400" dirty="0">
                <a:ln w="0"/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ln w="0"/>
                <a:solidFill>
                  <a:schemeClr val="tx1"/>
                </a:solidFill>
              </a:rPr>
              <a:t>inp_seq_len</a:t>
            </a:r>
            <a:r>
              <a:rPr lang="en-US" altLang="ko-KR" sz="1400" dirty="0">
                <a:ln w="0"/>
                <a:solidFill>
                  <a:schemeClr val="tx1"/>
                </a:solidFill>
              </a:rPr>
              <a:t>)</a:t>
            </a:r>
            <a:endParaRPr lang="ko-KR" altLang="en-US" sz="1400" dirty="0">
              <a:ln w="0"/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32FD51-137A-B006-970A-3273B1133593}"/>
              </a:ext>
            </a:extLst>
          </p:cNvPr>
          <p:cNvSpPr txBox="1"/>
          <p:nvPr/>
        </p:nvSpPr>
        <p:spPr>
          <a:xfrm>
            <a:off x="925550" y="4167431"/>
            <a:ext cx="86470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inputs is a tuple</a:t>
            </a:r>
          </a:p>
          <a:p>
            <a:r>
              <a:rPr lang="en-US" altLang="ko-KR" dirty="0"/>
              <a:t>    consists of input token ID matrix and target token ID matrix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3B39055-B58B-1639-A75E-4A3F0D0E98EB}"/>
              </a:ext>
            </a:extLst>
          </p:cNvPr>
          <p:cNvSpPr/>
          <p:nvPr/>
        </p:nvSpPr>
        <p:spPr>
          <a:xfrm>
            <a:off x="1281113" y="5605273"/>
            <a:ext cx="2949852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</a:rPr>
              <a:t>tar.shape</a:t>
            </a:r>
            <a:endParaRPr lang="en-US" altLang="ko-KR" sz="1400" dirty="0">
              <a:ln w="0"/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ln w="0"/>
                <a:solidFill>
                  <a:schemeClr val="tx1"/>
                </a:solidFill>
              </a:rPr>
              <a:t>batch_size</a:t>
            </a:r>
            <a:r>
              <a:rPr lang="en-US" altLang="ko-KR" sz="1400" dirty="0">
                <a:ln w="0"/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ln w="0"/>
                <a:solidFill>
                  <a:schemeClr val="tx1"/>
                </a:solidFill>
              </a:rPr>
              <a:t>tar_seq_len</a:t>
            </a:r>
            <a:r>
              <a:rPr lang="en-US" altLang="ko-KR" sz="1400" dirty="0">
                <a:ln w="0"/>
                <a:solidFill>
                  <a:schemeClr val="tx1"/>
                </a:solidFill>
              </a:rPr>
              <a:t>)</a:t>
            </a:r>
            <a:endParaRPr lang="ko-KR" altLang="en-US" sz="1400" dirty="0">
              <a:ln w="0"/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E89A382-359C-2CB0-9150-77213C2E1CE3}"/>
              </a:ext>
            </a:extLst>
          </p:cNvPr>
          <p:cNvSpPr/>
          <p:nvPr/>
        </p:nvSpPr>
        <p:spPr>
          <a:xfrm>
            <a:off x="1634350" y="1680537"/>
            <a:ext cx="7276869" cy="158591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</a:rPr>
              <a:t>At the first of this practice, we discussed about input data</a:t>
            </a:r>
          </a:p>
          <a:p>
            <a:pPr algn="ctr"/>
            <a:endParaRPr lang="en-US" altLang="ko-KR" dirty="0">
              <a:ln w="0"/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</a:rPr>
              <a:t>Dataset =&gt; (examples, metadata)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</a:rPr>
              <a:t>examples =&gt; (train data, validation data)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</a:rPr>
              <a:t>train data =&gt; (English token ID matrix, </a:t>
            </a:r>
            <a:r>
              <a:rPr lang="en-US" altLang="ko-KR" dirty="0">
                <a:solidFill>
                  <a:schemeClr val="tx1"/>
                </a:solidFill>
              </a:rPr>
              <a:t>Portuguese token ID matrix)</a:t>
            </a:r>
            <a:endParaRPr lang="ko-KR" altLang="en-US" dirty="0">
              <a:ln w="0"/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EDFC49-1C5A-301C-44BC-A927CD989AA1}"/>
              </a:ext>
            </a:extLst>
          </p:cNvPr>
          <p:cNvSpPr/>
          <p:nvPr/>
        </p:nvSpPr>
        <p:spPr>
          <a:xfrm>
            <a:off x="3200400" y="2843213"/>
            <a:ext cx="5710819" cy="42323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E5E2E442-D425-F232-DB90-C11F1E611423}"/>
              </a:ext>
            </a:extLst>
          </p:cNvPr>
          <p:cNvCxnSpPr/>
          <p:nvPr/>
        </p:nvCxnSpPr>
        <p:spPr>
          <a:xfrm rot="10800000">
            <a:off x="2571750" y="747133"/>
            <a:ext cx="6038850" cy="2096081"/>
          </a:xfrm>
          <a:prstGeom prst="bentConnector3">
            <a:avLst>
              <a:gd name="adj1" fmla="val 315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D168401-DB1F-3BAE-4875-C8D555744B55}"/>
              </a:ext>
            </a:extLst>
          </p:cNvPr>
          <p:cNvCxnSpPr/>
          <p:nvPr/>
        </p:nvCxnSpPr>
        <p:spPr>
          <a:xfrm>
            <a:off x="2571750" y="747132"/>
            <a:ext cx="0" cy="28123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B983A9F-C020-7BAD-60DF-0B5AD7854CA6}"/>
              </a:ext>
            </a:extLst>
          </p:cNvPr>
          <p:cNvSpPr/>
          <p:nvPr/>
        </p:nvSpPr>
        <p:spPr>
          <a:xfrm>
            <a:off x="2243138" y="1028365"/>
            <a:ext cx="557208" cy="2289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02878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B494E42-830F-2889-BC8F-F58873961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028365"/>
            <a:ext cx="7586869" cy="2857834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109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D45EABBF-D0F3-8127-19DD-BD03A0C1798B}"/>
              </a:ext>
            </a:extLst>
          </p:cNvPr>
          <p:cNvSpPr/>
          <p:nvPr/>
        </p:nvSpPr>
        <p:spPr>
          <a:xfrm rot="5400000">
            <a:off x="673277" y="1693671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32FD51-137A-B006-970A-3273B1133593}"/>
              </a:ext>
            </a:extLst>
          </p:cNvPr>
          <p:cNvSpPr txBox="1"/>
          <p:nvPr/>
        </p:nvSpPr>
        <p:spPr>
          <a:xfrm>
            <a:off x="925550" y="4167431"/>
            <a:ext cx="8647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create mask matrices, we have seen </a:t>
            </a:r>
            <a:r>
              <a:rPr lang="en-US" altLang="ko-KR" dirty="0" err="1"/>
              <a:t>create_masks</a:t>
            </a:r>
            <a:r>
              <a:rPr lang="en-US" altLang="ko-KR" dirty="0"/>
              <a:t> in Masking section.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368C132-6074-8CD1-B56A-A7FC1E170D15}"/>
              </a:ext>
            </a:extLst>
          </p:cNvPr>
          <p:cNvSpPr/>
          <p:nvPr/>
        </p:nvSpPr>
        <p:spPr>
          <a:xfrm>
            <a:off x="1166813" y="4817995"/>
            <a:ext cx="2949852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</a:rPr>
              <a:t>enc_padding_mask.shape</a:t>
            </a:r>
            <a:endParaRPr lang="en-US" altLang="ko-KR" sz="1400" dirty="0">
              <a:ln w="0"/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ln w="0"/>
                <a:solidFill>
                  <a:schemeClr val="tx1"/>
                </a:solidFill>
              </a:rPr>
              <a:t>batch_size</a:t>
            </a:r>
            <a:r>
              <a:rPr lang="en-US" altLang="ko-KR" sz="1400" dirty="0">
                <a:ln w="0"/>
                <a:solidFill>
                  <a:schemeClr val="tx1"/>
                </a:solidFill>
              </a:rPr>
              <a:t>, 1, 1, </a:t>
            </a:r>
            <a:r>
              <a:rPr lang="en-US" altLang="ko-KR" sz="1400" dirty="0" err="1">
                <a:ln w="0"/>
                <a:solidFill>
                  <a:schemeClr val="tx1"/>
                </a:solidFill>
              </a:rPr>
              <a:t>inp_seq_len</a:t>
            </a:r>
            <a:r>
              <a:rPr lang="en-US" altLang="ko-KR" sz="1400" dirty="0">
                <a:ln w="0"/>
                <a:solidFill>
                  <a:schemeClr val="tx1"/>
                </a:solidFill>
              </a:rPr>
              <a:t>)</a:t>
            </a:r>
            <a:endParaRPr lang="ko-KR" altLang="en-US" sz="1400" dirty="0">
              <a:ln w="0"/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8F69F3-5109-9A87-9975-13F11551AD8F}"/>
              </a:ext>
            </a:extLst>
          </p:cNvPr>
          <p:cNvSpPr/>
          <p:nvPr/>
        </p:nvSpPr>
        <p:spPr>
          <a:xfrm>
            <a:off x="1166813" y="5662145"/>
            <a:ext cx="2949852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</a:rPr>
              <a:t>dec_padding_mask.shape</a:t>
            </a:r>
            <a:endParaRPr lang="en-US" altLang="ko-KR" sz="1400" dirty="0">
              <a:ln w="0"/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ln w="0"/>
                <a:solidFill>
                  <a:schemeClr val="tx1"/>
                </a:solidFill>
              </a:rPr>
              <a:t>batch_size</a:t>
            </a:r>
            <a:r>
              <a:rPr lang="en-US" altLang="ko-KR" sz="1400" dirty="0">
                <a:ln w="0"/>
                <a:solidFill>
                  <a:schemeClr val="tx1"/>
                </a:solidFill>
              </a:rPr>
              <a:t>, 1, 1, </a:t>
            </a:r>
            <a:r>
              <a:rPr lang="en-US" altLang="ko-KR" sz="1400" dirty="0" err="1">
                <a:ln w="0"/>
                <a:solidFill>
                  <a:schemeClr val="tx1"/>
                </a:solidFill>
              </a:rPr>
              <a:t>tar_seq_len</a:t>
            </a:r>
            <a:r>
              <a:rPr lang="en-US" altLang="ko-KR" sz="1400" dirty="0">
                <a:ln w="0"/>
                <a:solidFill>
                  <a:schemeClr val="tx1"/>
                </a:solidFill>
              </a:rPr>
              <a:t>)</a:t>
            </a:r>
            <a:endParaRPr lang="ko-KR" altLang="en-US" sz="1400" dirty="0">
              <a:ln w="0"/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560C2A-13F1-7192-731A-A14D0EDADB8B}"/>
              </a:ext>
            </a:extLst>
          </p:cNvPr>
          <p:cNvSpPr/>
          <p:nvPr/>
        </p:nvSpPr>
        <p:spPr>
          <a:xfrm>
            <a:off x="5460722" y="4817995"/>
            <a:ext cx="2949852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</a:rPr>
              <a:t>look_ahead_mask.shape</a:t>
            </a:r>
            <a:endParaRPr lang="en-US" altLang="ko-KR" sz="1400" dirty="0">
              <a:ln w="0"/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ln w="0"/>
                <a:solidFill>
                  <a:schemeClr val="tx1"/>
                </a:solidFill>
              </a:rPr>
              <a:t>batch_size</a:t>
            </a:r>
            <a:r>
              <a:rPr lang="en-US" altLang="ko-KR" sz="1400" dirty="0">
                <a:ln w="0"/>
                <a:solidFill>
                  <a:schemeClr val="tx1"/>
                </a:solidFill>
              </a:rPr>
              <a:t>, 1, 1, </a:t>
            </a:r>
            <a:r>
              <a:rPr lang="en-US" altLang="ko-KR" sz="1400" dirty="0" err="1">
                <a:ln w="0"/>
                <a:solidFill>
                  <a:schemeClr val="tx1"/>
                </a:solidFill>
              </a:rPr>
              <a:t>tar_seq_len</a:t>
            </a:r>
            <a:r>
              <a:rPr lang="en-US" altLang="ko-KR" sz="1400" dirty="0">
                <a:ln w="0"/>
                <a:solidFill>
                  <a:schemeClr val="tx1"/>
                </a:solidFill>
              </a:rPr>
              <a:t>)</a:t>
            </a:r>
            <a:endParaRPr lang="ko-KR" altLang="en-US" sz="140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86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0A765D19-367C-271E-E654-4E145D26E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2036935"/>
            <a:ext cx="5363323" cy="2314898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9384" y="6362406"/>
            <a:ext cx="2743200" cy="365125"/>
          </a:xfrm>
        </p:spPr>
        <p:txBody>
          <a:bodyPr/>
          <a:lstStyle/>
          <a:p>
            <a:fld id="{3C6F1438-A92F-4221-B5EC-96B2AF3D63A3}" type="slidenum">
              <a:rPr lang="ko-KR" altLang="en-US" smtClean="0"/>
              <a:t>11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D48492-1E25-1F74-D5B9-62B6D9D195FE}"/>
                  </a:ext>
                </a:extLst>
              </p:cNvPr>
              <p:cNvSpPr txBox="1"/>
              <p:nvPr/>
            </p:nvSpPr>
            <p:spPr>
              <a:xfrm>
                <a:off x="8255273" y="1557563"/>
                <a:ext cx="1338315" cy="850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@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en-US" altLang="ko-KR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altLang="ko-KR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D48492-1E25-1F74-D5B9-62B6D9D19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273" y="1557563"/>
                <a:ext cx="1338315" cy="850554"/>
              </a:xfrm>
              <a:prstGeom prst="rect">
                <a:avLst/>
              </a:prstGeom>
              <a:blipFill>
                <a:blip r:embed="rId3"/>
                <a:stretch>
                  <a:fillRect l="-3636" r="-909" b="-6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674AEB-9AC3-3756-5846-04FB7C4D6148}"/>
                  </a:ext>
                </a:extLst>
              </p:cNvPr>
              <p:cNvSpPr txBox="1"/>
              <p:nvPr/>
            </p:nvSpPr>
            <p:spPr>
              <a:xfrm>
                <a:off x="6914415" y="3943416"/>
                <a:ext cx="3392369" cy="7159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〮</m:t>
                              </m:r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674AEB-9AC3-3756-5846-04FB7C4D6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415" y="3943416"/>
                <a:ext cx="3392369" cy="715902"/>
              </a:xfrm>
              <a:prstGeom prst="rect">
                <a:avLst/>
              </a:prstGeom>
              <a:blipFill>
                <a:blip r:embed="rId4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F706EF-C7E0-61F9-2A36-92E3D84D1EB6}"/>
                  </a:ext>
                </a:extLst>
              </p:cNvPr>
              <p:cNvSpPr txBox="1"/>
              <p:nvPr/>
            </p:nvSpPr>
            <p:spPr>
              <a:xfrm>
                <a:off x="7871396" y="4661855"/>
                <a:ext cx="4028987" cy="302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※ Z is attention matrix,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ko-KR" altLang="en-US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dimension of matrix K.</a:t>
                </a:r>
                <a:endParaRPr lang="ko-KR" altLang="en-US" sz="130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F706EF-C7E0-61F9-2A36-92E3D84D1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396" y="4661855"/>
                <a:ext cx="4028987" cy="302840"/>
              </a:xfrm>
              <a:prstGeom prst="rect">
                <a:avLst/>
              </a:prstGeom>
              <a:blipFill>
                <a:blip r:embed="rId5"/>
                <a:stretch>
                  <a:fillRect l="-151" b="-183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70AF24B-13E7-7692-5149-D52DD957CA7F}"/>
              </a:ext>
            </a:extLst>
          </p:cNvPr>
          <p:cNvSpPr txBox="1"/>
          <p:nvPr/>
        </p:nvSpPr>
        <p:spPr>
          <a:xfrm>
            <a:off x="6869175" y="669377"/>
            <a:ext cx="4225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 </a:t>
            </a:r>
            <a:r>
              <a:rPr lang="en-US" altLang="ko-KR"/>
              <a:t>First,</a:t>
            </a:r>
            <a:r>
              <a:rPr lang="ko-KR" altLang="en-US"/>
              <a:t> </a:t>
            </a:r>
            <a:r>
              <a:rPr lang="en-US" altLang="ko-KR"/>
              <a:t>get</a:t>
            </a:r>
            <a:r>
              <a:rPr lang="ko-KR" altLang="en-US"/>
              <a:t> </a:t>
            </a:r>
            <a:r>
              <a:rPr lang="en-US" altLang="ko-KR"/>
              <a:t>Query,</a:t>
            </a:r>
            <a:r>
              <a:rPr lang="ko-KR" altLang="en-US"/>
              <a:t> </a:t>
            </a:r>
            <a:r>
              <a:rPr lang="en-US" altLang="ko-KR"/>
              <a:t>Key,</a:t>
            </a:r>
            <a:r>
              <a:rPr lang="ko-KR" altLang="en-US"/>
              <a:t> </a:t>
            </a:r>
            <a:r>
              <a:rPr lang="en-US" altLang="ko-KR"/>
              <a:t>Value</a:t>
            </a:r>
            <a:r>
              <a:rPr lang="ko-KR" altLang="en-US"/>
              <a:t> </a:t>
            </a:r>
            <a:r>
              <a:rPr lang="en-US" altLang="ko-KR"/>
              <a:t>matrix</a:t>
            </a:r>
          </a:p>
          <a:p>
            <a:r>
              <a:rPr lang="en-US" altLang="ko-KR"/>
              <a:t>    from input matrix X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97DC9E-D537-084F-2409-4498748EA006}"/>
              </a:ext>
            </a:extLst>
          </p:cNvPr>
          <p:cNvSpPr/>
          <p:nvPr/>
        </p:nvSpPr>
        <p:spPr>
          <a:xfrm>
            <a:off x="7950277" y="1531989"/>
            <a:ext cx="1948305" cy="95909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39FE5F-E06B-EBD2-1492-D769248FE688}"/>
              </a:ext>
            </a:extLst>
          </p:cNvPr>
          <p:cNvSpPr txBox="1"/>
          <p:nvPr/>
        </p:nvSpPr>
        <p:spPr>
          <a:xfrm>
            <a:off x="6869174" y="3171844"/>
            <a:ext cx="5157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</a:t>
            </a:r>
            <a:r>
              <a:rPr lang="en-US" altLang="ko-KR"/>
              <a:t> Then, derive attention matrix</a:t>
            </a:r>
          </a:p>
          <a:p>
            <a:r>
              <a:rPr lang="en-US" altLang="ko-KR"/>
              <a:t>    through the formula behind</a:t>
            </a:r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7F1BEA3-A540-6205-9210-92EF02C592CA}"/>
              </a:ext>
            </a:extLst>
          </p:cNvPr>
          <p:cNvCxnSpPr/>
          <p:nvPr/>
        </p:nvCxnSpPr>
        <p:spPr>
          <a:xfrm>
            <a:off x="6661188" y="48445"/>
            <a:ext cx="0" cy="6679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9A1D9FF-2434-2ACB-4EA0-2811C804A1D7}"/>
              </a:ext>
            </a:extLst>
          </p:cNvPr>
          <p:cNvSpPr/>
          <p:nvPr/>
        </p:nvSpPr>
        <p:spPr>
          <a:xfrm>
            <a:off x="7206610" y="3894848"/>
            <a:ext cx="2807978" cy="843278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F6D501D-75C7-D50A-7155-D998E8788D77}"/>
              </a:ext>
            </a:extLst>
          </p:cNvPr>
          <p:cNvSpPr/>
          <p:nvPr/>
        </p:nvSpPr>
        <p:spPr>
          <a:xfrm>
            <a:off x="6776670" y="439489"/>
            <a:ext cx="5250229" cy="239197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76D11E-4261-1E45-BDC7-E6C76600EBBB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Review : Multi Head Attention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F41A51E-3B4D-0617-0817-62D1E962773A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313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A6624AF-E37A-44B3-461F-2AA172EB16DF}"/>
              </a:ext>
            </a:extLst>
          </p:cNvPr>
          <p:cNvSpPr/>
          <p:nvPr/>
        </p:nvSpPr>
        <p:spPr>
          <a:xfrm>
            <a:off x="1308726" y="4497451"/>
            <a:ext cx="5021419" cy="120205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scaled_attention_logits.shape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(batch_size, self.num_heads, seq_len, seq_len)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A683F3-D169-3074-B91C-03B6351C66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551" y="1226877"/>
            <a:ext cx="5662218" cy="471852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FC33ACD1-4C0C-D686-EBC0-9DFC89F4CDFF}"/>
              </a:ext>
            </a:extLst>
          </p:cNvPr>
          <p:cNvSpPr/>
          <p:nvPr/>
        </p:nvSpPr>
        <p:spPr>
          <a:xfrm>
            <a:off x="1213018" y="2970034"/>
            <a:ext cx="1815932" cy="225668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  <a:effectLst>
            <a:outerShdw blurRad="57785" dist="33020" dir="3180000" algn="ctr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FB0F60DF-81AF-1A4D-71DF-315B37E9CDCB}"/>
              </a:ext>
            </a:extLst>
          </p:cNvPr>
          <p:cNvCxnSpPr>
            <a:cxnSpLocks/>
          </p:cNvCxnSpPr>
          <p:nvPr/>
        </p:nvCxnSpPr>
        <p:spPr>
          <a:xfrm>
            <a:off x="2987688" y="3180946"/>
            <a:ext cx="5806455" cy="1349525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186273A-EF93-90A6-08C4-1C04577F83B5}"/>
              </a:ext>
            </a:extLst>
          </p:cNvPr>
          <p:cNvSpPr/>
          <p:nvPr/>
        </p:nvSpPr>
        <p:spPr>
          <a:xfrm>
            <a:off x="8796819" y="3963778"/>
            <a:ext cx="820622" cy="727344"/>
          </a:xfrm>
          <a:prstGeom prst="rect">
            <a:avLst/>
          </a:prstGeom>
          <a:noFill/>
          <a:ln w="12700">
            <a:solidFill>
              <a:schemeClr val="accent2">
                <a:lumMod val="5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96282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B494E42-830F-2889-BC8F-F58873961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028365"/>
            <a:ext cx="7586869" cy="2857834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110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D45EABBF-D0F3-8127-19DD-BD03A0C1798B}"/>
              </a:ext>
            </a:extLst>
          </p:cNvPr>
          <p:cNvSpPr/>
          <p:nvPr/>
        </p:nvSpPr>
        <p:spPr>
          <a:xfrm rot="5400000">
            <a:off x="673277" y="2108013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32FD51-137A-B006-970A-3273B1133593}"/>
              </a:ext>
            </a:extLst>
          </p:cNvPr>
          <p:cNvSpPr txBox="1"/>
          <p:nvPr/>
        </p:nvSpPr>
        <p:spPr>
          <a:xfrm>
            <a:off x="925550" y="4167431"/>
            <a:ext cx="8647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Encoder, Decoder, and Final dense layer</a:t>
            </a:r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9B1D720C-BF73-0387-B673-A84CD394848D}"/>
              </a:ext>
            </a:extLst>
          </p:cNvPr>
          <p:cNvSpPr/>
          <p:nvPr/>
        </p:nvSpPr>
        <p:spPr>
          <a:xfrm rot="5400000">
            <a:off x="673277" y="2536639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60DEE8C3-0017-0BDF-DDB5-FDDCC6BF3B8C}"/>
              </a:ext>
            </a:extLst>
          </p:cNvPr>
          <p:cNvSpPr/>
          <p:nvPr/>
        </p:nvSpPr>
        <p:spPr>
          <a:xfrm rot="5400000">
            <a:off x="673276" y="3193865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7551C7D-AC43-E3C2-EE04-93CA5C10F658}"/>
              </a:ext>
            </a:extLst>
          </p:cNvPr>
          <p:cNvSpPr/>
          <p:nvPr/>
        </p:nvSpPr>
        <p:spPr>
          <a:xfrm>
            <a:off x="1166813" y="4689403"/>
            <a:ext cx="2949852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</a:rPr>
              <a:t>enc_output.shape</a:t>
            </a:r>
            <a:endParaRPr lang="en-US" altLang="ko-KR" sz="1400" dirty="0">
              <a:ln w="0"/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ln w="0"/>
                <a:solidFill>
                  <a:schemeClr val="tx1"/>
                </a:solidFill>
              </a:rPr>
              <a:t>batch_size</a:t>
            </a:r>
            <a:r>
              <a:rPr lang="en-US" altLang="ko-KR" sz="1400" dirty="0">
                <a:ln w="0"/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ln w="0"/>
                <a:solidFill>
                  <a:schemeClr val="tx1"/>
                </a:solidFill>
              </a:rPr>
              <a:t>inp_seq_len</a:t>
            </a:r>
            <a:r>
              <a:rPr lang="en-US" altLang="ko-KR" sz="1400" dirty="0">
                <a:ln w="0"/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ln w="0"/>
                <a:solidFill>
                  <a:schemeClr val="tx1"/>
                </a:solidFill>
              </a:rPr>
              <a:t>d_model</a:t>
            </a:r>
            <a:r>
              <a:rPr lang="en-US" altLang="ko-KR" sz="1400" dirty="0">
                <a:ln w="0"/>
                <a:solidFill>
                  <a:schemeClr val="tx1"/>
                </a:solidFill>
              </a:rPr>
              <a:t>)</a:t>
            </a:r>
            <a:endParaRPr lang="ko-KR" altLang="en-US" sz="1400" dirty="0">
              <a:ln w="0"/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6EA9A60-6085-A157-A283-693F4E1E4163}"/>
              </a:ext>
            </a:extLst>
          </p:cNvPr>
          <p:cNvSpPr/>
          <p:nvPr/>
        </p:nvSpPr>
        <p:spPr>
          <a:xfrm>
            <a:off x="1166813" y="5305058"/>
            <a:ext cx="2949852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</a:rPr>
              <a:t>dec_output.shape</a:t>
            </a:r>
            <a:endParaRPr lang="en-US" altLang="ko-KR" sz="1400" dirty="0">
              <a:ln w="0"/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ln w="0"/>
                <a:solidFill>
                  <a:schemeClr val="tx1"/>
                </a:solidFill>
              </a:rPr>
              <a:t>batch_size</a:t>
            </a:r>
            <a:r>
              <a:rPr lang="en-US" altLang="ko-KR" sz="1400" dirty="0">
                <a:ln w="0"/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ln w="0"/>
                <a:solidFill>
                  <a:schemeClr val="tx1"/>
                </a:solidFill>
              </a:rPr>
              <a:t>tar_seq_len</a:t>
            </a:r>
            <a:r>
              <a:rPr lang="en-US" altLang="ko-KR" sz="1400" dirty="0">
                <a:ln w="0"/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ln w="0"/>
                <a:solidFill>
                  <a:schemeClr val="tx1"/>
                </a:solidFill>
              </a:rPr>
              <a:t>d_model</a:t>
            </a:r>
            <a:r>
              <a:rPr lang="en-US" altLang="ko-KR" sz="1400" dirty="0">
                <a:ln w="0"/>
                <a:solidFill>
                  <a:schemeClr val="tx1"/>
                </a:solidFill>
              </a:rPr>
              <a:t>)</a:t>
            </a:r>
            <a:endParaRPr lang="ko-KR" altLang="en-US" sz="1400" dirty="0">
              <a:ln w="0"/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562423-DA00-58D3-8E41-6EA02C0254E4}"/>
              </a:ext>
            </a:extLst>
          </p:cNvPr>
          <p:cNvSpPr/>
          <p:nvPr/>
        </p:nvSpPr>
        <p:spPr>
          <a:xfrm>
            <a:off x="1166813" y="5926401"/>
            <a:ext cx="2949852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</a:rPr>
              <a:t>final_output.shape</a:t>
            </a:r>
            <a:endParaRPr lang="en-US" altLang="ko-KR" sz="1400" dirty="0">
              <a:ln w="0"/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ln w="0"/>
                <a:solidFill>
                  <a:schemeClr val="tx1"/>
                </a:solidFill>
              </a:rPr>
              <a:t>batch_size</a:t>
            </a:r>
            <a:r>
              <a:rPr lang="en-US" altLang="ko-KR" sz="1400" dirty="0">
                <a:ln w="0"/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ln w="0"/>
                <a:solidFill>
                  <a:schemeClr val="tx1"/>
                </a:solidFill>
              </a:rPr>
              <a:t>tar_seq_len</a:t>
            </a:r>
            <a:r>
              <a:rPr lang="en-US" altLang="ko-KR" sz="1400" dirty="0">
                <a:ln w="0"/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ln w="0"/>
                <a:solidFill>
                  <a:schemeClr val="tx1"/>
                </a:solidFill>
              </a:rPr>
              <a:t>d_model</a:t>
            </a:r>
            <a:r>
              <a:rPr lang="en-US" altLang="ko-KR" sz="1400" dirty="0">
                <a:ln w="0"/>
                <a:solidFill>
                  <a:schemeClr val="tx1"/>
                </a:solidFill>
              </a:rPr>
              <a:t>)</a:t>
            </a:r>
            <a:endParaRPr lang="ko-KR" altLang="en-US" sz="1400" dirty="0">
              <a:ln w="0"/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144BEE-2349-893E-C6BF-5A966F5CB283}"/>
              </a:ext>
            </a:extLst>
          </p:cNvPr>
          <p:cNvSpPr/>
          <p:nvPr/>
        </p:nvSpPr>
        <p:spPr>
          <a:xfrm>
            <a:off x="4621074" y="5926401"/>
            <a:ext cx="2949852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</a:rPr>
              <a:t>attention_weights</a:t>
            </a:r>
            <a:r>
              <a:rPr lang="en-US" altLang="ko-KR" sz="1400" dirty="0">
                <a:ln w="0"/>
                <a:solidFill>
                  <a:schemeClr val="tx1"/>
                </a:solidFill>
              </a:rPr>
              <a:t> is a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</a:rPr>
              <a:t>dictionary</a:t>
            </a:r>
          </a:p>
        </p:txBody>
      </p:sp>
    </p:spTree>
    <p:extLst>
      <p:ext uri="{BB962C8B-B14F-4D97-AF65-F5344CB8AC3E}">
        <p14:creationId xmlns:p14="http://schemas.microsoft.com/office/powerpoint/2010/main" val="227798903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B494E42-830F-2889-BC8F-F58873961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028365"/>
            <a:ext cx="7586869" cy="2857834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111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532FD51-137A-B006-970A-3273B1133593}"/>
              </a:ext>
            </a:extLst>
          </p:cNvPr>
          <p:cNvSpPr txBox="1"/>
          <p:nvPr/>
        </p:nvSpPr>
        <p:spPr>
          <a:xfrm>
            <a:off x="925550" y="4167431"/>
            <a:ext cx="8647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Return final output, and attention weights</a:t>
            </a:r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60DEE8C3-0017-0BDF-DDB5-FDDCC6BF3B8C}"/>
              </a:ext>
            </a:extLst>
          </p:cNvPr>
          <p:cNvSpPr/>
          <p:nvPr/>
        </p:nvSpPr>
        <p:spPr>
          <a:xfrm rot="5400000">
            <a:off x="673276" y="3622493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562423-DA00-58D3-8E41-6EA02C0254E4}"/>
              </a:ext>
            </a:extLst>
          </p:cNvPr>
          <p:cNvSpPr/>
          <p:nvPr/>
        </p:nvSpPr>
        <p:spPr>
          <a:xfrm>
            <a:off x="1166813" y="5926401"/>
            <a:ext cx="2949852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</a:rPr>
              <a:t>final_output.shape</a:t>
            </a:r>
            <a:endParaRPr lang="en-US" altLang="ko-KR" sz="1400" dirty="0">
              <a:ln w="0"/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ln w="0"/>
                <a:solidFill>
                  <a:schemeClr val="tx1"/>
                </a:solidFill>
              </a:rPr>
              <a:t>batch_size</a:t>
            </a:r>
            <a:r>
              <a:rPr lang="en-US" altLang="ko-KR" sz="1400" dirty="0">
                <a:ln w="0"/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ln w="0"/>
                <a:solidFill>
                  <a:schemeClr val="tx1"/>
                </a:solidFill>
              </a:rPr>
              <a:t>tar_seq_len</a:t>
            </a:r>
            <a:r>
              <a:rPr lang="en-US" altLang="ko-KR" sz="1400" dirty="0">
                <a:ln w="0"/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ln w="0"/>
                <a:solidFill>
                  <a:schemeClr val="tx1"/>
                </a:solidFill>
              </a:rPr>
              <a:t>d_model</a:t>
            </a:r>
            <a:r>
              <a:rPr lang="en-US" altLang="ko-KR" sz="1400" dirty="0">
                <a:ln w="0"/>
                <a:solidFill>
                  <a:schemeClr val="tx1"/>
                </a:solidFill>
              </a:rPr>
              <a:t>)</a:t>
            </a:r>
            <a:endParaRPr lang="ko-KR" altLang="en-US" sz="1400" dirty="0">
              <a:ln w="0"/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144BEE-2349-893E-C6BF-5A966F5CB283}"/>
              </a:ext>
            </a:extLst>
          </p:cNvPr>
          <p:cNvSpPr/>
          <p:nvPr/>
        </p:nvSpPr>
        <p:spPr>
          <a:xfrm>
            <a:off x="4621074" y="5926401"/>
            <a:ext cx="2949852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</a:rPr>
              <a:t>attention_weights</a:t>
            </a:r>
            <a:r>
              <a:rPr lang="en-US" altLang="ko-KR" sz="1400" dirty="0">
                <a:ln w="0"/>
                <a:solidFill>
                  <a:schemeClr val="tx1"/>
                </a:solidFill>
              </a:rPr>
              <a:t> is a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</a:rPr>
              <a:t>dictionary</a:t>
            </a:r>
          </a:p>
        </p:txBody>
      </p:sp>
    </p:spTree>
    <p:extLst>
      <p:ext uri="{BB962C8B-B14F-4D97-AF65-F5344CB8AC3E}">
        <p14:creationId xmlns:p14="http://schemas.microsoft.com/office/powerpoint/2010/main" val="368785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0A765D19-367C-271E-E654-4E145D26E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2036935"/>
            <a:ext cx="5363323" cy="2314898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D48492-1E25-1F74-D5B9-62B6D9D195FE}"/>
                  </a:ext>
                </a:extLst>
              </p:cNvPr>
              <p:cNvSpPr txBox="1"/>
              <p:nvPr/>
            </p:nvSpPr>
            <p:spPr>
              <a:xfrm>
                <a:off x="8255273" y="1557563"/>
                <a:ext cx="1338315" cy="850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@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en-US" altLang="ko-KR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altLang="ko-KR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D48492-1E25-1F74-D5B9-62B6D9D19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273" y="1557563"/>
                <a:ext cx="1338315" cy="850554"/>
              </a:xfrm>
              <a:prstGeom prst="rect">
                <a:avLst/>
              </a:prstGeom>
              <a:blipFill>
                <a:blip r:embed="rId3"/>
                <a:stretch>
                  <a:fillRect l="-3636" r="-909" b="-6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674AEB-9AC3-3756-5846-04FB7C4D6148}"/>
                  </a:ext>
                </a:extLst>
              </p:cNvPr>
              <p:cNvSpPr txBox="1"/>
              <p:nvPr/>
            </p:nvSpPr>
            <p:spPr>
              <a:xfrm>
                <a:off x="6914415" y="3943416"/>
                <a:ext cx="3392369" cy="7159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〮</m:t>
                              </m:r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674AEB-9AC3-3756-5846-04FB7C4D6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415" y="3943416"/>
                <a:ext cx="3392369" cy="715902"/>
              </a:xfrm>
              <a:prstGeom prst="rect">
                <a:avLst/>
              </a:prstGeom>
              <a:blipFill>
                <a:blip r:embed="rId4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F706EF-C7E0-61F9-2A36-92E3D84D1EB6}"/>
                  </a:ext>
                </a:extLst>
              </p:cNvPr>
              <p:cNvSpPr txBox="1"/>
              <p:nvPr/>
            </p:nvSpPr>
            <p:spPr>
              <a:xfrm>
                <a:off x="7871396" y="4661855"/>
                <a:ext cx="4028987" cy="302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※ Z is attention matrix,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ko-KR" altLang="en-US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dimension of matrix K.</a:t>
                </a:r>
                <a:endParaRPr lang="ko-KR" altLang="en-US" sz="130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F706EF-C7E0-61F9-2A36-92E3D84D1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396" y="4661855"/>
                <a:ext cx="4028987" cy="302840"/>
              </a:xfrm>
              <a:prstGeom prst="rect">
                <a:avLst/>
              </a:prstGeom>
              <a:blipFill>
                <a:blip r:embed="rId5"/>
                <a:stretch>
                  <a:fillRect l="-151" b="-183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70AF24B-13E7-7692-5149-D52DD957CA7F}"/>
              </a:ext>
            </a:extLst>
          </p:cNvPr>
          <p:cNvSpPr txBox="1"/>
          <p:nvPr/>
        </p:nvSpPr>
        <p:spPr>
          <a:xfrm>
            <a:off x="6869175" y="669377"/>
            <a:ext cx="4225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 </a:t>
            </a:r>
            <a:r>
              <a:rPr lang="en-US" altLang="ko-KR"/>
              <a:t>First,</a:t>
            </a:r>
            <a:r>
              <a:rPr lang="ko-KR" altLang="en-US"/>
              <a:t> </a:t>
            </a:r>
            <a:r>
              <a:rPr lang="en-US" altLang="ko-KR"/>
              <a:t>get</a:t>
            </a:r>
            <a:r>
              <a:rPr lang="ko-KR" altLang="en-US"/>
              <a:t> </a:t>
            </a:r>
            <a:r>
              <a:rPr lang="en-US" altLang="ko-KR"/>
              <a:t>Query,</a:t>
            </a:r>
            <a:r>
              <a:rPr lang="ko-KR" altLang="en-US"/>
              <a:t> </a:t>
            </a:r>
            <a:r>
              <a:rPr lang="en-US" altLang="ko-KR"/>
              <a:t>Key,</a:t>
            </a:r>
            <a:r>
              <a:rPr lang="ko-KR" altLang="en-US"/>
              <a:t> </a:t>
            </a:r>
            <a:r>
              <a:rPr lang="en-US" altLang="ko-KR"/>
              <a:t>Value</a:t>
            </a:r>
            <a:r>
              <a:rPr lang="ko-KR" altLang="en-US"/>
              <a:t> </a:t>
            </a:r>
            <a:r>
              <a:rPr lang="en-US" altLang="ko-KR"/>
              <a:t>matrix</a:t>
            </a:r>
          </a:p>
          <a:p>
            <a:r>
              <a:rPr lang="en-US" altLang="ko-KR"/>
              <a:t>    from input matrix X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97DC9E-D537-084F-2409-4498748EA006}"/>
              </a:ext>
            </a:extLst>
          </p:cNvPr>
          <p:cNvSpPr/>
          <p:nvPr/>
        </p:nvSpPr>
        <p:spPr>
          <a:xfrm>
            <a:off x="7950277" y="1531989"/>
            <a:ext cx="1948305" cy="95909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39FE5F-E06B-EBD2-1492-D769248FE688}"/>
              </a:ext>
            </a:extLst>
          </p:cNvPr>
          <p:cNvSpPr txBox="1"/>
          <p:nvPr/>
        </p:nvSpPr>
        <p:spPr>
          <a:xfrm>
            <a:off x="6869174" y="3171844"/>
            <a:ext cx="5157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</a:t>
            </a:r>
            <a:r>
              <a:rPr lang="en-US" altLang="ko-KR"/>
              <a:t> Then, derive attention matrix</a:t>
            </a:r>
          </a:p>
          <a:p>
            <a:r>
              <a:rPr lang="en-US" altLang="ko-KR"/>
              <a:t>    through the formula behind</a:t>
            </a:r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7F1BEA3-A540-6205-9210-92EF02C592CA}"/>
              </a:ext>
            </a:extLst>
          </p:cNvPr>
          <p:cNvCxnSpPr/>
          <p:nvPr/>
        </p:nvCxnSpPr>
        <p:spPr>
          <a:xfrm>
            <a:off x="6661188" y="48445"/>
            <a:ext cx="0" cy="6679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9A1D9FF-2434-2ACB-4EA0-2811C804A1D7}"/>
              </a:ext>
            </a:extLst>
          </p:cNvPr>
          <p:cNvSpPr/>
          <p:nvPr/>
        </p:nvSpPr>
        <p:spPr>
          <a:xfrm>
            <a:off x="7206610" y="3894848"/>
            <a:ext cx="2807978" cy="843278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F6D501D-75C7-D50A-7155-D998E8788D77}"/>
              </a:ext>
            </a:extLst>
          </p:cNvPr>
          <p:cNvSpPr/>
          <p:nvPr/>
        </p:nvSpPr>
        <p:spPr>
          <a:xfrm>
            <a:off x="6776670" y="439489"/>
            <a:ext cx="5250229" cy="239197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76D11E-4261-1E45-BDC7-E6C76600EBBB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Review : Multi Head Attention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F41A51E-3B4D-0617-0817-62D1E962773A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313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A6624AF-E37A-44B3-461F-2AA172EB16DF}"/>
              </a:ext>
            </a:extLst>
          </p:cNvPr>
          <p:cNvSpPr/>
          <p:nvPr/>
        </p:nvSpPr>
        <p:spPr>
          <a:xfrm>
            <a:off x="1308726" y="4497451"/>
            <a:ext cx="5021419" cy="120205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attention_weights.shape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(batch_size, self.num_heads, seq_len, seq_len)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A683F3-D169-3074-B91C-03B6351C66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551" y="1226877"/>
            <a:ext cx="5662218" cy="471852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F1514C9F-1461-F969-992C-7E4E6D01850C}"/>
              </a:ext>
            </a:extLst>
          </p:cNvPr>
          <p:cNvSpPr/>
          <p:nvPr/>
        </p:nvSpPr>
        <p:spPr>
          <a:xfrm>
            <a:off x="1198755" y="3702733"/>
            <a:ext cx="1331085" cy="192115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9BABB95-CFD8-DA68-FDA9-0C22C6149999}"/>
              </a:ext>
            </a:extLst>
          </p:cNvPr>
          <p:cNvCxnSpPr>
            <a:cxnSpLocks/>
          </p:cNvCxnSpPr>
          <p:nvPr/>
        </p:nvCxnSpPr>
        <p:spPr>
          <a:xfrm>
            <a:off x="2541071" y="3719282"/>
            <a:ext cx="5250229" cy="369393"/>
          </a:xfrm>
          <a:prstGeom prst="bentConnector3">
            <a:avLst>
              <a:gd name="adj1" fmla="val 84252"/>
            </a:avLst>
          </a:prstGeom>
          <a:ln w="158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3D51C4C-EFBD-0CB1-3030-CB669E47776C}"/>
              </a:ext>
            </a:extLst>
          </p:cNvPr>
          <p:cNvSpPr/>
          <p:nvPr/>
        </p:nvSpPr>
        <p:spPr>
          <a:xfrm>
            <a:off x="7788841" y="3959828"/>
            <a:ext cx="1862088" cy="699490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898B769-83E4-5BDE-2FA5-7BFD39FD8B9B}"/>
              </a:ext>
            </a:extLst>
          </p:cNvPr>
          <p:cNvSpPr/>
          <p:nvPr/>
        </p:nvSpPr>
        <p:spPr>
          <a:xfrm>
            <a:off x="1213018" y="2970034"/>
            <a:ext cx="1815932" cy="225668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  <a:effectLst>
            <a:outerShdw blurRad="57785" dist="33020" dir="3180000" algn="ctr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D9EF5BDF-C65C-A75D-9E61-8AE03B8C3ACE}"/>
              </a:ext>
            </a:extLst>
          </p:cNvPr>
          <p:cNvCxnSpPr>
            <a:cxnSpLocks/>
          </p:cNvCxnSpPr>
          <p:nvPr/>
        </p:nvCxnSpPr>
        <p:spPr>
          <a:xfrm>
            <a:off x="2987688" y="3180946"/>
            <a:ext cx="5806455" cy="1349525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14DB8D2-838D-EF4A-D6E3-930A5353D6F9}"/>
              </a:ext>
            </a:extLst>
          </p:cNvPr>
          <p:cNvSpPr/>
          <p:nvPr/>
        </p:nvSpPr>
        <p:spPr>
          <a:xfrm>
            <a:off x="8796819" y="3963778"/>
            <a:ext cx="820622" cy="727344"/>
          </a:xfrm>
          <a:prstGeom prst="rect">
            <a:avLst/>
          </a:prstGeom>
          <a:noFill/>
          <a:ln w="12700">
            <a:solidFill>
              <a:schemeClr val="accent2">
                <a:lumMod val="5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942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0A765D19-367C-271E-E654-4E145D26E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2036935"/>
            <a:ext cx="5363323" cy="2314898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D48492-1E25-1F74-D5B9-62B6D9D195FE}"/>
                  </a:ext>
                </a:extLst>
              </p:cNvPr>
              <p:cNvSpPr txBox="1"/>
              <p:nvPr/>
            </p:nvSpPr>
            <p:spPr>
              <a:xfrm>
                <a:off x="8255273" y="1557563"/>
                <a:ext cx="1338315" cy="850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@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en-US" altLang="ko-KR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altLang="ko-KR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D48492-1E25-1F74-D5B9-62B6D9D19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273" y="1557563"/>
                <a:ext cx="1338315" cy="850554"/>
              </a:xfrm>
              <a:prstGeom prst="rect">
                <a:avLst/>
              </a:prstGeom>
              <a:blipFill>
                <a:blip r:embed="rId3"/>
                <a:stretch>
                  <a:fillRect l="-3636" r="-909" b="-6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674AEB-9AC3-3756-5846-04FB7C4D6148}"/>
                  </a:ext>
                </a:extLst>
              </p:cNvPr>
              <p:cNvSpPr txBox="1"/>
              <p:nvPr/>
            </p:nvSpPr>
            <p:spPr>
              <a:xfrm>
                <a:off x="6914415" y="3943416"/>
                <a:ext cx="3392369" cy="7159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〮</m:t>
                              </m:r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674AEB-9AC3-3756-5846-04FB7C4D6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415" y="3943416"/>
                <a:ext cx="3392369" cy="715902"/>
              </a:xfrm>
              <a:prstGeom prst="rect">
                <a:avLst/>
              </a:prstGeom>
              <a:blipFill>
                <a:blip r:embed="rId4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F706EF-C7E0-61F9-2A36-92E3D84D1EB6}"/>
                  </a:ext>
                </a:extLst>
              </p:cNvPr>
              <p:cNvSpPr txBox="1"/>
              <p:nvPr/>
            </p:nvSpPr>
            <p:spPr>
              <a:xfrm>
                <a:off x="7871396" y="4661855"/>
                <a:ext cx="4028987" cy="302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※ Z is attention matrix,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ko-KR" altLang="en-US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dimension of matrix K.</a:t>
                </a:r>
                <a:endParaRPr lang="ko-KR" altLang="en-US" sz="130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F706EF-C7E0-61F9-2A36-92E3D84D1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396" y="4661855"/>
                <a:ext cx="4028987" cy="302840"/>
              </a:xfrm>
              <a:prstGeom prst="rect">
                <a:avLst/>
              </a:prstGeom>
              <a:blipFill>
                <a:blip r:embed="rId5"/>
                <a:stretch>
                  <a:fillRect l="-151" b="-183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70AF24B-13E7-7692-5149-D52DD957CA7F}"/>
              </a:ext>
            </a:extLst>
          </p:cNvPr>
          <p:cNvSpPr txBox="1"/>
          <p:nvPr/>
        </p:nvSpPr>
        <p:spPr>
          <a:xfrm>
            <a:off x="6869175" y="669377"/>
            <a:ext cx="4225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 </a:t>
            </a:r>
            <a:r>
              <a:rPr lang="en-US" altLang="ko-KR"/>
              <a:t>First,</a:t>
            </a:r>
            <a:r>
              <a:rPr lang="ko-KR" altLang="en-US"/>
              <a:t> </a:t>
            </a:r>
            <a:r>
              <a:rPr lang="en-US" altLang="ko-KR"/>
              <a:t>get</a:t>
            </a:r>
            <a:r>
              <a:rPr lang="ko-KR" altLang="en-US"/>
              <a:t> </a:t>
            </a:r>
            <a:r>
              <a:rPr lang="en-US" altLang="ko-KR"/>
              <a:t>Query,</a:t>
            </a:r>
            <a:r>
              <a:rPr lang="ko-KR" altLang="en-US"/>
              <a:t> </a:t>
            </a:r>
            <a:r>
              <a:rPr lang="en-US" altLang="ko-KR"/>
              <a:t>Key,</a:t>
            </a:r>
            <a:r>
              <a:rPr lang="ko-KR" altLang="en-US"/>
              <a:t> </a:t>
            </a:r>
            <a:r>
              <a:rPr lang="en-US" altLang="ko-KR"/>
              <a:t>Value</a:t>
            </a:r>
            <a:r>
              <a:rPr lang="ko-KR" altLang="en-US"/>
              <a:t> </a:t>
            </a:r>
            <a:r>
              <a:rPr lang="en-US" altLang="ko-KR"/>
              <a:t>matrix</a:t>
            </a:r>
          </a:p>
          <a:p>
            <a:r>
              <a:rPr lang="en-US" altLang="ko-KR"/>
              <a:t>    from input matrix X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97DC9E-D537-084F-2409-4498748EA006}"/>
              </a:ext>
            </a:extLst>
          </p:cNvPr>
          <p:cNvSpPr/>
          <p:nvPr/>
        </p:nvSpPr>
        <p:spPr>
          <a:xfrm>
            <a:off x="7950277" y="1531989"/>
            <a:ext cx="1948305" cy="95909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39FE5F-E06B-EBD2-1492-D769248FE688}"/>
              </a:ext>
            </a:extLst>
          </p:cNvPr>
          <p:cNvSpPr txBox="1"/>
          <p:nvPr/>
        </p:nvSpPr>
        <p:spPr>
          <a:xfrm>
            <a:off x="6869174" y="3171844"/>
            <a:ext cx="5157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</a:t>
            </a:r>
            <a:r>
              <a:rPr lang="en-US" altLang="ko-KR"/>
              <a:t> Then, derive attention matrix</a:t>
            </a:r>
          </a:p>
          <a:p>
            <a:r>
              <a:rPr lang="en-US" altLang="ko-KR"/>
              <a:t>    through the formula behind</a:t>
            </a:r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7F1BEA3-A540-6205-9210-92EF02C592CA}"/>
              </a:ext>
            </a:extLst>
          </p:cNvPr>
          <p:cNvCxnSpPr/>
          <p:nvPr/>
        </p:nvCxnSpPr>
        <p:spPr>
          <a:xfrm>
            <a:off x="6661188" y="48445"/>
            <a:ext cx="0" cy="6679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9A1D9FF-2434-2ACB-4EA0-2811C804A1D7}"/>
              </a:ext>
            </a:extLst>
          </p:cNvPr>
          <p:cNvSpPr/>
          <p:nvPr/>
        </p:nvSpPr>
        <p:spPr>
          <a:xfrm>
            <a:off x="7206610" y="3894848"/>
            <a:ext cx="2807978" cy="843278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F6D501D-75C7-D50A-7155-D998E8788D77}"/>
              </a:ext>
            </a:extLst>
          </p:cNvPr>
          <p:cNvSpPr/>
          <p:nvPr/>
        </p:nvSpPr>
        <p:spPr>
          <a:xfrm>
            <a:off x="6776670" y="439489"/>
            <a:ext cx="5250229" cy="239197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76D11E-4261-1E45-BDC7-E6C76600EBBB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Review : Multi Head Attention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F41A51E-3B4D-0617-0817-62D1E962773A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313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A6624AF-E37A-44B3-461F-2AA172EB16DF}"/>
              </a:ext>
            </a:extLst>
          </p:cNvPr>
          <p:cNvSpPr/>
          <p:nvPr/>
        </p:nvSpPr>
        <p:spPr>
          <a:xfrm>
            <a:off x="1308726" y="4497451"/>
            <a:ext cx="5021419" cy="120205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output.shape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(batch_size, self.num_heads, seq_len, self.depth)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A683F3-D169-3074-B91C-03B6351C66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551" y="1226877"/>
            <a:ext cx="5662218" cy="471852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F1514C9F-1461-F969-992C-7E4E6D01850C}"/>
              </a:ext>
            </a:extLst>
          </p:cNvPr>
          <p:cNvSpPr/>
          <p:nvPr/>
        </p:nvSpPr>
        <p:spPr>
          <a:xfrm>
            <a:off x="1198755" y="3702733"/>
            <a:ext cx="1331085" cy="192115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9BABB95-CFD8-DA68-FDA9-0C22C6149999}"/>
              </a:ext>
            </a:extLst>
          </p:cNvPr>
          <p:cNvCxnSpPr>
            <a:cxnSpLocks/>
          </p:cNvCxnSpPr>
          <p:nvPr/>
        </p:nvCxnSpPr>
        <p:spPr>
          <a:xfrm>
            <a:off x="2541071" y="3719282"/>
            <a:ext cx="5250229" cy="369393"/>
          </a:xfrm>
          <a:prstGeom prst="bentConnector3">
            <a:avLst>
              <a:gd name="adj1" fmla="val 84252"/>
            </a:avLst>
          </a:prstGeom>
          <a:ln w="158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3D51C4C-EFBD-0CB1-3030-CB669E47776C}"/>
              </a:ext>
            </a:extLst>
          </p:cNvPr>
          <p:cNvSpPr/>
          <p:nvPr/>
        </p:nvSpPr>
        <p:spPr>
          <a:xfrm>
            <a:off x="7788841" y="3959828"/>
            <a:ext cx="1862088" cy="699490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9E0179B-DE97-B96C-8C7B-46D7E9D37503}"/>
              </a:ext>
            </a:extLst>
          </p:cNvPr>
          <p:cNvSpPr/>
          <p:nvPr/>
        </p:nvSpPr>
        <p:spPr>
          <a:xfrm>
            <a:off x="1214835" y="3907946"/>
            <a:ext cx="505919" cy="18073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547E076C-43D3-215B-B7C0-CAD10BD8B587}"/>
              </a:ext>
            </a:extLst>
          </p:cNvPr>
          <p:cNvCxnSpPr>
            <a:cxnSpLocks/>
          </p:cNvCxnSpPr>
          <p:nvPr/>
        </p:nvCxnSpPr>
        <p:spPr>
          <a:xfrm>
            <a:off x="1731985" y="4103123"/>
            <a:ext cx="5583606" cy="239028"/>
          </a:xfrm>
          <a:prstGeom prst="bentConnector3">
            <a:avLst>
              <a:gd name="adj1" fmla="val 83572"/>
            </a:avLst>
          </a:prstGeom>
          <a:ln w="158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27CA6B9-E357-8004-90FE-B7009BAC9510}"/>
              </a:ext>
            </a:extLst>
          </p:cNvPr>
          <p:cNvSpPr/>
          <p:nvPr/>
        </p:nvSpPr>
        <p:spPr>
          <a:xfrm>
            <a:off x="7313637" y="4152344"/>
            <a:ext cx="281120" cy="322247"/>
          </a:xfrm>
          <a:prstGeom prst="rect">
            <a:avLst/>
          </a:prstGeom>
          <a:noFill/>
          <a:ln w="12700">
            <a:solidFill>
              <a:srgbClr val="FFC000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B964ACD-A2D0-5D7E-A0A5-09E4625C6057}"/>
              </a:ext>
            </a:extLst>
          </p:cNvPr>
          <p:cNvSpPr/>
          <p:nvPr/>
        </p:nvSpPr>
        <p:spPr>
          <a:xfrm>
            <a:off x="1213018" y="2970034"/>
            <a:ext cx="1815932" cy="225668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  <a:effectLst>
            <a:outerShdw blurRad="57785" dist="33020" dir="3180000" algn="ctr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DA43AFCD-D293-7389-9FAB-850ADCA2C9A6}"/>
              </a:ext>
            </a:extLst>
          </p:cNvPr>
          <p:cNvCxnSpPr>
            <a:cxnSpLocks/>
          </p:cNvCxnSpPr>
          <p:nvPr/>
        </p:nvCxnSpPr>
        <p:spPr>
          <a:xfrm>
            <a:off x="2987688" y="3180946"/>
            <a:ext cx="5806455" cy="1349525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814A80F-7987-660A-1EC0-DEA07C271C76}"/>
              </a:ext>
            </a:extLst>
          </p:cNvPr>
          <p:cNvSpPr/>
          <p:nvPr/>
        </p:nvSpPr>
        <p:spPr>
          <a:xfrm>
            <a:off x="8796819" y="3963778"/>
            <a:ext cx="820622" cy="727344"/>
          </a:xfrm>
          <a:prstGeom prst="rect">
            <a:avLst/>
          </a:prstGeom>
          <a:noFill/>
          <a:ln w="12700">
            <a:solidFill>
              <a:schemeClr val="accent2">
                <a:lumMod val="5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946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0A765D19-367C-271E-E654-4E145D26E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2036935"/>
            <a:ext cx="5363323" cy="2314898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D48492-1E25-1F74-D5B9-62B6D9D195FE}"/>
                  </a:ext>
                </a:extLst>
              </p:cNvPr>
              <p:cNvSpPr txBox="1"/>
              <p:nvPr/>
            </p:nvSpPr>
            <p:spPr>
              <a:xfrm>
                <a:off x="8255273" y="1557563"/>
                <a:ext cx="1338315" cy="850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@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en-US" altLang="ko-KR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altLang="ko-KR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D48492-1E25-1F74-D5B9-62B6D9D19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273" y="1557563"/>
                <a:ext cx="1338315" cy="850554"/>
              </a:xfrm>
              <a:prstGeom prst="rect">
                <a:avLst/>
              </a:prstGeom>
              <a:blipFill>
                <a:blip r:embed="rId3"/>
                <a:stretch>
                  <a:fillRect l="-3636" r="-909" b="-6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674AEB-9AC3-3756-5846-04FB7C4D6148}"/>
                  </a:ext>
                </a:extLst>
              </p:cNvPr>
              <p:cNvSpPr txBox="1"/>
              <p:nvPr/>
            </p:nvSpPr>
            <p:spPr>
              <a:xfrm>
                <a:off x="6914415" y="3943416"/>
                <a:ext cx="3392369" cy="7159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〮</m:t>
                              </m:r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674AEB-9AC3-3756-5846-04FB7C4D6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415" y="3943416"/>
                <a:ext cx="3392369" cy="715902"/>
              </a:xfrm>
              <a:prstGeom prst="rect">
                <a:avLst/>
              </a:prstGeom>
              <a:blipFill>
                <a:blip r:embed="rId4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F706EF-C7E0-61F9-2A36-92E3D84D1EB6}"/>
                  </a:ext>
                </a:extLst>
              </p:cNvPr>
              <p:cNvSpPr txBox="1"/>
              <p:nvPr/>
            </p:nvSpPr>
            <p:spPr>
              <a:xfrm>
                <a:off x="7871396" y="4661855"/>
                <a:ext cx="4028987" cy="302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※ Z is attention matrix,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ko-KR" altLang="en-US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dimension of matrix K.</a:t>
                </a:r>
                <a:endParaRPr lang="ko-KR" altLang="en-US" sz="130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F706EF-C7E0-61F9-2A36-92E3D84D1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396" y="4661855"/>
                <a:ext cx="4028987" cy="302840"/>
              </a:xfrm>
              <a:prstGeom prst="rect">
                <a:avLst/>
              </a:prstGeom>
              <a:blipFill>
                <a:blip r:embed="rId5"/>
                <a:stretch>
                  <a:fillRect l="-151" b="-183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70AF24B-13E7-7692-5149-D52DD957CA7F}"/>
              </a:ext>
            </a:extLst>
          </p:cNvPr>
          <p:cNvSpPr txBox="1"/>
          <p:nvPr/>
        </p:nvSpPr>
        <p:spPr>
          <a:xfrm>
            <a:off x="6869175" y="669377"/>
            <a:ext cx="4225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 </a:t>
            </a:r>
            <a:r>
              <a:rPr lang="en-US" altLang="ko-KR"/>
              <a:t>First,</a:t>
            </a:r>
            <a:r>
              <a:rPr lang="ko-KR" altLang="en-US"/>
              <a:t> </a:t>
            </a:r>
            <a:r>
              <a:rPr lang="en-US" altLang="ko-KR"/>
              <a:t>get</a:t>
            </a:r>
            <a:r>
              <a:rPr lang="ko-KR" altLang="en-US"/>
              <a:t> </a:t>
            </a:r>
            <a:r>
              <a:rPr lang="en-US" altLang="ko-KR"/>
              <a:t>Query,</a:t>
            </a:r>
            <a:r>
              <a:rPr lang="ko-KR" altLang="en-US"/>
              <a:t> </a:t>
            </a:r>
            <a:r>
              <a:rPr lang="en-US" altLang="ko-KR"/>
              <a:t>Key,</a:t>
            </a:r>
            <a:r>
              <a:rPr lang="ko-KR" altLang="en-US"/>
              <a:t> </a:t>
            </a:r>
            <a:r>
              <a:rPr lang="en-US" altLang="ko-KR"/>
              <a:t>Value</a:t>
            </a:r>
            <a:r>
              <a:rPr lang="ko-KR" altLang="en-US"/>
              <a:t> </a:t>
            </a:r>
            <a:r>
              <a:rPr lang="en-US" altLang="ko-KR"/>
              <a:t>matrix</a:t>
            </a:r>
          </a:p>
          <a:p>
            <a:r>
              <a:rPr lang="en-US" altLang="ko-KR"/>
              <a:t>    from input matrix X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97DC9E-D537-084F-2409-4498748EA006}"/>
              </a:ext>
            </a:extLst>
          </p:cNvPr>
          <p:cNvSpPr/>
          <p:nvPr/>
        </p:nvSpPr>
        <p:spPr>
          <a:xfrm>
            <a:off x="7950277" y="1531989"/>
            <a:ext cx="1948305" cy="95909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39FE5F-E06B-EBD2-1492-D769248FE688}"/>
              </a:ext>
            </a:extLst>
          </p:cNvPr>
          <p:cNvSpPr txBox="1"/>
          <p:nvPr/>
        </p:nvSpPr>
        <p:spPr>
          <a:xfrm>
            <a:off x="6869174" y="3171844"/>
            <a:ext cx="5157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</a:t>
            </a:r>
            <a:r>
              <a:rPr lang="en-US" altLang="ko-KR"/>
              <a:t> Then, derive attention matrix</a:t>
            </a:r>
          </a:p>
          <a:p>
            <a:r>
              <a:rPr lang="en-US" altLang="ko-KR"/>
              <a:t>    through the formula behind</a:t>
            </a:r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7F1BEA3-A540-6205-9210-92EF02C592CA}"/>
              </a:ext>
            </a:extLst>
          </p:cNvPr>
          <p:cNvCxnSpPr/>
          <p:nvPr/>
        </p:nvCxnSpPr>
        <p:spPr>
          <a:xfrm>
            <a:off x="6661188" y="48445"/>
            <a:ext cx="0" cy="6679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9A1D9FF-2434-2ACB-4EA0-2811C804A1D7}"/>
              </a:ext>
            </a:extLst>
          </p:cNvPr>
          <p:cNvSpPr/>
          <p:nvPr/>
        </p:nvSpPr>
        <p:spPr>
          <a:xfrm>
            <a:off x="7206610" y="3894848"/>
            <a:ext cx="2807978" cy="843278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F6D501D-75C7-D50A-7155-D998E8788D77}"/>
              </a:ext>
            </a:extLst>
          </p:cNvPr>
          <p:cNvSpPr/>
          <p:nvPr/>
        </p:nvSpPr>
        <p:spPr>
          <a:xfrm>
            <a:off x="6776670" y="439489"/>
            <a:ext cx="5250229" cy="239197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76D11E-4261-1E45-BDC7-E6C76600EBBB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Review : Multi Head Attention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F41A51E-3B4D-0617-0817-62D1E962773A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313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70A683F3-D169-3074-B91C-03B6351C66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551" y="1226877"/>
            <a:ext cx="5662218" cy="471852"/>
          </a:xfrm>
          <a:prstGeom prst="rect">
            <a:avLst/>
          </a:prstGeom>
        </p:spPr>
      </p:pic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0FECCFA7-DB5B-C1C0-D1FA-B6C8CDCB68C7}"/>
              </a:ext>
            </a:extLst>
          </p:cNvPr>
          <p:cNvSpPr/>
          <p:nvPr/>
        </p:nvSpPr>
        <p:spPr>
          <a:xfrm rot="5400000">
            <a:off x="687406" y="3323255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6F91EA7-D439-684C-D712-882730EFE2F3}"/>
              </a:ext>
            </a:extLst>
          </p:cNvPr>
          <p:cNvSpPr/>
          <p:nvPr/>
        </p:nvSpPr>
        <p:spPr>
          <a:xfrm>
            <a:off x="939027" y="2058310"/>
            <a:ext cx="5349847" cy="128743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3EC3F09-41BA-285E-968A-238B478951EA}"/>
              </a:ext>
            </a:extLst>
          </p:cNvPr>
          <p:cNvSpPr/>
          <p:nvPr/>
        </p:nvSpPr>
        <p:spPr>
          <a:xfrm>
            <a:off x="939026" y="3721271"/>
            <a:ext cx="5349847" cy="630561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5B4C9E2-DAEF-1A84-6738-C59B65399F13}"/>
              </a:ext>
            </a:extLst>
          </p:cNvPr>
          <p:cNvSpPr txBox="1"/>
          <p:nvPr/>
        </p:nvSpPr>
        <p:spPr>
          <a:xfrm>
            <a:off x="835677" y="4428147"/>
            <a:ext cx="5157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</a:t>
            </a:r>
            <a:r>
              <a:rPr lang="en-US" altLang="ko-KR"/>
              <a:t> Padding mask matrix consists of 1 and 0</a:t>
            </a:r>
          </a:p>
          <a:p>
            <a:r>
              <a:rPr lang="en-US" altLang="ko-KR"/>
              <a:t>    1 means mask</a:t>
            </a:r>
            <a:endParaRPr lang="ko-KR" altLang="en-US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6E927B58-A4CF-DF71-3059-4ECFACEF8D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2999" y="5209025"/>
            <a:ext cx="5677692" cy="1247949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B2FE5E05-66EC-888B-7412-C655D286BAED}"/>
              </a:ext>
            </a:extLst>
          </p:cNvPr>
          <p:cNvSpPr/>
          <p:nvPr/>
        </p:nvSpPr>
        <p:spPr>
          <a:xfrm>
            <a:off x="3256802" y="4863367"/>
            <a:ext cx="4240067" cy="579364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seq is token ID matrix, and its size is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en-US" altLang="ko-KR" err="1">
                <a:solidFill>
                  <a:schemeClr val="tx1"/>
                </a:solidFill>
              </a:rPr>
              <a:t>batch_size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en-US" altLang="ko-KR" err="1">
                <a:solidFill>
                  <a:schemeClr val="tx1"/>
                </a:solidFill>
              </a:rPr>
              <a:t>seq_len</a:t>
            </a:r>
            <a:r>
              <a:rPr lang="en-US" altLang="ko-KR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5" name="이등변 삼각형 44">
            <a:extLst>
              <a:ext uri="{FF2B5EF4-FFF2-40B4-BE49-F238E27FC236}">
                <a16:creationId xmlns:a16="http://schemas.microsoft.com/office/drawing/2014/main" id="{010713F6-ED33-0038-FF40-E4DCF83C899A}"/>
              </a:ext>
            </a:extLst>
          </p:cNvPr>
          <p:cNvSpPr/>
          <p:nvPr/>
        </p:nvSpPr>
        <p:spPr>
          <a:xfrm rot="5400000">
            <a:off x="694591" y="5276580"/>
            <a:ext cx="245327" cy="211489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595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0A765D19-367C-271E-E654-4E145D26E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2036935"/>
            <a:ext cx="5363323" cy="2314898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D48492-1E25-1F74-D5B9-62B6D9D195FE}"/>
                  </a:ext>
                </a:extLst>
              </p:cNvPr>
              <p:cNvSpPr txBox="1"/>
              <p:nvPr/>
            </p:nvSpPr>
            <p:spPr>
              <a:xfrm>
                <a:off x="8255273" y="1557563"/>
                <a:ext cx="1338315" cy="850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@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en-US" altLang="ko-KR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altLang="ko-KR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D48492-1E25-1F74-D5B9-62B6D9D19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273" y="1557563"/>
                <a:ext cx="1338315" cy="850554"/>
              </a:xfrm>
              <a:prstGeom prst="rect">
                <a:avLst/>
              </a:prstGeom>
              <a:blipFill>
                <a:blip r:embed="rId3"/>
                <a:stretch>
                  <a:fillRect l="-3636" r="-909" b="-6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674AEB-9AC3-3756-5846-04FB7C4D6148}"/>
                  </a:ext>
                </a:extLst>
              </p:cNvPr>
              <p:cNvSpPr txBox="1"/>
              <p:nvPr/>
            </p:nvSpPr>
            <p:spPr>
              <a:xfrm>
                <a:off x="6914415" y="3943416"/>
                <a:ext cx="3392369" cy="7159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〮</m:t>
                              </m:r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674AEB-9AC3-3756-5846-04FB7C4D6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415" y="3943416"/>
                <a:ext cx="3392369" cy="715902"/>
              </a:xfrm>
              <a:prstGeom prst="rect">
                <a:avLst/>
              </a:prstGeom>
              <a:blipFill>
                <a:blip r:embed="rId4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F706EF-C7E0-61F9-2A36-92E3D84D1EB6}"/>
                  </a:ext>
                </a:extLst>
              </p:cNvPr>
              <p:cNvSpPr txBox="1"/>
              <p:nvPr/>
            </p:nvSpPr>
            <p:spPr>
              <a:xfrm>
                <a:off x="7871396" y="4661855"/>
                <a:ext cx="4028987" cy="302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※ Z is attention matrix,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ko-KR" altLang="en-US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dimension of matrix K.</a:t>
                </a:r>
                <a:endParaRPr lang="ko-KR" altLang="en-US" sz="130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F706EF-C7E0-61F9-2A36-92E3D84D1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396" y="4661855"/>
                <a:ext cx="4028987" cy="302840"/>
              </a:xfrm>
              <a:prstGeom prst="rect">
                <a:avLst/>
              </a:prstGeom>
              <a:blipFill>
                <a:blip r:embed="rId5"/>
                <a:stretch>
                  <a:fillRect l="-151" b="-183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70AF24B-13E7-7692-5149-D52DD957CA7F}"/>
              </a:ext>
            </a:extLst>
          </p:cNvPr>
          <p:cNvSpPr txBox="1"/>
          <p:nvPr/>
        </p:nvSpPr>
        <p:spPr>
          <a:xfrm>
            <a:off x="6869175" y="669377"/>
            <a:ext cx="4225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 </a:t>
            </a:r>
            <a:r>
              <a:rPr lang="en-US" altLang="ko-KR"/>
              <a:t>First,</a:t>
            </a:r>
            <a:r>
              <a:rPr lang="ko-KR" altLang="en-US"/>
              <a:t> </a:t>
            </a:r>
            <a:r>
              <a:rPr lang="en-US" altLang="ko-KR"/>
              <a:t>get</a:t>
            </a:r>
            <a:r>
              <a:rPr lang="ko-KR" altLang="en-US"/>
              <a:t> </a:t>
            </a:r>
            <a:r>
              <a:rPr lang="en-US" altLang="ko-KR"/>
              <a:t>Query,</a:t>
            </a:r>
            <a:r>
              <a:rPr lang="ko-KR" altLang="en-US"/>
              <a:t> </a:t>
            </a:r>
            <a:r>
              <a:rPr lang="en-US" altLang="ko-KR"/>
              <a:t>Key,</a:t>
            </a:r>
            <a:r>
              <a:rPr lang="ko-KR" altLang="en-US"/>
              <a:t> </a:t>
            </a:r>
            <a:r>
              <a:rPr lang="en-US" altLang="ko-KR"/>
              <a:t>Value</a:t>
            </a:r>
            <a:r>
              <a:rPr lang="ko-KR" altLang="en-US"/>
              <a:t> </a:t>
            </a:r>
            <a:r>
              <a:rPr lang="en-US" altLang="ko-KR"/>
              <a:t>matrix</a:t>
            </a:r>
          </a:p>
          <a:p>
            <a:r>
              <a:rPr lang="en-US" altLang="ko-KR"/>
              <a:t>    from input matrix X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97DC9E-D537-084F-2409-4498748EA006}"/>
              </a:ext>
            </a:extLst>
          </p:cNvPr>
          <p:cNvSpPr/>
          <p:nvPr/>
        </p:nvSpPr>
        <p:spPr>
          <a:xfrm>
            <a:off x="7950277" y="1531989"/>
            <a:ext cx="1948305" cy="95909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39FE5F-E06B-EBD2-1492-D769248FE688}"/>
              </a:ext>
            </a:extLst>
          </p:cNvPr>
          <p:cNvSpPr txBox="1"/>
          <p:nvPr/>
        </p:nvSpPr>
        <p:spPr>
          <a:xfrm>
            <a:off x="6869174" y="3171844"/>
            <a:ext cx="5157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</a:t>
            </a:r>
            <a:r>
              <a:rPr lang="en-US" altLang="ko-KR"/>
              <a:t> Then, derive attention matrix</a:t>
            </a:r>
          </a:p>
          <a:p>
            <a:r>
              <a:rPr lang="en-US" altLang="ko-KR"/>
              <a:t>    through the formula behind</a:t>
            </a:r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7F1BEA3-A540-6205-9210-92EF02C592CA}"/>
              </a:ext>
            </a:extLst>
          </p:cNvPr>
          <p:cNvCxnSpPr/>
          <p:nvPr/>
        </p:nvCxnSpPr>
        <p:spPr>
          <a:xfrm>
            <a:off x="6661188" y="48445"/>
            <a:ext cx="0" cy="6679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9A1D9FF-2434-2ACB-4EA0-2811C804A1D7}"/>
              </a:ext>
            </a:extLst>
          </p:cNvPr>
          <p:cNvSpPr/>
          <p:nvPr/>
        </p:nvSpPr>
        <p:spPr>
          <a:xfrm>
            <a:off x="7206610" y="3894848"/>
            <a:ext cx="2807978" cy="843278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F6D501D-75C7-D50A-7155-D998E8788D77}"/>
              </a:ext>
            </a:extLst>
          </p:cNvPr>
          <p:cNvSpPr/>
          <p:nvPr/>
        </p:nvSpPr>
        <p:spPr>
          <a:xfrm>
            <a:off x="6776670" y="439489"/>
            <a:ext cx="5250229" cy="239197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76D11E-4261-1E45-BDC7-E6C76600EBBB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Review : Multi Head Attention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F41A51E-3B4D-0617-0817-62D1E962773A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313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70A683F3-D169-3074-B91C-03B6351C66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551" y="1226877"/>
            <a:ext cx="5662218" cy="471852"/>
          </a:xfrm>
          <a:prstGeom prst="rect">
            <a:avLst/>
          </a:prstGeom>
        </p:spPr>
      </p:pic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0FECCFA7-DB5B-C1C0-D1FA-B6C8CDCB68C7}"/>
              </a:ext>
            </a:extLst>
          </p:cNvPr>
          <p:cNvSpPr/>
          <p:nvPr/>
        </p:nvSpPr>
        <p:spPr>
          <a:xfrm rot="5400000">
            <a:off x="687406" y="3323255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6F91EA7-D439-684C-D712-882730EFE2F3}"/>
              </a:ext>
            </a:extLst>
          </p:cNvPr>
          <p:cNvSpPr/>
          <p:nvPr/>
        </p:nvSpPr>
        <p:spPr>
          <a:xfrm>
            <a:off x="939027" y="2058310"/>
            <a:ext cx="5349847" cy="128743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3EC3F09-41BA-285E-968A-238B478951EA}"/>
              </a:ext>
            </a:extLst>
          </p:cNvPr>
          <p:cNvSpPr/>
          <p:nvPr/>
        </p:nvSpPr>
        <p:spPr>
          <a:xfrm>
            <a:off x="939026" y="3721271"/>
            <a:ext cx="5349847" cy="630561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5B4C9E2-DAEF-1A84-6738-C59B65399F13}"/>
              </a:ext>
            </a:extLst>
          </p:cNvPr>
          <p:cNvSpPr txBox="1"/>
          <p:nvPr/>
        </p:nvSpPr>
        <p:spPr>
          <a:xfrm>
            <a:off x="835677" y="4428147"/>
            <a:ext cx="5157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</a:t>
            </a:r>
            <a:r>
              <a:rPr lang="en-US" altLang="ko-KR"/>
              <a:t> Padding mask matrix consists of 1 and 0</a:t>
            </a:r>
          </a:p>
          <a:p>
            <a:r>
              <a:rPr lang="en-US" altLang="ko-KR"/>
              <a:t>    1 means mask</a:t>
            </a:r>
            <a:endParaRPr lang="ko-KR" altLang="en-US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6E927B58-A4CF-DF71-3059-4ECFACEF8D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2999" y="5209025"/>
            <a:ext cx="5677692" cy="1247949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B2FE5E05-66EC-888B-7412-C655D286BAED}"/>
              </a:ext>
            </a:extLst>
          </p:cNvPr>
          <p:cNvSpPr/>
          <p:nvPr/>
        </p:nvSpPr>
        <p:spPr>
          <a:xfrm>
            <a:off x="3256802" y="4863367"/>
            <a:ext cx="4240067" cy="579364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seq is now mask matrix</a:t>
            </a:r>
          </a:p>
        </p:txBody>
      </p:sp>
      <p:sp>
        <p:nvSpPr>
          <p:cNvPr id="45" name="이등변 삼각형 44">
            <a:extLst>
              <a:ext uri="{FF2B5EF4-FFF2-40B4-BE49-F238E27FC236}">
                <a16:creationId xmlns:a16="http://schemas.microsoft.com/office/drawing/2014/main" id="{010713F6-ED33-0038-FF40-E4DCF83C899A}"/>
              </a:ext>
            </a:extLst>
          </p:cNvPr>
          <p:cNvSpPr/>
          <p:nvPr/>
        </p:nvSpPr>
        <p:spPr>
          <a:xfrm rot="5400000">
            <a:off x="694591" y="5463104"/>
            <a:ext cx="245327" cy="211489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340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0A765D19-367C-271E-E654-4E145D26E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2036935"/>
            <a:ext cx="5363323" cy="2314898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D48492-1E25-1F74-D5B9-62B6D9D195FE}"/>
                  </a:ext>
                </a:extLst>
              </p:cNvPr>
              <p:cNvSpPr txBox="1"/>
              <p:nvPr/>
            </p:nvSpPr>
            <p:spPr>
              <a:xfrm>
                <a:off x="8255273" y="1557563"/>
                <a:ext cx="1338315" cy="850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@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en-US" altLang="ko-KR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altLang="ko-KR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D48492-1E25-1F74-D5B9-62B6D9D19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273" y="1557563"/>
                <a:ext cx="1338315" cy="850554"/>
              </a:xfrm>
              <a:prstGeom prst="rect">
                <a:avLst/>
              </a:prstGeom>
              <a:blipFill>
                <a:blip r:embed="rId3"/>
                <a:stretch>
                  <a:fillRect l="-3636" r="-909" b="-6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674AEB-9AC3-3756-5846-04FB7C4D6148}"/>
                  </a:ext>
                </a:extLst>
              </p:cNvPr>
              <p:cNvSpPr txBox="1"/>
              <p:nvPr/>
            </p:nvSpPr>
            <p:spPr>
              <a:xfrm>
                <a:off x="6914415" y="3943416"/>
                <a:ext cx="3392369" cy="7159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〮</m:t>
                              </m:r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674AEB-9AC3-3756-5846-04FB7C4D6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415" y="3943416"/>
                <a:ext cx="3392369" cy="715902"/>
              </a:xfrm>
              <a:prstGeom prst="rect">
                <a:avLst/>
              </a:prstGeom>
              <a:blipFill>
                <a:blip r:embed="rId4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F706EF-C7E0-61F9-2A36-92E3D84D1EB6}"/>
                  </a:ext>
                </a:extLst>
              </p:cNvPr>
              <p:cNvSpPr txBox="1"/>
              <p:nvPr/>
            </p:nvSpPr>
            <p:spPr>
              <a:xfrm>
                <a:off x="7871396" y="4661855"/>
                <a:ext cx="4028987" cy="302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※ Z is attention matrix,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ko-KR" altLang="en-US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dimension of matrix K.</a:t>
                </a:r>
                <a:endParaRPr lang="ko-KR" altLang="en-US" sz="130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F706EF-C7E0-61F9-2A36-92E3D84D1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396" y="4661855"/>
                <a:ext cx="4028987" cy="302840"/>
              </a:xfrm>
              <a:prstGeom prst="rect">
                <a:avLst/>
              </a:prstGeom>
              <a:blipFill>
                <a:blip r:embed="rId5"/>
                <a:stretch>
                  <a:fillRect l="-151" b="-183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70AF24B-13E7-7692-5149-D52DD957CA7F}"/>
              </a:ext>
            </a:extLst>
          </p:cNvPr>
          <p:cNvSpPr txBox="1"/>
          <p:nvPr/>
        </p:nvSpPr>
        <p:spPr>
          <a:xfrm>
            <a:off x="6869175" y="669377"/>
            <a:ext cx="4225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 </a:t>
            </a:r>
            <a:r>
              <a:rPr lang="en-US" altLang="ko-KR"/>
              <a:t>First,</a:t>
            </a:r>
            <a:r>
              <a:rPr lang="ko-KR" altLang="en-US"/>
              <a:t> </a:t>
            </a:r>
            <a:r>
              <a:rPr lang="en-US" altLang="ko-KR"/>
              <a:t>get</a:t>
            </a:r>
            <a:r>
              <a:rPr lang="ko-KR" altLang="en-US"/>
              <a:t> </a:t>
            </a:r>
            <a:r>
              <a:rPr lang="en-US" altLang="ko-KR"/>
              <a:t>Query,</a:t>
            </a:r>
            <a:r>
              <a:rPr lang="ko-KR" altLang="en-US"/>
              <a:t> </a:t>
            </a:r>
            <a:r>
              <a:rPr lang="en-US" altLang="ko-KR"/>
              <a:t>Key,</a:t>
            </a:r>
            <a:r>
              <a:rPr lang="ko-KR" altLang="en-US"/>
              <a:t> </a:t>
            </a:r>
            <a:r>
              <a:rPr lang="en-US" altLang="ko-KR"/>
              <a:t>Value</a:t>
            </a:r>
            <a:r>
              <a:rPr lang="ko-KR" altLang="en-US"/>
              <a:t> </a:t>
            </a:r>
            <a:r>
              <a:rPr lang="en-US" altLang="ko-KR"/>
              <a:t>matrix</a:t>
            </a:r>
          </a:p>
          <a:p>
            <a:r>
              <a:rPr lang="en-US" altLang="ko-KR"/>
              <a:t>    from input matrix X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97DC9E-D537-084F-2409-4498748EA006}"/>
              </a:ext>
            </a:extLst>
          </p:cNvPr>
          <p:cNvSpPr/>
          <p:nvPr/>
        </p:nvSpPr>
        <p:spPr>
          <a:xfrm>
            <a:off x="7950277" y="1531989"/>
            <a:ext cx="1948305" cy="95909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39FE5F-E06B-EBD2-1492-D769248FE688}"/>
              </a:ext>
            </a:extLst>
          </p:cNvPr>
          <p:cNvSpPr txBox="1"/>
          <p:nvPr/>
        </p:nvSpPr>
        <p:spPr>
          <a:xfrm>
            <a:off x="6869174" y="3171844"/>
            <a:ext cx="5157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</a:t>
            </a:r>
            <a:r>
              <a:rPr lang="en-US" altLang="ko-KR"/>
              <a:t> Then, derive attention matrix</a:t>
            </a:r>
          </a:p>
          <a:p>
            <a:r>
              <a:rPr lang="en-US" altLang="ko-KR"/>
              <a:t>    through the formula behind</a:t>
            </a:r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7F1BEA3-A540-6205-9210-92EF02C592CA}"/>
              </a:ext>
            </a:extLst>
          </p:cNvPr>
          <p:cNvCxnSpPr/>
          <p:nvPr/>
        </p:nvCxnSpPr>
        <p:spPr>
          <a:xfrm>
            <a:off x="6661188" y="48445"/>
            <a:ext cx="0" cy="6679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9A1D9FF-2434-2ACB-4EA0-2811C804A1D7}"/>
              </a:ext>
            </a:extLst>
          </p:cNvPr>
          <p:cNvSpPr/>
          <p:nvPr/>
        </p:nvSpPr>
        <p:spPr>
          <a:xfrm>
            <a:off x="7206610" y="3894848"/>
            <a:ext cx="2807978" cy="843278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F6D501D-75C7-D50A-7155-D998E8788D77}"/>
              </a:ext>
            </a:extLst>
          </p:cNvPr>
          <p:cNvSpPr/>
          <p:nvPr/>
        </p:nvSpPr>
        <p:spPr>
          <a:xfrm>
            <a:off x="6776670" y="439489"/>
            <a:ext cx="5250229" cy="239197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76D11E-4261-1E45-BDC7-E6C76600EBBB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Review : Multi Head Attention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F41A51E-3B4D-0617-0817-62D1E962773A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313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70A683F3-D169-3074-B91C-03B6351C66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551" y="1226877"/>
            <a:ext cx="5662218" cy="471852"/>
          </a:xfrm>
          <a:prstGeom prst="rect">
            <a:avLst/>
          </a:prstGeom>
        </p:spPr>
      </p:pic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0FECCFA7-DB5B-C1C0-D1FA-B6C8CDCB68C7}"/>
              </a:ext>
            </a:extLst>
          </p:cNvPr>
          <p:cNvSpPr/>
          <p:nvPr/>
        </p:nvSpPr>
        <p:spPr>
          <a:xfrm rot="5400000">
            <a:off x="687406" y="3323255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6F91EA7-D439-684C-D712-882730EFE2F3}"/>
              </a:ext>
            </a:extLst>
          </p:cNvPr>
          <p:cNvSpPr/>
          <p:nvPr/>
        </p:nvSpPr>
        <p:spPr>
          <a:xfrm>
            <a:off x="939027" y="2058310"/>
            <a:ext cx="5349847" cy="128743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3EC3F09-41BA-285E-968A-238B478951EA}"/>
              </a:ext>
            </a:extLst>
          </p:cNvPr>
          <p:cNvSpPr/>
          <p:nvPr/>
        </p:nvSpPr>
        <p:spPr>
          <a:xfrm>
            <a:off x="939026" y="3721271"/>
            <a:ext cx="5349847" cy="630561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5B4C9E2-DAEF-1A84-6738-C59B65399F13}"/>
              </a:ext>
            </a:extLst>
          </p:cNvPr>
          <p:cNvSpPr txBox="1"/>
          <p:nvPr/>
        </p:nvSpPr>
        <p:spPr>
          <a:xfrm>
            <a:off x="835677" y="4428147"/>
            <a:ext cx="5157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</a:t>
            </a:r>
            <a:r>
              <a:rPr lang="en-US" altLang="ko-KR"/>
              <a:t> Padding mask matrix consists of 1 and 0</a:t>
            </a:r>
          </a:p>
          <a:p>
            <a:r>
              <a:rPr lang="en-US" altLang="ko-KR"/>
              <a:t>    1 means mask</a:t>
            </a:r>
            <a:endParaRPr lang="ko-KR" altLang="en-US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6E927B58-A4CF-DF71-3059-4ECFACEF8D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2999" y="5209025"/>
            <a:ext cx="5677692" cy="1247949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B2FE5E05-66EC-888B-7412-C655D286BAED}"/>
              </a:ext>
            </a:extLst>
          </p:cNvPr>
          <p:cNvSpPr/>
          <p:nvPr/>
        </p:nvSpPr>
        <p:spPr>
          <a:xfrm>
            <a:off x="3873368" y="5595318"/>
            <a:ext cx="4240067" cy="579364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seq.shape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(batch_size, 1, 1, seq_len)</a:t>
            </a:r>
          </a:p>
        </p:txBody>
      </p:sp>
      <p:sp>
        <p:nvSpPr>
          <p:cNvPr id="45" name="이등변 삼각형 44">
            <a:extLst>
              <a:ext uri="{FF2B5EF4-FFF2-40B4-BE49-F238E27FC236}">
                <a16:creationId xmlns:a16="http://schemas.microsoft.com/office/drawing/2014/main" id="{010713F6-ED33-0038-FF40-E4DCF83C899A}"/>
              </a:ext>
            </a:extLst>
          </p:cNvPr>
          <p:cNvSpPr/>
          <p:nvPr/>
        </p:nvSpPr>
        <p:spPr>
          <a:xfrm rot="5400000">
            <a:off x="694591" y="6168244"/>
            <a:ext cx="245327" cy="211489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000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0A765D19-367C-271E-E654-4E145D26E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2036935"/>
            <a:ext cx="5363323" cy="2314898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D48492-1E25-1F74-D5B9-62B6D9D195FE}"/>
                  </a:ext>
                </a:extLst>
              </p:cNvPr>
              <p:cNvSpPr txBox="1"/>
              <p:nvPr/>
            </p:nvSpPr>
            <p:spPr>
              <a:xfrm>
                <a:off x="8255273" y="1557563"/>
                <a:ext cx="1338315" cy="850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@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en-US" altLang="ko-KR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altLang="ko-KR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D48492-1E25-1F74-D5B9-62B6D9D19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273" y="1557563"/>
                <a:ext cx="1338315" cy="850554"/>
              </a:xfrm>
              <a:prstGeom prst="rect">
                <a:avLst/>
              </a:prstGeom>
              <a:blipFill>
                <a:blip r:embed="rId3"/>
                <a:stretch>
                  <a:fillRect l="-3636" r="-909" b="-6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674AEB-9AC3-3756-5846-04FB7C4D6148}"/>
                  </a:ext>
                </a:extLst>
              </p:cNvPr>
              <p:cNvSpPr txBox="1"/>
              <p:nvPr/>
            </p:nvSpPr>
            <p:spPr>
              <a:xfrm>
                <a:off x="6914415" y="3943416"/>
                <a:ext cx="3392369" cy="7159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〮</m:t>
                              </m:r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674AEB-9AC3-3756-5846-04FB7C4D6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415" y="3943416"/>
                <a:ext cx="3392369" cy="715902"/>
              </a:xfrm>
              <a:prstGeom prst="rect">
                <a:avLst/>
              </a:prstGeom>
              <a:blipFill>
                <a:blip r:embed="rId4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F706EF-C7E0-61F9-2A36-92E3D84D1EB6}"/>
                  </a:ext>
                </a:extLst>
              </p:cNvPr>
              <p:cNvSpPr txBox="1"/>
              <p:nvPr/>
            </p:nvSpPr>
            <p:spPr>
              <a:xfrm>
                <a:off x="7871396" y="4661855"/>
                <a:ext cx="4028987" cy="302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※ Z is attention matrix,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ko-KR" altLang="en-US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dimension of matrix K.</a:t>
                </a:r>
                <a:endParaRPr lang="ko-KR" altLang="en-US" sz="130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F706EF-C7E0-61F9-2A36-92E3D84D1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396" y="4661855"/>
                <a:ext cx="4028987" cy="302840"/>
              </a:xfrm>
              <a:prstGeom prst="rect">
                <a:avLst/>
              </a:prstGeom>
              <a:blipFill>
                <a:blip r:embed="rId5"/>
                <a:stretch>
                  <a:fillRect l="-151" b="-183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70AF24B-13E7-7692-5149-D52DD957CA7F}"/>
              </a:ext>
            </a:extLst>
          </p:cNvPr>
          <p:cNvSpPr txBox="1"/>
          <p:nvPr/>
        </p:nvSpPr>
        <p:spPr>
          <a:xfrm>
            <a:off x="6869175" y="669377"/>
            <a:ext cx="4225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 </a:t>
            </a:r>
            <a:r>
              <a:rPr lang="en-US" altLang="ko-KR"/>
              <a:t>First,</a:t>
            </a:r>
            <a:r>
              <a:rPr lang="ko-KR" altLang="en-US"/>
              <a:t> </a:t>
            </a:r>
            <a:r>
              <a:rPr lang="en-US" altLang="ko-KR"/>
              <a:t>get</a:t>
            </a:r>
            <a:r>
              <a:rPr lang="ko-KR" altLang="en-US"/>
              <a:t> </a:t>
            </a:r>
            <a:r>
              <a:rPr lang="en-US" altLang="ko-KR"/>
              <a:t>Query,</a:t>
            </a:r>
            <a:r>
              <a:rPr lang="ko-KR" altLang="en-US"/>
              <a:t> </a:t>
            </a:r>
            <a:r>
              <a:rPr lang="en-US" altLang="ko-KR"/>
              <a:t>Key,</a:t>
            </a:r>
            <a:r>
              <a:rPr lang="ko-KR" altLang="en-US"/>
              <a:t> </a:t>
            </a:r>
            <a:r>
              <a:rPr lang="en-US" altLang="ko-KR"/>
              <a:t>Value</a:t>
            </a:r>
            <a:r>
              <a:rPr lang="ko-KR" altLang="en-US"/>
              <a:t> </a:t>
            </a:r>
            <a:r>
              <a:rPr lang="en-US" altLang="ko-KR"/>
              <a:t>matrix</a:t>
            </a:r>
          </a:p>
          <a:p>
            <a:r>
              <a:rPr lang="en-US" altLang="ko-KR"/>
              <a:t>    from input matrix X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97DC9E-D537-084F-2409-4498748EA006}"/>
              </a:ext>
            </a:extLst>
          </p:cNvPr>
          <p:cNvSpPr/>
          <p:nvPr/>
        </p:nvSpPr>
        <p:spPr>
          <a:xfrm>
            <a:off x="7950277" y="1531989"/>
            <a:ext cx="1948305" cy="95909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39FE5F-E06B-EBD2-1492-D769248FE688}"/>
              </a:ext>
            </a:extLst>
          </p:cNvPr>
          <p:cNvSpPr txBox="1"/>
          <p:nvPr/>
        </p:nvSpPr>
        <p:spPr>
          <a:xfrm>
            <a:off x="6869174" y="3171844"/>
            <a:ext cx="5157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</a:t>
            </a:r>
            <a:r>
              <a:rPr lang="en-US" altLang="ko-KR"/>
              <a:t> Then, derive attention matrix</a:t>
            </a:r>
          </a:p>
          <a:p>
            <a:r>
              <a:rPr lang="en-US" altLang="ko-KR"/>
              <a:t>    through the formula behind</a:t>
            </a:r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7F1BEA3-A540-6205-9210-92EF02C592CA}"/>
              </a:ext>
            </a:extLst>
          </p:cNvPr>
          <p:cNvCxnSpPr/>
          <p:nvPr/>
        </p:nvCxnSpPr>
        <p:spPr>
          <a:xfrm>
            <a:off x="6661188" y="48445"/>
            <a:ext cx="0" cy="6679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9A1D9FF-2434-2ACB-4EA0-2811C804A1D7}"/>
              </a:ext>
            </a:extLst>
          </p:cNvPr>
          <p:cNvSpPr/>
          <p:nvPr/>
        </p:nvSpPr>
        <p:spPr>
          <a:xfrm>
            <a:off x="7206610" y="3894848"/>
            <a:ext cx="2807978" cy="843278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F6D501D-75C7-D50A-7155-D998E8788D77}"/>
              </a:ext>
            </a:extLst>
          </p:cNvPr>
          <p:cNvSpPr/>
          <p:nvPr/>
        </p:nvSpPr>
        <p:spPr>
          <a:xfrm>
            <a:off x="6776670" y="439489"/>
            <a:ext cx="5250229" cy="239197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76D11E-4261-1E45-BDC7-E6C76600EBBB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Review : Multi Head Attention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F41A51E-3B4D-0617-0817-62D1E962773A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313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70A683F3-D169-3074-B91C-03B6351C66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551" y="1226877"/>
            <a:ext cx="5662218" cy="471852"/>
          </a:xfrm>
          <a:prstGeom prst="rect">
            <a:avLst/>
          </a:prstGeom>
        </p:spPr>
      </p:pic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0FECCFA7-DB5B-C1C0-D1FA-B6C8CDCB68C7}"/>
              </a:ext>
            </a:extLst>
          </p:cNvPr>
          <p:cNvSpPr/>
          <p:nvPr/>
        </p:nvSpPr>
        <p:spPr>
          <a:xfrm rot="5400000">
            <a:off x="687406" y="3323255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6F91EA7-D439-684C-D712-882730EFE2F3}"/>
              </a:ext>
            </a:extLst>
          </p:cNvPr>
          <p:cNvSpPr/>
          <p:nvPr/>
        </p:nvSpPr>
        <p:spPr>
          <a:xfrm>
            <a:off x="939027" y="2058310"/>
            <a:ext cx="5349847" cy="128743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3EC3F09-41BA-285E-968A-238B478951EA}"/>
              </a:ext>
            </a:extLst>
          </p:cNvPr>
          <p:cNvSpPr/>
          <p:nvPr/>
        </p:nvSpPr>
        <p:spPr>
          <a:xfrm>
            <a:off x="939026" y="3721271"/>
            <a:ext cx="5349847" cy="630561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5B4C9E2-DAEF-1A84-6738-C59B65399F13}"/>
              </a:ext>
            </a:extLst>
          </p:cNvPr>
          <p:cNvSpPr txBox="1"/>
          <p:nvPr/>
        </p:nvSpPr>
        <p:spPr>
          <a:xfrm>
            <a:off x="835677" y="4428147"/>
            <a:ext cx="5157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</a:t>
            </a:r>
            <a:r>
              <a:rPr lang="en-US" altLang="ko-KR"/>
              <a:t> Padding mask matrix consists of 1 and 0</a:t>
            </a:r>
          </a:p>
          <a:p>
            <a:r>
              <a:rPr lang="en-US" altLang="ko-KR"/>
              <a:t>    1 means mask</a:t>
            </a:r>
            <a:endParaRPr lang="ko-KR" altLang="en-US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6E927B58-A4CF-DF71-3059-4ECFACEF8D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2999" y="5209025"/>
            <a:ext cx="5677692" cy="1247949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B2FE5E05-66EC-888B-7412-C655D286BAED}"/>
              </a:ext>
            </a:extLst>
          </p:cNvPr>
          <p:cNvSpPr/>
          <p:nvPr/>
        </p:nvSpPr>
        <p:spPr>
          <a:xfrm>
            <a:off x="3873368" y="5595318"/>
            <a:ext cx="4240067" cy="579364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seq.shape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batch_size</a:t>
            </a:r>
            <a:r>
              <a:rPr lang="en-US" altLang="ko-KR" dirty="0">
                <a:solidFill>
                  <a:schemeClr val="tx1"/>
                </a:solidFill>
              </a:rPr>
              <a:t>, 1, 1, </a:t>
            </a:r>
            <a:r>
              <a:rPr lang="en-US" altLang="ko-KR" dirty="0" err="1">
                <a:solidFill>
                  <a:schemeClr val="tx1"/>
                </a:solidFill>
              </a:rPr>
              <a:t>seq_len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5" name="이등변 삼각형 44">
            <a:extLst>
              <a:ext uri="{FF2B5EF4-FFF2-40B4-BE49-F238E27FC236}">
                <a16:creationId xmlns:a16="http://schemas.microsoft.com/office/drawing/2014/main" id="{010713F6-ED33-0038-FF40-E4DCF83C899A}"/>
              </a:ext>
            </a:extLst>
          </p:cNvPr>
          <p:cNvSpPr/>
          <p:nvPr/>
        </p:nvSpPr>
        <p:spPr>
          <a:xfrm rot="5400000">
            <a:off x="694591" y="6168244"/>
            <a:ext cx="245327" cy="211489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86982CD0-E034-ED96-FF60-EF1DA6074A1D}"/>
                  </a:ext>
                </a:extLst>
              </p:cNvPr>
              <p:cNvSpPr/>
              <p:nvPr/>
            </p:nvSpPr>
            <p:spPr>
              <a:xfrm>
                <a:off x="2246357" y="3736589"/>
                <a:ext cx="3820464" cy="1114022"/>
              </a:xfrm>
              <a:prstGeom prst="rect">
                <a:avLst/>
              </a:prstGeom>
              <a:solidFill>
                <a:srgbClr val="FF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for the result of masking</a:t>
                </a:r>
              </a:p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scaled_attention_logits will have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altLang="ko-KR">
                    <a:solidFill>
                      <a:schemeClr val="tx1"/>
                    </a:solidFill>
                  </a:rPr>
                  <a:t> for the pad token.</a:t>
                </a:r>
              </a:p>
            </p:txBody>
          </p:sp>
        </mc:Choice>
        <mc:Fallback xmlns="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86982CD0-E034-ED96-FF60-EF1DA6074A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357" y="3736589"/>
                <a:ext cx="3820464" cy="111402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442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0A765D19-367C-271E-E654-4E145D26E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2036935"/>
            <a:ext cx="5363323" cy="2314898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18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D48492-1E25-1F74-D5B9-62B6D9D195FE}"/>
                  </a:ext>
                </a:extLst>
              </p:cNvPr>
              <p:cNvSpPr txBox="1"/>
              <p:nvPr/>
            </p:nvSpPr>
            <p:spPr>
              <a:xfrm>
                <a:off x="8255273" y="1557563"/>
                <a:ext cx="1338315" cy="850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@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en-US" altLang="ko-KR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altLang="ko-KR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D48492-1E25-1F74-D5B9-62B6D9D19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273" y="1557563"/>
                <a:ext cx="1338315" cy="850554"/>
              </a:xfrm>
              <a:prstGeom prst="rect">
                <a:avLst/>
              </a:prstGeom>
              <a:blipFill>
                <a:blip r:embed="rId3"/>
                <a:stretch>
                  <a:fillRect l="-3636" r="-909" b="-6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674AEB-9AC3-3756-5846-04FB7C4D6148}"/>
                  </a:ext>
                </a:extLst>
              </p:cNvPr>
              <p:cNvSpPr txBox="1"/>
              <p:nvPr/>
            </p:nvSpPr>
            <p:spPr>
              <a:xfrm>
                <a:off x="6914415" y="3943416"/>
                <a:ext cx="3392369" cy="7159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〮</m:t>
                              </m:r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674AEB-9AC3-3756-5846-04FB7C4D6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415" y="3943416"/>
                <a:ext cx="3392369" cy="715902"/>
              </a:xfrm>
              <a:prstGeom prst="rect">
                <a:avLst/>
              </a:prstGeom>
              <a:blipFill>
                <a:blip r:embed="rId4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F706EF-C7E0-61F9-2A36-92E3D84D1EB6}"/>
                  </a:ext>
                </a:extLst>
              </p:cNvPr>
              <p:cNvSpPr txBox="1"/>
              <p:nvPr/>
            </p:nvSpPr>
            <p:spPr>
              <a:xfrm>
                <a:off x="7871396" y="4661855"/>
                <a:ext cx="4028987" cy="302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※ Z is attention matrix,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ko-KR" altLang="en-US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dimension of matrix K.</a:t>
                </a:r>
                <a:endParaRPr lang="ko-KR" altLang="en-US" sz="130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F706EF-C7E0-61F9-2A36-92E3D84D1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396" y="4661855"/>
                <a:ext cx="4028987" cy="302840"/>
              </a:xfrm>
              <a:prstGeom prst="rect">
                <a:avLst/>
              </a:prstGeom>
              <a:blipFill>
                <a:blip r:embed="rId5"/>
                <a:stretch>
                  <a:fillRect l="-151" b="-183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70AF24B-13E7-7692-5149-D52DD957CA7F}"/>
              </a:ext>
            </a:extLst>
          </p:cNvPr>
          <p:cNvSpPr txBox="1"/>
          <p:nvPr/>
        </p:nvSpPr>
        <p:spPr>
          <a:xfrm>
            <a:off x="6869175" y="669377"/>
            <a:ext cx="4225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 </a:t>
            </a:r>
            <a:r>
              <a:rPr lang="en-US" altLang="ko-KR"/>
              <a:t>First,</a:t>
            </a:r>
            <a:r>
              <a:rPr lang="ko-KR" altLang="en-US"/>
              <a:t> </a:t>
            </a:r>
            <a:r>
              <a:rPr lang="en-US" altLang="ko-KR"/>
              <a:t>get</a:t>
            </a:r>
            <a:r>
              <a:rPr lang="ko-KR" altLang="en-US"/>
              <a:t> </a:t>
            </a:r>
            <a:r>
              <a:rPr lang="en-US" altLang="ko-KR"/>
              <a:t>Query,</a:t>
            </a:r>
            <a:r>
              <a:rPr lang="ko-KR" altLang="en-US"/>
              <a:t> </a:t>
            </a:r>
            <a:r>
              <a:rPr lang="en-US" altLang="ko-KR"/>
              <a:t>Key,</a:t>
            </a:r>
            <a:r>
              <a:rPr lang="ko-KR" altLang="en-US"/>
              <a:t> </a:t>
            </a:r>
            <a:r>
              <a:rPr lang="en-US" altLang="ko-KR"/>
              <a:t>Value</a:t>
            </a:r>
            <a:r>
              <a:rPr lang="ko-KR" altLang="en-US"/>
              <a:t> </a:t>
            </a:r>
            <a:r>
              <a:rPr lang="en-US" altLang="ko-KR"/>
              <a:t>matrix</a:t>
            </a:r>
          </a:p>
          <a:p>
            <a:r>
              <a:rPr lang="en-US" altLang="ko-KR"/>
              <a:t>    from input matrix X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97DC9E-D537-084F-2409-4498748EA006}"/>
              </a:ext>
            </a:extLst>
          </p:cNvPr>
          <p:cNvSpPr/>
          <p:nvPr/>
        </p:nvSpPr>
        <p:spPr>
          <a:xfrm>
            <a:off x="7950277" y="1531989"/>
            <a:ext cx="1948305" cy="95909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39FE5F-E06B-EBD2-1492-D769248FE688}"/>
              </a:ext>
            </a:extLst>
          </p:cNvPr>
          <p:cNvSpPr txBox="1"/>
          <p:nvPr/>
        </p:nvSpPr>
        <p:spPr>
          <a:xfrm>
            <a:off x="6869174" y="3171844"/>
            <a:ext cx="5157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</a:t>
            </a:r>
            <a:r>
              <a:rPr lang="en-US" altLang="ko-KR"/>
              <a:t> Then, derive attention matrix</a:t>
            </a:r>
          </a:p>
          <a:p>
            <a:r>
              <a:rPr lang="en-US" altLang="ko-KR"/>
              <a:t>    through the formula behind</a:t>
            </a:r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7F1BEA3-A540-6205-9210-92EF02C592CA}"/>
              </a:ext>
            </a:extLst>
          </p:cNvPr>
          <p:cNvCxnSpPr/>
          <p:nvPr/>
        </p:nvCxnSpPr>
        <p:spPr>
          <a:xfrm>
            <a:off x="6661188" y="48445"/>
            <a:ext cx="0" cy="6679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9A1D9FF-2434-2ACB-4EA0-2811C804A1D7}"/>
              </a:ext>
            </a:extLst>
          </p:cNvPr>
          <p:cNvSpPr/>
          <p:nvPr/>
        </p:nvSpPr>
        <p:spPr>
          <a:xfrm>
            <a:off x="7206610" y="3894848"/>
            <a:ext cx="2807978" cy="843278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F6D501D-75C7-D50A-7155-D998E8788D77}"/>
              </a:ext>
            </a:extLst>
          </p:cNvPr>
          <p:cNvSpPr/>
          <p:nvPr/>
        </p:nvSpPr>
        <p:spPr>
          <a:xfrm>
            <a:off x="6776670" y="439489"/>
            <a:ext cx="5250229" cy="239197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76D11E-4261-1E45-BDC7-E6C76600EBBB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Review : Multi Head Attention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F41A51E-3B4D-0617-0817-62D1E962773A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313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A6624AF-E37A-44B3-461F-2AA172EB16DF}"/>
              </a:ext>
            </a:extLst>
          </p:cNvPr>
          <p:cNvSpPr/>
          <p:nvPr/>
        </p:nvSpPr>
        <p:spPr>
          <a:xfrm>
            <a:off x="1308726" y="4497452"/>
            <a:ext cx="5021419" cy="792352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attention_weights.shape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(batch_size, self.num_heads, seq_len, seq_len)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A683F3-D169-3074-B91C-03B6351C66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551" y="1226877"/>
            <a:ext cx="5662218" cy="471852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93CB982D-F9E6-CC81-90E5-C6E7318ABE1C}"/>
              </a:ext>
            </a:extLst>
          </p:cNvPr>
          <p:cNvSpPr/>
          <p:nvPr/>
        </p:nvSpPr>
        <p:spPr>
          <a:xfrm>
            <a:off x="1308726" y="5439018"/>
            <a:ext cx="5021419" cy="792352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output.shape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(batch_size, self.num_heads, seq_len, self.depth)</a:t>
            </a:r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6BB0F5AE-27A4-2875-9733-C6086EF9304F}"/>
              </a:ext>
            </a:extLst>
          </p:cNvPr>
          <p:cNvSpPr/>
          <p:nvPr/>
        </p:nvSpPr>
        <p:spPr>
          <a:xfrm rot="5400000">
            <a:off x="687406" y="4062488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049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0AF24B-13E7-7692-5149-D52DD957CA7F}"/>
              </a:ext>
            </a:extLst>
          </p:cNvPr>
          <p:cNvSpPr txBox="1"/>
          <p:nvPr/>
        </p:nvSpPr>
        <p:spPr>
          <a:xfrm>
            <a:off x="6869175" y="669377"/>
            <a:ext cx="4225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 </a:t>
            </a:r>
            <a:r>
              <a:rPr lang="en-US" altLang="ko-KR"/>
              <a:t>Concatenate heads</a:t>
            </a:r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7F1BEA3-A540-6205-9210-92EF02C592CA}"/>
              </a:ext>
            </a:extLst>
          </p:cNvPr>
          <p:cNvCxnSpPr/>
          <p:nvPr/>
        </p:nvCxnSpPr>
        <p:spPr>
          <a:xfrm>
            <a:off x="6661188" y="48445"/>
            <a:ext cx="0" cy="6679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276D11E-4261-1E45-BDC7-E6C76600EBBB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Review : Multi Head Attention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F41A51E-3B4D-0617-0817-62D1E962773A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313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491D6104-DA85-00E6-3E5A-B78DDC966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935161"/>
            <a:ext cx="5342154" cy="177589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26D15E5-0512-7891-CEBA-86DD579EA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1" y="1509903"/>
            <a:ext cx="3862414" cy="277912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D842E31D-DA49-80C3-AA9C-F745B8D6F35E}"/>
              </a:ext>
            </a:extLst>
          </p:cNvPr>
          <p:cNvSpPr/>
          <p:nvPr/>
        </p:nvSpPr>
        <p:spPr>
          <a:xfrm>
            <a:off x="925551" y="2423621"/>
            <a:ext cx="5349847" cy="128743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BE5A24A-7647-FAED-3C05-9950868BC906}"/>
              </a:ext>
            </a:extLst>
          </p:cNvPr>
          <p:cNvSpPr/>
          <p:nvPr/>
        </p:nvSpPr>
        <p:spPr>
          <a:xfrm>
            <a:off x="6869175" y="1409151"/>
            <a:ext cx="5021419" cy="7923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attention_weights.shape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(batch_size, self.num_heads, seq_len, seq_len)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375536C-C4E8-0907-1097-71AF1D942E47}"/>
              </a:ext>
            </a:extLst>
          </p:cNvPr>
          <p:cNvSpPr/>
          <p:nvPr/>
        </p:nvSpPr>
        <p:spPr>
          <a:xfrm>
            <a:off x="6869175" y="2350717"/>
            <a:ext cx="5021419" cy="7923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scaled_attention.shape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(batch_size, self.num_heads, seq_len, self.depth)</a:t>
            </a:r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AD410E4D-0CF1-F4EC-D7E1-27F086F0FD72}"/>
              </a:ext>
            </a:extLst>
          </p:cNvPr>
          <p:cNvSpPr/>
          <p:nvPr/>
        </p:nvSpPr>
        <p:spPr>
          <a:xfrm rot="5400000">
            <a:off x="689450" y="1973095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233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Contents</a:t>
            </a:r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0426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1A2C8B3-F1FB-58A9-9783-4424E05B4E39}"/>
              </a:ext>
            </a:extLst>
          </p:cNvPr>
          <p:cNvSpPr txBox="1"/>
          <p:nvPr/>
        </p:nvSpPr>
        <p:spPr>
          <a:xfrm>
            <a:off x="1847385" y="1382748"/>
            <a:ext cx="84972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https://www.tensorflow.org/text/tutorials/transformer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Tensorflow.org, transformer tutorial</a:t>
            </a:r>
          </a:p>
          <a:p>
            <a:endParaRPr lang="en-US" altLang="ko-KR" dirty="0"/>
          </a:p>
          <a:p>
            <a:r>
              <a:rPr lang="en-US" altLang="ko-KR" dirty="0"/>
              <a:t>translating Portuguese to English using transformer model</a:t>
            </a:r>
          </a:p>
        </p:txBody>
      </p:sp>
    </p:spTree>
    <p:extLst>
      <p:ext uri="{BB962C8B-B14F-4D97-AF65-F5344CB8AC3E}">
        <p14:creationId xmlns:p14="http://schemas.microsoft.com/office/powerpoint/2010/main" val="3199108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0AF24B-13E7-7692-5149-D52DD957CA7F}"/>
              </a:ext>
            </a:extLst>
          </p:cNvPr>
          <p:cNvSpPr txBox="1"/>
          <p:nvPr/>
        </p:nvSpPr>
        <p:spPr>
          <a:xfrm>
            <a:off x="6869175" y="669377"/>
            <a:ext cx="4225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 </a:t>
            </a:r>
            <a:r>
              <a:rPr lang="en-US" altLang="ko-KR"/>
              <a:t>Concatenate heads</a:t>
            </a:r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7F1BEA3-A540-6205-9210-92EF02C592CA}"/>
              </a:ext>
            </a:extLst>
          </p:cNvPr>
          <p:cNvCxnSpPr/>
          <p:nvPr/>
        </p:nvCxnSpPr>
        <p:spPr>
          <a:xfrm>
            <a:off x="6661188" y="48445"/>
            <a:ext cx="0" cy="6679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276D11E-4261-1E45-BDC7-E6C76600EBBB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Review : Multi Head Attention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F41A51E-3B4D-0617-0817-62D1E962773A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313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491D6104-DA85-00E6-3E5A-B78DDC966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935161"/>
            <a:ext cx="5342154" cy="177589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26D15E5-0512-7891-CEBA-86DD579EA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1" y="1509903"/>
            <a:ext cx="3862414" cy="27791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E0C7DD-5C44-051F-0B26-91F1BD0A525C}"/>
              </a:ext>
            </a:extLst>
          </p:cNvPr>
          <p:cNvSpPr/>
          <p:nvPr/>
        </p:nvSpPr>
        <p:spPr>
          <a:xfrm>
            <a:off x="6869175" y="1409151"/>
            <a:ext cx="5021419" cy="7923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scaled_attention.shape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(batch_size, self.num_heads, seq_len, self.depth)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A46DEC8-99EA-7CC4-89BE-A5D58EBC31B7}"/>
              </a:ext>
            </a:extLst>
          </p:cNvPr>
          <p:cNvSpPr/>
          <p:nvPr/>
        </p:nvSpPr>
        <p:spPr>
          <a:xfrm>
            <a:off x="6869175" y="3090398"/>
            <a:ext cx="5021419" cy="7923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scaled_attention.shape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(batch_size, seq_len, self.num_heads, self.depth)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D4C3BFE-90EC-D732-7DB6-F0CEB5799F8B}"/>
              </a:ext>
            </a:extLst>
          </p:cNvPr>
          <p:cNvCxnSpPr/>
          <p:nvPr/>
        </p:nvCxnSpPr>
        <p:spPr>
          <a:xfrm>
            <a:off x="9403308" y="2292824"/>
            <a:ext cx="0" cy="6960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D4DAB99-A561-C9E3-1377-B7501D329A32}"/>
              </a:ext>
            </a:extLst>
          </p:cNvPr>
          <p:cNvSpPr txBox="1"/>
          <p:nvPr/>
        </p:nvSpPr>
        <p:spPr>
          <a:xfrm>
            <a:off x="9403308" y="2471565"/>
            <a:ext cx="16286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transpose</a:t>
            </a:r>
            <a:endParaRPr lang="ko-KR" altLang="en-US" sz="16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9E87B1D-5BBA-0177-7930-7FF8B6D77504}"/>
              </a:ext>
            </a:extLst>
          </p:cNvPr>
          <p:cNvSpPr/>
          <p:nvPr/>
        </p:nvSpPr>
        <p:spPr>
          <a:xfrm>
            <a:off x="925551" y="2697707"/>
            <a:ext cx="5349847" cy="1013346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510E4160-266A-A143-6D68-BC63A8DA4EF2}"/>
              </a:ext>
            </a:extLst>
          </p:cNvPr>
          <p:cNvSpPr/>
          <p:nvPr/>
        </p:nvSpPr>
        <p:spPr>
          <a:xfrm rot="5400000">
            <a:off x="689450" y="2459868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123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0AF24B-13E7-7692-5149-D52DD957CA7F}"/>
              </a:ext>
            </a:extLst>
          </p:cNvPr>
          <p:cNvSpPr txBox="1"/>
          <p:nvPr/>
        </p:nvSpPr>
        <p:spPr>
          <a:xfrm>
            <a:off x="6869175" y="669377"/>
            <a:ext cx="4225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 </a:t>
            </a:r>
            <a:r>
              <a:rPr lang="en-US" altLang="ko-KR"/>
              <a:t>Concatenate heads</a:t>
            </a:r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7F1BEA3-A540-6205-9210-92EF02C592CA}"/>
              </a:ext>
            </a:extLst>
          </p:cNvPr>
          <p:cNvCxnSpPr/>
          <p:nvPr/>
        </p:nvCxnSpPr>
        <p:spPr>
          <a:xfrm>
            <a:off x="6661188" y="48445"/>
            <a:ext cx="0" cy="6679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276D11E-4261-1E45-BDC7-E6C76600EBBB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Review : Multi Head Attention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F41A51E-3B4D-0617-0817-62D1E962773A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313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491D6104-DA85-00E6-3E5A-B78DDC966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935161"/>
            <a:ext cx="5342154" cy="177589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26D15E5-0512-7891-CEBA-86DD579EA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1" y="1509903"/>
            <a:ext cx="3862414" cy="27791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E0C7DD-5C44-051F-0B26-91F1BD0A525C}"/>
              </a:ext>
            </a:extLst>
          </p:cNvPr>
          <p:cNvSpPr/>
          <p:nvPr/>
        </p:nvSpPr>
        <p:spPr>
          <a:xfrm>
            <a:off x="6869175" y="1409151"/>
            <a:ext cx="5021419" cy="7923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scaled_attention.shape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(batch_size, self.num_heads, seq_len, self.depth)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A46DEC8-99EA-7CC4-89BE-A5D58EBC31B7}"/>
              </a:ext>
            </a:extLst>
          </p:cNvPr>
          <p:cNvSpPr/>
          <p:nvPr/>
        </p:nvSpPr>
        <p:spPr>
          <a:xfrm>
            <a:off x="6869175" y="3090398"/>
            <a:ext cx="5021419" cy="7923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scaled_attention.shape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(batch_size, seq_len, self.num_heads, self.depth)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D4C3BFE-90EC-D732-7DB6-F0CEB5799F8B}"/>
              </a:ext>
            </a:extLst>
          </p:cNvPr>
          <p:cNvCxnSpPr/>
          <p:nvPr/>
        </p:nvCxnSpPr>
        <p:spPr>
          <a:xfrm>
            <a:off x="9403308" y="2292824"/>
            <a:ext cx="0" cy="6960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D4DAB99-A561-C9E3-1377-B7501D329A32}"/>
              </a:ext>
            </a:extLst>
          </p:cNvPr>
          <p:cNvSpPr txBox="1"/>
          <p:nvPr/>
        </p:nvSpPr>
        <p:spPr>
          <a:xfrm>
            <a:off x="9403308" y="2471565"/>
            <a:ext cx="16286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transpose</a:t>
            </a:r>
            <a:endParaRPr lang="ko-KR" altLang="en-US" sz="16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89A731-D77C-137A-9F8C-6CFB0990E096}"/>
              </a:ext>
            </a:extLst>
          </p:cNvPr>
          <p:cNvSpPr/>
          <p:nvPr/>
        </p:nvSpPr>
        <p:spPr>
          <a:xfrm>
            <a:off x="6869174" y="4771645"/>
            <a:ext cx="5021419" cy="7923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concat_attention.shape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(batch_size, seq_len, self.d_model)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101FF2E-E8AF-A0A6-758C-2A9717F8EC59}"/>
              </a:ext>
            </a:extLst>
          </p:cNvPr>
          <p:cNvCxnSpPr/>
          <p:nvPr/>
        </p:nvCxnSpPr>
        <p:spPr>
          <a:xfrm>
            <a:off x="9403308" y="3973773"/>
            <a:ext cx="0" cy="6960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9F2537D-E6A0-4D5D-6D27-27DB19834B53}"/>
              </a:ext>
            </a:extLst>
          </p:cNvPr>
          <p:cNvSpPr txBox="1"/>
          <p:nvPr/>
        </p:nvSpPr>
        <p:spPr>
          <a:xfrm>
            <a:off x="9403307" y="4132394"/>
            <a:ext cx="16286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reshape</a:t>
            </a:r>
            <a:endParaRPr lang="ko-KR" altLang="en-US" sz="16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120839D-CEE1-AF94-55D1-204EB601E023}"/>
              </a:ext>
            </a:extLst>
          </p:cNvPr>
          <p:cNvSpPr/>
          <p:nvPr/>
        </p:nvSpPr>
        <p:spPr>
          <a:xfrm>
            <a:off x="925551" y="3047999"/>
            <a:ext cx="5349847" cy="66305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4222D969-1577-46EB-8439-FD09ACF994AF}"/>
              </a:ext>
            </a:extLst>
          </p:cNvPr>
          <p:cNvSpPr/>
          <p:nvPr/>
        </p:nvSpPr>
        <p:spPr>
          <a:xfrm rot="5400000">
            <a:off x="700646" y="2778648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455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0AF24B-13E7-7692-5149-D52DD957CA7F}"/>
              </a:ext>
            </a:extLst>
          </p:cNvPr>
          <p:cNvSpPr txBox="1"/>
          <p:nvPr/>
        </p:nvSpPr>
        <p:spPr>
          <a:xfrm>
            <a:off x="6869175" y="669377"/>
            <a:ext cx="4225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 </a:t>
            </a:r>
            <a:r>
              <a:rPr lang="en-US" altLang="ko-KR"/>
              <a:t>Concatenate heads</a:t>
            </a:r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7F1BEA3-A540-6205-9210-92EF02C592CA}"/>
              </a:ext>
            </a:extLst>
          </p:cNvPr>
          <p:cNvCxnSpPr/>
          <p:nvPr/>
        </p:nvCxnSpPr>
        <p:spPr>
          <a:xfrm>
            <a:off x="6661188" y="48445"/>
            <a:ext cx="0" cy="6679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276D11E-4261-1E45-BDC7-E6C76600EBBB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Review : Multi Head Attention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F41A51E-3B4D-0617-0817-62D1E962773A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313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491D6104-DA85-00E6-3E5A-B78DDC966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935161"/>
            <a:ext cx="5342154" cy="177589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26D15E5-0512-7891-CEBA-86DD579EA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1" y="1509903"/>
            <a:ext cx="3862414" cy="27791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E0C7DD-5C44-051F-0B26-91F1BD0A525C}"/>
              </a:ext>
            </a:extLst>
          </p:cNvPr>
          <p:cNvSpPr/>
          <p:nvPr/>
        </p:nvSpPr>
        <p:spPr>
          <a:xfrm>
            <a:off x="6869175" y="1409151"/>
            <a:ext cx="5021419" cy="7923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scaled_attention.shape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(batch_size, self.num_heads, seq_len, self.depth)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A46DEC8-99EA-7CC4-89BE-A5D58EBC31B7}"/>
              </a:ext>
            </a:extLst>
          </p:cNvPr>
          <p:cNvSpPr/>
          <p:nvPr/>
        </p:nvSpPr>
        <p:spPr>
          <a:xfrm>
            <a:off x="6869175" y="3090398"/>
            <a:ext cx="5021419" cy="7923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scaled_attention.shape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(batch_size, seq_len, self.num_heads, self.depth)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D4C3BFE-90EC-D732-7DB6-F0CEB5799F8B}"/>
              </a:ext>
            </a:extLst>
          </p:cNvPr>
          <p:cNvCxnSpPr/>
          <p:nvPr/>
        </p:nvCxnSpPr>
        <p:spPr>
          <a:xfrm>
            <a:off x="9403308" y="2292824"/>
            <a:ext cx="0" cy="6960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D4DAB99-A561-C9E3-1377-B7501D329A32}"/>
              </a:ext>
            </a:extLst>
          </p:cNvPr>
          <p:cNvSpPr txBox="1"/>
          <p:nvPr/>
        </p:nvSpPr>
        <p:spPr>
          <a:xfrm>
            <a:off x="9403308" y="2471565"/>
            <a:ext cx="16286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transpose</a:t>
            </a:r>
            <a:endParaRPr lang="ko-KR" altLang="en-US" sz="16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89A731-D77C-137A-9F8C-6CFB0990E096}"/>
              </a:ext>
            </a:extLst>
          </p:cNvPr>
          <p:cNvSpPr/>
          <p:nvPr/>
        </p:nvSpPr>
        <p:spPr>
          <a:xfrm>
            <a:off x="6869174" y="4771645"/>
            <a:ext cx="5021419" cy="7923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concat_attention.shape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(batch_size, seq_len, self.d_model)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101FF2E-E8AF-A0A6-758C-2A9717F8EC59}"/>
              </a:ext>
            </a:extLst>
          </p:cNvPr>
          <p:cNvCxnSpPr/>
          <p:nvPr/>
        </p:nvCxnSpPr>
        <p:spPr>
          <a:xfrm>
            <a:off x="9403308" y="3973773"/>
            <a:ext cx="0" cy="6960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9F2537D-E6A0-4D5D-6D27-27DB19834B53}"/>
              </a:ext>
            </a:extLst>
          </p:cNvPr>
          <p:cNvSpPr txBox="1"/>
          <p:nvPr/>
        </p:nvSpPr>
        <p:spPr>
          <a:xfrm>
            <a:off x="9403307" y="4132394"/>
            <a:ext cx="16286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reshape</a:t>
            </a:r>
            <a:endParaRPr lang="ko-KR" altLang="en-US" sz="16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120839D-CEE1-AF94-55D1-204EB601E023}"/>
              </a:ext>
            </a:extLst>
          </p:cNvPr>
          <p:cNvSpPr/>
          <p:nvPr/>
        </p:nvSpPr>
        <p:spPr>
          <a:xfrm>
            <a:off x="925551" y="3375546"/>
            <a:ext cx="5349847" cy="335506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4222D969-1577-46EB-8439-FD09ACF994AF}"/>
              </a:ext>
            </a:extLst>
          </p:cNvPr>
          <p:cNvSpPr/>
          <p:nvPr/>
        </p:nvSpPr>
        <p:spPr>
          <a:xfrm rot="5400000">
            <a:off x="700646" y="3092545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4009E2-FFFA-3A66-F420-EB3173C351DF}"/>
              </a:ext>
            </a:extLst>
          </p:cNvPr>
          <p:cNvSpPr/>
          <p:nvPr/>
        </p:nvSpPr>
        <p:spPr>
          <a:xfrm>
            <a:off x="925551" y="4273633"/>
            <a:ext cx="5021419" cy="792352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output.shape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(batch_size, seq_len, self.d_model)</a:t>
            </a:r>
          </a:p>
        </p:txBody>
      </p:sp>
    </p:spTree>
    <p:extLst>
      <p:ext uri="{BB962C8B-B14F-4D97-AF65-F5344CB8AC3E}">
        <p14:creationId xmlns:p14="http://schemas.microsoft.com/office/powerpoint/2010/main" val="637749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23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7F1BEA3-A540-6205-9210-92EF02C592CA}"/>
              </a:ext>
            </a:extLst>
          </p:cNvPr>
          <p:cNvCxnSpPr/>
          <p:nvPr/>
        </p:nvCxnSpPr>
        <p:spPr>
          <a:xfrm>
            <a:off x="6661188" y="48445"/>
            <a:ext cx="0" cy="6679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276D11E-4261-1E45-BDC7-E6C76600EBBB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Review : Multi Head Attention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F41A51E-3B4D-0617-0817-62D1E962773A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313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491D6104-DA85-00E6-3E5A-B78DDC966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935161"/>
            <a:ext cx="5342154" cy="177589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26D15E5-0512-7891-CEBA-86DD579EA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1" y="1509903"/>
            <a:ext cx="3862414" cy="27791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E0C7DD-5C44-051F-0B26-91F1BD0A525C}"/>
              </a:ext>
            </a:extLst>
          </p:cNvPr>
          <p:cNvSpPr/>
          <p:nvPr/>
        </p:nvSpPr>
        <p:spPr>
          <a:xfrm>
            <a:off x="6869175" y="1409151"/>
            <a:ext cx="5021419" cy="7923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scaled_attention.shape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(batch_size, self.num_heads, seq_len, self.depth)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A46DEC8-99EA-7CC4-89BE-A5D58EBC31B7}"/>
              </a:ext>
            </a:extLst>
          </p:cNvPr>
          <p:cNvSpPr/>
          <p:nvPr/>
        </p:nvSpPr>
        <p:spPr>
          <a:xfrm>
            <a:off x="6869175" y="3090398"/>
            <a:ext cx="5021419" cy="7923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scaled_attention.shape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(batch_size, seq_len, self.num_heads, self.depth)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D4C3BFE-90EC-D732-7DB6-F0CEB5799F8B}"/>
              </a:ext>
            </a:extLst>
          </p:cNvPr>
          <p:cNvCxnSpPr/>
          <p:nvPr/>
        </p:nvCxnSpPr>
        <p:spPr>
          <a:xfrm>
            <a:off x="9403308" y="2292824"/>
            <a:ext cx="0" cy="6960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D4DAB99-A561-C9E3-1377-B7501D329A32}"/>
              </a:ext>
            </a:extLst>
          </p:cNvPr>
          <p:cNvSpPr txBox="1"/>
          <p:nvPr/>
        </p:nvSpPr>
        <p:spPr>
          <a:xfrm>
            <a:off x="9403308" y="2471565"/>
            <a:ext cx="16286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transpose</a:t>
            </a:r>
            <a:endParaRPr lang="ko-KR" altLang="en-US" sz="16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89A731-D77C-137A-9F8C-6CFB0990E096}"/>
              </a:ext>
            </a:extLst>
          </p:cNvPr>
          <p:cNvSpPr/>
          <p:nvPr/>
        </p:nvSpPr>
        <p:spPr>
          <a:xfrm>
            <a:off x="6869174" y="4771645"/>
            <a:ext cx="5021419" cy="7923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concat_attention.shape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(batch_size, seq_len, self.d_model)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101FF2E-E8AF-A0A6-758C-2A9717F8EC59}"/>
              </a:ext>
            </a:extLst>
          </p:cNvPr>
          <p:cNvCxnSpPr/>
          <p:nvPr/>
        </p:nvCxnSpPr>
        <p:spPr>
          <a:xfrm>
            <a:off x="9403308" y="3973773"/>
            <a:ext cx="0" cy="6960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9F2537D-E6A0-4D5D-6D27-27DB19834B53}"/>
              </a:ext>
            </a:extLst>
          </p:cNvPr>
          <p:cNvSpPr txBox="1"/>
          <p:nvPr/>
        </p:nvSpPr>
        <p:spPr>
          <a:xfrm>
            <a:off x="9403307" y="4132394"/>
            <a:ext cx="16286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reshape</a:t>
            </a:r>
            <a:endParaRPr lang="ko-KR" altLang="en-US" sz="1600"/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4222D969-1577-46EB-8439-FD09ACF994AF}"/>
              </a:ext>
            </a:extLst>
          </p:cNvPr>
          <p:cNvSpPr/>
          <p:nvPr/>
        </p:nvSpPr>
        <p:spPr>
          <a:xfrm rot="5400000">
            <a:off x="700646" y="3420087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A43F026-D324-24BC-BC70-388D4C129F15}"/>
              </a:ext>
            </a:extLst>
          </p:cNvPr>
          <p:cNvSpPr/>
          <p:nvPr/>
        </p:nvSpPr>
        <p:spPr>
          <a:xfrm>
            <a:off x="925551" y="5348097"/>
            <a:ext cx="5021419" cy="792352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attention_weights.shape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(batch_size, self.num_heads, seq_len, seq_len)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76F1B1-A51D-029F-B58F-0255FC671F98}"/>
              </a:ext>
            </a:extLst>
          </p:cNvPr>
          <p:cNvSpPr/>
          <p:nvPr/>
        </p:nvSpPr>
        <p:spPr>
          <a:xfrm>
            <a:off x="925551" y="4273633"/>
            <a:ext cx="5021419" cy="792352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output.shape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(batch_size, seq_len, self.d_model)</a:t>
            </a:r>
          </a:p>
        </p:txBody>
      </p:sp>
    </p:spTree>
    <p:extLst>
      <p:ext uri="{BB962C8B-B14F-4D97-AF65-F5344CB8AC3E}">
        <p14:creationId xmlns:p14="http://schemas.microsoft.com/office/powerpoint/2010/main" val="1861657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76D11E-4261-1E45-BDC7-E6C76600EBBB}"/>
              </a:ext>
            </a:extLst>
          </p:cNvPr>
          <p:cNvSpPr txBox="1"/>
          <p:nvPr/>
        </p:nvSpPr>
        <p:spPr>
          <a:xfrm>
            <a:off x="925551" y="377800"/>
            <a:ext cx="498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Review : Pointwise Feed Forward Network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F41A51E-3B4D-0617-0817-62D1E962773A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45426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E0C7DD-5C44-051F-0B26-91F1BD0A525C}"/>
              </a:ext>
            </a:extLst>
          </p:cNvPr>
          <p:cNvSpPr/>
          <p:nvPr/>
        </p:nvSpPr>
        <p:spPr>
          <a:xfrm>
            <a:off x="6869175" y="2073344"/>
            <a:ext cx="5021419" cy="7923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Dense Layer 1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A46DEC8-99EA-7CC4-89BE-A5D58EBC31B7}"/>
              </a:ext>
            </a:extLst>
          </p:cNvPr>
          <p:cNvSpPr/>
          <p:nvPr/>
        </p:nvSpPr>
        <p:spPr>
          <a:xfrm>
            <a:off x="6869173" y="2865697"/>
            <a:ext cx="5021419" cy="30069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ReLU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89A731-D77C-137A-9F8C-6CFB0990E096}"/>
              </a:ext>
            </a:extLst>
          </p:cNvPr>
          <p:cNvSpPr/>
          <p:nvPr/>
        </p:nvSpPr>
        <p:spPr>
          <a:xfrm>
            <a:off x="6869172" y="4064498"/>
            <a:ext cx="5021419" cy="7923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Dense Layer 2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101FF2E-E8AF-A0A6-758C-2A9717F8EC59}"/>
              </a:ext>
            </a:extLst>
          </p:cNvPr>
          <p:cNvCxnSpPr/>
          <p:nvPr/>
        </p:nvCxnSpPr>
        <p:spPr>
          <a:xfrm>
            <a:off x="9370784" y="3291387"/>
            <a:ext cx="0" cy="6960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4DB708C2-429F-6E52-4245-F0B49F37C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880550"/>
            <a:ext cx="5333416" cy="863582"/>
          </a:xfrm>
          <a:prstGeom prst="rect">
            <a:avLst/>
          </a:prstGeom>
        </p:spPr>
      </p:pic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21DEAA4-DC71-9982-4E0C-9CFCDEF25C61}"/>
              </a:ext>
            </a:extLst>
          </p:cNvPr>
          <p:cNvCxnSpPr/>
          <p:nvPr/>
        </p:nvCxnSpPr>
        <p:spPr>
          <a:xfrm>
            <a:off x="9361686" y="1237399"/>
            <a:ext cx="0" cy="6960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740A2D9-FC34-A79F-348D-0DE1898C87AE}"/>
              </a:ext>
            </a:extLst>
          </p:cNvPr>
          <p:cNvCxnSpPr/>
          <p:nvPr/>
        </p:nvCxnSpPr>
        <p:spPr>
          <a:xfrm>
            <a:off x="9382160" y="4929119"/>
            <a:ext cx="0" cy="6960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156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76D11E-4261-1E45-BDC7-E6C76600EBBB}"/>
              </a:ext>
            </a:extLst>
          </p:cNvPr>
          <p:cNvSpPr txBox="1"/>
          <p:nvPr/>
        </p:nvSpPr>
        <p:spPr>
          <a:xfrm>
            <a:off x="925551" y="377800"/>
            <a:ext cx="498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Review : Pointwise Feed Forward Network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F41A51E-3B4D-0617-0817-62D1E962773A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45426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E0C7DD-5C44-051F-0B26-91F1BD0A525C}"/>
              </a:ext>
            </a:extLst>
          </p:cNvPr>
          <p:cNvSpPr/>
          <p:nvPr/>
        </p:nvSpPr>
        <p:spPr>
          <a:xfrm>
            <a:off x="6869175" y="2073344"/>
            <a:ext cx="5021419" cy="7923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Dense Layer 1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A46DEC8-99EA-7CC4-89BE-A5D58EBC31B7}"/>
              </a:ext>
            </a:extLst>
          </p:cNvPr>
          <p:cNvSpPr/>
          <p:nvPr/>
        </p:nvSpPr>
        <p:spPr>
          <a:xfrm>
            <a:off x="6869173" y="2865697"/>
            <a:ext cx="5021419" cy="30069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ReLU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89A731-D77C-137A-9F8C-6CFB0990E096}"/>
              </a:ext>
            </a:extLst>
          </p:cNvPr>
          <p:cNvSpPr/>
          <p:nvPr/>
        </p:nvSpPr>
        <p:spPr>
          <a:xfrm>
            <a:off x="6869172" y="4064498"/>
            <a:ext cx="5021419" cy="7923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Dense Layer 2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101FF2E-E8AF-A0A6-758C-2A9717F8EC59}"/>
              </a:ext>
            </a:extLst>
          </p:cNvPr>
          <p:cNvCxnSpPr/>
          <p:nvPr/>
        </p:nvCxnSpPr>
        <p:spPr>
          <a:xfrm>
            <a:off x="9370784" y="3291387"/>
            <a:ext cx="0" cy="6960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4DB708C2-429F-6E52-4245-F0B49F37C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880550"/>
            <a:ext cx="5333416" cy="86358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391E977-F69C-9DFE-8873-7C856D355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1" y="3469260"/>
            <a:ext cx="2875668" cy="21639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66DB5F1-4B45-BEC0-FCAB-515184C0BF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0465" y="4077010"/>
            <a:ext cx="2420754" cy="27522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C12604C-D299-53EE-8196-0626FF070CF6}"/>
              </a:ext>
            </a:extLst>
          </p:cNvPr>
          <p:cNvSpPr txBox="1"/>
          <p:nvPr/>
        </p:nvSpPr>
        <p:spPr>
          <a:xfrm>
            <a:off x="2363385" y="3618091"/>
            <a:ext cx="878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...</a:t>
            </a:r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F155BDD-6701-8A91-7ACF-680B2AA23B8B}"/>
              </a:ext>
            </a:extLst>
          </p:cNvPr>
          <p:cNvSpPr/>
          <p:nvPr/>
        </p:nvSpPr>
        <p:spPr>
          <a:xfrm>
            <a:off x="7532265" y="506204"/>
            <a:ext cx="3695231" cy="628519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out1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(batch_size, seq_len, d_model)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51D9D82-3143-46F6-05EC-91836DB142C4}"/>
              </a:ext>
            </a:extLst>
          </p:cNvPr>
          <p:cNvCxnSpPr/>
          <p:nvPr/>
        </p:nvCxnSpPr>
        <p:spPr>
          <a:xfrm>
            <a:off x="9361686" y="1237399"/>
            <a:ext cx="0" cy="6960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E7CCC24-484A-C90B-C645-5C8CBD210768}"/>
              </a:ext>
            </a:extLst>
          </p:cNvPr>
          <p:cNvCxnSpPr/>
          <p:nvPr/>
        </p:nvCxnSpPr>
        <p:spPr>
          <a:xfrm>
            <a:off x="9382160" y="4929119"/>
            <a:ext cx="0" cy="6960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D4E3428-4755-9826-00F5-6C0C23F23BB5}"/>
              </a:ext>
            </a:extLst>
          </p:cNvPr>
          <p:cNvSpPr/>
          <p:nvPr/>
        </p:nvSpPr>
        <p:spPr>
          <a:xfrm>
            <a:off x="7514070" y="5754955"/>
            <a:ext cx="3695231" cy="628519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ffn_output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(batch_size, seq_len, d_model)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1797467-0013-79B8-37A6-E6E23291A3A7}"/>
              </a:ext>
            </a:extLst>
          </p:cNvPr>
          <p:cNvSpPr/>
          <p:nvPr/>
        </p:nvSpPr>
        <p:spPr>
          <a:xfrm>
            <a:off x="6655560" y="3429000"/>
            <a:ext cx="2643116" cy="371123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(batch_size, seq_len, dff)</a:t>
            </a:r>
          </a:p>
        </p:txBody>
      </p:sp>
    </p:spTree>
    <p:extLst>
      <p:ext uri="{BB962C8B-B14F-4D97-AF65-F5344CB8AC3E}">
        <p14:creationId xmlns:p14="http://schemas.microsoft.com/office/powerpoint/2010/main" val="1687231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000CB126-5957-894B-8497-4226E2729CE7}"/>
              </a:ext>
            </a:extLst>
          </p:cNvPr>
          <p:cNvSpPr txBox="1"/>
          <p:nvPr/>
        </p:nvSpPr>
        <p:spPr>
          <a:xfrm>
            <a:off x="301406" y="1109436"/>
            <a:ext cx="1080925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▶ </a:t>
            </a:r>
            <a:r>
              <a:rPr lang="en-US" altLang="ko-KR" sz="1400" dirty="0"/>
              <a:t>Add &amp; Normalization connects input and output of sublayers</a:t>
            </a:r>
          </a:p>
          <a:p>
            <a:r>
              <a:rPr lang="en-US" altLang="ko-KR" sz="1400" dirty="0"/>
              <a:t>    to achieve Layer normalization and Residual connection.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   Layer normalization : prevents model from one sublayer’s return value is too big,</a:t>
            </a:r>
          </a:p>
          <a:p>
            <a:r>
              <a:rPr lang="en-US" altLang="ko-KR" sz="1400"/>
              <a:t>                                and </a:t>
            </a:r>
            <a:r>
              <a:rPr lang="en-US" altLang="ko-KR" sz="1400" dirty="0"/>
              <a:t>effects training result to a great extent.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Residual connection : prevents model from </a:t>
            </a:r>
            <a:r>
              <a:rPr lang="en-US" altLang="ko-KR" sz="1400"/>
              <a:t>forgetting information</a:t>
            </a:r>
          </a:p>
          <a:p>
            <a:r>
              <a:rPr lang="en-US" altLang="ko-KR" sz="1400"/>
              <a:t>		   that </a:t>
            </a:r>
            <a:r>
              <a:rPr lang="en-US" altLang="ko-KR" sz="1400" dirty="0"/>
              <a:t>the previous sublayer provides</a:t>
            </a:r>
          </a:p>
          <a:p>
            <a:endParaRPr lang="en-US" altLang="ko-KR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76D11E-4261-1E45-BDC7-E6C76600EBBB}"/>
              </a:ext>
            </a:extLst>
          </p:cNvPr>
          <p:cNvSpPr txBox="1"/>
          <p:nvPr/>
        </p:nvSpPr>
        <p:spPr>
          <a:xfrm>
            <a:off x="925551" y="377800"/>
            <a:ext cx="498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Review : Add &amp; Norm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F41A51E-3B4D-0617-0817-62D1E962773A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925551" y="747132"/>
            <a:ext cx="24919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3306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000CB126-5957-894B-8497-4226E2729CE7}"/>
              </a:ext>
            </a:extLst>
          </p:cNvPr>
          <p:cNvSpPr txBox="1"/>
          <p:nvPr/>
        </p:nvSpPr>
        <p:spPr>
          <a:xfrm>
            <a:off x="925551" y="1086024"/>
            <a:ext cx="904572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▶ </a:t>
            </a:r>
            <a:r>
              <a:rPr lang="en-US" altLang="ko-KR" sz="1400" dirty="0"/>
              <a:t>Add &amp; Normalization connects input and output of sublayers</a:t>
            </a:r>
          </a:p>
          <a:p>
            <a:r>
              <a:rPr lang="en-US" altLang="ko-KR" sz="1400" dirty="0"/>
              <a:t>    to achieve Layer normalization and Residual connection.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   Layer normalization : prevents model from one sublayer’s return value is too big,</a:t>
            </a:r>
          </a:p>
          <a:p>
            <a:r>
              <a:rPr lang="en-US" altLang="ko-KR" sz="1400" dirty="0"/>
              <a:t>                                and effects training result to a great extent.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Residual connection : prevents model from forgetting information</a:t>
            </a:r>
          </a:p>
          <a:p>
            <a:r>
              <a:rPr lang="en-US" altLang="ko-KR" sz="1400" dirty="0"/>
              <a:t>		   that the previous sublayer provides</a:t>
            </a:r>
          </a:p>
          <a:p>
            <a:endParaRPr lang="en-US" altLang="ko-KR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76D11E-4261-1E45-BDC7-E6C76600EBBB}"/>
              </a:ext>
            </a:extLst>
          </p:cNvPr>
          <p:cNvSpPr txBox="1"/>
          <p:nvPr/>
        </p:nvSpPr>
        <p:spPr>
          <a:xfrm>
            <a:off x="925551" y="377800"/>
            <a:ext cx="498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Review : Add &amp; Norm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F41A51E-3B4D-0617-0817-62D1E962773A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925551" y="747132"/>
            <a:ext cx="24919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67B5B5C5-7022-30C4-32AE-DA9060AD0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06" y="3466101"/>
            <a:ext cx="6321830" cy="182360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B7D8968-20EA-A1DB-5AEC-E7A61A334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06" y="3261400"/>
            <a:ext cx="3302442" cy="2446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05D2B9D-CF21-F913-7E8A-9EE4CDE15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5976" y="3394132"/>
            <a:ext cx="4371568" cy="45721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BD2ECA0B-5B93-3261-3D3C-A6C6D16C980F}"/>
              </a:ext>
            </a:extLst>
          </p:cNvPr>
          <p:cNvSpPr/>
          <p:nvPr/>
        </p:nvSpPr>
        <p:spPr>
          <a:xfrm>
            <a:off x="1367835" y="3540041"/>
            <a:ext cx="236562" cy="236562"/>
          </a:xfrm>
          <a:prstGeom prst="ellipse">
            <a:avLst/>
          </a:prstGeom>
          <a:noFill/>
          <a:ln w="158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0B20A99-EDC0-2115-25D7-A837988B6807}"/>
              </a:ext>
            </a:extLst>
          </p:cNvPr>
          <p:cNvSpPr/>
          <p:nvPr/>
        </p:nvSpPr>
        <p:spPr>
          <a:xfrm>
            <a:off x="2220820" y="4245337"/>
            <a:ext cx="236562" cy="236562"/>
          </a:xfrm>
          <a:prstGeom prst="ellipse">
            <a:avLst/>
          </a:prstGeom>
          <a:noFill/>
          <a:ln w="158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D573F3E-5DD3-97E2-9D87-36E4F42C6D81}"/>
              </a:ext>
            </a:extLst>
          </p:cNvPr>
          <p:cNvSpPr/>
          <p:nvPr/>
        </p:nvSpPr>
        <p:spPr>
          <a:xfrm>
            <a:off x="630072" y="4058895"/>
            <a:ext cx="868201" cy="236562"/>
          </a:xfrm>
          <a:prstGeom prst="ellipse">
            <a:avLst/>
          </a:prstGeom>
          <a:noFill/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26D0B9A-7E87-0BD1-7358-D60C6E31192B}"/>
              </a:ext>
            </a:extLst>
          </p:cNvPr>
          <p:cNvSpPr/>
          <p:nvPr/>
        </p:nvSpPr>
        <p:spPr>
          <a:xfrm>
            <a:off x="2558674" y="4245337"/>
            <a:ext cx="868201" cy="236562"/>
          </a:xfrm>
          <a:prstGeom prst="ellipse">
            <a:avLst/>
          </a:prstGeom>
          <a:noFill/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7D860F9-86DB-469D-C4D5-9CEE033FA820}"/>
              </a:ext>
            </a:extLst>
          </p:cNvPr>
          <p:cNvSpPr/>
          <p:nvPr/>
        </p:nvSpPr>
        <p:spPr>
          <a:xfrm>
            <a:off x="9071242" y="5842338"/>
            <a:ext cx="441217" cy="327397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2315803-784D-944B-197C-FB4A5D47D3A2}"/>
              </a:ext>
            </a:extLst>
          </p:cNvPr>
          <p:cNvSpPr/>
          <p:nvPr/>
        </p:nvSpPr>
        <p:spPr>
          <a:xfrm>
            <a:off x="8529851" y="5039007"/>
            <a:ext cx="1524000" cy="327397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attn_output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F0E410C-456C-02E9-5597-C7B6B35F25C3}"/>
              </a:ext>
            </a:extLst>
          </p:cNvPr>
          <p:cNvCxnSpPr>
            <a:cxnSpLocks/>
          </p:cNvCxnSpPr>
          <p:nvPr/>
        </p:nvCxnSpPr>
        <p:spPr>
          <a:xfrm flipV="1">
            <a:off x="9291851" y="5370953"/>
            <a:ext cx="0" cy="475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E81DCC6-15A1-BBA8-552A-02D5029B3514}"/>
              </a:ext>
            </a:extLst>
          </p:cNvPr>
          <p:cNvSpPr txBox="1"/>
          <p:nvPr/>
        </p:nvSpPr>
        <p:spPr>
          <a:xfrm>
            <a:off x="9269164" y="5435966"/>
            <a:ext cx="117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self.mha</a:t>
            </a:r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39A5AEA-3FB9-1452-C640-8C206E550DA3}"/>
              </a:ext>
            </a:extLst>
          </p:cNvPr>
          <p:cNvCxnSpPr>
            <a:cxnSpLocks/>
          </p:cNvCxnSpPr>
          <p:nvPr/>
        </p:nvCxnSpPr>
        <p:spPr>
          <a:xfrm flipV="1">
            <a:off x="9291851" y="4539001"/>
            <a:ext cx="0" cy="475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23CCF29-C93D-E25C-CD60-F6C3D6630A11}"/>
              </a:ext>
            </a:extLst>
          </p:cNvPr>
          <p:cNvSpPr txBox="1"/>
          <p:nvPr/>
        </p:nvSpPr>
        <p:spPr>
          <a:xfrm>
            <a:off x="9269164" y="4604014"/>
            <a:ext cx="184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self.dropout1</a:t>
            </a:r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2346357-55D1-4BE0-AC1B-9031A2315A22}"/>
              </a:ext>
            </a:extLst>
          </p:cNvPr>
          <p:cNvSpPr/>
          <p:nvPr/>
        </p:nvSpPr>
        <p:spPr>
          <a:xfrm>
            <a:off x="8542650" y="4161675"/>
            <a:ext cx="1524000" cy="327397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attn_output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0B8B56D-51F3-6BA6-7280-41829F4D6429}"/>
              </a:ext>
            </a:extLst>
          </p:cNvPr>
          <p:cNvSpPr/>
          <p:nvPr/>
        </p:nvSpPr>
        <p:spPr>
          <a:xfrm>
            <a:off x="8969622" y="3446924"/>
            <a:ext cx="670055" cy="327397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out1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F7B5B05-E1D4-6B22-F583-85069CE1B4E7}"/>
              </a:ext>
            </a:extLst>
          </p:cNvPr>
          <p:cNvCxnSpPr>
            <a:stCxn id="26" idx="0"/>
            <a:endCxn id="28" idx="2"/>
          </p:cNvCxnSpPr>
          <p:nvPr/>
        </p:nvCxnSpPr>
        <p:spPr>
          <a:xfrm flipV="1">
            <a:off x="9304650" y="3774321"/>
            <a:ext cx="0" cy="3873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A0B234A-A576-5AEA-AB03-9775ED857AC6}"/>
              </a:ext>
            </a:extLst>
          </p:cNvPr>
          <p:cNvSpPr txBox="1"/>
          <p:nvPr/>
        </p:nvSpPr>
        <p:spPr>
          <a:xfrm>
            <a:off x="9304649" y="3778870"/>
            <a:ext cx="184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self.layernorm1</a:t>
            </a:r>
            <a:endParaRPr lang="ko-KR" altLang="en-US"/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14395FC7-337C-8486-A1B7-A332C539565E}"/>
              </a:ext>
            </a:extLst>
          </p:cNvPr>
          <p:cNvCxnSpPr>
            <a:stCxn id="19" idx="1"/>
            <a:endCxn id="32" idx="1"/>
          </p:cNvCxnSpPr>
          <p:nvPr/>
        </p:nvCxnSpPr>
        <p:spPr>
          <a:xfrm rot="10800000" flipH="1">
            <a:off x="9071241" y="3963537"/>
            <a:ext cx="233407" cy="2042501"/>
          </a:xfrm>
          <a:prstGeom prst="bentConnector3">
            <a:avLst>
              <a:gd name="adj1" fmla="val -33572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F315BC3C-3BA5-644E-D7C5-902B3CE2536A}"/>
              </a:ext>
            </a:extLst>
          </p:cNvPr>
          <p:cNvSpPr/>
          <p:nvPr/>
        </p:nvSpPr>
        <p:spPr>
          <a:xfrm>
            <a:off x="591290" y="4765373"/>
            <a:ext cx="868201" cy="236562"/>
          </a:xfrm>
          <a:prstGeom prst="ellipse">
            <a:avLst/>
          </a:prstGeom>
          <a:noFill/>
          <a:ln w="158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7F4C885-CB7B-0949-A3FE-12CB801FF269}"/>
              </a:ext>
            </a:extLst>
          </p:cNvPr>
          <p:cNvSpPr/>
          <p:nvPr/>
        </p:nvSpPr>
        <p:spPr>
          <a:xfrm>
            <a:off x="2718277" y="4942490"/>
            <a:ext cx="868201" cy="236562"/>
          </a:xfrm>
          <a:prstGeom prst="ellipse">
            <a:avLst/>
          </a:prstGeom>
          <a:noFill/>
          <a:ln w="158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0A2F8462-F4D0-70EA-7ECD-8CEAB7EF4179}"/>
              </a:ext>
            </a:extLst>
          </p:cNvPr>
          <p:cNvSpPr/>
          <p:nvPr/>
        </p:nvSpPr>
        <p:spPr>
          <a:xfrm>
            <a:off x="630070" y="4261546"/>
            <a:ext cx="354517" cy="204143"/>
          </a:xfrm>
          <a:prstGeom prst="ellipse">
            <a:avLst/>
          </a:prstGeom>
          <a:noFill/>
          <a:ln w="158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6E1D416-3520-CA3F-1EEC-8084543BB128}"/>
              </a:ext>
            </a:extLst>
          </p:cNvPr>
          <p:cNvSpPr/>
          <p:nvPr/>
        </p:nvSpPr>
        <p:spPr>
          <a:xfrm>
            <a:off x="2278330" y="4954420"/>
            <a:ext cx="354517" cy="204143"/>
          </a:xfrm>
          <a:prstGeom prst="ellipse">
            <a:avLst/>
          </a:prstGeom>
          <a:noFill/>
          <a:ln w="158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8842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>
            <a:extLst>
              <a:ext uri="{FF2B5EF4-FFF2-40B4-BE49-F238E27FC236}">
                <a16:creationId xmlns:a16="http://schemas.microsoft.com/office/drawing/2014/main" id="{191C6A72-0948-0E0C-FCF0-41FC5AA06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267" y="377798"/>
            <a:ext cx="4035529" cy="5519861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AAAD11-E214-3AB5-ED07-A6B3F306B694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Masked Multi Head Attention</a:t>
            </a:r>
            <a:endParaRPr lang="en-US" altLang="ko-KR" dirty="0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5098B49-EE8C-465F-BE5C-CB4D771B951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2870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BCBCEFFB-425F-4C6A-47AC-60D5EE0E7F3E}"/>
              </a:ext>
            </a:extLst>
          </p:cNvPr>
          <p:cNvSpPr/>
          <p:nvPr/>
        </p:nvSpPr>
        <p:spPr>
          <a:xfrm rot="16200000">
            <a:off x="7074195" y="3703921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B033E4B-433D-9F36-37BA-90CE5DC09020}"/>
              </a:ext>
            </a:extLst>
          </p:cNvPr>
          <p:cNvCxnSpPr>
            <a:cxnSpLocks/>
          </p:cNvCxnSpPr>
          <p:nvPr/>
        </p:nvCxnSpPr>
        <p:spPr>
          <a:xfrm>
            <a:off x="7236954" y="3809665"/>
            <a:ext cx="617390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D56E92F-E240-1BE4-CF30-53FC9C62A8E6}"/>
              </a:ext>
            </a:extLst>
          </p:cNvPr>
          <p:cNvSpPr txBox="1"/>
          <p:nvPr/>
        </p:nvSpPr>
        <p:spPr>
          <a:xfrm>
            <a:off x="7898784" y="3624999"/>
            <a:ext cx="1515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We are Here!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0394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AAAD11-E214-3AB5-ED07-A6B3F306B694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Masked Multi Head Attention</a:t>
            </a:r>
            <a:endParaRPr lang="en-US" altLang="ko-KR" dirty="0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5098B49-EE8C-465F-BE5C-CB4D771B951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2870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5855683-409F-9BD2-6862-2ECF4E2184E5}"/>
              </a:ext>
            </a:extLst>
          </p:cNvPr>
          <p:cNvSpPr txBox="1"/>
          <p:nvPr/>
        </p:nvSpPr>
        <p:spPr>
          <a:xfrm>
            <a:off x="925550" y="1109436"/>
            <a:ext cx="1018510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▶ </a:t>
            </a:r>
            <a:r>
              <a:rPr lang="en-US" altLang="ko-KR" sz="1400" dirty="0"/>
              <a:t>Masked Multi Head Attention is to perform multi head attention with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look ahead mask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As we said on ‘Masking’, Look ahead mask includes padding mask!</a:t>
            </a:r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87824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Review : Positional Encoding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574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F9D959A9-062C-FF48-B046-788B0B06A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899" y="2742907"/>
            <a:ext cx="4486901" cy="110505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72714A4-44FF-E2B4-DDCF-FA62E48CD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13" y="1614037"/>
            <a:ext cx="5496692" cy="336279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88511C5-11BE-9FA7-FD32-79E7A974E2D1}"/>
              </a:ext>
            </a:extLst>
          </p:cNvPr>
          <p:cNvSpPr/>
          <p:nvPr/>
        </p:nvSpPr>
        <p:spPr>
          <a:xfrm>
            <a:off x="2969786" y="1942667"/>
            <a:ext cx="3820464" cy="369333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input parameters are both int type</a:t>
            </a:r>
          </a:p>
        </p:txBody>
      </p:sp>
    </p:spTree>
    <p:extLst>
      <p:ext uri="{BB962C8B-B14F-4D97-AF65-F5344CB8AC3E}">
        <p14:creationId xmlns:p14="http://schemas.microsoft.com/office/powerpoint/2010/main" val="9015764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AAAD11-E214-3AB5-ED07-A6B3F306B694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Masked Multi Head Attention</a:t>
            </a:r>
            <a:endParaRPr lang="en-US" altLang="ko-KR" dirty="0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5098B49-EE8C-465F-BE5C-CB4D771B951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2870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5855683-409F-9BD2-6862-2ECF4E2184E5}"/>
              </a:ext>
            </a:extLst>
          </p:cNvPr>
          <p:cNvSpPr txBox="1"/>
          <p:nvPr/>
        </p:nvSpPr>
        <p:spPr>
          <a:xfrm>
            <a:off x="925550" y="1109436"/>
            <a:ext cx="1018510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▶ </a:t>
            </a:r>
            <a:r>
              <a:rPr lang="en-US" altLang="ko-KR" sz="1400" dirty="0"/>
              <a:t>Masked Multi Head Attention is to perform multi head attention with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look ahead mask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   As we said on ‘Masking’, Look ahead mask includes padding mask!</a:t>
            </a:r>
          </a:p>
          <a:p>
            <a:endParaRPr lang="en-US" altLang="ko-KR" sz="1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DFA92B4-E246-8049-D45B-A078342F1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2367557"/>
            <a:ext cx="4953691" cy="6382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0F73E61-A301-5EFE-FA2A-12211F6D2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0" y="3621241"/>
            <a:ext cx="3781953" cy="10955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00BB87-3110-63BB-02AD-F5F65AD48E88}"/>
              </a:ext>
            </a:extLst>
          </p:cNvPr>
          <p:cNvSpPr txBox="1"/>
          <p:nvPr/>
        </p:nvSpPr>
        <p:spPr>
          <a:xfrm>
            <a:off x="925550" y="3255839"/>
            <a:ext cx="101851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/>
              <a:t>※ Example of look ahead mask when size=5</a:t>
            </a:r>
            <a:endParaRPr lang="en-US" altLang="ko-KR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DBFCF9-B468-143E-2AD5-FFE51F0E1A81}"/>
              </a:ext>
            </a:extLst>
          </p:cNvPr>
          <p:cNvSpPr txBox="1"/>
          <p:nvPr/>
        </p:nvSpPr>
        <p:spPr>
          <a:xfrm>
            <a:off x="319922" y="4680377"/>
            <a:ext cx="44710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※ 1 means mask</a:t>
            </a:r>
          </a:p>
          <a:p>
            <a:pPr algn="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   padding mask is not included here</a:t>
            </a:r>
          </a:p>
        </p:txBody>
      </p:sp>
    </p:spTree>
    <p:extLst>
      <p:ext uri="{BB962C8B-B14F-4D97-AF65-F5344CB8AC3E}">
        <p14:creationId xmlns:p14="http://schemas.microsoft.com/office/powerpoint/2010/main" val="41907531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AAAD11-E214-3AB5-ED07-A6B3F306B694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Masked Multi Head Attention</a:t>
            </a:r>
            <a:endParaRPr lang="en-US" altLang="ko-KR" dirty="0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5098B49-EE8C-465F-BE5C-CB4D771B951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2870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5855683-409F-9BD2-6862-2ECF4E2184E5}"/>
              </a:ext>
            </a:extLst>
          </p:cNvPr>
          <p:cNvSpPr txBox="1"/>
          <p:nvPr/>
        </p:nvSpPr>
        <p:spPr>
          <a:xfrm>
            <a:off x="925550" y="1109436"/>
            <a:ext cx="1018510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/>
              <a:t>▶ </a:t>
            </a:r>
            <a:r>
              <a:rPr lang="en-US" altLang="ko-KR" sz="1400"/>
              <a:t>Masked Multi Head Attention is to perform multi head attention with look ahead mask</a:t>
            </a:r>
          </a:p>
          <a:p>
            <a:endParaRPr lang="en-US" altLang="ko-KR" sz="1400"/>
          </a:p>
          <a:p>
            <a:r>
              <a:rPr lang="en-US" altLang="ko-KR" sz="1400"/>
              <a:t>    As we said on ‘Masking’, Look ahead mask includes padding mask!</a:t>
            </a:r>
            <a:endParaRPr lang="en-US" altLang="ko-KR" sz="1400" dirty="0"/>
          </a:p>
          <a:p>
            <a:endParaRPr lang="en-US" altLang="ko-KR" sz="1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DFA92B4-E246-8049-D45B-A078342F1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2367557"/>
            <a:ext cx="4953691" cy="6382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0F73E61-A301-5EFE-FA2A-12211F6D2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0" y="3621241"/>
            <a:ext cx="3781953" cy="10955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00BB87-3110-63BB-02AD-F5F65AD48E88}"/>
              </a:ext>
            </a:extLst>
          </p:cNvPr>
          <p:cNvSpPr txBox="1"/>
          <p:nvPr/>
        </p:nvSpPr>
        <p:spPr>
          <a:xfrm>
            <a:off x="925550" y="3255839"/>
            <a:ext cx="101851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※ Example of look ahead mask when size=5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DBFCF9-B468-143E-2AD5-FFE51F0E1A81}"/>
              </a:ext>
            </a:extLst>
          </p:cNvPr>
          <p:cNvSpPr txBox="1"/>
          <p:nvPr/>
        </p:nvSpPr>
        <p:spPr>
          <a:xfrm>
            <a:off x="319922" y="4680377"/>
            <a:ext cx="44710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※ 1 means mask</a:t>
            </a:r>
          </a:p>
          <a:p>
            <a:pPr algn="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   padding mask is not included here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1E479A1-F701-CAB6-238E-292A6DFE0D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2898" y="2386610"/>
            <a:ext cx="5210902" cy="619211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14184D-CC8F-1953-C087-2265930771CA}"/>
              </a:ext>
            </a:extLst>
          </p:cNvPr>
          <p:cNvCxnSpPr/>
          <p:nvPr/>
        </p:nvCxnSpPr>
        <p:spPr>
          <a:xfrm>
            <a:off x="9792653" y="2063543"/>
            <a:ext cx="0" cy="32306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F15F48-0500-1927-F8F6-1159C2619764}"/>
              </a:ext>
            </a:extLst>
          </p:cNvPr>
          <p:cNvSpPr/>
          <p:nvPr/>
        </p:nvSpPr>
        <p:spPr>
          <a:xfrm>
            <a:off x="9178290" y="2367557"/>
            <a:ext cx="1188720" cy="2690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3C1F40-0E31-32CA-D0FC-B96639DA4767}"/>
              </a:ext>
            </a:extLst>
          </p:cNvPr>
          <p:cNvSpPr txBox="1"/>
          <p:nvPr/>
        </p:nvSpPr>
        <p:spPr>
          <a:xfrm>
            <a:off x="9075420" y="1811366"/>
            <a:ext cx="16453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sequence length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6F24C7-6EE5-937F-8EB2-DDEE6F4096D3}"/>
              </a:ext>
            </a:extLst>
          </p:cNvPr>
          <p:cNvSpPr txBox="1"/>
          <p:nvPr/>
        </p:nvSpPr>
        <p:spPr>
          <a:xfrm>
            <a:off x="4795931" y="4716769"/>
            <a:ext cx="4471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※ Arbitrary padding mask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E33EC64-539D-8DFF-05B5-49C5012305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2898" y="3586033"/>
            <a:ext cx="3363938" cy="113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220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AAAD11-E214-3AB5-ED07-A6B3F306B694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Masked Multi Head Attention</a:t>
            </a:r>
            <a:endParaRPr lang="en-US" altLang="ko-KR" dirty="0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5098B49-EE8C-465F-BE5C-CB4D771B951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2870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5855683-409F-9BD2-6862-2ECF4E2184E5}"/>
              </a:ext>
            </a:extLst>
          </p:cNvPr>
          <p:cNvSpPr txBox="1"/>
          <p:nvPr/>
        </p:nvSpPr>
        <p:spPr>
          <a:xfrm>
            <a:off x="925550" y="1109436"/>
            <a:ext cx="1018510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▶ </a:t>
            </a:r>
            <a:r>
              <a:rPr lang="en-US" altLang="ko-KR" sz="1400" dirty="0"/>
              <a:t>Masked Multi Head Attention is to perform multi head attention with look ahead mask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As we said on ‘Masking’, Look ahead mask includes padding mask!</a:t>
            </a:r>
          </a:p>
          <a:p>
            <a:endParaRPr lang="en-US" altLang="ko-KR" sz="1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DFA92B4-E246-8049-D45B-A078342F1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2367557"/>
            <a:ext cx="4953691" cy="6382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0F73E61-A301-5EFE-FA2A-12211F6D2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0" y="3621241"/>
            <a:ext cx="3781953" cy="10955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00BB87-3110-63BB-02AD-F5F65AD48E88}"/>
              </a:ext>
            </a:extLst>
          </p:cNvPr>
          <p:cNvSpPr txBox="1"/>
          <p:nvPr/>
        </p:nvSpPr>
        <p:spPr>
          <a:xfrm>
            <a:off x="925550" y="3255839"/>
            <a:ext cx="101851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※ Example of look ahead mask when size=5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DBFCF9-B468-143E-2AD5-FFE51F0E1A81}"/>
              </a:ext>
            </a:extLst>
          </p:cNvPr>
          <p:cNvSpPr txBox="1"/>
          <p:nvPr/>
        </p:nvSpPr>
        <p:spPr>
          <a:xfrm>
            <a:off x="319922" y="4680377"/>
            <a:ext cx="44710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※ 1 means mask</a:t>
            </a:r>
          </a:p>
          <a:p>
            <a:pPr algn="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   padding mask is not included here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1E479A1-F701-CAB6-238E-292A6DFE0D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2898" y="2386610"/>
            <a:ext cx="5210902" cy="619211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14184D-CC8F-1953-C087-2265930771CA}"/>
              </a:ext>
            </a:extLst>
          </p:cNvPr>
          <p:cNvCxnSpPr/>
          <p:nvPr/>
        </p:nvCxnSpPr>
        <p:spPr>
          <a:xfrm>
            <a:off x="9792653" y="2063543"/>
            <a:ext cx="0" cy="32306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F15F48-0500-1927-F8F6-1159C2619764}"/>
              </a:ext>
            </a:extLst>
          </p:cNvPr>
          <p:cNvSpPr/>
          <p:nvPr/>
        </p:nvSpPr>
        <p:spPr>
          <a:xfrm>
            <a:off x="9178290" y="2367557"/>
            <a:ext cx="1188720" cy="2690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3C1F40-0E31-32CA-D0FC-B96639DA4767}"/>
              </a:ext>
            </a:extLst>
          </p:cNvPr>
          <p:cNvSpPr txBox="1"/>
          <p:nvPr/>
        </p:nvSpPr>
        <p:spPr>
          <a:xfrm>
            <a:off x="9075420" y="1811366"/>
            <a:ext cx="16453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sequence length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6F24C7-6EE5-937F-8EB2-DDEE6F4096D3}"/>
              </a:ext>
            </a:extLst>
          </p:cNvPr>
          <p:cNvSpPr txBox="1"/>
          <p:nvPr/>
        </p:nvSpPr>
        <p:spPr>
          <a:xfrm>
            <a:off x="4795931" y="4716769"/>
            <a:ext cx="4471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※ Arbitrary padding mask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E33EC64-539D-8DFF-05B5-49C5012305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2898" y="3586033"/>
            <a:ext cx="3363938" cy="113073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B571670-D747-71AF-20E8-B0F5BBFB58F6}"/>
              </a:ext>
            </a:extLst>
          </p:cNvPr>
          <p:cNvSpPr/>
          <p:nvPr/>
        </p:nvSpPr>
        <p:spPr>
          <a:xfrm>
            <a:off x="1295176" y="1352863"/>
            <a:ext cx="4715893" cy="20855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the mask matrix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passed </a:t>
            </a:r>
            <a:r>
              <a:rPr lang="en-US" altLang="ko-KR" dirty="0" err="1">
                <a:solidFill>
                  <a:schemeClr val="tx1"/>
                </a:solidFill>
              </a:rPr>
              <a:t>tf.maximum</a:t>
            </a:r>
            <a:r>
              <a:rPr lang="en-US" altLang="ko-KR" dirty="0">
                <a:solidFill>
                  <a:schemeClr val="tx1"/>
                </a:solidFill>
              </a:rPr>
              <a:t> will be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4E8544C-945D-047F-3A38-2E54A43574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4067" y="2242989"/>
            <a:ext cx="4158110" cy="106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6691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6CDBD71F-64C2-65CE-4A5B-D4B522FB5667}"/>
              </a:ext>
            </a:extLst>
          </p:cNvPr>
          <p:cNvSpPr/>
          <p:nvPr/>
        </p:nvSpPr>
        <p:spPr>
          <a:xfrm>
            <a:off x="992472" y="2898336"/>
            <a:ext cx="3510987" cy="7384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AAAD11-E214-3AB5-ED07-A6B3F306B694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Masked Multi Head Attention</a:t>
            </a:r>
            <a:endParaRPr lang="en-US" altLang="ko-KR" dirty="0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5098B49-EE8C-465F-BE5C-CB4D771B951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2870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97BC327-5520-2C12-CC96-CAA4E46058DB}"/>
              </a:ext>
            </a:extLst>
          </p:cNvPr>
          <p:cNvSpPr txBox="1"/>
          <p:nvPr/>
        </p:nvSpPr>
        <p:spPr>
          <a:xfrm>
            <a:off x="923456" y="2310826"/>
            <a:ext cx="101851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multi-head attention in Encoder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F94C810E-F993-49C4-5B56-5211C27BD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785" y="3059817"/>
            <a:ext cx="3219899" cy="21910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B6C091B-42EB-DEA0-A359-1BA1AFAB1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85" y="3268591"/>
            <a:ext cx="2991267" cy="21910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69CEC21-7E12-FB7E-52EA-EFC6939D7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100" y="4453632"/>
            <a:ext cx="3153215" cy="20957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289B19C-DF57-8B02-700E-890388E7AC10}"/>
              </a:ext>
            </a:extLst>
          </p:cNvPr>
          <p:cNvSpPr txBox="1"/>
          <p:nvPr/>
        </p:nvSpPr>
        <p:spPr>
          <a:xfrm>
            <a:off x="925551" y="3793760"/>
            <a:ext cx="101851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multi-head attention in Decoder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394E9181-080B-91FF-20D2-335B422C31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100" y="4676076"/>
            <a:ext cx="6068272" cy="93358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A535B3A-1509-FBF1-87AA-EE78E97744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4213" y="562466"/>
            <a:ext cx="4072962" cy="5571062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4A0C0A5F-9480-F3B0-3885-B59BC10BDB4E}"/>
              </a:ext>
            </a:extLst>
          </p:cNvPr>
          <p:cNvSpPr/>
          <p:nvPr/>
        </p:nvSpPr>
        <p:spPr>
          <a:xfrm>
            <a:off x="8542018" y="3897980"/>
            <a:ext cx="939674" cy="390459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DD7DB48-FAE5-2CA1-CC55-8FBE53296E25}"/>
              </a:ext>
            </a:extLst>
          </p:cNvPr>
          <p:cNvSpPr/>
          <p:nvPr/>
        </p:nvSpPr>
        <p:spPr>
          <a:xfrm>
            <a:off x="941110" y="4672974"/>
            <a:ext cx="4704655" cy="241936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F778DC5-7AEC-8CF1-A006-65F8B4744256}"/>
              </a:ext>
            </a:extLst>
          </p:cNvPr>
          <p:cNvSpPr/>
          <p:nvPr/>
        </p:nvSpPr>
        <p:spPr>
          <a:xfrm>
            <a:off x="9815513" y="3748437"/>
            <a:ext cx="939674" cy="540002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AD88EA0-072D-7193-57AF-02A969D628CE}"/>
              </a:ext>
            </a:extLst>
          </p:cNvPr>
          <p:cNvSpPr/>
          <p:nvPr/>
        </p:nvSpPr>
        <p:spPr>
          <a:xfrm>
            <a:off x="941110" y="5377483"/>
            <a:ext cx="6068272" cy="241936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EB25DAC-3FB0-21F0-BD48-953ABDD5EACA}"/>
              </a:ext>
            </a:extLst>
          </p:cNvPr>
          <p:cNvSpPr/>
          <p:nvPr/>
        </p:nvSpPr>
        <p:spPr>
          <a:xfrm>
            <a:off x="9815513" y="2911444"/>
            <a:ext cx="928244" cy="369332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867F05C-63F0-9B1A-D133-A75B9E5431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2472" y="1671933"/>
            <a:ext cx="2438740" cy="29531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CC54B42-B9C5-90A0-2388-EFB68217E341}"/>
              </a:ext>
            </a:extLst>
          </p:cNvPr>
          <p:cNvSpPr txBox="1"/>
          <p:nvPr/>
        </p:nvSpPr>
        <p:spPr>
          <a:xfrm>
            <a:off x="923456" y="1179280"/>
            <a:ext cx="101851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The call function of class </a:t>
            </a:r>
            <a:r>
              <a:rPr lang="en-US" altLang="ko-KR" dirty="0" err="1"/>
              <a:t>MultiHeadAttention</a:t>
            </a:r>
            <a:r>
              <a:rPr lang="en-US" altLang="ko-KR" dirty="0"/>
              <a:t> returns</a:t>
            </a:r>
          </a:p>
        </p:txBody>
      </p:sp>
    </p:spTree>
    <p:extLst>
      <p:ext uri="{BB962C8B-B14F-4D97-AF65-F5344CB8AC3E}">
        <p14:creationId xmlns:p14="http://schemas.microsoft.com/office/powerpoint/2010/main" val="11293961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6CDBD71F-64C2-65CE-4A5B-D4B522FB5667}"/>
              </a:ext>
            </a:extLst>
          </p:cNvPr>
          <p:cNvSpPr/>
          <p:nvPr/>
        </p:nvSpPr>
        <p:spPr>
          <a:xfrm>
            <a:off x="992472" y="2898336"/>
            <a:ext cx="3510987" cy="7384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AAAD11-E214-3AB5-ED07-A6B3F306B694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Masked Multi Head Attention</a:t>
            </a:r>
            <a:endParaRPr lang="en-US" altLang="ko-KR" dirty="0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5098B49-EE8C-465F-BE5C-CB4D771B951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2870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97BC327-5520-2C12-CC96-CAA4E46058DB}"/>
              </a:ext>
            </a:extLst>
          </p:cNvPr>
          <p:cNvSpPr txBox="1"/>
          <p:nvPr/>
        </p:nvSpPr>
        <p:spPr>
          <a:xfrm>
            <a:off x="923456" y="2310826"/>
            <a:ext cx="101851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multi-head attention in Encoder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F94C810E-F993-49C4-5B56-5211C27BD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785" y="3059817"/>
            <a:ext cx="3219899" cy="21910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B6C091B-42EB-DEA0-A359-1BA1AFAB1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85" y="3268591"/>
            <a:ext cx="2991267" cy="21910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69CEC21-7E12-FB7E-52EA-EFC6939D7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100" y="4453632"/>
            <a:ext cx="3153215" cy="20957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289B19C-DF57-8B02-700E-890388E7AC10}"/>
              </a:ext>
            </a:extLst>
          </p:cNvPr>
          <p:cNvSpPr txBox="1"/>
          <p:nvPr/>
        </p:nvSpPr>
        <p:spPr>
          <a:xfrm>
            <a:off x="925551" y="3793760"/>
            <a:ext cx="101851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multi-head attention in Decoder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394E9181-080B-91FF-20D2-335B422C31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100" y="4676076"/>
            <a:ext cx="6068272" cy="93358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A535B3A-1509-FBF1-87AA-EE78E97744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4213" y="562466"/>
            <a:ext cx="4072962" cy="5571062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4A0C0A5F-9480-F3B0-3885-B59BC10BDB4E}"/>
              </a:ext>
            </a:extLst>
          </p:cNvPr>
          <p:cNvSpPr/>
          <p:nvPr/>
        </p:nvSpPr>
        <p:spPr>
          <a:xfrm>
            <a:off x="8542018" y="3897980"/>
            <a:ext cx="939674" cy="390459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DD7DB48-FAE5-2CA1-CC55-8FBE53296E25}"/>
              </a:ext>
            </a:extLst>
          </p:cNvPr>
          <p:cNvSpPr/>
          <p:nvPr/>
        </p:nvSpPr>
        <p:spPr>
          <a:xfrm>
            <a:off x="941110" y="4672974"/>
            <a:ext cx="4704655" cy="241936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F778DC5-7AEC-8CF1-A006-65F8B4744256}"/>
              </a:ext>
            </a:extLst>
          </p:cNvPr>
          <p:cNvSpPr/>
          <p:nvPr/>
        </p:nvSpPr>
        <p:spPr>
          <a:xfrm>
            <a:off x="9815513" y="3748437"/>
            <a:ext cx="939674" cy="540002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AD88EA0-072D-7193-57AF-02A969D628CE}"/>
              </a:ext>
            </a:extLst>
          </p:cNvPr>
          <p:cNvSpPr/>
          <p:nvPr/>
        </p:nvSpPr>
        <p:spPr>
          <a:xfrm>
            <a:off x="941110" y="5377483"/>
            <a:ext cx="6068272" cy="241936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EB25DAC-3FB0-21F0-BD48-953ABDD5EACA}"/>
              </a:ext>
            </a:extLst>
          </p:cNvPr>
          <p:cNvSpPr/>
          <p:nvPr/>
        </p:nvSpPr>
        <p:spPr>
          <a:xfrm>
            <a:off x="9815513" y="2911444"/>
            <a:ext cx="928244" cy="369332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867F05C-63F0-9B1A-D133-A75B9E5431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2472" y="1671933"/>
            <a:ext cx="2438740" cy="29531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FC621AE-6152-ADAA-81E7-910AB4ED320D}"/>
              </a:ext>
            </a:extLst>
          </p:cNvPr>
          <p:cNvSpPr txBox="1"/>
          <p:nvPr/>
        </p:nvSpPr>
        <p:spPr>
          <a:xfrm>
            <a:off x="923456" y="1179280"/>
            <a:ext cx="101851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The call function of class </a:t>
            </a:r>
            <a:r>
              <a:rPr lang="en-US" altLang="ko-KR" dirty="0" err="1"/>
              <a:t>MultiHeadAttention</a:t>
            </a:r>
            <a:r>
              <a:rPr lang="en-US" altLang="ko-KR" dirty="0"/>
              <a:t> returns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229AE9D-0410-BA59-B2ED-2E3595463D37}"/>
              </a:ext>
            </a:extLst>
          </p:cNvPr>
          <p:cNvCxnSpPr>
            <a:cxnSpLocks/>
          </p:cNvCxnSpPr>
          <p:nvPr/>
        </p:nvCxnSpPr>
        <p:spPr>
          <a:xfrm>
            <a:off x="3431212" y="1927118"/>
            <a:ext cx="90547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1214E99-BE65-7E32-A4E3-E0252D5972C9}"/>
              </a:ext>
            </a:extLst>
          </p:cNvPr>
          <p:cNvSpPr/>
          <p:nvPr/>
        </p:nvSpPr>
        <p:spPr>
          <a:xfrm>
            <a:off x="2099242" y="1671932"/>
            <a:ext cx="1331969" cy="30882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EF2AB20-380E-C7CF-7709-568DA3B8F52A}"/>
              </a:ext>
            </a:extLst>
          </p:cNvPr>
          <p:cNvSpPr/>
          <p:nvPr/>
        </p:nvSpPr>
        <p:spPr>
          <a:xfrm>
            <a:off x="1486543" y="1671931"/>
            <a:ext cx="513708" cy="308827"/>
          </a:xfrm>
          <a:prstGeom prst="rect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8C9D896-44F4-9303-2DD1-448978860F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27305" y="1583599"/>
            <a:ext cx="1485341" cy="643332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F209F08E-613A-47C0-7075-1B211E5B148E}"/>
              </a:ext>
            </a:extLst>
          </p:cNvPr>
          <p:cNvSpPr/>
          <p:nvPr/>
        </p:nvSpPr>
        <p:spPr>
          <a:xfrm>
            <a:off x="4341786" y="1561124"/>
            <a:ext cx="1470860" cy="68888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7DEBA993-C399-0EEB-C262-291712EDCDB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51427" y="2015872"/>
            <a:ext cx="218180" cy="147951"/>
          </a:xfrm>
          <a:prstGeom prst="bentConnector3">
            <a:avLst>
              <a:gd name="adj1" fmla="val 102388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3F1BBA7-EA0E-EC50-3091-900BC66F4C7F}"/>
              </a:ext>
            </a:extLst>
          </p:cNvPr>
          <p:cNvSpPr/>
          <p:nvPr/>
        </p:nvSpPr>
        <p:spPr>
          <a:xfrm>
            <a:off x="1634493" y="2079135"/>
            <a:ext cx="1623057" cy="21818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Attention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1119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6CDBD71F-64C2-65CE-4A5B-D4B522FB5667}"/>
              </a:ext>
            </a:extLst>
          </p:cNvPr>
          <p:cNvSpPr/>
          <p:nvPr/>
        </p:nvSpPr>
        <p:spPr>
          <a:xfrm>
            <a:off x="992472" y="2898336"/>
            <a:ext cx="3510987" cy="7384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AAAD11-E214-3AB5-ED07-A6B3F306B694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Masked Multi Head Attention</a:t>
            </a:r>
            <a:endParaRPr lang="en-US" altLang="ko-KR" dirty="0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5098B49-EE8C-465F-BE5C-CB4D771B951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2870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97BC327-5520-2C12-CC96-CAA4E46058DB}"/>
              </a:ext>
            </a:extLst>
          </p:cNvPr>
          <p:cNvSpPr txBox="1"/>
          <p:nvPr/>
        </p:nvSpPr>
        <p:spPr>
          <a:xfrm>
            <a:off x="923456" y="2310826"/>
            <a:ext cx="101851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multi-head attention in Encoder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F94C810E-F993-49C4-5B56-5211C27BD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785" y="3059817"/>
            <a:ext cx="3219899" cy="21910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B6C091B-42EB-DEA0-A359-1BA1AFAB1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85" y="3268591"/>
            <a:ext cx="2991267" cy="21910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69CEC21-7E12-FB7E-52EA-EFC6939D7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100" y="4453632"/>
            <a:ext cx="3153215" cy="20957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289B19C-DF57-8B02-700E-890388E7AC10}"/>
              </a:ext>
            </a:extLst>
          </p:cNvPr>
          <p:cNvSpPr txBox="1"/>
          <p:nvPr/>
        </p:nvSpPr>
        <p:spPr>
          <a:xfrm>
            <a:off x="925551" y="3793760"/>
            <a:ext cx="101851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multi-head attention in Decoder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394E9181-080B-91FF-20D2-335B422C31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100" y="4676076"/>
            <a:ext cx="6068272" cy="93358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A535B3A-1509-FBF1-87AA-EE78E97744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4213" y="562466"/>
            <a:ext cx="4072962" cy="5571062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4A0C0A5F-9480-F3B0-3885-B59BC10BDB4E}"/>
              </a:ext>
            </a:extLst>
          </p:cNvPr>
          <p:cNvSpPr/>
          <p:nvPr/>
        </p:nvSpPr>
        <p:spPr>
          <a:xfrm>
            <a:off x="8542018" y="3897980"/>
            <a:ext cx="939674" cy="390459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DD7DB48-FAE5-2CA1-CC55-8FBE53296E25}"/>
              </a:ext>
            </a:extLst>
          </p:cNvPr>
          <p:cNvSpPr/>
          <p:nvPr/>
        </p:nvSpPr>
        <p:spPr>
          <a:xfrm>
            <a:off x="941110" y="4672974"/>
            <a:ext cx="4704655" cy="241936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F778DC5-7AEC-8CF1-A006-65F8B4744256}"/>
              </a:ext>
            </a:extLst>
          </p:cNvPr>
          <p:cNvSpPr/>
          <p:nvPr/>
        </p:nvSpPr>
        <p:spPr>
          <a:xfrm>
            <a:off x="9815513" y="3748437"/>
            <a:ext cx="939674" cy="540002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AD88EA0-072D-7193-57AF-02A969D628CE}"/>
              </a:ext>
            </a:extLst>
          </p:cNvPr>
          <p:cNvSpPr/>
          <p:nvPr/>
        </p:nvSpPr>
        <p:spPr>
          <a:xfrm>
            <a:off x="941110" y="5377483"/>
            <a:ext cx="6068272" cy="241936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EB25DAC-3FB0-21F0-BD48-953ABDD5EACA}"/>
              </a:ext>
            </a:extLst>
          </p:cNvPr>
          <p:cNvSpPr/>
          <p:nvPr/>
        </p:nvSpPr>
        <p:spPr>
          <a:xfrm>
            <a:off x="9815513" y="2911444"/>
            <a:ext cx="928244" cy="369332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867F05C-63F0-9B1A-D133-A75B9E5431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2472" y="1671933"/>
            <a:ext cx="2438740" cy="29531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FC621AE-6152-ADAA-81E7-910AB4ED320D}"/>
              </a:ext>
            </a:extLst>
          </p:cNvPr>
          <p:cNvSpPr txBox="1"/>
          <p:nvPr/>
        </p:nvSpPr>
        <p:spPr>
          <a:xfrm>
            <a:off x="923456" y="1179280"/>
            <a:ext cx="101851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The call function of class </a:t>
            </a:r>
            <a:r>
              <a:rPr lang="en-US" altLang="ko-KR" dirty="0" err="1"/>
              <a:t>MultiHeadAttention</a:t>
            </a:r>
            <a:r>
              <a:rPr lang="en-US" altLang="ko-KR" dirty="0"/>
              <a:t> returns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229AE9D-0410-BA59-B2ED-2E3595463D37}"/>
              </a:ext>
            </a:extLst>
          </p:cNvPr>
          <p:cNvCxnSpPr>
            <a:cxnSpLocks/>
          </p:cNvCxnSpPr>
          <p:nvPr/>
        </p:nvCxnSpPr>
        <p:spPr>
          <a:xfrm>
            <a:off x="3431212" y="1927118"/>
            <a:ext cx="90547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1214E99-BE65-7E32-A4E3-E0252D5972C9}"/>
              </a:ext>
            </a:extLst>
          </p:cNvPr>
          <p:cNvSpPr/>
          <p:nvPr/>
        </p:nvSpPr>
        <p:spPr>
          <a:xfrm>
            <a:off x="2099242" y="1671932"/>
            <a:ext cx="1331969" cy="30882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EF2AB20-380E-C7CF-7709-568DA3B8F52A}"/>
              </a:ext>
            </a:extLst>
          </p:cNvPr>
          <p:cNvSpPr/>
          <p:nvPr/>
        </p:nvSpPr>
        <p:spPr>
          <a:xfrm>
            <a:off x="1486543" y="1671931"/>
            <a:ext cx="513708" cy="308827"/>
          </a:xfrm>
          <a:prstGeom prst="rect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8C9D896-44F4-9303-2DD1-448978860F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27305" y="1583599"/>
            <a:ext cx="1485341" cy="643332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F209F08E-613A-47C0-7075-1B211E5B148E}"/>
              </a:ext>
            </a:extLst>
          </p:cNvPr>
          <p:cNvSpPr/>
          <p:nvPr/>
        </p:nvSpPr>
        <p:spPr>
          <a:xfrm>
            <a:off x="4341786" y="1561124"/>
            <a:ext cx="1470860" cy="68888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7DEBA993-C399-0EEB-C262-291712EDCDB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51427" y="2015872"/>
            <a:ext cx="218180" cy="147951"/>
          </a:xfrm>
          <a:prstGeom prst="bentConnector3">
            <a:avLst>
              <a:gd name="adj1" fmla="val 102388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3F1BBA7-EA0E-EC50-3091-900BC66F4C7F}"/>
              </a:ext>
            </a:extLst>
          </p:cNvPr>
          <p:cNvSpPr/>
          <p:nvPr/>
        </p:nvSpPr>
        <p:spPr>
          <a:xfrm>
            <a:off x="1634493" y="2079135"/>
            <a:ext cx="1623057" cy="21818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Attention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0ECC230-220C-1FC9-5BC9-309C2299EEB4}"/>
              </a:ext>
            </a:extLst>
          </p:cNvPr>
          <p:cNvSpPr/>
          <p:nvPr/>
        </p:nvSpPr>
        <p:spPr>
          <a:xfrm>
            <a:off x="4627772" y="2898336"/>
            <a:ext cx="3510987" cy="7384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 encoder, we only use attention matrix.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dummy variable ‘_’ is to not store the</a:t>
            </a: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attention_weights</a:t>
            </a:r>
            <a:r>
              <a:rPr lang="en-US" altLang="ko-KR" sz="1400" dirty="0">
                <a:solidFill>
                  <a:schemeClr val="tx1"/>
                </a:solidFill>
              </a:rPr>
              <a:t> in a variable.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5781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6CDBD71F-64C2-65CE-4A5B-D4B522FB5667}"/>
              </a:ext>
            </a:extLst>
          </p:cNvPr>
          <p:cNvSpPr/>
          <p:nvPr/>
        </p:nvSpPr>
        <p:spPr>
          <a:xfrm>
            <a:off x="992472" y="2898336"/>
            <a:ext cx="3510987" cy="7384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36</a:t>
            </a:fld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AAAD11-E214-3AB5-ED07-A6B3F306B694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Masked Multi Head Attention</a:t>
            </a:r>
            <a:endParaRPr lang="en-US" altLang="ko-KR" dirty="0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5098B49-EE8C-465F-BE5C-CB4D771B951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2870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97BC327-5520-2C12-CC96-CAA4E46058DB}"/>
              </a:ext>
            </a:extLst>
          </p:cNvPr>
          <p:cNvSpPr txBox="1"/>
          <p:nvPr/>
        </p:nvSpPr>
        <p:spPr>
          <a:xfrm>
            <a:off x="923456" y="2310826"/>
            <a:ext cx="101851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multi-head attention in Encoder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F94C810E-F993-49C4-5B56-5211C27BD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785" y="3059817"/>
            <a:ext cx="3219899" cy="21910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B6C091B-42EB-DEA0-A359-1BA1AFAB1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85" y="3268591"/>
            <a:ext cx="2991267" cy="21910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69CEC21-7E12-FB7E-52EA-EFC6939D7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100" y="4453632"/>
            <a:ext cx="3153215" cy="20957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289B19C-DF57-8B02-700E-890388E7AC10}"/>
              </a:ext>
            </a:extLst>
          </p:cNvPr>
          <p:cNvSpPr txBox="1"/>
          <p:nvPr/>
        </p:nvSpPr>
        <p:spPr>
          <a:xfrm>
            <a:off x="925551" y="3793760"/>
            <a:ext cx="101851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multi-head attention in Decoder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394E9181-080B-91FF-20D2-335B422C31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100" y="4676076"/>
            <a:ext cx="6068272" cy="93358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A535B3A-1509-FBF1-87AA-EE78E97744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4213" y="562466"/>
            <a:ext cx="4072962" cy="5571062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4A0C0A5F-9480-F3B0-3885-B59BC10BDB4E}"/>
              </a:ext>
            </a:extLst>
          </p:cNvPr>
          <p:cNvSpPr/>
          <p:nvPr/>
        </p:nvSpPr>
        <p:spPr>
          <a:xfrm>
            <a:off x="8542018" y="3897980"/>
            <a:ext cx="939674" cy="390459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DD7DB48-FAE5-2CA1-CC55-8FBE53296E25}"/>
              </a:ext>
            </a:extLst>
          </p:cNvPr>
          <p:cNvSpPr/>
          <p:nvPr/>
        </p:nvSpPr>
        <p:spPr>
          <a:xfrm>
            <a:off x="941110" y="4672974"/>
            <a:ext cx="4704655" cy="241936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F778DC5-7AEC-8CF1-A006-65F8B4744256}"/>
              </a:ext>
            </a:extLst>
          </p:cNvPr>
          <p:cNvSpPr/>
          <p:nvPr/>
        </p:nvSpPr>
        <p:spPr>
          <a:xfrm>
            <a:off x="9815513" y="3748437"/>
            <a:ext cx="939674" cy="540002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AD88EA0-072D-7193-57AF-02A969D628CE}"/>
              </a:ext>
            </a:extLst>
          </p:cNvPr>
          <p:cNvSpPr/>
          <p:nvPr/>
        </p:nvSpPr>
        <p:spPr>
          <a:xfrm>
            <a:off x="941110" y="5377483"/>
            <a:ext cx="6068272" cy="241936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EB25DAC-3FB0-21F0-BD48-953ABDD5EACA}"/>
              </a:ext>
            </a:extLst>
          </p:cNvPr>
          <p:cNvSpPr/>
          <p:nvPr/>
        </p:nvSpPr>
        <p:spPr>
          <a:xfrm>
            <a:off x="9815513" y="2911444"/>
            <a:ext cx="928244" cy="369332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867F05C-63F0-9B1A-D133-A75B9E5431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2472" y="1671933"/>
            <a:ext cx="2438740" cy="29531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FC621AE-6152-ADAA-81E7-910AB4ED320D}"/>
              </a:ext>
            </a:extLst>
          </p:cNvPr>
          <p:cNvSpPr txBox="1"/>
          <p:nvPr/>
        </p:nvSpPr>
        <p:spPr>
          <a:xfrm>
            <a:off x="923456" y="1179280"/>
            <a:ext cx="101851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The call function of class </a:t>
            </a:r>
            <a:r>
              <a:rPr lang="en-US" altLang="ko-KR" dirty="0" err="1"/>
              <a:t>MultiHeadAttention</a:t>
            </a:r>
            <a:r>
              <a:rPr lang="en-US" altLang="ko-KR" dirty="0"/>
              <a:t> returns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229AE9D-0410-BA59-B2ED-2E3595463D37}"/>
              </a:ext>
            </a:extLst>
          </p:cNvPr>
          <p:cNvCxnSpPr>
            <a:cxnSpLocks/>
          </p:cNvCxnSpPr>
          <p:nvPr/>
        </p:nvCxnSpPr>
        <p:spPr>
          <a:xfrm>
            <a:off x="3431212" y="1927118"/>
            <a:ext cx="90547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1214E99-BE65-7E32-A4E3-E0252D5972C9}"/>
              </a:ext>
            </a:extLst>
          </p:cNvPr>
          <p:cNvSpPr/>
          <p:nvPr/>
        </p:nvSpPr>
        <p:spPr>
          <a:xfrm>
            <a:off x="2099242" y="1671932"/>
            <a:ext cx="1331969" cy="30882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EF2AB20-380E-C7CF-7709-568DA3B8F52A}"/>
              </a:ext>
            </a:extLst>
          </p:cNvPr>
          <p:cNvSpPr/>
          <p:nvPr/>
        </p:nvSpPr>
        <p:spPr>
          <a:xfrm>
            <a:off x="1486543" y="1671931"/>
            <a:ext cx="513708" cy="308827"/>
          </a:xfrm>
          <a:prstGeom prst="rect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8C9D896-44F4-9303-2DD1-448978860F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27305" y="1583599"/>
            <a:ext cx="1485341" cy="643332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F209F08E-613A-47C0-7075-1B211E5B148E}"/>
              </a:ext>
            </a:extLst>
          </p:cNvPr>
          <p:cNvSpPr/>
          <p:nvPr/>
        </p:nvSpPr>
        <p:spPr>
          <a:xfrm>
            <a:off x="4341786" y="1561124"/>
            <a:ext cx="1470860" cy="68888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7DEBA993-C399-0EEB-C262-291712EDCDB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51427" y="2015872"/>
            <a:ext cx="218180" cy="147951"/>
          </a:xfrm>
          <a:prstGeom prst="bentConnector3">
            <a:avLst>
              <a:gd name="adj1" fmla="val 102388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3F1BBA7-EA0E-EC50-3091-900BC66F4C7F}"/>
              </a:ext>
            </a:extLst>
          </p:cNvPr>
          <p:cNvSpPr/>
          <p:nvPr/>
        </p:nvSpPr>
        <p:spPr>
          <a:xfrm>
            <a:off x="1634493" y="2079135"/>
            <a:ext cx="1623057" cy="21818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Attention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060C303-59DA-06A2-49A3-12FA49B615E6}"/>
              </a:ext>
            </a:extLst>
          </p:cNvPr>
          <p:cNvSpPr/>
          <p:nvPr/>
        </p:nvSpPr>
        <p:spPr>
          <a:xfrm>
            <a:off x="4741110" y="3941484"/>
            <a:ext cx="3510987" cy="757230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masked multi head attention is to perform multi head attention with</a:t>
            </a:r>
          </a:p>
          <a:p>
            <a:pPr algn="ctr"/>
            <a:r>
              <a:rPr lang="en-US" altLang="ko-KR" sz="1400" dirty="0">
                <a:solidFill>
                  <a:schemeClr val="accent4">
                    <a:lumMod val="75000"/>
                  </a:schemeClr>
                </a:solidFill>
              </a:rPr>
              <a:t>look ahead mask</a:t>
            </a:r>
            <a:endParaRPr lang="ko-KR" altLang="en-US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E08ABED-7091-1676-A908-D5958356965B}"/>
              </a:ext>
            </a:extLst>
          </p:cNvPr>
          <p:cNvSpPr/>
          <p:nvPr/>
        </p:nvSpPr>
        <p:spPr>
          <a:xfrm>
            <a:off x="1486541" y="4640351"/>
            <a:ext cx="1405249" cy="29054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D1CD547-6CE8-8E2A-79BB-2F0E13DF794B}"/>
              </a:ext>
            </a:extLst>
          </p:cNvPr>
          <p:cNvSpPr/>
          <p:nvPr/>
        </p:nvSpPr>
        <p:spPr>
          <a:xfrm>
            <a:off x="1486540" y="5353181"/>
            <a:ext cx="1405249" cy="29054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CE6B7C4-FB30-E496-3084-06C9C0367420}"/>
              </a:ext>
            </a:extLst>
          </p:cNvPr>
          <p:cNvSpPr/>
          <p:nvPr/>
        </p:nvSpPr>
        <p:spPr>
          <a:xfrm>
            <a:off x="1758633" y="5619677"/>
            <a:ext cx="4337367" cy="688532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 decoder, we do not ignore </a:t>
            </a:r>
            <a:r>
              <a:rPr lang="en-US" altLang="ko-KR" sz="1400" dirty="0" err="1">
                <a:solidFill>
                  <a:schemeClr val="tx1"/>
                </a:solidFill>
              </a:rPr>
              <a:t>attention_weights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and these two </a:t>
            </a:r>
            <a:r>
              <a:rPr lang="en-US" altLang="ko-KR" sz="1400" dirty="0" err="1">
                <a:solidFill>
                  <a:schemeClr val="tx1"/>
                </a:solidFill>
              </a:rPr>
              <a:t>attention_weights</a:t>
            </a:r>
            <a:r>
              <a:rPr lang="en-US" altLang="ko-KR" sz="1400" dirty="0">
                <a:solidFill>
                  <a:schemeClr val="tx1"/>
                </a:solidFill>
              </a:rPr>
              <a:t> are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the return variable of Decoder Layer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1B27BAF-89DD-1658-DAC7-FE53A321F294}"/>
              </a:ext>
            </a:extLst>
          </p:cNvPr>
          <p:cNvSpPr/>
          <p:nvPr/>
        </p:nvSpPr>
        <p:spPr>
          <a:xfrm>
            <a:off x="4627772" y="2898336"/>
            <a:ext cx="3510987" cy="7384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 encoder, we only use attention matrix.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dummy variable ‘_’ is to not store the</a:t>
            </a: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attention_weights</a:t>
            </a:r>
            <a:r>
              <a:rPr lang="en-US" altLang="ko-KR" sz="1400" dirty="0">
                <a:solidFill>
                  <a:schemeClr val="tx1"/>
                </a:solidFill>
              </a:rPr>
              <a:t> in a variable.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9012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6CDBD71F-64C2-65CE-4A5B-D4B522FB5667}"/>
              </a:ext>
            </a:extLst>
          </p:cNvPr>
          <p:cNvSpPr/>
          <p:nvPr/>
        </p:nvSpPr>
        <p:spPr>
          <a:xfrm>
            <a:off x="992472" y="2898336"/>
            <a:ext cx="3510987" cy="7384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37</a:t>
            </a:fld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AAAD11-E214-3AB5-ED07-A6B3F306B694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Masked Multi Head Attention</a:t>
            </a:r>
            <a:endParaRPr lang="en-US" altLang="ko-KR" dirty="0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5098B49-EE8C-465F-BE5C-CB4D771B951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2870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97BC327-5520-2C12-CC96-CAA4E46058DB}"/>
              </a:ext>
            </a:extLst>
          </p:cNvPr>
          <p:cNvSpPr txBox="1"/>
          <p:nvPr/>
        </p:nvSpPr>
        <p:spPr>
          <a:xfrm>
            <a:off x="923456" y="2310826"/>
            <a:ext cx="101851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multi-head attention in Encoder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F94C810E-F993-49C4-5B56-5211C27BD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785" y="3059817"/>
            <a:ext cx="3219899" cy="21910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B6C091B-42EB-DEA0-A359-1BA1AFAB1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85" y="3268591"/>
            <a:ext cx="2991267" cy="21910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69CEC21-7E12-FB7E-52EA-EFC6939D7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100" y="4453632"/>
            <a:ext cx="3153215" cy="20957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289B19C-DF57-8B02-700E-890388E7AC10}"/>
              </a:ext>
            </a:extLst>
          </p:cNvPr>
          <p:cNvSpPr txBox="1"/>
          <p:nvPr/>
        </p:nvSpPr>
        <p:spPr>
          <a:xfrm>
            <a:off x="925551" y="3793760"/>
            <a:ext cx="101851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multi-head attention in Decoder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394E9181-080B-91FF-20D2-335B422C31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100" y="4676076"/>
            <a:ext cx="6068272" cy="93358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A535B3A-1509-FBF1-87AA-EE78E97744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4213" y="562466"/>
            <a:ext cx="4072962" cy="5571062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4A0C0A5F-9480-F3B0-3885-B59BC10BDB4E}"/>
              </a:ext>
            </a:extLst>
          </p:cNvPr>
          <p:cNvSpPr/>
          <p:nvPr/>
        </p:nvSpPr>
        <p:spPr>
          <a:xfrm>
            <a:off x="8542018" y="3897980"/>
            <a:ext cx="939674" cy="390459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DD7DB48-FAE5-2CA1-CC55-8FBE53296E25}"/>
              </a:ext>
            </a:extLst>
          </p:cNvPr>
          <p:cNvSpPr/>
          <p:nvPr/>
        </p:nvSpPr>
        <p:spPr>
          <a:xfrm>
            <a:off x="941110" y="4672974"/>
            <a:ext cx="4704655" cy="241936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F778DC5-7AEC-8CF1-A006-65F8B4744256}"/>
              </a:ext>
            </a:extLst>
          </p:cNvPr>
          <p:cNvSpPr/>
          <p:nvPr/>
        </p:nvSpPr>
        <p:spPr>
          <a:xfrm>
            <a:off x="9815513" y="3748437"/>
            <a:ext cx="939674" cy="540002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AD88EA0-072D-7193-57AF-02A969D628CE}"/>
              </a:ext>
            </a:extLst>
          </p:cNvPr>
          <p:cNvSpPr/>
          <p:nvPr/>
        </p:nvSpPr>
        <p:spPr>
          <a:xfrm>
            <a:off x="941110" y="5377483"/>
            <a:ext cx="6068272" cy="241936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EB25DAC-3FB0-21F0-BD48-953ABDD5EACA}"/>
              </a:ext>
            </a:extLst>
          </p:cNvPr>
          <p:cNvSpPr/>
          <p:nvPr/>
        </p:nvSpPr>
        <p:spPr>
          <a:xfrm>
            <a:off x="9815513" y="2911444"/>
            <a:ext cx="928244" cy="369332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867F05C-63F0-9B1A-D133-A75B9E5431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2472" y="1671933"/>
            <a:ext cx="2438740" cy="29531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FC621AE-6152-ADAA-81E7-910AB4ED320D}"/>
              </a:ext>
            </a:extLst>
          </p:cNvPr>
          <p:cNvSpPr txBox="1"/>
          <p:nvPr/>
        </p:nvSpPr>
        <p:spPr>
          <a:xfrm>
            <a:off x="923456" y="1179280"/>
            <a:ext cx="101851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The call function of class </a:t>
            </a:r>
            <a:r>
              <a:rPr lang="en-US" altLang="ko-KR" dirty="0" err="1"/>
              <a:t>MultiHeadAttention</a:t>
            </a:r>
            <a:r>
              <a:rPr lang="en-US" altLang="ko-KR" dirty="0"/>
              <a:t> returns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229AE9D-0410-BA59-B2ED-2E3595463D37}"/>
              </a:ext>
            </a:extLst>
          </p:cNvPr>
          <p:cNvCxnSpPr>
            <a:cxnSpLocks/>
          </p:cNvCxnSpPr>
          <p:nvPr/>
        </p:nvCxnSpPr>
        <p:spPr>
          <a:xfrm>
            <a:off x="3431212" y="1927118"/>
            <a:ext cx="90547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1214E99-BE65-7E32-A4E3-E0252D5972C9}"/>
              </a:ext>
            </a:extLst>
          </p:cNvPr>
          <p:cNvSpPr/>
          <p:nvPr/>
        </p:nvSpPr>
        <p:spPr>
          <a:xfrm>
            <a:off x="2099242" y="1671932"/>
            <a:ext cx="1331969" cy="30882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EF2AB20-380E-C7CF-7709-568DA3B8F52A}"/>
              </a:ext>
            </a:extLst>
          </p:cNvPr>
          <p:cNvSpPr/>
          <p:nvPr/>
        </p:nvSpPr>
        <p:spPr>
          <a:xfrm>
            <a:off x="1486543" y="1671931"/>
            <a:ext cx="513708" cy="308827"/>
          </a:xfrm>
          <a:prstGeom prst="rect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8C9D896-44F4-9303-2DD1-448978860F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27305" y="1583599"/>
            <a:ext cx="1485341" cy="643332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F209F08E-613A-47C0-7075-1B211E5B148E}"/>
              </a:ext>
            </a:extLst>
          </p:cNvPr>
          <p:cNvSpPr/>
          <p:nvPr/>
        </p:nvSpPr>
        <p:spPr>
          <a:xfrm>
            <a:off x="4341786" y="1561124"/>
            <a:ext cx="1470860" cy="68888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7DEBA993-C399-0EEB-C262-291712EDCDB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51427" y="2015872"/>
            <a:ext cx="218180" cy="147951"/>
          </a:xfrm>
          <a:prstGeom prst="bentConnector3">
            <a:avLst>
              <a:gd name="adj1" fmla="val 102388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3F1BBA7-EA0E-EC50-3091-900BC66F4C7F}"/>
              </a:ext>
            </a:extLst>
          </p:cNvPr>
          <p:cNvSpPr/>
          <p:nvPr/>
        </p:nvSpPr>
        <p:spPr>
          <a:xfrm>
            <a:off x="1634493" y="2079135"/>
            <a:ext cx="1623057" cy="21818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Attention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060C303-59DA-06A2-49A3-12FA49B615E6}"/>
              </a:ext>
            </a:extLst>
          </p:cNvPr>
          <p:cNvSpPr/>
          <p:nvPr/>
        </p:nvSpPr>
        <p:spPr>
          <a:xfrm>
            <a:off x="4741110" y="3941484"/>
            <a:ext cx="3510987" cy="757230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masked multi head attention is to perform multi head attention with</a:t>
            </a:r>
          </a:p>
          <a:p>
            <a:pPr algn="ctr"/>
            <a:r>
              <a:rPr lang="en-US" altLang="ko-KR" sz="1400" dirty="0">
                <a:solidFill>
                  <a:schemeClr val="accent4">
                    <a:lumMod val="75000"/>
                  </a:schemeClr>
                </a:solidFill>
              </a:rPr>
              <a:t>look ahead mask</a:t>
            </a:r>
            <a:endParaRPr lang="ko-KR" altLang="en-US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D1CD547-6CE8-8E2A-79BB-2F0E13DF794B}"/>
              </a:ext>
            </a:extLst>
          </p:cNvPr>
          <p:cNvSpPr/>
          <p:nvPr/>
        </p:nvSpPr>
        <p:spPr>
          <a:xfrm>
            <a:off x="3800834" y="5361179"/>
            <a:ext cx="2177056" cy="29054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CE6B7C4-FB30-E496-3084-06C9C0367420}"/>
              </a:ext>
            </a:extLst>
          </p:cNvPr>
          <p:cNvSpPr/>
          <p:nvPr/>
        </p:nvSpPr>
        <p:spPr>
          <a:xfrm>
            <a:off x="3897630" y="5609656"/>
            <a:ext cx="3733174" cy="688532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Second MHA in decoder gets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output matrix of encoder as V, K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and output of previous masked MHA as Q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DFA2CC2-CB07-C305-5980-967DACC59031}"/>
              </a:ext>
            </a:extLst>
          </p:cNvPr>
          <p:cNvSpPr/>
          <p:nvPr/>
        </p:nvSpPr>
        <p:spPr>
          <a:xfrm>
            <a:off x="4627772" y="2898336"/>
            <a:ext cx="3510987" cy="7384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 encoder, we only use attention matrix.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dummy variable ‘_’ is to not store the</a:t>
            </a: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attention_weights</a:t>
            </a:r>
            <a:r>
              <a:rPr lang="en-US" altLang="ko-KR" sz="1400" dirty="0">
                <a:solidFill>
                  <a:schemeClr val="tx1"/>
                </a:solidFill>
              </a:rPr>
              <a:t> in a variable.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4505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55256E8D-6B7B-7539-6C76-B5ACFA3B8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115" y="562466"/>
            <a:ext cx="4035529" cy="5519861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F3BAC2-F287-DB24-8D8B-AD31F46E68E5}"/>
              </a:ext>
            </a:extLst>
          </p:cNvPr>
          <p:cNvSpPr txBox="1"/>
          <p:nvPr/>
        </p:nvSpPr>
        <p:spPr>
          <a:xfrm>
            <a:off x="923456" y="1179280"/>
            <a:ext cx="1018510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We have seen the components of Encoder and Decoder Layers so far.</a:t>
            </a:r>
          </a:p>
          <a:p>
            <a:r>
              <a:rPr lang="en-US" altLang="ko-KR" dirty="0"/>
              <a:t>    There were </a:t>
            </a:r>
            <a:r>
              <a:rPr lang="en-US" altLang="ko-KR" dirty="0">
                <a:solidFill>
                  <a:schemeClr val="accent2"/>
                </a:solidFill>
              </a:rPr>
              <a:t>Multi Head Attention</a:t>
            </a:r>
            <a:r>
              <a:rPr lang="en-US" altLang="ko-KR" dirty="0"/>
              <a:t> layer for encoder and decoder both,</a:t>
            </a:r>
          </a:p>
          <a:p>
            <a:r>
              <a:rPr lang="en-US" altLang="ko-KR" dirty="0"/>
              <a:t>    </a:t>
            </a:r>
            <a:r>
              <a:rPr lang="en-US" altLang="ko-KR" dirty="0">
                <a:solidFill>
                  <a:srgbClr val="00B0F0"/>
                </a:solidFill>
              </a:rPr>
              <a:t>Pointwise Feed Forward Network </a:t>
            </a:r>
            <a:r>
              <a:rPr lang="en-US" altLang="ko-KR" dirty="0"/>
              <a:t>for encoder and decoder both,</a:t>
            </a:r>
          </a:p>
          <a:p>
            <a:r>
              <a:rPr lang="en-US" altLang="ko-KR" dirty="0"/>
              <a:t>    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Add &amp; Normalization </a:t>
            </a:r>
            <a:r>
              <a:rPr lang="en-US" altLang="ko-KR" dirty="0"/>
              <a:t>for encoder and decoder both,</a:t>
            </a:r>
          </a:p>
          <a:p>
            <a:r>
              <a:rPr lang="en-US" altLang="ko-KR" dirty="0"/>
              <a:t>    and </a:t>
            </a:r>
            <a:r>
              <a:rPr lang="en-US" altLang="ko-KR" dirty="0">
                <a:solidFill>
                  <a:schemeClr val="accent2"/>
                </a:solidFill>
              </a:rPr>
              <a:t>Masked Multi Head Attention </a:t>
            </a:r>
            <a:r>
              <a:rPr lang="en-US" altLang="ko-KR" dirty="0"/>
              <a:t>for decoder.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E3EA8B-E144-7DE2-4F00-7A361251682C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and Decoder Layers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D95618E-C210-2A4A-5BEC-EF8C17EFCDC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435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1931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>
            <a:extLst>
              <a:ext uri="{FF2B5EF4-FFF2-40B4-BE49-F238E27FC236}">
                <a16:creationId xmlns:a16="http://schemas.microsoft.com/office/drawing/2014/main" id="{191C6A72-0948-0E0C-FCF0-41FC5AA06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115" y="562466"/>
            <a:ext cx="4035529" cy="5519861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F3BAC2-F287-DB24-8D8B-AD31F46E68E5}"/>
              </a:ext>
            </a:extLst>
          </p:cNvPr>
          <p:cNvSpPr txBox="1"/>
          <p:nvPr/>
        </p:nvSpPr>
        <p:spPr>
          <a:xfrm>
            <a:off x="923456" y="1179280"/>
            <a:ext cx="1018510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We have seen the components of Encoder and Decoder Layers so far.</a:t>
            </a:r>
          </a:p>
          <a:p>
            <a:r>
              <a:rPr lang="en-US" altLang="ko-KR" dirty="0"/>
              <a:t>    There were </a:t>
            </a:r>
            <a:r>
              <a:rPr lang="en-US" altLang="ko-KR" dirty="0">
                <a:solidFill>
                  <a:schemeClr val="accent2"/>
                </a:solidFill>
              </a:rPr>
              <a:t>Multi Head Attention</a:t>
            </a:r>
            <a:r>
              <a:rPr lang="en-US" altLang="ko-KR" dirty="0"/>
              <a:t> layer for encoder and decoder both,</a:t>
            </a:r>
          </a:p>
          <a:p>
            <a:r>
              <a:rPr lang="en-US" altLang="ko-KR" dirty="0"/>
              <a:t>    </a:t>
            </a:r>
            <a:r>
              <a:rPr lang="en-US" altLang="ko-KR" dirty="0">
                <a:solidFill>
                  <a:srgbClr val="00B0F0"/>
                </a:solidFill>
              </a:rPr>
              <a:t>Pointwise Feed Forward Network </a:t>
            </a:r>
            <a:r>
              <a:rPr lang="en-US" altLang="ko-KR" dirty="0"/>
              <a:t>for encoder and decoder both,</a:t>
            </a:r>
          </a:p>
          <a:p>
            <a:r>
              <a:rPr lang="en-US" altLang="ko-KR" dirty="0"/>
              <a:t>    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Add &amp; Normalization </a:t>
            </a:r>
            <a:r>
              <a:rPr lang="en-US" altLang="ko-KR" dirty="0"/>
              <a:t>for encoder and decoder both,</a:t>
            </a:r>
          </a:p>
          <a:p>
            <a:r>
              <a:rPr lang="en-US" altLang="ko-KR" dirty="0"/>
              <a:t>    and </a:t>
            </a:r>
            <a:r>
              <a:rPr lang="en-US" altLang="ko-KR" dirty="0">
                <a:solidFill>
                  <a:schemeClr val="accent2"/>
                </a:solidFill>
              </a:rPr>
              <a:t>Masked Multi Head Attention </a:t>
            </a:r>
            <a:r>
              <a:rPr lang="en-US" altLang="ko-KR" dirty="0"/>
              <a:t>for decoder.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▶</a:t>
            </a:r>
            <a:r>
              <a:rPr lang="en-US" altLang="ko-KR" dirty="0"/>
              <a:t> In Transformer, there are encoder/decoder layer stacks,</a:t>
            </a:r>
          </a:p>
          <a:p>
            <a:r>
              <a:rPr lang="en-US" altLang="ko-KR" dirty="0"/>
              <a:t>    and the sum of each layers are called Encoder and Decoder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DA55D88-1516-1526-0CFC-266C0A1F1DA3}"/>
              </a:ext>
            </a:extLst>
          </p:cNvPr>
          <p:cNvCxnSpPr>
            <a:cxnSpLocks/>
          </p:cNvCxnSpPr>
          <p:nvPr/>
        </p:nvCxnSpPr>
        <p:spPr>
          <a:xfrm flipV="1">
            <a:off x="2057988" y="5944827"/>
            <a:ext cx="0" cy="44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86BCBA-1EA8-A2C2-C954-DA4D2E8E0A78}"/>
              </a:ext>
            </a:extLst>
          </p:cNvPr>
          <p:cNvSpPr/>
          <p:nvPr/>
        </p:nvSpPr>
        <p:spPr>
          <a:xfrm>
            <a:off x="923456" y="5496104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7D5A52-3F14-0B4A-670C-F44FAF78E895}"/>
              </a:ext>
            </a:extLst>
          </p:cNvPr>
          <p:cNvSpPr/>
          <p:nvPr/>
        </p:nvSpPr>
        <p:spPr>
          <a:xfrm>
            <a:off x="923456" y="4738325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95CE96-343C-338B-C5E3-C3CAA13B07BA}"/>
              </a:ext>
            </a:extLst>
          </p:cNvPr>
          <p:cNvSpPr/>
          <p:nvPr/>
        </p:nvSpPr>
        <p:spPr>
          <a:xfrm>
            <a:off x="5046723" y="4738325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86424BA-BB1D-454D-2409-C5AEA4898CCB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flipV="1">
            <a:off x="2057989" y="5187048"/>
            <a:ext cx="0" cy="3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ED9EDC8-8EED-89F2-277E-1A3A378633BD}"/>
              </a:ext>
            </a:extLst>
          </p:cNvPr>
          <p:cNvCxnSpPr>
            <a:cxnSpLocks/>
            <a:stCxn id="9" idx="3"/>
            <a:endCxn id="17" idx="1"/>
          </p:cNvCxnSpPr>
          <p:nvPr/>
        </p:nvCxnSpPr>
        <p:spPr>
          <a:xfrm>
            <a:off x="3192522" y="4962687"/>
            <a:ext cx="1854201" cy="757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FFE16C0-8356-67D7-B270-A53B4A3A06A5}"/>
              </a:ext>
            </a:extLst>
          </p:cNvPr>
          <p:cNvCxnSpPr>
            <a:cxnSpLocks/>
          </p:cNvCxnSpPr>
          <p:nvPr/>
        </p:nvCxnSpPr>
        <p:spPr>
          <a:xfrm flipV="1">
            <a:off x="6198189" y="5187048"/>
            <a:ext cx="0" cy="3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8A26EC7-27FE-43D1-FCDF-35816995AB69}"/>
              </a:ext>
            </a:extLst>
          </p:cNvPr>
          <p:cNvCxnSpPr>
            <a:cxnSpLocks/>
          </p:cNvCxnSpPr>
          <p:nvPr/>
        </p:nvCxnSpPr>
        <p:spPr>
          <a:xfrm flipV="1">
            <a:off x="6198189" y="4429269"/>
            <a:ext cx="0" cy="3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3E894C1-7AAB-8423-E3BD-E1C2BE9293BB}"/>
              </a:ext>
            </a:extLst>
          </p:cNvPr>
          <p:cNvCxnSpPr>
            <a:cxnSpLocks/>
          </p:cNvCxnSpPr>
          <p:nvPr/>
        </p:nvCxnSpPr>
        <p:spPr>
          <a:xfrm flipV="1">
            <a:off x="6186758" y="5944827"/>
            <a:ext cx="0" cy="44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15A0F96-C50D-56A7-C1DB-F3B8B3D69252}"/>
              </a:ext>
            </a:extLst>
          </p:cNvPr>
          <p:cNvSpPr/>
          <p:nvPr/>
        </p:nvSpPr>
        <p:spPr>
          <a:xfrm>
            <a:off x="5046723" y="5496104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769D747-2939-D85F-AD2C-713E12E9CF23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3192522" y="4962687"/>
            <a:ext cx="1854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2402F79-4904-799D-9D43-2B01B6ABDC48}"/>
              </a:ext>
            </a:extLst>
          </p:cNvPr>
          <p:cNvSpPr/>
          <p:nvPr/>
        </p:nvSpPr>
        <p:spPr>
          <a:xfrm>
            <a:off x="731520" y="4583797"/>
            <a:ext cx="2697479" cy="1527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E943958-FD86-BF17-DE62-8AC1E150E2C6}"/>
              </a:ext>
            </a:extLst>
          </p:cNvPr>
          <p:cNvSpPr/>
          <p:nvPr/>
        </p:nvSpPr>
        <p:spPr>
          <a:xfrm>
            <a:off x="4806196" y="4599349"/>
            <a:ext cx="2697479" cy="1527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D5016B-71E5-6252-4BB4-3B6CE6DF96B7}"/>
              </a:ext>
            </a:extLst>
          </p:cNvPr>
          <p:cNvSpPr txBox="1"/>
          <p:nvPr/>
        </p:nvSpPr>
        <p:spPr>
          <a:xfrm>
            <a:off x="2619596" y="4290450"/>
            <a:ext cx="1926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Encoder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917671-2E65-4D6A-3F09-B9FEE3D93FD6}"/>
              </a:ext>
            </a:extLst>
          </p:cNvPr>
          <p:cNvSpPr txBox="1"/>
          <p:nvPr/>
        </p:nvSpPr>
        <p:spPr>
          <a:xfrm>
            <a:off x="6682275" y="4286357"/>
            <a:ext cx="1926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Decoder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880DFA-FFED-0B71-4DC3-0A5C553BF31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and Decoder Layers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211233F-9E6D-6411-87A5-D009C824A7D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435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472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Review : Positional Encoding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574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F9D959A9-062C-FF48-B046-788B0B06A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899" y="2742907"/>
            <a:ext cx="4486901" cy="110505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72714A4-44FF-E2B4-DDCF-FA62E48CD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13" y="1614037"/>
            <a:ext cx="5496692" cy="336279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3D90E1D-FC36-E22C-75F9-9CF2338D5D62}"/>
              </a:ext>
            </a:extLst>
          </p:cNvPr>
          <p:cNvSpPr/>
          <p:nvPr/>
        </p:nvSpPr>
        <p:spPr>
          <a:xfrm>
            <a:off x="769613" y="1614037"/>
            <a:ext cx="5496692" cy="69101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707D9336-422A-7177-FD68-324AB72CAC49}"/>
              </a:ext>
            </a:extLst>
          </p:cNvPr>
          <p:cNvCxnSpPr>
            <a:cxnSpLocks/>
            <a:stCxn id="9" idx="3"/>
            <a:endCxn id="24" idx="0"/>
          </p:cNvCxnSpPr>
          <p:nvPr/>
        </p:nvCxnSpPr>
        <p:spPr>
          <a:xfrm>
            <a:off x="6266305" y="1959543"/>
            <a:ext cx="3724847" cy="828106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896ED57-6B27-9559-2909-0E6A20E07276}"/>
              </a:ext>
            </a:extLst>
          </p:cNvPr>
          <p:cNvSpPr/>
          <p:nvPr/>
        </p:nvSpPr>
        <p:spPr>
          <a:xfrm>
            <a:off x="9016999" y="2787649"/>
            <a:ext cx="1948305" cy="450851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6B1E2DD-F581-3546-A175-BA58FDECFAA4}"/>
              </a:ext>
            </a:extLst>
          </p:cNvPr>
          <p:cNvSpPr/>
          <p:nvPr/>
        </p:nvSpPr>
        <p:spPr>
          <a:xfrm>
            <a:off x="9137649" y="3330505"/>
            <a:ext cx="1948305" cy="450851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EA9AAD-8906-1474-40FF-9A2153DFD0E2}"/>
              </a:ext>
            </a:extLst>
          </p:cNvPr>
          <p:cNvSpPr/>
          <p:nvPr/>
        </p:nvSpPr>
        <p:spPr>
          <a:xfrm>
            <a:off x="1041400" y="3409950"/>
            <a:ext cx="3746500" cy="81280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0000FF"/>
              </a:highlight>
            </a:endParaRP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16A08531-F4E0-ABE0-271A-B48F5D8B4C5D}"/>
              </a:ext>
            </a:extLst>
          </p:cNvPr>
          <p:cNvCxnSpPr>
            <a:stCxn id="11" idx="3"/>
          </p:cNvCxnSpPr>
          <p:nvPr/>
        </p:nvCxnSpPr>
        <p:spPr>
          <a:xfrm flipV="1">
            <a:off x="4787900" y="3695700"/>
            <a:ext cx="4081903" cy="120650"/>
          </a:xfrm>
          <a:prstGeom prst="bentConnector3">
            <a:avLst>
              <a:gd name="adj1" fmla="val 999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73F3722-75C7-07E2-EA81-71D415F3765F}"/>
              </a:ext>
            </a:extLst>
          </p:cNvPr>
          <p:cNvSpPr/>
          <p:nvPr/>
        </p:nvSpPr>
        <p:spPr>
          <a:xfrm>
            <a:off x="8623299" y="3429001"/>
            <a:ext cx="479553" cy="266700"/>
          </a:xfrm>
          <a:prstGeom prst="rect">
            <a:avLst/>
          </a:prstGeom>
          <a:noFill/>
          <a:ln w="12700">
            <a:solidFill>
              <a:srgbClr val="0070C0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8C61EB2-44B7-FE3D-9351-083E0DFD46F7}"/>
              </a:ext>
            </a:extLst>
          </p:cNvPr>
          <p:cNvSpPr/>
          <p:nvPr/>
        </p:nvSpPr>
        <p:spPr>
          <a:xfrm>
            <a:off x="8495976" y="2903971"/>
            <a:ext cx="479553" cy="266700"/>
          </a:xfrm>
          <a:prstGeom prst="rect">
            <a:avLst/>
          </a:prstGeom>
          <a:noFill/>
          <a:ln w="12700">
            <a:solidFill>
              <a:srgbClr val="0070C0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1369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F5BDEC-2AD7-EC8D-B239-9EBDCA60CA5F}"/>
              </a:ext>
            </a:extLst>
          </p:cNvPr>
          <p:cNvSpPr txBox="1"/>
          <p:nvPr/>
        </p:nvSpPr>
        <p:spPr>
          <a:xfrm>
            <a:off x="923456" y="1179280"/>
            <a:ext cx="1080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Now let’s see how the layers we studied so far are connected in encoder/decoder layers !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and Decoder Layers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435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8A9D8C-5531-EFD6-858E-827D7A92D362}"/>
              </a:ext>
            </a:extLst>
          </p:cNvPr>
          <p:cNvSpPr/>
          <p:nvPr/>
        </p:nvSpPr>
        <p:spPr>
          <a:xfrm>
            <a:off x="7729547" y="2397146"/>
            <a:ext cx="1671637" cy="2154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4EEEB0-7299-5735-B6E1-426B4523D749}"/>
              </a:ext>
            </a:extLst>
          </p:cNvPr>
          <p:cNvSpPr/>
          <p:nvPr/>
        </p:nvSpPr>
        <p:spPr>
          <a:xfrm>
            <a:off x="7871226" y="2195911"/>
            <a:ext cx="1405890" cy="2514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Encoder Layer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148F6E2-4D6E-B079-0414-8074BFDC5178}"/>
              </a:ext>
            </a:extLst>
          </p:cNvPr>
          <p:cNvCxnSpPr>
            <a:cxnSpLocks/>
          </p:cNvCxnSpPr>
          <p:nvPr/>
        </p:nvCxnSpPr>
        <p:spPr>
          <a:xfrm flipV="1">
            <a:off x="8572025" y="4399469"/>
            <a:ext cx="0" cy="388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83DF938-51FF-9DEE-3A2F-41D4407A26A0}"/>
              </a:ext>
            </a:extLst>
          </p:cNvPr>
          <p:cNvSpPr/>
          <p:nvPr/>
        </p:nvSpPr>
        <p:spPr>
          <a:xfrm>
            <a:off x="8070981" y="4028233"/>
            <a:ext cx="971551" cy="369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1C261E1-7B3D-1F7B-4EB2-1A8E147FDF26}"/>
              </a:ext>
            </a:extLst>
          </p:cNvPr>
          <p:cNvSpPr/>
          <p:nvPr/>
        </p:nvSpPr>
        <p:spPr>
          <a:xfrm>
            <a:off x="8070983" y="3028022"/>
            <a:ext cx="971551" cy="3693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ffn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CFEC4DC-28E6-7704-A94A-7F5E0B0EE83F}"/>
              </a:ext>
            </a:extLst>
          </p:cNvPr>
          <p:cNvSpPr/>
          <p:nvPr/>
        </p:nvSpPr>
        <p:spPr>
          <a:xfrm>
            <a:off x="8070982" y="3669108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C54C6CE-5332-3A00-7404-6FF8BEC192D2}"/>
              </a:ext>
            </a:extLst>
          </p:cNvPr>
          <p:cNvSpPr/>
          <p:nvPr/>
        </p:nvSpPr>
        <p:spPr>
          <a:xfrm>
            <a:off x="8070983" y="2668810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F33A6DE-EF79-C3DF-1703-34578E9B09B7}"/>
              </a:ext>
            </a:extLst>
          </p:cNvPr>
          <p:cNvSpPr/>
          <p:nvPr/>
        </p:nvSpPr>
        <p:spPr>
          <a:xfrm>
            <a:off x="9510712" y="2397207"/>
            <a:ext cx="1671633" cy="3311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B0F9095-0043-309C-364F-6A72DF0A963F}"/>
              </a:ext>
            </a:extLst>
          </p:cNvPr>
          <p:cNvSpPr/>
          <p:nvPr/>
        </p:nvSpPr>
        <p:spPr>
          <a:xfrm>
            <a:off x="9636925" y="2231884"/>
            <a:ext cx="1405890" cy="251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A8963D1-17B3-DEEF-348D-B7A56EB6EC7A}"/>
              </a:ext>
            </a:extLst>
          </p:cNvPr>
          <p:cNvSpPr/>
          <p:nvPr/>
        </p:nvSpPr>
        <p:spPr>
          <a:xfrm>
            <a:off x="9870226" y="5122355"/>
            <a:ext cx="971551" cy="369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AE8F64B-EE86-E746-6F98-35B1E37757A3}"/>
              </a:ext>
            </a:extLst>
          </p:cNvPr>
          <p:cNvSpPr/>
          <p:nvPr/>
        </p:nvSpPr>
        <p:spPr>
          <a:xfrm>
            <a:off x="9870226" y="3028084"/>
            <a:ext cx="971551" cy="3693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ffn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18E4543-79E2-EA5B-A5E0-9C23C68CA1D2}"/>
              </a:ext>
            </a:extLst>
          </p:cNvPr>
          <p:cNvSpPr/>
          <p:nvPr/>
        </p:nvSpPr>
        <p:spPr>
          <a:xfrm>
            <a:off x="9870437" y="4759574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C24BF66-FA74-5F4D-33F7-C873AC0BEAFB}"/>
              </a:ext>
            </a:extLst>
          </p:cNvPr>
          <p:cNvSpPr/>
          <p:nvPr/>
        </p:nvSpPr>
        <p:spPr>
          <a:xfrm>
            <a:off x="9858691" y="3669169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F456EFF-0C6F-8529-4973-0116E9D4EFEF}"/>
              </a:ext>
            </a:extLst>
          </p:cNvPr>
          <p:cNvSpPr/>
          <p:nvPr/>
        </p:nvSpPr>
        <p:spPr>
          <a:xfrm>
            <a:off x="9870226" y="4028294"/>
            <a:ext cx="971551" cy="369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B368269-16AE-9EC9-7917-802EAE827F2A}"/>
              </a:ext>
            </a:extLst>
          </p:cNvPr>
          <p:cNvCxnSpPr/>
          <p:nvPr/>
        </p:nvCxnSpPr>
        <p:spPr>
          <a:xfrm flipV="1">
            <a:off x="10344467" y="5476915"/>
            <a:ext cx="0" cy="388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9002610-DF97-22DE-AF81-8863669DFBDA}"/>
              </a:ext>
            </a:extLst>
          </p:cNvPr>
          <p:cNvSpPr/>
          <p:nvPr/>
        </p:nvSpPr>
        <p:spPr>
          <a:xfrm>
            <a:off x="9870225" y="2674380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E3B7EEF3-61B4-9722-5D34-2172CE2427F5}"/>
              </a:ext>
            </a:extLst>
          </p:cNvPr>
          <p:cNvCxnSpPr>
            <a:cxnSpLocks/>
          </p:cNvCxnSpPr>
          <p:nvPr/>
        </p:nvCxnSpPr>
        <p:spPr>
          <a:xfrm flipH="1" flipV="1">
            <a:off x="10367747" y="4397566"/>
            <a:ext cx="3335" cy="348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3EC3F1A-40EF-05D4-F4FF-815A6106B128}"/>
              </a:ext>
            </a:extLst>
          </p:cNvPr>
          <p:cNvCxnSpPr>
            <a:cxnSpLocks/>
            <a:stCxn id="37" idx="0"/>
            <a:endCxn id="39" idx="2"/>
          </p:cNvCxnSpPr>
          <p:nvPr/>
        </p:nvCxnSpPr>
        <p:spPr>
          <a:xfrm flipV="1">
            <a:off x="10356002" y="4986151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EA5B3EF8-3735-FF03-12EC-24F44F617ADA}"/>
              </a:ext>
            </a:extLst>
          </p:cNvPr>
          <p:cNvCxnSpPr>
            <a:cxnSpLocks/>
          </p:cNvCxnSpPr>
          <p:nvPr/>
        </p:nvCxnSpPr>
        <p:spPr>
          <a:xfrm flipV="1">
            <a:off x="10367747" y="3880660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CAC3E15-9E7E-B547-3A93-0C99BEBF05AE}"/>
              </a:ext>
            </a:extLst>
          </p:cNvPr>
          <p:cNvCxnSpPr>
            <a:cxnSpLocks/>
          </p:cNvCxnSpPr>
          <p:nvPr/>
        </p:nvCxnSpPr>
        <p:spPr>
          <a:xfrm flipV="1">
            <a:off x="10367747" y="2889816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1916B762-66A0-61F8-06D4-2B9E53A43116}"/>
              </a:ext>
            </a:extLst>
          </p:cNvPr>
          <p:cNvCxnSpPr>
            <a:cxnSpLocks/>
          </p:cNvCxnSpPr>
          <p:nvPr/>
        </p:nvCxnSpPr>
        <p:spPr>
          <a:xfrm flipV="1">
            <a:off x="8556545" y="2889816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AC4984C-4668-930D-1465-2E91B3A93E49}"/>
              </a:ext>
            </a:extLst>
          </p:cNvPr>
          <p:cNvCxnSpPr>
            <a:cxnSpLocks/>
          </p:cNvCxnSpPr>
          <p:nvPr/>
        </p:nvCxnSpPr>
        <p:spPr>
          <a:xfrm flipV="1">
            <a:off x="8571814" y="3887130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F9728788-185E-72E9-3755-E690DCC33084}"/>
              </a:ext>
            </a:extLst>
          </p:cNvPr>
          <p:cNvCxnSpPr>
            <a:stCxn id="28" idx="2"/>
          </p:cNvCxnSpPr>
          <p:nvPr/>
        </p:nvCxnSpPr>
        <p:spPr>
          <a:xfrm rot="5400000" flipH="1">
            <a:off x="7920061" y="3906397"/>
            <a:ext cx="596469" cy="694140"/>
          </a:xfrm>
          <a:prstGeom prst="bentConnector4">
            <a:avLst>
              <a:gd name="adj1" fmla="val 958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9189CE8F-8E23-04CE-FBBC-D52AB00A1C39}"/>
              </a:ext>
            </a:extLst>
          </p:cNvPr>
          <p:cNvCxnSpPr>
            <a:cxnSpLocks/>
          </p:cNvCxnSpPr>
          <p:nvPr/>
        </p:nvCxnSpPr>
        <p:spPr>
          <a:xfrm>
            <a:off x="7871225" y="3955232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31A82131-9BBA-D42E-BFDA-E3300E153D84}"/>
              </a:ext>
            </a:extLst>
          </p:cNvPr>
          <p:cNvCxnSpPr/>
          <p:nvPr/>
        </p:nvCxnSpPr>
        <p:spPr>
          <a:xfrm rot="5400000" flipH="1">
            <a:off x="7926509" y="2925517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7E6D217B-AE47-8CF3-95A1-5F854B3D771E}"/>
              </a:ext>
            </a:extLst>
          </p:cNvPr>
          <p:cNvCxnSpPr>
            <a:cxnSpLocks/>
          </p:cNvCxnSpPr>
          <p:nvPr/>
        </p:nvCxnSpPr>
        <p:spPr>
          <a:xfrm>
            <a:off x="7877673" y="2974352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62E295F-CAEE-3C8A-4DD8-06EF94B00577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8556545" y="3422368"/>
            <a:ext cx="213" cy="246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A9B5948-0712-FBE0-EA66-3C9D5A0BDBDC}"/>
              </a:ext>
            </a:extLst>
          </p:cNvPr>
          <p:cNvCxnSpPr>
            <a:cxnSpLocks/>
          </p:cNvCxnSpPr>
          <p:nvPr/>
        </p:nvCxnSpPr>
        <p:spPr>
          <a:xfrm flipH="1" flipV="1">
            <a:off x="10366686" y="3380994"/>
            <a:ext cx="213" cy="246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23E8C334-4E76-BA56-5BB1-427DC0AE3FE2}"/>
              </a:ext>
            </a:extLst>
          </p:cNvPr>
          <p:cNvCxnSpPr/>
          <p:nvPr/>
        </p:nvCxnSpPr>
        <p:spPr>
          <a:xfrm rot="5400000" flipH="1">
            <a:off x="9727883" y="2920819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B011ECD8-B49D-8DF7-041C-CADE61BD5690}"/>
              </a:ext>
            </a:extLst>
          </p:cNvPr>
          <p:cNvCxnSpPr>
            <a:cxnSpLocks/>
          </p:cNvCxnSpPr>
          <p:nvPr/>
        </p:nvCxnSpPr>
        <p:spPr>
          <a:xfrm>
            <a:off x="9687868" y="2976016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BE8D42A8-77BE-775D-0AA0-76DFE56364F6}"/>
              </a:ext>
            </a:extLst>
          </p:cNvPr>
          <p:cNvCxnSpPr/>
          <p:nvPr/>
        </p:nvCxnSpPr>
        <p:spPr>
          <a:xfrm rot="5400000" flipH="1">
            <a:off x="9710697" y="3906396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1DB14DED-5A8C-F0D4-BCC2-888042ECCB79}"/>
              </a:ext>
            </a:extLst>
          </p:cNvPr>
          <p:cNvCxnSpPr>
            <a:cxnSpLocks/>
          </p:cNvCxnSpPr>
          <p:nvPr/>
        </p:nvCxnSpPr>
        <p:spPr>
          <a:xfrm>
            <a:off x="9670682" y="3961593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07120CCF-B304-F7AC-AF9F-648E197A5C19}"/>
              </a:ext>
            </a:extLst>
          </p:cNvPr>
          <p:cNvCxnSpPr/>
          <p:nvPr/>
        </p:nvCxnSpPr>
        <p:spPr>
          <a:xfrm rot="5400000" flipH="1">
            <a:off x="9710696" y="4993640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80889BD8-1EE0-FAE1-0801-B718445C2B76}"/>
              </a:ext>
            </a:extLst>
          </p:cNvPr>
          <p:cNvCxnSpPr>
            <a:cxnSpLocks/>
          </p:cNvCxnSpPr>
          <p:nvPr/>
        </p:nvCxnSpPr>
        <p:spPr>
          <a:xfrm>
            <a:off x="9670681" y="5048837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5E841990-81E1-9E2D-9FF8-B941E2EF960C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9042534" y="2782099"/>
            <a:ext cx="234582" cy="143557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C370CA11-74DE-2CEF-EA7B-AB7437A2CCED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9265686" y="4212961"/>
            <a:ext cx="604540" cy="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186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F5BDEC-2AD7-EC8D-B239-9EBDCA60CA5F}"/>
              </a:ext>
            </a:extLst>
          </p:cNvPr>
          <p:cNvSpPr txBox="1"/>
          <p:nvPr/>
        </p:nvSpPr>
        <p:spPr>
          <a:xfrm>
            <a:off x="923456" y="1179280"/>
            <a:ext cx="1080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Now let’s see how the layers we studied so far are connected in encoder/decoder layers !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and Decoder Layers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435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614D0417-DDE8-6EDD-E1BC-17851865D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456" y="1872264"/>
            <a:ext cx="5544324" cy="228631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732BEAC-CBC0-2051-4364-E4D663344FC4}"/>
              </a:ext>
            </a:extLst>
          </p:cNvPr>
          <p:cNvSpPr txBox="1"/>
          <p:nvPr/>
        </p:nvSpPr>
        <p:spPr>
          <a:xfrm>
            <a:off x="923456" y="4272677"/>
            <a:ext cx="796127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This is the </a:t>
            </a:r>
            <a:r>
              <a:rPr lang="en-US" altLang="ko-KR" dirty="0" err="1"/>
              <a:t>init</a:t>
            </a:r>
            <a:r>
              <a:rPr lang="en-US" altLang="ko-KR" dirty="0"/>
              <a:t> function for </a:t>
            </a:r>
            <a:r>
              <a:rPr lang="en-US" altLang="ko-KR" dirty="0" err="1"/>
              <a:t>EncoderLayer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mha</a:t>
            </a:r>
            <a:r>
              <a:rPr lang="en-US" altLang="ko-KR" dirty="0"/>
              <a:t> for multi head attention,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ffn</a:t>
            </a:r>
            <a:r>
              <a:rPr lang="en-US" altLang="ko-KR" dirty="0"/>
              <a:t> for feed forward network,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layernorm</a:t>
            </a:r>
            <a:r>
              <a:rPr lang="en-US" altLang="ko-KR" dirty="0"/>
              <a:t> for </a:t>
            </a:r>
            <a:r>
              <a:rPr lang="en-US" altLang="ko-KR" dirty="0" err="1"/>
              <a:t>Add&amp;Norm</a:t>
            </a:r>
            <a:r>
              <a:rPr lang="en-US" altLang="ko-KR" dirty="0"/>
              <a:t> we have seen so far.</a:t>
            </a:r>
          </a:p>
          <a:p>
            <a:endParaRPr lang="en-US" altLang="ko-KR" dirty="0"/>
          </a:p>
          <a:p>
            <a:r>
              <a:rPr lang="en-US" altLang="ko-KR" dirty="0"/>
              <a:t>    let’s talk about dropout first.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6AF63B3-20D4-0ADB-1A9C-C26584137A87}"/>
              </a:ext>
            </a:extLst>
          </p:cNvPr>
          <p:cNvSpPr/>
          <p:nvPr/>
        </p:nvSpPr>
        <p:spPr>
          <a:xfrm>
            <a:off x="7729547" y="2397146"/>
            <a:ext cx="1671637" cy="2154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4FD6E83-B2CB-6E4C-EC09-5627277A8661}"/>
              </a:ext>
            </a:extLst>
          </p:cNvPr>
          <p:cNvSpPr/>
          <p:nvPr/>
        </p:nvSpPr>
        <p:spPr>
          <a:xfrm>
            <a:off x="7871226" y="2195911"/>
            <a:ext cx="1405890" cy="2514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Encoder Layer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6E0C066-987A-D444-DE5C-37B74DE50488}"/>
              </a:ext>
            </a:extLst>
          </p:cNvPr>
          <p:cNvCxnSpPr>
            <a:cxnSpLocks/>
          </p:cNvCxnSpPr>
          <p:nvPr/>
        </p:nvCxnSpPr>
        <p:spPr>
          <a:xfrm flipV="1">
            <a:off x="8572025" y="4399469"/>
            <a:ext cx="0" cy="388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1CBD42A-A2F9-9E80-DED6-A72088FE31F4}"/>
              </a:ext>
            </a:extLst>
          </p:cNvPr>
          <p:cNvSpPr/>
          <p:nvPr/>
        </p:nvSpPr>
        <p:spPr>
          <a:xfrm>
            <a:off x="8070981" y="4028233"/>
            <a:ext cx="971551" cy="369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1ACF0F2-1993-0B52-C85A-3A5E7BE007C7}"/>
              </a:ext>
            </a:extLst>
          </p:cNvPr>
          <p:cNvSpPr/>
          <p:nvPr/>
        </p:nvSpPr>
        <p:spPr>
          <a:xfrm>
            <a:off x="8070983" y="3028022"/>
            <a:ext cx="971551" cy="3693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ffn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B945BC6-A75E-B6A6-46DC-C3067702B414}"/>
              </a:ext>
            </a:extLst>
          </p:cNvPr>
          <p:cNvSpPr/>
          <p:nvPr/>
        </p:nvSpPr>
        <p:spPr>
          <a:xfrm>
            <a:off x="8070982" y="3669108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03AAF47-8F59-D15D-CB98-533543AE7F5D}"/>
              </a:ext>
            </a:extLst>
          </p:cNvPr>
          <p:cNvSpPr/>
          <p:nvPr/>
        </p:nvSpPr>
        <p:spPr>
          <a:xfrm>
            <a:off x="8070983" y="2668810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511DA80-14A3-82A5-8FEB-AFF3AFAE87AA}"/>
              </a:ext>
            </a:extLst>
          </p:cNvPr>
          <p:cNvSpPr/>
          <p:nvPr/>
        </p:nvSpPr>
        <p:spPr>
          <a:xfrm>
            <a:off x="9510712" y="2397207"/>
            <a:ext cx="1671633" cy="3311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6F0FE26-B54A-D24E-9A75-43C59C52E00A}"/>
              </a:ext>
            </a:extLst>
          </p:cNvPr>
          <p:cNvSpPr/>
          <p:nvPr/>
        </p:nvSpPr>
        <p:spPr>
          <a:xfrm>
            <a:off x="9636925" y="2231884"/>
            <a:ext cx="1405890" cy="251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9D7CF9C-E694-18F9-C37F-9B9D7909629E}"/>
              </a:ext>
            </a:extLst>
          </p:cNvPr>
          <p:cNvSpPr/>
          <p:nvPr/>
        </p:nvSpPr>
        <p:spPr>
          <a:xfrm>
            <a:off x="9870226" y="5122355"/>
            <a:ext cx="971551" cy="369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E8CF400-D50A-85FB-0628-588EB274C5DA}"/>
              </a:ext>
            </a:extLst>
          </p:cNvPr>
          <p:cNvSpPr/>
          <p:nvPr/>
        </p:nvSpPr>
        <p:spPr>
          <a:xfrm>
            <a:off x="9870226" y="3028084"/>
            <a:ext cx="971551" cy="3693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ffn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E09ABB9-3245-7B6D-0D74-8D3D003E2E8B}"/>
              </a:ext>
            </a:extLst>
          </p:cNvPr>
          <p:cNvSpPr/>
          <p:nvPr/>
        </p:nvSpPr>
        <p:spPr>
          <a:xfrm>
            <a:off x="9870437" y="4759574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2E42B5B-C5F4-10D2-149E-713F2B61399C}"/>
              </a:ext>
            </a:extLst>
          </p:cNvPr>
          <p:cNvSpPr/>
          <p:nvPr/>
        </p:nvSpPr>
        <p:spPr>
          <a:xfrm>
            <a:off x="9858691" y="3669169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DC48035-E8DF-3D9C-F116-9C6DD0D036D8}"/>
              </a:ext>
            </a:extLst>
          </p:cNvPr>
          <p:cNvSpPr/>
          <p:nvPr/>
        </p:nvSpPr>
        <p:spPr>
          <a:xfrm>
            <a:off x="9870226" y="4028294"/>
            <a:ext cx="971551" cy="369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19B1FD91-0E0D-3815-67A4-7551C715177D}"/>
              </a:ext>
            </a:extLst>
          </p:cNvPr>
          <p:cNvCxnSpPr/>
          <p:nvPr/>
        </p:nvCxnSpPr>
        <p:spPr>
          <a:xfrm flipV="1">
            <a:off x="10344467" y="5476915"/>
            <a:ext cx="0" cy="388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EBDF2FC-3A0F-5DEA-8140-1447AA97D472}"/>
              </a:ext>
            </a:extLst>
          </p:cNvPr>
          <p:cNvSpPr/>
          <p:nvPr/>
        </p:nvSpPr>
        <p:spPr>
          <a:xfrm>
            <a:off x="9870225" y="2674380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D5345BE-B29A-8486-4403-D65D0D3A061C}"/>
              </a:ext>
            </a:extLst>
          </p:cNvPr>
          <p:cNvCxnSpPr>
            <a:cxnSpLocks/>
          </p:cNvCxnSpPr>
          <p:nvPr/>
        </p:nvCxnSpPr>
        <p:spPr>
          <a:xfrm flipH="1" flipV="1">
            <a:off x="10367747" y="4397566"/>
            <a:ext cx="3335" cy="348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4F009E8-EADB-4B25-E847-2092462C7176}"/>
              </a:ext>
            </a:extLst>
          </p:cNvPr>
          <p:cNvCxnSpPr>
            <a:cxnSpLocks/>
            <a:stCxn id="50" idx="0"/>
            <a:endCxn id="52" idx="2"/>
          </p:cNvCxnSpPr>
          <p:nvPr/>
        </p:nvCxnSpPr>
        <p:spPr>
          <a:xfrm flipV="1">
            <a:off x="10356002" y="4986151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035731B-AED5-0268-E271-ED656887EAF8}"/>
              </a:ext>
            </a:extLst>
          </p:cNvPr>
          <p:cNvCxnSpPr>
            <a:cxnSpLocks/>
          </p:cNvCxnSpPr>
          <p:nvPr/>
        </p:nvCxnSpPr>
        <p:spPr>
          <a:xfrm flipV="1">
            <a:off x="10367747" y="3880660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82CD1CF1-0B2C-20D1-6BD2-56177468EB5B}"/>
              </a:ext>
            </a:extLst>
          </p:cNvPr>
          <p:cNvCxnSpPr>
            <a:cxnSpLocks/>
          </p:cNvCxnSpPr>
          <p:nvPr/>
        </p:nvCxnSpPr>
        <p:spPr>
          <a:xfrm flipV="1">
            <a:off x="10367747" y="2889816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C7F622A7-9B2C-9DEA-5D4E-A87864AA6BE0}"/>
              </a:ext>
            </a:extLst>
          </p:cNvPr>
          <p:cNvCxnSpPr>
            <a:cxnSpLocks/>
          </p:cNvCxnSpPr>
          <p:nvPr/>
        </p:nvCxnSpPr>
        <p:spPr>
          <a:xfrm flipV="1">
            <a:off x="8556545" y="2889816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1BC3D349-56D2-F918-3A5B-C5CDF07CEB51}"/>
              </a:ext>
            </a:extLst>
          </p:cNvPr>
          <p:cNvCxnSpPr>
            <a:cxnSpLocks/>
          </p:cNvCxnSpPr>
          <p:nvPr/>
        </p:nvCxnSpPr>
        <p:spPr>
          <a:xfrm flipV="1">
            <a:off x="8571814" y="3887130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2F229C5A-B83C-0C12-525D-517974C23505}"/>
              </a:ext>
            </a:extLst>
          </p:cNvPr>
          <p:cNvCxnSpPr>
            <a:stCxn id="26" idx="2"/>
          </p:cNvCxnSpPr>
          <p:nvPr/>
        </p:nvCxnSpPr>
        <p:spPr>
          <a:xfrm rot="5400000" flipH="1">
            <a:off x="7920061" y="3906397"/>
            <a:ext cx="596469" cy="694140"/>
          </a:xfrm>
          <a:prstGeom prst="bentConnector4">
            <a:avLst>
              <a:gd name="adj1" fmla="val 958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37F53CBC-3653-17E0-EBBA-D8380370A78E}"/>
              </a:ext>
            </a:extLst>
          </p:cNvPr>
          <p:cNvCxnSpPr>
            <a:cxnSpLocks/>
          </p:cNvCxnSpPr>
          <p:nvPr/>
        </p:nvCxnSpPr>
        <p:spPr>
          <a:xfrm>
            <a:off x="7871225" y="3955232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BE1BAA58-4D06-0C29-0DC2-2DE8CE97F15B}"/>
              </a:ext>
            </a:extLst>
          </p:cNvPr>
          <p:cNvCxnSpPr/>
          <p:nvPr/>
        </p:nvCxnSpPr>
        <p:spPr>
          <a:xfrm rot="5400000" flipH="1">
            <a:off x="7926509" y="2925517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7DF7DB4-D841-6A39-A8F0-C757B4A55F14}"/>
              </a:ext>
            </a:extLst>
          </p:cNvPr>
          <p:cNvCxnSpPr>
            <a:cxnSpLocks/>
          </p:cNvCxnSpPr>
          <p:nvPr/>
        </p:nvCxnSpPr>
        <p:spPr>
          <a:xfrm>
            <a:off x="7877673" y="2974352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808D05B-6972-629F-664F-EE4531264559}"/>
              </a:ext>
            </a:extLst>
          </p:cNvPr>
          <p:cNvCxnSpPr>
            <a:cxnSpLocks/>
            <a:stCxn id="46" idx="0"/>
          </p:cNvCxnSpPr>
          <p:nvPr/>
        </p:nvCxnSpPr>
        <p:spPr>
          <a:xfrm flipH="1" flipV="1">
            <a:off x="8556545" y="3422368"/>
            <a:ext cx="213" cy="246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8496AF82-3761-D630-2C01-5A0BC5ABDC52}"/>
              </a:ext>
            </a:extLst>
          </p:cNvPr>
          <p:cNvCxnSpPr>
            <a:cxnSpLocks/>
          </p:cNvCxnSpPr>
          <p:nvPr/>
        </p:nvCxnSpPr>
        <p:spPr>
          <a:xfrm flipH="1" flipV="1">
            <a:off x="10366686" y="3380994"/>
            <a:ext cx="213" cy="246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C2E79ACD-2977-C869-31A1-B14183AC3206}"/>
              </a:ext>
            </a:extLst>
          </p:cNvPr>
          <p:cNvCxnSpPr/>
          <p:nvPr/>
        </p:nvCxnSpPr>
        <p:spPr>
          <a:xfrm rot="5400000" flipH="1">
            <a:off x="9727883" y="2920819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C7C267C8-4D96-D32D-029F-A4D1E9D35AFB}"/>
              </a:ext>
            </a:extLst>
          </p:cNvPr>
          <p:cNvCxnSpPr>
            <a:cxnSpLocks/>
          </p:cNvCxnSpPr>
          <p:nvPr/>
        </p:nvCxnSpPr>
        <p:spPr>
          <a:xfrm>
            <a:off x="9687868" y="2976016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7DDA083C-5E01-77F3-38FC-A578AB160F8F}"/>
              </a:ext>
            </a:extLst>
          </p:cNvPr>
          <p:cNvCxnSpPr/>
          <p:nvPr/>
        </p:nvCxnSpPr>
        <p:spPr>
          <a:xfrm rot="5400000" flipH="1">
            <a:off x="9710697" y="3906396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3FA8D13-052E-DACA-8F83-6307781599D2}"/>
              </a:ext>
            </a:extLst>
          </p:cNvPr>
          <p:cNvCxnSpPr>
            <a:cxnSpLocks/>
          </p:cNvCxnSpPr>
          <p:nvPr/>
        </p:nvCxnSpPr>
        <p:spPr>
          <a:xfrm>
            <a:off x="9670682" y="3961593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BF2656CF-DD91-80EF-BFA3-04E1F8B3040A}"/>
              </a:ext>
            </a:extLst>
          </p:cNvPr>
          <p:cNvCxnSpPr/>
          <p:nvPr/>
        </p:nvCxnSpPr>
        <p:spPr>
          <a:xfrm rot="5400000" flipH="1">
            <a:off x="9710696" y="4993640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CB7401A2-CD08-BE7A-7936-ABB544489547}"/>
              </a:ext>
            </a:extLst>
          </p:cNvPr>
          <p:cNvCxnSpPr>
            <a:cxnSpLocks/>
          </p:cNvCxnSpPr>
          <p:nvPr/>
        </p:nvCxnSpPr>
        <p:spPr>
          <a:xfrm>
            <a:off x="9670681" y="5048837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07250DD2-AC1D-E22D-673C-08A62C9F3848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9042534" y="2782099"/>
            <a:ext cx="234582" cy="143557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BC0169F4-990C-F8EC-E886-3A1FEDC23F91}"/>
              </a:ext>
            </a:extLst>
          </p:cNvPr>
          <p:cNvCxnSpPr>
            <a:cxnSpLocks/>
            <a:endCxn id="54" idx="1"/>
          </p:cNvCxnSpPr>
          <p:nvPr/>
        </p:nvCxnSpPr>
        <p:spPr>
          <a:xfrm flipV="1">
            <a:off x="9265686" y="4212961"/>
            <a:ext cx="604540" cy="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5633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F5BDEC-2AD7-EC8D-B239-9EBDCA60CA5F}"/>
              </a:ext>
            </a:extLst>
          </p:cNvPr>
          <p:cNvSpPr txBox="1"/>
          <p:nvPr/>
        </p:nvSpPr>
        <p:spPr>
          <a:xfrm>
            <a:off x="923456" y="1179280"/>
            <a:ext cx="108037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Dropout is to ‘drop out’ the neurons, setting the output of corresponding neurons to 0</a:t>
            </a:r>
          </a:p>
          <a:p>
            <a:endParaRPr lang="en-US" altLang="ko-KR" dirty="0"/>
          </a:p>
          <a:p>
            <a:r>
              <a:rPr lang="en-US" altLang="ko-KR" dirty="0"/>
              <a:t>    We can set dropout rate,</a:t>
            </a:r>
          </a:p>
          <a:p>
            <a:r>
              <a:rPr lang="en-US" altLang="ko-KR" dirty="0"/>
              <a:t>    which decides the probability of dropping for every neurons in hidden layer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and Decoder Layers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435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9203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F5BDEC-2AD7-EC8D-B239-9EBDCA60CA5F}"/>
              </a:ext>
            </a:extLst>
          </p:cNvPr>
          <p:cNvSpPr txBox="1"/>
          <p:nvPr/>
        </p:nvSpPr>
        <p:spPr>
          <a:xfrm>
            <a:off x="923456" y="1179280"/>
            <a:ext cx="1080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for example, let’s think about example matrix like this.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and Decoder Layers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435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림 77">
            <a:extLst>
              <a:ext uri="{FF2B5EF4-FFF2-40B4-BE49-F238E27FC236}">
                <a16:creationId xmlns:a16="http://schemas.microsoft.com/office/drawing/2014/main" id="{1945B7E1-A406-50D3-CE52-255C60F74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456" y="1767699"/>
            <a:ext cx="4762481" cy="108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5459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F5BDEC-2AD7-EC8D-B239-9EBDCA60CA5F}"/>
              </a:ext>
            </a:extLst>
          </p:cNvPr>
          <p:cNvSpPr txBox="1"/>
          <p:nvPr/>
        </p:nvSpPr>
        <p:spPr>
          <a:xfrm>
            <a:off x="923456" y="1179280"/>
            <a:ext cx="1080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for example, let’s think about example matrix like this.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and Decoder Layers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435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림 77">
            <a:extLst>
              <a:ext uri="{FF2B5EF4-FFF2-40B4-BE49-F238E27FC236}">
                <a16:creationId xmlns:a16="http://schemas.microsoft.com/office/drawing/2014/main" id="{1945B7E1-A406-50D3-CE52-255C60F74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456" y="1767699"/>
            <a:ext cx="4762481" cy="108780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7D2ABF2-85D3-13FC-71D8-6D5C50720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456" y="3429000"/>
            <a:ext cx="4878068" cy="2628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F997FD-B310-742E-B605-F72682762239}"/>
              </a:ext>
            </a:extLst>
          </p:cNvPr>
          <p:cNvSpPr txBox="1"/>
          <p:nvPr/>
        </p:nvSpPr>
        <p:spPr>
          <a:xfrm>
            <a:off x="923456" y="2996674"/>
            <a:ext cx="1080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Create dropout layer, dropout rate is 0.5</a:t>
            </a:r>
          </a:p>
        </p:txBody>
      </p:sp>
    </p:spTree>
    <p:extLst>
      <p:ext uri="{BB962C8B-B14F-4D97-AF65-F5344CB8AC3E}">
        <p14:creationId xmlns:p14="http://schemas.microsoft.com/office/powerpoint/2010/main" val="529826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F5BDEC-2AD7-EC8D-B239-9EBDCA60CA5F}"/>
              </a:ext>
            </a:extLst>
          </p:cNvPr>
          <p:cNvSpPr txBox="1"/>
          <p:nvPr/>
        </p:nvSpPr>
        <p:spPr>
          <a:xfrm>
            <a:off x="923456" y="1179280"/>
            <a:ext cx="1080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for example, let’s think about example matrix like this.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and Decoder Layers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435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림 77">
            <a:extLst>
              <a:ext uri="{FF2B5EF4-FFF2-40B4-BE49-F238E27FC236}">
                <a16:creationId xmlns:a16="http://schemas.microsoft.com/office/drawing/2014/main" id="{1945B7E1-A406-50D3-CE52-255C60F74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456" y="1767699"/>
            <a:ext cx="4762481" cy="108780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7D2ABF2-85D3-13FC-71D8-6D5C50720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456" y="3429000"/>
            <a:ext cx="4878068" cy="2628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F997FD-B310-742E-B605-F72682762239}"/>
              </a:ext>
            </a:extLst>
          </p:cNvPr>
          <p:cNvSpPr txBox="1"/>
          <p:nvPr/>
        </p:nvSpPr>
        <p:spPr>
          <a:xfrm>
            <a:off x="923456" y="2996674"/>
            <a:ext cx="1080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Create dropout layer, dropout rate is 0.5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3F5EE4-C110-8310-BD36-C9974F9C56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456" y="4139701"/>
            <a:ext cx="5423328" cy="13487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C9F521-76A9-8D6A-57AC-F4998FDD09BF}"/>
              </a:ext>
            </a:extLst>
          </p:cNvPr>
          <p:cNvSpPr txBox="1"/>
          <p:nvPr/>
        </p:nvSpPr>
        <p:spPr>
          <a:xfrm>
            <a:off x="923456" y="3730186"/>
            <a:ext cx="1080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call dropout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E00026E-8382-33EA-548B-657765675B4D}"/>
              </a:ext>
            </a:extLst>
          </p:cNvPr>
          <p:cNvSpPr/>
          <p:nvPr/>
        </p:nvSpPr>
        <p:spPr>
          <a:xfrm>
            <a:off x="2183130" y="4109369"/>
            <a:ext cx="1040130" cy="294353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62170E3-7CC9-3F4C-F4A2-053B687D6BD1}"/>
              </a:ext>
            </a:extLst>
          </p:cNvPr>
          <p:cNvSpPr/>
          <p:nvPr/>
        </p:nvSpPr>
        <p:spPr>
          <a:xfrm>
            <a:off x="6675120" y="3691890"/>
            <a:ext cx="5166360" cy="19868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when we call dropout, we call it with a few parameters.</a:t>
            </a:r>
          </a:p>
          <a:p>
            <a:pPr algn="ctr"/>
            <a:endParaRPr lang="en-US" altLang="ko-KR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example is an input matrix(tensor) here</a:t>
            </a:r>
          </a:p>
        </p:txBody>
      </p:sp>
    </p:spTree>
    <p:extLst>
      <p:ext uri="{BB962C8B-B14F-4D97-AF65-F5344CB8AC3E}">
        <p14:creationId xmlns:p14="http://schemas.microsoft.com/office/powerpoint/2010/main" val="17003035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F5BDEC-2AD7-EC8D-B239-9EBDCA60CA5F}"/>
              </a:ext>
            </a:extLst>
          </p:cNvPr>
          <p:cNvSpPr txBox="1"/>
          <p:nvPr/>
        </p:nvSpPr>
        <p:spPr>
          <a:xfrm>
            <a:off x="923456" y="1179280"/>
            <a:ext cx="1080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for example, let’s think about example matrix like this.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and Decoder Layers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435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림 77">
            <a:extLst>
              <a:ext uri="{FF2B5EF4-FFF2-40B4-BE49-F238E27FC236}">
                <a16:creationId xmlns:a16="http://schemas.microsoft.com/office/drawing/2014/main" id="{1945B7E1-A406-50D3-CE52-255C60F74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456" y="1767699"/>
            <a:ext cx="4762481" cy="108780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7D2ABF2-85D3-13FC-71D8-6D5C50720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456" y="3429000"/>
            <a:ext cx="4878068" cy="2628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F997FD-B310-742E-B605-F72682762239}"/>
              </a:ext>
            </a:extLst>
          </p:cNvPr>
          <p:cNvSpPr txBox="1"/>
          <p:nvPr/>
        </p:nvSpPr>
        <p:spPr>
          <a:xfrm>
            <a:off x="923456" y="2996674"/>
            <a:ext cx="1080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Create dropout layer, dropout rate is 0.5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3F5EE4-C110-8310-BD36-C9974F9C56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456" y="4139701"/>
            <a:ext cx="5423328" cy="13487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C9F521-76A9-8D6A-57AC-F4998FDD09BF}"/>
              </a:ext>
            </a:extLst>
          </p:cNvPr>
          <p:cNvSpPr txBox="1"/>
          <p:nvPr/>
        </p:nvSpPr>
        <p:spPr>
          <a:xfrm>
            <a:off x="923456" y="3730186"/>
            <a:ext cx="1080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call dropout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E00026E-8382-33EA-548B-657765675B4D}"/>
              </a:ext>
            </a:extLst>
          </p:cNvPr>
          <p:cNvSpPr/>
          <p:nvPr/>
        </p:nvSpPr>
        <p:spPr>
          <a:xfrm>
            <a:off x="3250646" y="4070942"/>
            <a:ext cx="1649965" cy="364180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62170E3-7CC9-3F4C-F4A2-053B687D6BD1}"/>
              </a:ext>
            </a:extLst>
          </p:cNvPr>
          <p:cNvSpPr/>
          <p:nvPr/>
        </p:nvSpPr>
        <p:spPr>
          <a:xfrm>
            <a:off x="6675120" y="3691890"/>
            <a:ext cx="5166360" cy="19868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when we call dropout, we call it with a few parameters.</a:t>
            </a:r>
          </a:p>
          <a:p>
            <a:pPr algn="ctr"/>
            <a:endParaRPr lang="en-US" altLang="ko-KR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training is a Boolean type parameter,</a:t>
            </a:r>
          </a:p>
          <a:p>
            <a:pPr algn="ctr"/>
            <a:r>
              <a:rPr lang="en-US" altLang="ko-KR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True, we apply dropout for input layer (example)</a:t>
            </a:r>
          </a:p>
          <a:p>
            <a:pPr algn="ctr"/>
            <a:r>
              <a:rPr lang="en-US" altLang="ko-KR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False, this layer will do nothing.</a:t>
            </a:r>
          </a:p>
          <a:p>
            <a:pPr algn="ctr"/>
            <a:endParaRPr lang="en-US" altLang="ko-KR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when training=False, it is usually called inference mode</a:t>
            </a:r>
          </a:p>
        </p:txBody>
      </p:sp>
    </p:spTree>
    <p:extLst>
      <p:ext uri="{BB962C8B-B14F-4D97-AF65-F5344CB8AC3E}">
        <p14:creationId xmlns:p14="http://schemas.microsoft.com/office/powerpoint/2010/main" val="11453674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F5BDEC-2AD7-EC8D-B239-9EBDCA60CA5F}"/>
              </a:ext>
            </a:extLst>
          </p:cNvPr>
          <p:cNvSpPr txBox="1"/>
          <p:nvPr/>
        </p:nvSpPr>
        <p:spPr>
          <a:xfrm>
            <a:off x="923456" y="1179280"/>
            <a:ext cx="1080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for example, let’s think about example matrix like this.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and Decoder Layers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435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림 77">
            <a:extLst>
              <a:ext uri="{FF2B5EF4-FFF2-40B4-BE49-F238E27FC236}">
                <a16:creationId xmlns:a16="http://schemas.microsoft.com/office/drawing/2014/main" id="{1945B7E1-A406-50D3-CE52-255C60F74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456" y="1767699"/>
            <a:ext cx="4762481" cy="108780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7D2ABF2-85D3-13FC-71D8-6D5C50720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456" y="3429000"/>
            <a:ext cx="4878068" cy="2628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F997FD-B310-742E-B605-F72682762239}"/>
              </a:ext>
            </a:extLst>
          </p:cNvPr>
          <p:cNvSpPr txBox="1"/>
          <p:nvPr/>
        </p:nvSpPr>
        <p:spPr>
          <a:xfrm>
            <a:off x="923456" y="2996674"/>
            <a:ext cx="1080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Create dropout layer, dropout rate is 0.5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3F5EE4-C110-8310-BD36-C9974F9C56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456" y="4139701"/>
            <a:ext cx="5423328" cy="13487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C9F521-76A9-8D6A-57AC-F4998FDD09BF}"/>
              </a:ext>
            </a:extLst>
          </p:cNvPr>
          <p:cNvSpPr txBox="1"/>
          <p:nvPr/>
        </p:nvSpPr>
        <p:spPr>
          <a:xfrm>
            <a:off x="923456" y="3730186"/>
            <a:ext cx="1080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call dropout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E00026E-8382-33EA-548B-657765675B4D}"/>
              </a:ext>
            </a:extLst>
          </p:cNvPr>
          <p:cNvSpPr/>
          <p:nvPr/>
        </p:nvSpPr>
        <p:spPr>
          <a:xfrm>
            <a:off x="1885949" y="4494307"/>
            <a:ext cx="284971" cy="350370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62170E3-7CC9-3F4C-F4A2-053B687D6BD1}"/>
              </a:ext>
            </a:extLst>
          </p:cNvPr>
          <p:cNvSpPr/>
          <p:nvPr/>
        </p:nvSpPr>
        <p:spPr>
          <a:xfrm>
            <a:off x="6675120" y="3691890"/>
            <a:ext cx="5166360" cy="19868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Dropout rate was 0.5</a:t>
            </a:r>
          </a:p>
          <a:p>
            <a:pPr algn="ctr"/>
            <a:r>
              <a:rPr lang="en-US" altLang="ko-KR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can see 9 zeros, which is not a 50%</a:t>
            </a:r>
          </a:p>
          <a:p>
            <a:pPr algn="ctr"/>
            <a:endParaRPr lang="en-US" altLang="ko-KR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Rate is just a probability !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5D50D00-C3C2-0908-35B9-0D7410C85B36}"/>
              </a:ext>
            </a:extLst>
          </p:cNvPr>
          <p:cNvSpPr/>
          <p:nvPr/>
        </p:nvSpPr>
        <p:spPr>
          <a:xfrm>
            <a:off x="1871660" y="4948506"/>
            <a:ext cx="284971" cy="350370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074798C-181C-1D23-262C-00519016874A}"/>
              </a:ext>
            </a:extLst>
          </p:cNvPr>
          <p:cNvSpPr/>
          <p:nvPr/>
        </p:nvSpPr>
        <p:spPr>
          <a:xfrm>
            <a:off x="1871659" y="5178247"/>
            <a:ext cx="284971" cy="350370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5A62AE9-065F-2E56-A883-C608FF10C8CC}"/>
              </a:ext>
            </a:extLst>
          </p:cNvPr>
          <p:cNvSpPr/>
          <p:nvPr/>
        </p:nvSpPr>
        <p:spPr>
          <a:xfrm>
            <a:off x="3034013" y="4495885"/>
            <a:ext cx="284971" cy="350370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99FEC85-33BA-AD77-0430-BCC7D3124BEA}"/>
              </a:ext>
            </a:extLst>
          </p:cNvPr>
          <p:cNvSpPr/>
          <p:nvPr/>
        </p:nvSpPr>
        <p:spPr>
          <a:xfrm>
            <a:off x="3024334" y="4717108"/>
            <a:ext cx="284971" cy="350370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5EFECD5-F581-5868-6662-4BD51CA167C5}"/>
              </a:ext>
            </a:extLst>
          </p:cNvPr>
          <p:cNvSpPr/>
          <p:nvPr/>
        </p:nvSpPr>
        <p:spPr>
          <a:xfrm>
            <a:off x="3033787" y="4974534"/>
            <a:ext cx="284971" cy="350370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5C5E050-8E2A-6490-B228-266593AEFF22}"/>
              </a:ext>
            </a:extLst>
          </p:cNvPr>
          <p:cNvSpPr/>
          <p:nvPr/>
        </p:nvSpPr>
        <p:spPr>
          <a:xfrm>
            <a:off x="3584415" y="4500890"/>
            <a:ext cx="284971" cy="350370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AA559E6-1885-6526-6A88-89E2511E36F7}"/>
              </a:ext>
            </a:extLst>
          </p:cNvPr>
          <p:cNvSpPr/>
          <p:nvPr/>
        </p:nvSpPr>
        <p:spPr>
          <a:xfrm>
            <a:off x="3584415" y="4948506"/>
            <a:ext cx="284971" cy="350370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8B4A772-6A7B-0FDE-4874-D83CCF04B16B}"/>
              </a:ext>
            </a:extLst>
          </p:cNvPr>
          <p:cNvSpPr/>
          <p:nvPr/>
        </p:nvSpPr>
        <p:spPr>
          <a:xfrm>
            <a:off x="3578705" y="5192535"/>
            <a:ext cx="284971" cy="350370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4793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F5BDEC-2AD7-EC8D-B239-9EBDCA60CA5F}"/>
              </a:ext>
            </a:extLst>
          </p:cNvPr>
          <p:cNvSpPr txBox="1"/>
          <p:nvPr/>
        </p:nvSpPr>
        <p:spPr>
          <a:xfrm>
            <a:off x="923456" y="1179280"/>
            <a:ext cx="108037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Dropout is to ‘drop out’ the neurons, setting the output of corresponding neurons to 0</a:t>
            </a:r>
          </a:p>
          <a:p>
            <a:endParaRPr lang="en-US" altLang="ko-KR" dirty="0"/>
          </a:p>
          <a:p>
            <a:r>
              <a:rPr lang="en-US" altLang="ko-KR" dirty="0"/>
              <a:t>    We can set dropout rate,</a:t>
            </a:r>
          </a:p>
          <a:p>
            <a:r>
              <a:rPr lang="en-US" altLang="ko-KR" dirty="0"/>
              <a:t>    which decides the probability of dropping for every neurons in hidden layer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and Decoder Layers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435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B225B817-A870-9DF5-C2CE-36667D12A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456" y="3137475"/>
            <a:ext cx="6070200" cy="58870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39109774-7321-E056-177C-1FFC169ADFF4}"/>
              </a:ext>
            </a:extLst>
          </p:cNvPr>
          <p:cNvSpPr txBox="1"/>
          <p:nvPr/>
        </p:nvSpPr>
        <p:spPr>
          <a:xfrm>
            <a:off x="923456" y="3813981"/>
            <a:ext cx="108037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 err="1"/>
              <a:t>attn_output</a:t>
            </a:r>
            <a:r>
              <a:rPr lang="en-US" altLang="ko-KR" dirty="0"/>
              <a:t> is a input matrix</a:t>
            </a:r>
          </a:p>
          <a:p>
            <a:r>
              <a:rPr lang="en-US" altLang="ko-KR" dirty="0"/>
              <a:t>    training will be given, like this !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D5C49BC-1068-7485-82E6-12FC6AECB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456" y="2811756"/>
            <a:ext cx="4384671" cy="325719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81FF191F-9923-9E54-BB6B-CEB19219EE9C}"/>
              </a:ext>
            </a:extLst>
          </p:cNvPr>
          <p:cNvSpPr/>
          <p:nvPr/>
        </p:nvSpPr>
        <p:spPr>
          <a:xfrm>
            <a:off x="3716449" y="3400424"/>
            <a:ext cx="1184163" cy="350370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E2FAF96-9406-6A06-B5CD-1C2554EAA6B0}"/>
              </a:ext>
            </a:extLst>
          </p:cNvPr>
          <p:cNvSpPr/>
          <p:nvPr/>
        </p:nvSpPr>
        <p:spPr>
          <a:xfrm>
            <a:off x="4911837" y="3388117"/>
            <a:ext cx="2081819" cy="350370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A17D05-3627-17E0-48B5-6FAF4773BC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9219" y="4460312"/>
            <a:ext cx="6408473" cy="35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448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and Decoder Layers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435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1A0E0C1D-85CD-6834-2EF9-B665C481E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554613"/>
            <a:ext cx="6414473" cy="23489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A0D12A9-9DA9-CBDB-6E08-FD99FC5C0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1" y="1228728"/>
            <a:ext cx="4440168" cy="32588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F76F7957-6A67-F44C-AFE3-CCF3963A888C}"/>
              </a:ext>
            </a:extLst>
          </p:cNvPr>
          <p:cNvSpPr txBox="1"/>
          <p:nvPr/>
        </p:nvSpPr>
        <p:spPr>
          <a:xfrm>
            <a:off x="925551" y="4421481"/>
            <a:ext cx="79612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This is the call function for </a:t>
            </a:r>
            <a:r>
              <a:rPr lang="en-US" altLang="ko-KR" dirty="0" err="1"/>
              <a:t>EncoderLayer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   When we call </a:t>
            </a:r>
            <a:r>
              <a:rPr lang="en-US" altLang="ko-KR" dirty="0" err="1"/>
              <a:t>EncoderLayer</a:t>
            </a:r>
            <a:r>
              <a:rPr lang="en-US" altLang="ko-KR" dirty="0"/>
              <a:t> object with parameter (x, training, mask),</a:t>
            </a:r>
          </a:p>
          <a:p>
            <a:r>
              <a:rPr lang="en-US" altLang="ko-KR" dirty="0"/>
              <a:t>    This code will run.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192F4A4-47E1-D7DB-FC83-76207C542F3F}"/>
              </a:ext>
            </a:extLst>
          </p:cNvPr>
          <p:cNvSpPr/>
          <p:nvPr/>
        </p:nvSpPr>
        <p:spPr>
          <a:xfrm>
            <a:off x="7729547" y="2397146"/>
            <a:ext cx="1671637" cy="2154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5158880-1C07-D861-158E-07F6B0E525F6}"/>
              </a:ext>
            </a:extLst>
          </p:cNvPr>
          <p:cNvSpPr/>
          <p:nvPr/>
        </p:nvSpPr>
        <p:spPr>
          <a:xfrm>
            <a:off x="7871226" y="2195911"/>
            <a:ext cx="1405890" cy="2514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Encoder Layer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092B43F-642E-B90F-241E-FF582B881E2C}"/>
              </a:ext>
            </a:extLst>
          </p:cNvPr>
          <p:cNvCxnSpPr>
            <a:cxnSpLocks/>
          </p:cNvCxnSpPr>
          <p:nvPr/>
        </p:nvCxnSpPr>
        <p:spPr>
          <a:xfrm flipV="1">
            <a:off x="8572025" y="4399469"/>
            <a:ext cx="0" cy="388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47D931E-DDAF-A3BD-4641-3091659B6772}"/>
              </a:ext>
            </a:extLst>
          </p:cNvPr>
          <p:cNvSpPr/>
          <p:nvPr/>
        </p:nvSpPr>
        <p:spPr>
          <a:xfrm>
            <a:off x="8070981" y="4028233"/>
            <a:ext cx="971551" cy="369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2D1FD48-7FB2-5939-3352-BE423ED3DCB7}"/>
              </a:ext>
            </a:extLst>
          </p:cNvPr>
          <p:cNvSpPr/>
          <p:nvPr/>
        </p:nvSpPr>
        <p:spPr>
          <a:xfrm>
            <a:off x="8070983" y="3028022"/>
            <a:ext cx="971551" cy="3693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ffn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401F0C9-1739-F6A6-690F-CBD4D87E48D1}"/>
              </a:ext>
            </a:extLst>
          </p:cNvPr>
          <p:cNvSpPr/>
          <p:nvPr/>
        </p:nvSpPr>
        <p:spPr>
          <a:xfrm>
            <a:off x="8070982" y="3669108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EC6B579-4438-E87F-7053-911D9C4FB1B9}"/>
              </a:ext>
            </a:extLst>
          </p:cNvPr>
          <p:cNvSpPr/>
          <p:nvPr/>
        </p:nvSpPr>
        <p:spPr>
          <a:xfrm>
            <a:off x="8070983" y="2668810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09000DC-65E6-14FA-CBD1-E3795684890A}"/>
              </a:ext>
            </a:extLst>
          </p:cNvPr>
          <p:cNvSpPr/>
          <p:nvPr/>
        </p:nvSpPr>
        <p:spPr>
          <a:xfrm>
            <a:off x="9510712" y="2397207"/>
            <a:ext cx="1671633" cy="3311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CA92086-EB4C-C187-211F-CC72890A3C1A}"/>
              </a:ext>
            </a:extLst>
          </p:cNvPr>
          <p:cNvSpPr/>
          <p:nvPr/>
        </p:nvSpPr>
        <p:spPr>
          <a:xfrm>
            <a:off x="9636925" y="2231884"/>
            <a:ext cx="1405890" cy="251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A7CC929-7223-3674-F929-824295E4455A}"/>
              </a:ext>
            </a:extLst>
          </p:cNvPr>
          <p:cNvSpPr/>
          <p:nvPr/>
        </p:nvSpPr>
        <p:spPr>
          <a:xfrm>
            <a:off x="9870226" y="5122355"/>
            <a:ext cx="971551" cy="369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E3E75E8-C67D-1B4F-1D25-FA88F9D98FEC}"/>
              </a:ext>
            </a:extLst>
          </p:cNvPr>
          <p:cNvSpPr/>
          <p:nvPr/>
        </p:nvSpPr>
        <p:spPr>
          <a:xfrm>
            <a:off x="9870226" y="3028084"/>
            <a:ext cx="971551" cy="3693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ffn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3E3D849-73D5-D860-6A65-45A5002AFDEC}"/>
              </a:ext>
            </a:extLst>
          </p:cNvPr>
          <p:cNvSpPr/>
          <p:nvPr/>
        </p:nvSpPr>
        <p:spPr>
          <a:xfrm>
            <a:off x="9870437" y="4759574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518CAE3-D690-12BE-C6B7-22B3BBBD35B6}"/>
              </a:ext>
            </a:extLst>
          </p:cNvPr>
          <p:cNvSpPr/>
          <p:nvPr/>
        </p:nvSpPr>
        <p:spPr>
          <a:xfrm>
            <a:off x="9858691" y="3669169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61C0F1A-2ED4-0728-D5D9-A40EFABCB172}"/>
              </a:ext>
            </a:extLst>
          </p:cNvPr>
          <p:cNvSpPr/>
          <p:nvPr/>
        </p:nvSpPr>
        <p:spPr>
          <a:xfrm>
            <a:off x="9870226" y="4028294"/>
            <a:ext cx="971551" cy="369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D247FDAB-9B34-F38A-C599-F4E33239FCDA}"/>
              </a:ext>
            </a:extLst>
          </p:cNvPr>
          <p:cNvCxnSpPr/>
          <p:nvPr/>
        </p:nvCxnSpPr>
        <p:spPr>
          <a:xfrm flipV="1">
            <a:off x="10344467" y="5476915"/>
            <a:ext cx="0" cy="388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B6BD63B-03E4-1CC4-2269-18674E4F9EE6}"/>
              </a:ext>
            </a:extLst>
          </p:cNvPr>
          <p:cNvSpPr/>
          <p:nvPr/>
        </p:nvSpPr>
        <p:spPr>
          <a:xfrm>
            <a:off x="9870225" y="2674380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7DAF6CAF-D592-62CD-496E-BA8021816AAF}"/>
              </a:ext>
            </a:extLst>
          </p:cNvPr>
          <p:cNvCxnSpPr>
            <a:cxnSpLocks/>
          </p:cNvCxnSpPr>
          <p:nvPr/>
        </p:nvCxnSpPr>
        <p:spPr>
          <a:xfrm flipH="1" flipV="1">
            <a:off x="10367747" y="4397566"/>
            <a:ext cx="3335" cy="348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651FCBF-C98A-9D6C-E79D-464E8B37520D}"/>
              </a:ext>
            </a:extLst>
          </p:cNvPr>
          <p:cNvCxnSpPr>
            <a:cxnSpLocks/>
            <a:stCxn id="61" idx="0"/>
            <a:endCxn id="63" idx="2"/>
          </p:cNvCxnSpPr>
          <p:nvPr/>
        </p:nvCxnSpPr>
        <p:spPr>
          <a:xfrm flipV="1">
            <a:off x="10356002" y="4986151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941B5D48-E40D-A0BB-25D9-1413FAC77039}"/>
              </a:ext>
            </a:extLst>
          </p:cNvPr>
          <p:cNvCxnSpPr>
            <a:cxnSpLocks/>
          </p:cNvCxnSpPr>
          <p:nvPr/>
        </p:nvCxnSpPr>
        <p:spPr>
          <a:xfrm flipV="1">
            <a:off x="10367747" y="3880660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F568E71-D494-A28B-F026-0DFA73C308E0}"/>
              </a:ext>
            </a:extLst>
          </p:cNvPr>
          <p:cNvCxnSpPr>
            <a:cxnSpLocks/>
          </p:cNvCxnSpPr>
          <p:nvPr/>
        </p:nvCxnSpPr>
        <p:spPr>
          <a:xfrm flipV="1">
            <a:off x="10367747" y="2889816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152FF2C-D363-EB73-CC30-4E2E1228DB27}"/>
              </a:ext>
            </a:extLst>
          </p:cNvPr>
          <p:cNvCxnSpPr>
            <a:cxnSpLocks/>
          </p:cNvCxnSpPr>
          <p:nvPr/>
        </p:nvCxnSpPr>
        <p:spPr>
          <a:xfrm flipV="1">
            <a:off x="8556545" y="2889816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EBD1A5A-4728-9268-64BA-A21764EC28C2}"/>
              </a:ext>
            </a:extLst>
          </p:cNvPr>
          <p:cNvCxnSpPr>
            <a:cxnSpLocks/>
          </p:cNvCxnSpPr>
          <p:nvPr/>
        </p:nvCxnSpPr>
        <p:spPr>
          <a:xfrm flipV="1">
            <a:off x="8571814" y="3887130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9F3359D5-4394-C420-D792-5CC81C5F8E1D}"/>
              </a:ext>
            </a:extLst>
          </p:cNvPr>
          <p:cNvCxnSpPr>
            <a:stCxn id="52" idx="2"/>
          </p:cNvCxnSpPr>
          <p:nvPr/>
        </p:nvCxnSpPr>
        <p:spPr>
          <a:xfrm rot="5400000" flipH="1">
            <a:off x="7920061" y="3906397"/>
            <a:ext cx="596469" cy="694140"/>
          </a:xfrm>
          <a:prstGeom prst="bentConnector4">
            <a:avLst>
              <a:gd name="adj1" fmla="val 958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C273E39-E4F7-11E3-5501-9FE98D2FD5ED}"/>
              </a:ext>
            </a:extLst>
          </p:cNvPr>
          <p:cNvCxnSpPr>
            <a:cxnSpLocks/>
          </p:cNvCxnSpPr>
          <p:nvPr/>
        </p:nvCxnSpPr>
        <p:spPr>
          <a:xfrm>
            <a:off x="7871225" y="3955232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C159A42F-E5F6-E7AD-132E-0E5FE7B31868}"/>
              </a:ext>
            </a:extLst>
          </p:cNvPr>
          <p:cNvCxnSpPr/>
          <p:nvPr/>
        </p:nvCxnSpPr>
        <p:spPr>
          <a:xfrm rot="5400000" flipH="1">
            <a:off x="7926509" y="2925517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9515061B-8E66-EB97-5B97-880EACEA351E}"/>
              </a:ext>
            </a:extLst>
          </p:cNvPr>
          <p:cNvCxnSpPr>
            <a:cxnSpLocks/>
          </p:cNvCxnSpPr>
          <p:nvPr/>
        </p:nvCxnSpPr>
        <p:spPr>
          <a:xfrm>
            <a:off x="7877673" y="2974352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2442F29-0930-5E9F-5ED5-F5A3F9376D83}"/>
              </a:ext>
            </a:extLst>
          </p:cNvPr>
          <p:cNvCxnSpPr>
            <a:cxnSpLocks/>
            <a:stCxn id="57" idx="0"/>
          </p:cNvCxnSpPr>
          <p:nvPr/>
        </p:nvCxnSpPr>
        <p:spPr>
          <a:xfrm flipH="1" flipV="1">
            <a:off x="8556545" y="3422368"/>
            <a:ext cx="213" cy="246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5AE66068-F6CA-7D0C-4158-22679FFB59FD}"/>
              </a:ext>
            </a:extLst>
          </p:cNvPr>
          <p:cNvCxnSpPr>
            <a:cxnSpLocks/>
          </p:cNvCxnSpPr>
          <p:nvPr/>
        </p:nvCxnSpPr>
        <p:spPr>
          <a:xfrm flipH="1" flipV="1">
            <a:off x="10366686" y="3380994"/>
            <a:ext cx="213" cy="246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467F3E68-F99C-DB44-A1C8-851C0F3B9EBE}"/>
              </a:ext>
            </a:extLst>
          </p:cNvPr>
          <p:cNvCxnSpPr/>
          <p:nvPr/>
        </p:nvCxnSpPr>
        <p:spPr>
          <a:xfrm rot="5400000" flipH="1">
            <a:off x="9727883" y="2920819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BD60815B-11BC-242B-4D74-D5A84539DC81}"/>
              </a:ext>
            </a:extLst>
          </p:cNvPr>
          <p:cNvCxnSpPr>
            <a:cxnSpLocks/>
          </p:cNvCxnSpPr>
          <p:nvPr/>
        </p:nvCxnSpPr>
        <p:spPr>
          <a:xfrm>
            <a:off x="9687868" y="2976016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8C106CF9-31E4-5432-0FF5-E9253BA3D069}"/>
              </a:ext>
            </a:extLst>
          </p:cNvPr>
          <p:cNvCxnSpPr/>
          <p:nvPr/>
        </p:nvCxnSpPr>
        <p:spPr>
          <a:xfrm rot="5400000" flipH="1">
            <a:off x="9710697" y="3906396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8D86A697-1E0D-B308-01C6-7E18191E520F}"/>
              </a:ext>
            </a:extLst>
          </p:cNvPr>
          <p:cNvCxnSpPr>
            <a:cxnSpLocks/>
          </p:cNvCxnSpPr>
          <p:nvPr/>
        </p:nvCxnSpPr>
        <p:spPr>
          <a:xfrm>
            <a:off x="9670682" y="3961593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D880CE0A-B6EB-C5C2-9722-76AB466B79B2}"/>
              </a:ext>
            </a:extLst>
          </p:cNvPr>
          <p:cNvCxnSpPr/>
          <p:nvPr/>
        </p:nvCxnSpPr>
        <p:spPr>
          <a:xfrm rot="5400000" flipH="1">
            <a:off x="9710696" y="4993640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B862594D-0DDD-88FC-23AB-3B3121412914}"/>
              </a:ext>
            </a:extLst>
          </p:cNvPr>
          <p:cNvCxnSpPr>
            <a:cxnSpLocks/>
          </p:cNvCxnSpPr>
          <p:nvPr/>
        </p:nvCxnSpPr>
        <p:spPr>
          <a:xfrm>
            <a:off x="9670681" y="5048837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2B8433C3-BBE6-09AD-24F7-77A62B9A3BDD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9042534" y="2782099"/>
            <a:ext cx="234582" cy="143557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A817FED5-F267-B387-2D60-39B3CAA52CC1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9265686" y="4212961"/>
            <a:ext cx="604540" cy="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447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Review : Positional Encoding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574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F9D959A9-062C-FF48-B046-788B0B06A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899" y="2742907"/>
            <a:ext cx="4486901" cy="110505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72714A4-44FF-E2B4-DDCF-FA62E48CD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13" y="1614037"/>
            <a:ext cx="5496692" cy="336279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3D90E1D-FC36-E22C-75F9-9CF2338D5D62}"/>
              </a:ext>
            </a:extLst>
          </p:cNvPr>
          <p:cNvSpPr/>
          <p:nvPr/>
        </p:nvSpPr>
        <p:spPr>
          <a:xfrm>
            <a:off x="769613" y="1614037"/>
            <a:ext cx="5496692" cy="69101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707D9336-422A-7177-FD68-324AB72CAC49}"/>
              </a:ext>
            </a:extLst>
          </p:cNvPr>
          <p:cNvCxnSpPr>
            <a:cxnSpLocks/>
            <a:stCxn id="9" idx="3"/>
            <a:endCxn id="24" idx="0"/>
          </p:cNvCxnSpPr>
          <p:nvPr/>
        </p:nvCxnSpPr>
        <p:spPr>
          <a:xfrm>
            <a:off x="6266305" y="1959543"/>
            <a:ext cx="3724847" cy="828106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896ED57-6B27-9559-2909-0E6A20E07276}"/>
              </a:ext>
            </a:extLst>
          </p:cNvPr>
          <p:cNvSpPr/>
          <p:nvPr/>
        </p:nvSpPr>
        <p:spPr>
          <a:xfrm>
            <a:off x="9016999" y="2787649"/>
            <a:ext cx="1948305" cy="450851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6B1E2DD-F581-3546-A175-BA58FDECFAA4}"/>
              </a:ext>
            </a:extLst>
          </p:cNvPr>
          <p:cNvSpPr/>
          <p:nvPr/>
        </p:nvSpPr>
        <p:spPr>
          <a:xfrm>
            <a:off x="9137649" y="3330505"/>
            <a:ext cx="1948305" cy="450851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EA9AAD-8906-1474-40FF-9A2153DFD0E2}"/>
              </a:ext>
            </a:extLst>
          </p:cNvPr>
          <p:cNvSpPr/>
          <p:nvPr/>
        </p:nvSpPr>
        <p:spPr>
          <a:xfrm>
            <a:off x="1041400" y="3409950"/>
            <a:ext cx="3746500" cy="81280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0000FF"/>
              </a:highlight>
            </a:endParaRP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16A08531-F4E0-ABE0-271A-B48F5D8B4C5D}"/>
              </a:ext>
            </a:extLst>
          </p:cNvPr>
          <p:cNvCxnSpPr>
            <a:stCxn id="11" idx="3"/>
          </p:cNvCxnSpPr>
          <p:nvPr/>
        </p:nvCxnSpPr>
        <p:spPr>
          <a:xfrm flipV="1">
            <a:off x="4787900" y="3695700"/>
            <a:ext cx="4081903" cy="120650"/>
          </a:xfrm>
          <a:prstGeom prst="bentConnector3">
            <a:avLst>
              <a:gd name="adj1" fmla="val 999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73F3722-75C7-07E2-EA81-71D415F3765F}"/>
              </a:ext>
            </a:extLst>
          </p:cNvPr>
          <p:cNvSpPr/>
          <p:nvPr/>
        </p:nvSpPr>
        <p:spPr>
          <a:xfrm>
            <a:off x="8623299" y="3429001"/>
            <a:ext cx="479553" cy="266700"/>
          </a:xfrm>
          <a:prstGeom prst="rect">
            <a:avLst/>
          </a:prstGeom>
          <a:noFill/>
          <a:ln w="12700">
            <a:solidFill>
              <a:srgbClr val="0070C0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8C61EB2-44B7-FE3D-9351-083E0DFD46F7}"/>
              </a:ext>
            </a:extLst>
          </p:cNvPr>
          <p:cNvSpPr/>
          <p:nvPr/>
        </p:nvSpPr>
        <p:spPr>
          <a:xfrm>
            <a:off x="8495976" y="2903971"/>
            <a:ext cx="479553" cy="266700"/>
          </a:xfrm>
          <a:prstGeom prst="rect">
            <a:avLst/>
          </a:prstGeom>
          <a:noFill/>
          <a:ln w="12700">
            <a:solidFill>
              <a:srgbClr val="0070C0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89FAB67-A058-BE0D-EBF3-D82BC3136A98}"/>
              </a:ext>
            </a:extLst>
          </p:cNvPr>
          <p:cNvSpPr/>
          <p:nvPr/>
        </p:nvSpPr>
        <p:spPr>
          <a:xfrm>
            <a:off x="2914650" y="4917075"/>
            <a:ext cx="3820464" cy="691011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dimension of return matrix is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(1, 10000, 512)</a:t>
            </a:r>
          </a:p>
        </p:txBody>
      </p:sp>
    </p:spTree>
    <p:extLst>
      <p:ext uri="{BB962C8B-B14F-4D97-AF65-F5344CB8AC3E}">
        <p14:creationId xmlns:p14="http://schemas.microsoft.com/office/powerpoint/2010/main" val="27560223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and Decoder Layers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435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1A0E0C1D-85CD-6834-2EF9-B665C481E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554613"/>
            <a:ext cx="6414473" cy="23489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A0D12A9-9DA9-CBDB-6E08-FD99FC5C0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1" y="1228728"/>
            <a:ext cx="4440168" cy="32588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F76F7957-6A67-F44C-AFE3-CCF3963A888C}"/>
              </a:ext>
            </a:extLst>
          </p:cNvPr>
          <p:cNvSpPr txBox="1"/>
          <p:nvPr/>
        </p:nvSpPr>
        <p:spPr>
          <a:xfrm>
            <a:off x="925551" y="4421481"/>
            <a:ext cx="7961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x is a matrix that passed positional encoding layer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F79E80E-7444-6881-873D-EB8845CD4A10}"/>
              </a:ext>
            </a:extLst>
          </p:cNvPr>
          <p:cNvSpPr/>
          <p:nvPr/>
        </p:nvSpPr>
        <p:spPr>
          <a:xfrm>
            <a:off x="2328869" y="1540323"/>
            <a:ext cx="342900" cy="325884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A583B3A-ABED-E90A-8876-ED7DCDCB3BBD}"/>
              </a:ext>
            </a:extLst>
          </p:cNvPr>
          <p:cNvSpPr/>
          <p:nvPr/>
        </p:nvSpPr>
        <p:spPr>
          <a:xfrm>
            <a:off x="1350012" y="4986151"/>
            <a:ext cx="3510987" cy="7384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x.shape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batch_size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seq_len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d_model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28D77D5-620C-45BB-F238-934BE8ADF040}"/>
              </a:ext>
            </a:extLst>
          </p:cNvPr>
          <p:cNvSpPr/>
          <p:nvPr/>
        </p:nvSpPr>
        <p:spPr>
          <a:xfrm>
            <a:off x="7729547" y="2397146"/>
            <a:ext cx="1671637" cy="2154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8B08E91-0AB4-47D9-0E49-5BAFEA71CDEE}"/>
              </a:ext>
            </a:extLst>
          </p:cNvPr>
          <p:cNvSpPr/>
          <p:nvPr/>
        </p:nvSpPr>
        <p:spPr>
          <a:xfrm>
            <a:off x="7871226" y="2195911"/>
            <a:ext cx="1405890" cy="2514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Encoder Layer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2523BCB-8126-F429-89FF-1DD4DA2CD71C}"/>
              </a:ext>
            </a:extLst>
          </p:cNvPr>
          <p:cNvCxnSpPr>
            <a:cxnSpLocks/>
          </p:cNvCxnSpPr>
          <p:nvPr/>
        </p:nvCxnSpPr>
        <p:spPr>
          <a:xfrm flipV="1">
            <a:off x="8572025" y="4399469"/>
            <a:ext cx="0" cy="388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7ADA292-8036-B686-1895-F396911BEEC1}"/>
              </a:ext>
            </a:extLst>
          </p:cNvPr>
          <p:cNvSpPr/>
          <p:nvPr/>
        </p:nvSpPr>
        <p:spPr>
          <a:xfrm>
            <a:off x="8070981" y="4028233"/>
            <a:ext cx="971551" cy="369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A61E3D4-A40E-016F-5E93-03B6467B95AD}"/>
              </a:ext>
            </a:extLst>
          </p:cNvPr>
          <p:cNvSpPr/>
          <p:nvPr/>
        </p:nvSpPr>
        <p:spPr>
          <a:xfrm>
            <a:off x="8070983" y="3028022"/>
            <a:ext cx="971551" cy="3693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ffn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5115075-65AA-C83B-3D4A-C6B996AFCB89}"/>
              </a:ext>
            </a:extLst>
          </p:cNvPr>
          <p:cNvSpPr/>
          <p:nvPr/>
        </p:nvSpPr>
        <p:spPr>
          <a:xfrm>
            <a:off x="8070982" y="3669108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A9356CC-C8A4-B141-4D68-C61D20E0C923}"/>
              </a:ext>
            </a:extLst>
          </p:cNvPr>
          <p:cNvSpPr/>
          <p:nvPr/>
        </p:nvSpPr>
        <p:spPr>
          <a:xfrm>
            <a:off x="8070983" y="2668810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AAE29DA-E9CF-FA63-2CF3-B479AAB4C2AA}"/>
              </a:ext>
            </a:extLst>
          </p:cNvPr>
          <p:cNvSpPr/>
          <p:nvPr/>
        </p:nvSpPr>
        <p:spPr>
          <a:xfrm>
            <a:off x="9510712" y="2397207"/>
            <a:ext cx="1671633" cy="3311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C2F51D3-BAA8-A6F4-509D-178D53070A28}"/>
              </a:ext>
            </a:extLst>
          </p:cNvPr>
          <p:cNvSpPr/>
          <p:nvPr/>
        </p:nvSpPr>
        <p:spPr>
          <a:xfrm>
            <a:off x="9636925" y="2231884"/>
            <a:ext cx="1405890" cy="251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8A16E2F-F3C4-126D-4CDB-43D446A4D905}"/>
              </a:ext>
            </a:extLst>
          </p:cNvPr>
          <p:cNvSpPr/>
          <p:nvPr/>
        </p:nvSpPr>
        <p:spPr>
          <a:xfrm>
            <a:off x="9870226" y="5122355"/>
            <a:ext cx="971551" cy="369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45BC13F-8663-B296-32B9-DC855DB3E612}"/>
              </a:ext>
            </a:extLst>
          </p:cNvPr>
          <p:cNvSpPr/>
          <p:nvPr/>
        </p:nvSpPr>
        <p:spPr>
          <a:xfrm>
            <a:off x="9870226" y="3028084"/>
            <a:ext cx="971551" cy="3693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ffn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3B4D87E-418A-B251-88D2-196ACA919871}"/>
              </a:ext>
            </a:extLst>
          </p:cNvPr>
          <p:cNvSpPr/>
          <p:nvPr/>
        </p:nvSpPr>
        <p:spPr>
          <a:xfrm>
            <a:off x="9870437" y="4759574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56C4264-BA1F-9C8F-3151-EEE3C6DFF0C2}"/>
              </a:ext>
            </a:extLst>
          </p:cNvPr>
          <p:cNvSpPr/>
          <p:nvPr/>
        </p:nvSpPr>
        <p:spPr>
          <a:xfrm>
            <a:off x="9858691" y="3669169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E50DB5A-8875-4687-E5F7-6EA46956E8B3}"/>
              </a:ext>
            </a:extLst>
          </p:cNvPr>
          <p:cNvSpPr/>
          <p:nvPr/>
        </p:nvSpPr>
        <p:spPr>
          <a:xfrm>
            <a:off x="9870226" y="4028294"/>
            <a:ext cx="971551" cy="369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930DE1F5-CED8-EB36-C93A-66E0F20C34EE}"/>
              </a:ext>
            </a:extLst>
          </p:cNvPr>
          <p:cNvCxnSpPr/>
          <p:nvPr/>
        </p:nvCxnSpPr>
        <p:spPr>
          <a:xfrm flipV="1">
            <a:off x="10344467" y="5476915"/>
            <a:ext cx="0" cy="388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F66C17E-FF38-660E-4348-E858648C4106}"/>
              </a:ext>
            </a:extLst>
          </p:cNvPr>
          <p:cNvSpPr/>
          <p:nvPr/>
        </p:nvSpPr>
        <p:spPr>
          <a:xfrm>
            <a:off x="9870225" y="2674380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EC48ADFE-3ADB-5D74-7B3B-773628A35E8D}"/>
              </a:ext>
            </a:extLst>
          </p:cNvPr>
          <p:cNvCxnSpPr>
            <a:cxnSpLocks/>
          </p:cNvCxnSpPr>
          <p:nvPr/>
        </p:nvCxnSpPr>
        <p:spPr>
          <a:xfrm flipH="1" flipV="1">
            <a:off x="10367747" y="4397566"/>
            <a:ext cx="3335" cy="348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4021612-15B0-D29C-D1CC-A6148ED83258}"/>
              </a:ext>
            </a:extLst>
          </p:cNvPr>
          <p:cNvCxnSpPr>
            <a:cxnSpLocks/>
            <a:stCxn id="52" idx="0"/>
            <a:endCxn id="54" idx="2"/>
          </p:cNvCxnSpPr>
          <p:nvPr/>
        </p:nvCxnSpPr>
        <p:spPr>
          <a:xfrm flipV="1">
            <a:off x="10356002" y="4986151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407E177A-2715-5A69-3A5B-03E12AA79D9C}"/>
              </a:ext>
            </a:extLst>
          </p:cNvPr>
          <p:cNvCxnSpPr>
            <a:cxnSpLocks/>
          </p:cNvCxnSpPr>
          <p:nvPr/>
        </p:nvCxnSpPr>
        <p:spPr>
          <a:xfrm flipV="1">
            <a:off x="10367747" y="3880660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1EA260B-C89E-0725-E2A1-1BBDE10217F3}"/>
              </a:ext>
            </a:extLst>
          </p:cNvPr>
          <p:cNvCxnSpPr>
            <a:cxnSpLocks/>
          </p:cNvCxnSpPr>
          <p:nvPr/>
        </p:nvCxnSpPr>
        <p:spPr>
          <a:xfrm flipV="1">
            <a:off x="10367747" y="2889816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4E8E76E-A66D-F68F-0179-E2A769A185AE}"/>
              </a:ext>
            </a:extLst>
          </p:cNvPr>
          <p:cNvCxnSpPr>
            <a:cxnSpLocks/>
          </p:cNvCxnSpPr>
          <p:nvPr/>
        </p:nvCxnSpPr>
        <p:spPr>
          <a:xfrm flipV="1">
            <a:off x="8556545" y="2889816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3791D081-6DE0-42F5-0716-672CCFD87BE0}"/>
              </a:ext>
            </a:extLst>
          </p:cNvPr>
          <p:cNvCxnSpPr>
            <a:cxnSpLocks/>
          </p:cNvCxnSpPr>
          <p:nvPr/>
        </p:nvCxnSpPr>
        <p:spPr>
          <a:xfrm flipV="1">
            <a:off x="8571814" y="3887130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649A3951-3433-9474-4227-66263DE2E26D}"/>
              </a:ext>
            </a:extLst>
          </p:cNvPr>
          <p:cNvCxnSpPr>
            <a:stCxn id="35" idx="2"/>
          </p:cNvCxnSpPr>
          <p:nvPr/>
        </p:nvCxnSpPr>
        <p:spPr>
          <a:xfrm rot="5400000" flipH="1">
            <a:off x="7920061" y="3906397"/>
            <a:ext cx="596469" cy="694140"/>
          </a:xfrm>
          <a:prstGeom prst="bentConnector4">
            <a:avLst>
              <a:gd name="adj1" fmla="val 958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4AC1246-7893-A945-DCE4-F7D1BF6243D4}"/>
              </a:ext>
            </a:extLst>
          </p:cNvPr>
          <p:cNvCxnSpPr>
            <a:cxnSpLocks/>
          </p:cNvCxnSpPr>
          <p:nvPr/>
        </p:nvCxnSpPr>
        <p:spPr>
          <a:xfrm>
            <a:off x="7871225" y="3955232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0DE7473B-C14A-AB18-D1CC-04CC1EC4F48E}"/>
              </a:ext>
            </a:extLst>
          </p:cNvPr>
          <p:cNvCxnSpPr/>
          <p:nvPr/>
        </p:nvCxnSpPr>
        <p:spPr>
          <a:xfrm rot="5400000" flipH="1">
            <a:off x="7926509" y="2925517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4D421E4-7403-12AB-3141-EBE1A484A00B}"/>
              </a:ext>
            </a:extLst>
          </p:cNvPr>
          <p:cNvCxnSpPr>
            <a:cxnSpLocks/>
          </p:cNvCxnSpPr>
          <p:nvPr/>
        </p:nvCxnSpPr>
        <p:spPr>
          <a:xfrm>
            <a:off x="7877673" y="2974352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77921867-AA84-C3D3-AF28-B0D0BFC3E7D6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8556545" y="3422368"/>
            <a:ext cx="213" cy="246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87E9BD82-D727-1603-DF04-00CF7045A17A}"/>
              </a:ext>
            </a:extLst>
          </p:cNvPr>
          <p:cNvCxnSpPr>
            <a:cxnSpLocks/>
          </p:cNvCxnSpPr>
          <p:nvPr/>
        </p:nvCxnSpPr>
        <p:spPr>
          <a:xfrm flipH="1" flipV="1">
            <a:off x="10366686" y="3380994"/>
            <a:ext cx="213" cy="246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95C25F66-6240-E781-8041-F4BCE21620F7}"/>
              </a:ext>
            </a:extLst>
          </p:cNvPr>
          <p:cNvCxnSpPr/>
          <p:nvPr/>
        </p:nvCxnSpPr>
        <p:spPr>
          <a:xfrm rot="5400000" flipH="1">
            <a:off x="9727883" y="2920819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5EE129F-CD4D-723C-5955-4BF598595361}"/>
              </a:ext>
            </a:extLst>
          </p:cNvPr>
          <p:cNvCxnSpPr>
            <a:cxnSpLocks/>
          </p:cNvCxnSpPr>
          <p:nvPr/>
        </p:nvCxnSpPr>
        <p:spPr>
          <a:xfrm>
            <a:off x="9687868" y="2976016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A4FCAF16-814F-8BAD-FDBF-4996CADBE2A5}"/>
              </a:ext>
            </a:extLst>
          </p:cNvPr>
          <p:cNvCxnSpPr/>
          <p:nvPr/>
        </p:nvCxnSpPr>
        <p:spPr>
          <a:xfrm rot="5400000" flipH="1">
            <a:off x="9710697" y="3906396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B1163286-4A1F-BF83-5938-BCB6F8DFF398}"/>
              </a:ext>
            </a:extLst>
          </p:cNvPr>
          <p:cNvCxnSpPr>
            <a:cxnSpLocks/>
          </p:cNvCxnSpPr>
          <p:nvPr/>
        </p:nvCxnSpPr>
        <p:spPr>
          <a:xfrm>
            <a:off x="9670682" y="3961593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0BD59C7F-C9A5-62D1-03C9-F8A31FD28D1C}"/>
              </a:ext>
            </a:extLst>
          </p:cNvPr>
          <p:cNvCxnSpPr/>
          <p:nvPr/>
        </p:nvCxnSpPr>
        <p:spPr>
          <a:xfrm rot="5400000" flipH="1">
            <a:off x="9710696" y="4993640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43AB93B1-B0E2-B53F-92AD-C6042162A542}"/>
              </a:ext>
            </a:extLst>
          </p:cNvPr>
          <p:cNvCxnSpPr>
            <a:cxnSpLocks/>
          </p:cNvCxnSpPr>
          <p:nvPr/>
        </p:nvCxnSpPr>
        <p:spPr>
          <a:xfrm>
            <a:off x="9670681" y="5048837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1249C9E4-BAAA-452B-68B6-CC86917D5A1A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9042534" y="2782099"/>
            <a:ext cx="234582" cy="143557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7CD81AF-9C08-3412-D21B-24A2405981E1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9265686" y="4212961"/>
            <a:ext cx="604540" cy="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3573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and Decoder Layers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435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1A0E0C1D-85CD-6834-2EF9-B665C481E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554613"/>
            <a:ext cx="6414473" cy="23489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A0D12A9-9DA9-CBDB-6E08-FD99FC5C0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1" y="1228728"/>
            <a:ext cx="4440168" cy="32588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F76F7957-6A67-F44C-AFE3-CCF3963A888C}"/>
              </a:ext>
            </a:extLst>
          </p:cNvPr>
          <p:cNvSpPr txBox="1"/>
          <p:nvPr/>
        </p:nvSpPr>
        <p:spPr>
          <a:xfrm>
            <a:off x="925551" y="4421481"/>
            <a:ext cx="85734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training is a Boolean type parameter, used in dropout</a:t>
            </a:r>
          </a:p>
          <a:p>
            <a:endParaRPr lang="en-US" altLang="ko-KR" dirty="0"/>
          </a:p>
          <a:p>
            <a:r>
              <a:rPr lang="en-US" altLang="ko-KR" sz="1800" dirty="0">
                <a:ln w="0"/>
                <a:solidFill>
                  <a:schemeClr val="tx1"/>
                </a:solidFill>
              </a:rPr>
              <a:t>        </a:t>
            </a:r>
            <a:r>
              <a:rPr lang="ko-KR" altLang="en-US" dirty="0">
                <a:ln w="0"/>
              </a:rPr>
              <a:t>▷ </a:t>
            </a:r>
            <a:r>
              <a:rPr lang="en-US" altLang="ko-KR" sz="1800" dirty="0">
                <a:ln w="0"/>
                <a:solidFill>
                  <a:schemeClr val="tx1"/>
                </a:solidFill>
              </a:rPr>
              <a:t>if True, we apply dropout for input layer (</a:t>
            </a:r>
            <a:r>
              <a:rPr lang="en-US" altLang="ko-KR" sz="1800" dirty="0" err="1">
                <a:ln w="0"/>
                <a:solidFill>
                  <a:schemeClr val="tx1"/>
                </a:solidFill>
              </a:rPr>
              <a:t>attn_output</a:t>
            </a:r>
            <a:r>
              <a:rPr lang="en-US" altLang="ko-KR" sz="1800" dirty="0">
                <a:ln w="0"/>
                <a:solidFill>
                  <a:schemeClr val="tx1"/>
                </a:solidFill>
              </a:rPr>
              <a:t> / </a:t>
            </a:r>
            <a:r>
              <a:rPr lang="en-US" altLang="ko-KR" sz="1800" dirty="0" err="1">
                <a:ln w="0"/>
                <a:solidFill>
                  <a:schemeClr val="tx1"/>
                </a:solidFill>
              </a:rPr>
              <a:t>ffn_output</a:t>
            </a:r>
            <a:r>
              <a:rPr lang="en-US" altLang="ko-KR" sz="1800" dirty="0">
                <a:ln w="0"/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800" dirty="0">
                <a:ln w="0"/>
                <a:solidFill>
                  <a:schemeClr val="tx1"/>
                </a:solidFill>
              </a:rPr>
              <a:t>        </a:t>
            </a:r>
            <a:r>
              <a:rPr lang="ko-KR" altLang="en-US" dirty="0">
                <a:ln w="0"/>
              </a:rPr>
              <a:t>▷ </a:t>
            </a:r>
            <a:r>
              <a:rPr lang="en-US" altLang="ko-KR" sz="1800" dirty="0">
                <a:ln w="0"/>
                <a:solidFill>
                  <a:schemeClr val="tx1"/>
                </a:solidFill>
              </a:rPr>
              <a:t>if False, this layer will do nothing.</a:t>
            </a:r>
          </a:p>
          <a:p>
            <a:endParaRPr lang="en-US" altLang="ko-KR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F79E80E-7444-6881-873D-EB8845CD4A10}"/>
              </a:ext>
            </a:extLst>
          </p:cNvPr>
          <p:cNvSpPr/>
          <p:nvPr/>
        </p:nvSpPr>
        <p:spPr>
          <a:xfrm>
            <a:off x="2663190" y="1554612"/>
            <a:ext cx="948690" cy="325884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28D77D5-620C-45BB-F238-934BE8ADF040}"/>
              </a:ext>
            </a:extLst>
          </p:cNvPr>
          <p:cNvSpPr/>
          <p:nvPr/>
        </p:nvSpPr>
        <p:spPr>
          <a:xfrm>
            <a:off x="7729547" y="2397146"/>
            <a:ext cx="1671637" cy="2154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8B08E91-0AB4-47D9-0E49-5BAFEA71CDEE}"/>
              </a:ext>
            </a:extLst>
          </p:cNvPr>
          <p:cNvSpPr/>
          <p:nvPr/>
        </p:nvSpPr>
        <p:spPr>
          <a:xfrm>
            <a:off x="7871226" y="2195911"/>
            <a:ext cx="1405890" cy="2514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Encoder Layer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2523BCB-8126-F429-89FF-1DD4DA2CD71C}"/>
              </a:ext>
            </a:extLst>
          </p:cNvPr>
          <p:cNvCxnSpPr>
            <a:cxnSpLocks/>
          </p:cNvCxnSpPr>
          <p:nvPr/>
        </p:nvCxnSpPr>
        <p:spPr>
          <a:xfrm flipV="1">
            <a:off x="8572025" y="4399469"/>
            <a:ext cx="0" cy="388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7ADA292-8036-B686-1895-F396911BEEC1}"/>
              </a:ext>
            </a:extLst>
          </p:cNvPr>
          <p:cNvSpPr/>
          <p:nvPr/>
        </p:nvSpPr>
        <p:spPr>
          <a:xfrm>
            <a:off x="8070981" y="4028233"/>
            <a:ext cx="971551" cy="369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A61E3D4-A40E-016F-5E93-03B6467B95AD}"/>
              </a:ext>
            </a:extLst>
          </p:cNvPr>
          <p:cNvSpPr/>
          <p:nvPr/>
        </p:nvSpPr>
        <p:spPr>
          <a:xfrm>
            <a:off x="8070983" y="3028022"/>
            <a:ext cx="971551" cy="3693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ffn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5115075-65AA-C83B-3D4A-C6B996AFCB89}"/>
              </a:ext>
            </a:extLst>
          </p:cNvPr>
          <p:cNvSpPr/>
          <p:nvPr/>
        </p:nvSpPr>
        <p:spPr>
          <a:xfrm>
            <a:off x="8070982" y="3669108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A9356CC-C8A4-B141-4D68-C61D20E0C923}"/>
              </a:ext>
            </a:extLst>
          </p:cNvPr>
          <p:cNvSpPr/>
          <p:nvPr/>
        </p:nvSpPr>
        <p:spPr>
          <a:xfrm>
            <a:off x="8070983" y="2668810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AAE29DA-E9CF-FA63-2CF3-B479AAB4C2AA}"/>
              </a:ext>
            </a:extLst>
          </p:cNvPr>
          <p:cNvSpPr/>
          <p:nvPr/>
        </p:nvSpPr>
        <p:spPr>
          <a:xfrm>
            <a:off x="9510712" y="2397207"/>
            <a:ext cx="1671633" cy="3311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C2F51D3-BAA8-A6F4-509D-178D53070A28}"/>
              </a:ext>
            </a:extLst>
          </p:cNvPr>
          <p:cNvSpPr/>
          <p:nvPr/>
        </p:nvSpPr>
        <p:spPr>
          <a:xfrm>
            <a:off x="9636925" y="2231884"/>
            <a:ext cx="1405890" cy="251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8A16E2F-F3C4-126D-4CDB-43D446A4D905}"/>
              </a:ext>
            </a:extLst>
          </p:cNvPr>
          <p:cNvSpPr/>
          <p:nvPr/>
        </p:nvSpPr>
        <p:spPr>
          <a:xfrm>
            <a:off x="9870226" y="5122355"/>
            <a:ext cx="971551" cy="369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45BC13F-8663-B296-32B9-DC855DB3E612}"/>
              </a:ext>
            </a:extLst>
          </p:cNvPr>
          <p:cNvSpPr/>
          <p:nvPr/>
        </p:nvSpPr>
        <p:spPr>
          <a:xfrm>
            <a:off x="9870226" y="3028084"/>
            <a:ext cx="971551" cy="3693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ffn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3B4D87E-418A-B251-88D2-196ACA919871}"/>
              </a:ext>
            </a:extLst>
          </p:cNvPr>
          <p:cNvSpPr/>
          <p:nvPr/>
        </p:nvSpPr>
        <p:spPr>
          <a:xfrm>
            <a:off x="9870437" y="4759574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56C4264-BA1F-9C8F-3151-EEE3C6DFF0C2}"/>
              </a:ext>
            </a:extLst>
          </p:cNvPr>
          <p:cNvSpPr/>
          <p:nvPr/>
        </p:nvSpPr>
        <p:spPr>
          <a:xfrm>
            <a:off x="9858691" y="3669169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E50DB5A-8875-4687-E5F7-6EA46956E8B3}"/>
              </a:ext>
            </a:extLst>
          </p:cNvPr>
          <p:cNvSpPr/>
          <p:nvPr/>
        </p:nvSpPr>
        <p:spPr>
          <a:xfrm>
            <a:off x="9870226" y="4028294"/>
            <a:ext cx="971551" cy="369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930DE1F5-CED8-EB36-C93A-66E0F20C34EE}"/>
              </a:ext>
            </a:extLst>
          </p:cNvPr>
          <p:cNvCxnSpPr/>
          <p:nvPr/>
        </p:nvCxnSpPr>
        <p:spPr>
          <a:xfrm flipV="1">
            <a:off x="10344467" y="5476915"/>
            <a:ext cx="0" cy="388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F66C17E-FF38-660E-4348-E858648C4106}"/>
              </a:ext>
            </a:extLst>
          </p:cNvPr>
          <p:cNvSpPr/>
          <p:nvPr/>
        </p:nvSpPr>
        <p:spPr>
          <a:xfrm>
            <a:off x="9870225" y="2674380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EC48ADFE-3ADB-5D74-7B3B-773628A35E8D}"/>
              </a:ext>
            </a:extLst>
          </p:cNvPr>
          <p:cNvCxnSpPr>
            <a:cxnSpLocks/>
          </p:cNvCxnSpPr>
          <p:nvPr/>
        </p:nvCxnSpPr>
        <p:spPr>
          <a:xfrm flipH="1" flipV="1">
            <a:off x="10367747" y="4397566"/>
            <a:ext cx="3335" cy="348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4021612-15B0-D29C-D1CC-A6148ED83258}"/>
              </a:ext>
            </a:extLst>
          </p:cNvPr>
          <p:cNvCxnSpPr>
            <a:cxnSpLocks/>
            <a:stCxn id="52" idx="0"/>
            <a:endCxn id="54" idx="2"/>
          </p:cNvCxnSpPr>
          <p:nvPr/>
        </p:nvCxnSpPr>
        <p:spPr>
          <a:xfrm flipV="1">
            <a:off x="10356002" y="4986151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407E177A-2715-5A69-3A5B-03E12AA79D9C}"/>
              </a:ext>
            </a:extLst>
          </p:cNvPr>
          <p:cNvCxnSpPr>
            <a:cxnSpLocks/>
          </p:cNvCxnSpPr>
          <p:nvPr/>
        </p:nvCxnSpPr>
        <p:spPr>
          <a:xfrm flipV="1">
            <a:off x="10367747" y="3880660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1EA260B-C89E-0725-E2A1-1BBDE10217F3}"/>
              </a:ext>
            </a:extLst>
          </p:cNvPr>
          <p:cNvCxnSpPr>
            <a:cxnSpLocks/>
          </p:cNvCxnSpPr>
          <p:nvPr/>
        </p:nvCxnSpPr>
        <p:spPr>
          <a:xfrm flipV="1">
            <a:off x="10367747" y="2889816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4E8E76E-A66D-F68F-0179-E2A769A185AE}"/>
              </a:ext>
            </a:extLst>
          </p:cNvPr>
          <p:cNvCxnSpPr>
            <a:cxnSpLocks/>
          </p:cNvCxnSpPr>
          <p:nvPr/>
        </p:nvCxnSpPr>
        <p:spPr>
          <a:xfrm flipV="1">
            <a:off x="8556545" y="2889816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3791D081-6DE0-42F5-0716-672CCFD87BE0}"/>
              </a:ext>
            </a:extLst>
          </p:cNvPr>
          <p:cNvCxnSpPr>
            <a:cxnSpLocks/>
          </p:cNvCxnSpPr>
          <p:nvPr/>
        </p:nvCxnSpPr>
        <p:spPr>
          <a:xfrm flipV="1">
            <a:off x="8571814" y="3887130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649A3951-3433-9474-4227-66263DE2E26D}"/>
              </a:ext>
            </a:extLst>
          </p:cNvPr>
          <p:cNvCxnSpPr>
            <a:stCxn id="35" idx="2"/>
          </p:cNvCxnSpPr>
          <p:nvPr/>
        </p:nvCxnSpPr>
        <p:spPr>
          <a:xfrm rot="5400000" flipH="1">
            <a:off x="7920061" y="3906397"/>
            <a:ext cx="596469" cy="694140"/>
          </a:xfrm>
          <a:prstGeom prst="bentConnector4">
            <a:avLst>
              <a:gd name="adj1" fmla="val 958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4AC1246-7893-A945-DCE4-F7D1BF6243D4}"/>
              </a:ext>
            </a:extLst>
          </p:cNvPr>
          <p:cNvCxnSpPr>
            <a:cxnSpLocks/>
          </p:cNvCxnSpPr>
          <p:nvPr/>
        </p:nvCxnSpPr>
        <p:spPr>
          <a:xfrm>
            <a:off x="7871225" y="3955232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0DE7473B-C14A-AB18-D1CC-04CC1EC4F48E}"/>
              </a:ext>
            </a:extLst>
          </p:cNvPr>
          <p:cNvCxnSpPr/>
          <p:nvPr/>
        </p:nvCxnSpPr>
        <p:spPr>
          <a:xfrm rot="5400000" flipH="1">
            <a:off x="7926509" y="2925517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4D421E4-7403-12AB-3141-EBE1A484A00B}"/>
              </a:ext>
            </a:extLst>
          </p:cNvPr>
          <p:cNvCxnSpPr>
            <a:cxnSpLocks/>
          </p:cNvCxnSpPr>
          <p:nvPr/>
        </p:nvCxnSpPr>
        <p:spPr>
          <a:xfrm>
            <a:off x="7877673" y="2974352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77921867-AA84-C3D3-AF28-B0D0BFC3E7D6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8556545" y="3422368"/>
            <a:ext cx="213" cy="246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87E9BD82-D727-1603-DF04-00CF7045A17A}"/>
              </a:ext>
            </a:extLst>
          </p:cNvPr>
          <p:cNvCxnSpPr>
            <a:cxnSpLocks/>
          </p:cNvCxnSpPr>
          <p:nvPr/>
        </p:nvCxnSpPr>
        <p:spPr>
          <a:xfrm flipH="1" flipV="1">
            <a:off x="10366686" y="3380994"/>
            <a:ext cx="213" cy="246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95C25F66-6240-E781-8041-F4BCE21620F7}"/>
              </a:ext>
            </a:extLst>
          </p:cNvPr>
          <p:cNvCxnSpPr/>
          <p:nvPr/>
        </p:nvCxnSpPr>
        <p:spPr>
          <a:xfrm rot="5400000" flipH="1">
            <a:off x="9727883" y="2920819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5EE129F-CD4D-723C-5955-4BF598595361}"/>
              </a:ext>
            </a:extLst>
          </p:cNvPr>
          <p:cNvCxnSpPr>
            <a:cxnSpLocks/>
          </p:cNvCxnSpPr>
          <p:nvPr/>
        </p:nvCxnSpPr>
        <p:spPr>
          <a:xfrm>
            <a:off x="9687868" y="2976016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A4FCAF16-814F-8BAD-FDBF-4996CADBE2A5}"/>
              </a:ext>
            </a:extLst>
          </p:cNvPr>
          <p:cNvCxnSpPr/>
          <p:nvPr/>
        </p:nvCxnSpPr>
        <p:spPr>
          <a:xfrm rot="5400000" flipH="1">
            <a:off x="9710697" y="3906396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B1163286-4A1F-BF83-5938-BCB6F8DFF398}"/>
              </a:ext>
            </a:extLst>
          </p:cNvPr>
          <p:cNvCxnSpPr>
            <a:cxnSpLocks/>
          </p:cNvCxnSpPr>
          <p:nvPr/>
        </p:nvCxnSpPr>
        <p:spPr>
          <a:xfrm>
            <a:off x="9670682" y="3961593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0BD59C7F-C9A5-62D1-03C9-F8A31FD28D1C}"/>
              </a:ext>
            </a:extLst>
          </p:cNvPr>
          <p:cNvCxnSpPr/>
          <p:nvPr/>
        </p:nvCxnSpPr>
        <p:spPr>
          <a:xfrm rot="5400000" flipH="1">
            <a:off x="9710696" y="4993640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43AB93B1-B0E2-B53F-92AD-C6042162A542}"/>
              </a:ext>
            </a:extLst>
          </p:cNvPr>
          <p:cNvCxnSpPr>
            <a:cxnSpLocks/>
          </p:cNvCxnSpPr>
          <p:nvPr/>
        </p:nvCxnSpPr>
        <p:spPr>
          <a:xfrm>
            <a:off x="9670681" y="5048837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1249C9E4-BAAA-452B-68B6-CC86917D5A1A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9042534" y="2782099"/>
            <a:ext cx="234582" cy="143557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7CD81AF-9C08-3412-D21B-24A2405981E1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9265686" y="4212961"/>
            <a:ext cx="604540" cy="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204DED3C-4AB8-6445-2DC5-2EB815C13268}"/>
              </a:ext>
            </a:extLst>
          </p:cNvPr>
          <p:cNvSpPr/>
          <p:nvPr/>
        </p:nvSpPr>
        <p:spPr>
          <a:xfrm>
            <a:off x="5365718" y="2284429"/>
            <a:ext cx="1880901" cy="325884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C4202E35-C219-32C0-EDC9-0421D05F5C02}"/>
              </a:ext>
            </a:extLst>
          </p:cNvPr>
          <p:cNvSpPr/>
          <p:nvPr/>
        </p:nvSpPr>
        <p:spPr>
          <a:xfrm>
            <a:off x="5130117" y="3269232"/>
            <a:ext cx="1880901" cy="325884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6629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52</a:t>
            </a:fld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and Decoder Layers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435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1A0E0C1D-85CD-6834-2EF9-B665C481E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554613"/>
            <a:ext cx="6414473" cy="23489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A0D12A9-9DA9-CBDB-6E08-FD99FC5C0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1" y="1228728"/>
            <a:ext cx="4440168" cy="325884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7F79E80E-7444-6881-873D-EB8845CD4A10}"/>
              </a:ext>
            </a:extLst>
          </p:cNvPr>
          <p:cNvSpPr/>
          <p:nvPr/>
        </p:nvSpPr>
        <p:spPr>
          <a:xfrm>
            <a:off x="3594735" y="1554612"/>
            <a:ext cx="662940" cy="325884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28D77D5-620C-45BB-F238-934BE8ADF040}"/>
              </a:ext>
            </a:extLst>
          </p:cNvPr>
          <p:cNvSpPr/>
          <p:nvPr/>
        </p:nvSpPr>
        <p:spPr>
          <a:xfrm>
            <a:off x="7729547" y="2397146"/>
            <a:ext cx="1671637" cy="2154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8B08E91-0AB4-47D9-0E49-5BAFEA71CDEE}"/>
              </a:ext>
            </a:extLst>
          </p:cNvPr>
          <p:cNvSpPr/>
          <p:nvPr/>
        </p:nvSpPr>
        <p:spPr>
          <a:xfrm>
            <a:off x="7871226" y="2195911"/>
            <a:ext cx="1405890" cy="2514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Encoder Layer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2523BCB-8126-F429-89FF-1DD4DA2CD71C}"/>
              </a:ext>
            </a:extLst>
          </p:cNvPr>
          <p:cNvCxnSpPr>
            <a:cxnSpLocks/>
          </p:cNvCxnSpPr>
          <p:nvPr/>
        </p:nvCxnSpPr>
        <p:spPr>
          <a:xfrm flipV="1">
            <a:off x="8572025" y="4399469"/>
            <a:ext cx="0" cy="388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7ADA292-8036-B686-1895-F396911BEEC1}"/>
              </a:ext>
            </a:extLst>
          </p:cNvPr>
          <p:cNvSpPr/>
          <p:nvPr/>
        </p:nvSpPr>
        <p:spPr>
          <a:xfrm>
            <a:off x="8070981" y="4028233"/>
            <a:ext cx="971551" cy="369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A61E3D4-A40E-016F-5E93-03B6467B95AD}"/>
              </a:ext>
            </a:extLst>
          </p:cNvPr>
          <p:cNvSpPr/>
          <p:nvPr/>
        </p:nvSpPr>
        <p:spPr>
          <a:xfrm>
            <a:off x="8070983" y="3028022"/>
            <a:ext cx="971551" cy="3693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ffn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5115075-65AA-C83B-3D4A-C6B996AFCB89}"/>
              </a:ext>
            </a:extLst>
          </p:cNvPr>
          <p:cNvSpPr/>
          <p:nvPr/>
        </p:nvSpPr>
        <p:spPr>
          <a:xfrm>
            <a:off x="8070982" y="3669108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A9356CC-C8A4-B141-4D68-C61D20E0C923}"/>
              </a:ext>
            </a:extLst>
          </p:cNvPr>
          <p:cNvSpPr/>
          <p:nvPr/>
        </p:nvSpPr>
        <p:spPr>
          <a:xfrm>
            <a:off x="8070983" y="2668810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AAE29DA-E9CF-FA63-2CF3-B479AAB4C2AA}"/>
              </a:ext>
            </a:extLst>
          </p:cNvPr>
          <p:cNvSpPr/>
          <p:nvPr/>
        </p:nvSpPr>
        <p:spPr>
          <a:xfrm>
            <a:off x="9510712" y="2397207"/>
            <a:ext cx="1671633" cy="3311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C2F51D3-BAA8-A6F4-509D-178D53070A28}"/>
              </a:ext>
            </a:extLst>
          </p:cNvPr>
          <p:cNvSpPr/>
          <p:nvPr/>
        </p:nvSpPr>
        <p:spPr>
          <a:xfrm>
            <a:off x="9636925" y="2231884"/>
            <a:ext cx="1405890" cy="251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8A16E2F-F3C4-126D-4CDB-43D446A4D905}"/>
              </a:ext>
            </a:extLst>
          </p:cNvPr>
          <p:cNvSpPr/>
          <p:nvPr/>
        </p:nvSpPr>
        <p:spPr>
          <a:xfrm>
            <a:off x="9870226" y="5122355"/>
            <a:ext cx="971551" cy="369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45BC13F-8663-B296-32B9-DC855DB3E612}"/>
              </a:ext>
            </a:extLst>
          </p:cNvPr>
          <p:cNvSpPr/>
          <p:nvPr/>
        </p:nvSpPr>
        <p:spPr>
          <a:xfrm>
            <a:off x="9870226" y="3028084"/>
            <a:ext cx="971551" cy="3693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ffn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3B4D87E-418A-B251-88D2-196ACA919871}"/>
              </a:ext>
            </a:extLst>
          </p:cNvPr>
          <p:cNvSpPr/>
          <p:nvPr/>
        </p:nvSpPr>
        <p:spPr>
          <a:xfrm>
            <a:off x="9870437" y="4759574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56C4264-BA1F-9C8F-3151-EEE3C6DFF0C2}"/>
              </a:ext>
            </a:extLst>
          </p:cNvPr>
          <p:cNvSpPr/>
          <p:nvPr/>
        </p:nvSpPr>
        <p:spPr>
          <a:xfrm>
            <a:off x="9858691" y="3669169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E50DB5A-8875-4687-E5F7-6EA46956E8B3}"/>
              </a:ext>
            </a:extLst>
          </p:cNvPr>
          <p:cNvSpPr/>
          <p:nvPr/>
        </p:nvSpPr>
        <p:spPr>
          <a:xfrm>
            <a:off x="9870226" y="4028294"/>
            <a:ext cx="971551" cy="369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930DE1F5-CED8-EB36-C93A-66E0F20C34EE}"/>
              </a:ext>
            </a:extLst>
          </p:cNvPr>
          <p:cNvCxnSpPr/>
          <p:nvPr/>
        </p:nvCxnSpPr>
        <p:spPr>
          <a:xfrm flipV="1">
            <a:off x="10344467" y="5476915"/>
            <a:ext cx="0" cy="388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F66C17E-FF38-660E-4348-E858648C4106}"/>
              </a:ext>
            </a:extLst>
          </p:cNvPr>
          <p:cNvSpPr/>
          <p:nvPr/>
        </p:nvSpPr>
        <p:spPr>
          <a:xfrm>
            <a:off x="9870225" y="2674380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EC48ADFE-3ADB-5D74-7B3B-773628A35E8D}"/>
              </a:ext>
            </a:extLst>
          </p:cNvPr>
          <p:cNvCxnSpPr>
            <a:cxnSpLocks/>
          </p:cNvCxnSpPr>
          <p:nvPr/>
        </p:nvCxnSpPr>
        <p:spPr>
          <a:xfrm flipH="1" flipV="1">
            <a:off x="10367747" y="4397566"/>
            <a:ext cx="3335" cy="348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4021612-15B0-D29C-D1CC-A6148ED83258}"/>
              </a:ext>
            </a:extLst>
          </p:cNvPr>
          <p:cNvCxnSpPr>
            <a:cxnSpLocks/>
            <a:stCxn id="52" idx="0"/>
            <a:endCxn id="54" idx="2"/>
          </p:cNvCxnSpPr>
          <p:nvPr/>
        </p:nvCxnSpPr>
        <p:spPr>
          <a:xfrm flipV="1">
            <a:off x="10356002" y="4986151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407E177A-2715-5A69-3A5B-03E12AA79D9C}"/>
              </a:ext>
            </a:extLst>
          </p:cNvPr>
          <p:cNvCxnSpPr>
            <a:cxnSpLocks/>
          </p:cNvCxnSpPr>
          <p:nvPr/>
        </p:nvCxnSpPr>
        <p:spPr>
          <a:xfrm flipV="1">
            <a:off x="10367747" y="3880660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1EA260B-C89E-0725-E2A1-1BBDE10217F3}"/>
              </a:ext>
            </a:extLst>
          </p:cNvPr>
          <p:cNvCxnSpPr>
            <a:cxnSpLocks/>
          </p:cNvCxnSpPr>
          <p:nvPr/>
        </p:nvCxnSpPr>
        <p:spPr>
          <a:xfrm flipV="1">
            <a:off x="10367747" y="2889816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4E8E76E-A66D-F68F-0179-E2A769A185AE}"/>
              </a:ext>
            </a:extLst>
          </p:cNvPr>
          <p:cNvCxnSpPr>
            <a:cxnSpLocks/>
          </p:cNvCxnSpPr>
          <p:nvPr/>
        </p:nvCxnSpPr>
        <p:spPr>
          <a:xfrm flipV="1">
            <a:off x="8556545" y="2889816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3791D081-6DE0-42F5-0716-672CCFD87BE0}"/>
              </a:ext>
            </a:extLst>
          </p:cNvPr>
          <p:cNvCxnSpPr>
            <a:cxnSpLocks/>
          </p:cNvCxnSpPr>
          <p:nvPr/>
        </p:nvCxnSpPr>
        <p:spPr>
          <a:xfrm flipV="1">
            <a:off x="8571814" y="3887130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649A3951-3433-9474-4227-66263DE2E26D}"/>
              </a:ext>
            </a:extLst>
          </p:cNvPr>
          <p:cNvCxnSpPr>
            <a:stCxn id="35" idx="2"/>
          </p:cNvCxnSpPr>
          <p:nvPr/>
        </p:nvCxnSpPr>
        <p:spPr>
          <a:xfrm rot="5400000" flipH="1">
            <a:off x="7920061" y="3906397"/>
            <a:ext cx="596469" cy="694140"/>
          </a:xfrm>
          <a:prstGeom prst="bentConnector4">
            <a:avLst>
              <a:gd name="adj1" fmla="val 958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4AC1246-7893-A945-DCE4-F7D1BF6243D4}"/>
              </a:ext>
            </a:extLst>
          </p:cNvPr>
          <p:cNvCxnSpPr>
            <a:cxnSpLocks/>
          </p:cNvCxnSpPr>
          <p:nvPr/>
        </p:nvCxnSpPr>
        <p:spPr>
          <a:xfrm>
            <a:off x="7871225" y="3955232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0DE7473B-C14A-AB18-D1CC-04CC1EC4F48E}"/>
              </a:ext>
            </a:extLst>
          </p:cNvPr>
          <p:cNvCxnSpPr/>
          <p:nvPr/>
        </p:nvCxnSpPr>
        <p:spPr>
          <a:xfrm rot="5400000" flipH="1">
            <a:off x="7926509" y="2925517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4D421E4-7403-12AB-3141-EBE1A484A00B}"/>
              </a:ext>
            </a:extLst>
          </p:cNvPr>
          <p:cNvCxnSpPr>
            <a:cxnSpLocks/>
          </p:cNvCxnSpPr>
          <p:nvPr/>
        </p:nvCxnSpPr>
        <p:spPr>
          <a:xfrm>
            <a:off x="7877673" y="2974352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77921867-AA84-C3D3-AF28-B0D0BFC3E7D6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8556545" y="3422368"/>
            <a:ext cx="213" cy="246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87E9BD82-D727-1603-DF04-00CF7045A17A}"/>
              </a:ext>
            </a:extLst>
          </p:cNvPr>
          <p:cNvCxnSpPr>
            <a:cxnSpLocks/>
          </p:cNvCxnSpPr>
          <p:nvPr/>
        </p:nvCxnSpPr>
        <p:spPr>
          <a:xfrm flipH="1" flipV="1">
            <a:off x="10366686" y="3380994"/>
            <a:ext cx="213" cy="246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95C25F66-6240-E781-8041-F4BCE21620F7}"/>
              </a:ext>
            </a:extLst>
          </p:cNvPr>
          <p:cNvCxnSpPr/>
          <p:nvPr/>
        </p:nvCxnSpPr>
        <p:spPr>
          <a:xfrm rot="5400000" flipH="1">
            <a:off x="9727883" y="2920819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5EE129F-CD4D-723C-5955-4BF598595361}"/>
              </a:ext>
            </a:extLst>
          </p:cNvPr>
          <p:cNvCxnSpPr>
            <a:cxnSpLocks/>
          </p:cNvCxnSpPr>
          <p:nvPr/>
        </p:nvCxnSpPr>
        <p:spPr>
          <a:xfrm>
            <a:off x="9687868" y="2976016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A4FCAF16-814F-8BAD-FDBF-4996CADBE2A5}"/>
              </a:ext>
            </a:extLst>
          </p:cNvPr>
          <p:cNvCxnSpPr/>
          <p:nvPr/>
        </p:nvCxnSpPr>
        <p:spPr>
          <a:xfrm rot="5400000" flipH="1">
            <a:off x="9710697" y="3906396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B1163286-4A1F-BF83-5938-BCB6F8DFF398}"/>
              </a:ext>
            </a:extLst>
          </p:cNvPr>
          <p:cNvCxnSpPr>
            <a:cxnSpLocks/>
          </p:cNvCxnSpPr>
          <p:nvPr/>
        </p:nvCxnSpPr>
        <p:spPr>
          <a:xfrm>
            <a:off x="9670682" y="3961593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0BD59C7F-C9A5-62D1-03C9-F8A31FD28D1C}"/>
              </a:ext>
            </a:extLst>
          </p:cNvPr>
          <p:cNvCxnSpPr/>
          <p:nvPr/>
        </p:nvCxnSpPr>
        <p:spPr>
          <a:xfrm rot="5400000" flipH="1">
            <a:off x="9710696" y="4993640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43AB93B1-B0E2-B53F-92AD-C6042162A542}"/>
              </a:ext>
            </a:extLst>
          </p:cNvPr>
          <p:cNvCxnSpPr>
            <a:cxnSpLocks/>
          </p:cNvCxnSpPr>
          <p:nvPr/>
        </p:nvCxnSpPr>
        <p:spPr>
          <a:xfrm>
            <a:off x="9670681" y="5048837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1249C9E4-BAAA-452B-68B6-CC86917D5A1A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9042534" y="2782099"/>
            <a:ext cx="234582" cy="143557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7CD81AF-9C08-3412-D21B-24A2405981E1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9265686" y="4212961"/>
            <a:ext cx="604540" cy="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A6F18DB-4A11-D655-5A14-95701526A575}"/>
              </a:ext>
            </a:extLst>
          </p:cNvPr>
          <p:cNvSpPr txBox="1"/>
          <p:nvPr/>
        </p:nvSpPr>
        <p:spPr>
          <a:xfrm>
            <a:off x="925551" y="4421481"/>
            <a:ext cx="8573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mask is a mask matrix</a:t>
            </a:r>
            <a:r>
              <a:rPr lang="en-US" altLang="ko-KR" dirty="0">
                <a:ln w="0"/>
              </a:rPr>
              <a:t>, encoder layer uses padding mask !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167772E-7C39-CE2B-90FD-A9CFAFD0684E}"/>
              </a:ext>
            </a:extLst>
          </p:cNvPr>
          <p:cNvSpPr/>
          <p:nvPr/>
        </p:nvSpPr>
        <p:spPr>
          <a:xfrm>
            <a:off x="1350012" y="4986151"/>
            <a:ext cx="3510987" cy="7384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mask.shape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batch_size</a:t>
            </a:r>
            <a:r>
              <a:rPr lang="en-US" altLang="ko-KR" sz="1400" dirty="0">
                <a:solidFill>
                  <a:schemeClr val="tx1"/>
                </a:solidFill>
              </a:rPr>
              <a:t>, 1, 1, </a:t>
            </a:r>
            <a:r>
              <a:rPr lang="en-US" altLang="ko-KR" sz="1400" dirty="0" err="1">
                <a:solidFill>
                  <a:schemeClr val="tx1"/>
                </a:solidFill>
              </a:rPr>
              <a:t>seq_len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438A23B-9D46-CA63-FE46-90B40ACCDD5C}"/>
              </a:ext>
            </a:extLst>
          </p:cNvPr>
          <p:cNvSpPr txBox="1"/>
          <p:nvPr/>
        </p:nvSpPr>
        <p:spPr>
          <a:xfrm>
            <a:off x="2318909" y="5743244"/>
            <a:ext cx="77823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n w="0"/>
              </a:rPr>
              <a:t>▷ </a:t>
            </a:r>
            <a:r>
              <a:rPr lang="en-US" altLang="ko-KR" dirty="0">
                <a:ln w="0"/>
              </a:rPr>
              <a:t>x was 3-dimension matrix, but this is 4-dimension</a:t>
            </a:r>
          </a:p>
          <a:p>
            <a:r>
              <a:rPr lang="en-US" altLang="ko-KR" dirty="0">
                <a:ln w="0"/>
              </a:rPr>
              <a:t>    It’s because we use this in multi head attention, after </a:t>
            </a:r>
            <a:r>
              <a:rPr lang="en-US" altLang="ko-KR" dirty="0" err="1">
                <a:ln w="0"/>
              </a:rPr>
              <a:t>spliting</a:t>
            </a:r>
            <a:r>
              <a:rPr lang="en-US" altLang="ko-KR" dirty="0">
                <a:ln w="0"/>
              </a:rPr>
              <a:t> heads</a:t>
            </a:r>
          </a:p>
        </p:txBody>
      </p:sp>
    </p:spTree>
    <p:extLst>
      <p:ext uri="{BB962C8B-B14F-4D97-AF65-F5344CB8AC3E}">
        <p14:creationId xmlns:p14="http://schemas.microsoft.com/office/powerpoint/2010/main" val="35163426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53</a:t>
            </a:fld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and Decoder Layers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435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1A0E0C1D-85CD-6834-2EF9-B665C481E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554613"/>
            <a:ext cx="6414473" cy="23489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A0D12A9-9DA9-CBDB-6E08-FD99FC5C0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1" y="1228728"/>
            <a:ext cx="4440168" cy="32588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F76F7957-6A67-F44C-AFE3-CCF3963A888C}"/>
              </a:ext>
            </a:extLst>
          </p:cNvPr>
          <p:cNvSpPr txBox="1"/>
          <p:nvPr/>
        </p:nvSpPr>
        <p:spPr>
          <a:xfrm>
            <a:off x="925551" y="4421481"/>
            <a:ext cx="69521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Multi-Head attention</a:t>
            </a:r>
          </a:p>
          <a:p>
            <a:r>
              <a:rPr lang="en-US" altLang="ko-KR" dirty="0"/>
              <a:t>    use x to make query, key, value matrix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mha</a:t>
            </a:r>
            <a:r>
              <a:rPr lang="en-US" altLang="ko-KR" dirty="0"/>
              <a:t> returns attention matrix, which has its shape of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192F4A4-47E1-D7DB-FC83-76207C542F3F}"/>
              </a:ext>
            </a:extLst>
          </p:cNvPr>
          <p:cNvSpPr/>
          <p:nvPr/>
        </p:nvSpPr>
        <p:spPr>
          <a:xfrm>
            <a:off x="7729547" y="2397146"/>
            <a:ext cx="1671637" cy="2154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5158880-1C07-D861-158E-07F6B0E525F6}"/>
              </a:ext>
            </a:extLst>
          </p:cNvPr>
          <p:cNvSpPr/>
          <p:nvPr/>
        </p:nvSpPr>
        <p:spPr>
          <a:xfrm>
            <a:off x="7871226" y="2195911"/>
            <a:ext cx="1405890" cy="2514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Encoder Layer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092B43F-642E-B90F-241E-FF582B881E2C}"/>
              </a:ext>
            </a:extLst>
          </p:cNvPr>
          <p:cNvCxnSpPr>
            <a:cxnSpLocks/>
          </p:cNvCxnSpPr>
          <p:nvPr/>
        </p:nvCxnSpPr>
        <p:spPr>
          <a:xfrm flipV="1">
            <a:off x="8572025" y="4399469"/>
            <a:ext cx="0" cy="3886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47D931E-DDAF-A3BD-4641-3091659B6772}"/>
              </a:ext>
            </a:extLst>
          </p:cNvPr>
          <p:cNvSpPr/>
          <p:nvPr/>
        </p:nvSpPr>
        <p:spPr>
          <a:xfrm>
            <a:off x="8070981" y="4028233"/>
            <a:ext cx="971551" cy="369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2D1FD48-7FB2-5939-3352-BE423ED3DCB7}"/>
              </a:ext>
            </a:extLst>
          </p:cNvPr>
          <p:cNvSpPr/>
          <p:nvPr/>
        </p:nvSpPr>
        <p:spPr>
          <a:xfrm>
            <a:off x="8070983" y="3028022"/>
            <a:ext cx="971551" cy="3693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ffn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401F0C9-1739-F6A6-690F-CBD4D87E48D1}"/>
              </a:ext>
            </a:extLst>
          </p:cNvPr>
          <p:cNvSpPr/>
          <p:nvPr/>
        </p:nvSpPr>
        <p:spPr>
          <a:xfrm>
            <a:off x="8070982" y="3669108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EC6B579-4438-E87F-7053-911D9C4FB1B9}"/>
              </a:ext>
            </a:extLst>
          </p:cNvPr>
          <p:cNvSpPr/>
          <p:nvPr/>
        </p:nvSpPr>
        <p:spPr>
          <a:xfrm>
            <a:off x="8070983" y="2668810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09000DC-65E6-14FA-CBD1-E3795684890A}"/>
              </a:ext>
            </a:extLst>
          </p:cNvPr>
          <p:cNvSpPr/>
          <p:nvPr/>
        </p:nvSpPr>
        <p:spPr>
          <a:xfrm>
            <a:off x="9510712" y="2397207"/>
            <a:ext cx="1671633" cy="3311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CA92086-EB4C-C187-211F-CC72890A3C1A}"/>
              </a:ext>
            </a:extLst>
          </p:cNvPr>
          <p:cNvSpPr/>
          <p:nvPr/>
        </p:nvSpPr>
        <p:spPr>
          <a:xfrm>
            <a:off x="9636925" y="2231884"/>
            <a:ext cx="1405890" cy="251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A7CC929-7223-3674-F929-824295E4455A}"/>
              </a:ext>
            </a:extLst>
          </p:cNvPr>
          <p:cNvSpPr/>
          <p:nvPr/>
        </p:nvSpPr>
        <p:spPr>
          <a:xfrm>
            <a:off x="9870226" y="5122355"/>
            <a:ext cx="971551" cy="369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E3E75E8-C67D-1B4F-1D25-FA88F9D98FEC}"/>
              </a:ext>
            </a:extLst>
          </p:cNvPr>
          <p:cNvSpPr/>
          <p:nvPr/>
        </p:nvSpPr>
        <p:spPr>
          <a:xfrm>
            <a:off x="9870226" y="3028084"/>
            <a:ext cx="971551" cy="3693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ffn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3E3D849-73D5-D860-6A65-45A5002AFDEC}"/>
              </a:ext>
            </a:extLst>
          </p:cNvPr>
          <p:cNvSpPr/>
          <p:nvPr/>
        </p:nvSpPr>
        <p:spPr>
          <a:xfrm>
            <a:off x="9870437" y="4759574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518CAE3-D690-12BE-C6B7-22B3BBBD35B6}"/>
              </a:ext>
            </a:extLst>
          </p:cNvPr>
          <p:cNvSpPr/>
          <p:nvPr/>
        </p:nvSpPr>
        <p:spPr>
          <a:xfrm>
            <a:off x="9858691" y="3669169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61C0F1A-2ED4-0728-D5D9-A40EFABCB172}"/>
              </a:ext>
            </a:extLst>
          </p:cNvPr>
          <p:cNvSpPr/>
          <p:nvPr/>
        </p:nvSpPr>
        <p:spPr>
          <a:xfrm>
            <a:off x="9870226" y="4028294"/>
            <a:ext cx="971551" cy="369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D247FDAB-9B34-F38A-C599-F4E33239FCDA}"/>
              </a:ext>
            </a:extLst>
          </p:cNvPr>
          <p:cNvCxnSpPr/>
          <p:nvPr/>
        </p:nvCxnSpPr>
        <p:spPr>
          <a:xfrm flipV="1">
            <a:off x="10344467" y="5476915"/>
            <a:ext cx="0" cy="388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B6BD63B-03E4-1CC4-2269-18674E4F9EE6}"/>
              </a:ext>
            </a:extLst>
          </p:cNvPr>
          <p:cNvSpPr/>
          <p:nvPr/>
        </p:nvSpPr>
        <p:spPr>
          <a:xfrm>
            <a:off x="9870225" y="2674380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7DAF6CAF-D592-62CD-496E-BA8021816AAF}"/>
              </a:ext>
            </a:extLst>
          </p:cNvPr>
          <p:cNvCxnSpPr>
            <a:cxnSpLocks/>
          </p:cNvCxnSpPr>
          <p:nvPr/>
        </p:nvCxnSpPr>
        <p:spPr>
          <a:xfrm flipH="1" flipV="1">
            <a:off x="10367747" y="4397566"/>
            <a:ext cx="3335" cy="348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651FCBF-C98A-9D6C-E79D-464E8B37520D}"/>
              </a:ext>
            </a:extLst>
          </p:cNvPr>
          <p:cNvCxnSpPr>
            <a:cxnSpLocks/>
            <a:stCxn id="61" idx="0"/>
            <a:endCxn id="63" idx="2"/>
          </p:cNvCxnSpPr>
          <p:nvPr/>
        </p:nvCxnSpPr>
        <p:spPr>
          <a:xfrm flipV="1">
            <a:off x="10356002" y="4986151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941B5D48-E40D-A0BB-25D9-1413FAC77039}"/>
              </a:ext>
            </a:extLst>
          </p:cNvPr>
          <p:cNvCxnSpPr>
            <a:cxnSpLocks/>
          </p:cNvCxnSpPr>
          <p:nvPr/>
        </p:nvCxnSpPr>
        <p:spPr>
          <a:xfrm flipV="1">
            <a:off x="10367747" y="3880660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F568E71-D494-A28B-F026-0DFA73C308E0}"/>
              </a:ext>
            </a:extLst>
          </p:cNvPr>
          <p:cNvCxnSpPr>
            <a:cxnSpLocks/>
          </p:cNvCxnSpPr>
          <p:nvPr/>
        </p:nvCxnSpPr>
        <p:spPr>
          <a:xfrm flipV="1">
            <a:off x="10367747" y="2889816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152FF2C-D363-EB73-CC30-4E2E1228DB27}"/>
              </a:ext>
            </a:extLst>
          </p:cNvPr>
          <p:cNvCxnSpPr>
            <a:cxnSpLocks/>
          </p:cNvCxnSpPr>
          <p:nvPr/>
        </p:nvCxnSpPr>
        <p:spPr>
          <a:xfrm flipV="1">
            <a:off x="8556545" y="2889816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EBD1A5A-4728-9268-64BA-A21764EC28C2}"/>
              </a:ext>
            </a:extLst>
          </p:cNvPr>
          <p:cNvCxnSpPr>
            <a:cxnSpLocks/>
          </p:cNvCxnSpPr>
          <p:nvPr/>
        </p:nvCxnSpPr>
        <p:spPr>
          <a:xfrm flipV="1">
            <a:off x="8571814" y="3887130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9F3359D5-4394-C420-D792-5CC81C5F8E1D}"/>
              </a:ext>
            </a:extLst>
          </p:cNvPr>
          <p:cNvCxnSpPr>
            <a:stCxn id="52" idx="2"/>
          </p:cNvCxnSpPr>
          <p:nvPr/>
        </p:nvCxnSpPr>
        <p:spPr>
          <a:xfrm rot="5400000" flipH="1">
            <a:off x="7920061" y="3906397"/>
            <a:ext cx="596469" cy="694140"/>
          </a:xfrm>
          <a:prstGeom prst="bentConnector4">
            <a:avLst>
              <a:gd name="adj1" fmla="val 958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C273E39-E4F7-11E3-5501-9FE98D2FD5ED}"/>
              </a:ext>
            </a:extLst>
          </p:cNvPr>
          <p:cNvCxnSpPr>
            <a:cxnSpLocks/>
          </p:cNvCxnSpPr>
          <p:nvPr/>
        </p:nvCxnSpPr>
        <p:spPr>
          <a:xfrm>
            <a:off x="7871225" y="3955232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C159A42F-E5F6-E7AD-132E-0E5FE7B31868}"/>
              </a:ext>
            </a:extLst>
          </p:cNvPr>
          <p:cNvCxnSpPr/>
          <p:nvPr/>
        </p:nvCxnSpPr>
        <p:spPr>
          <a:xfrm rot="5400000" flipH="1">
            <a:off x="7926509" y="2925517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9515061B-8E66-EB97-5B97-880EACEA351E}"/>
              </a:ext>
            </a:extLst>
          </p:cNvPr>
          <p:cNvCxnSpPr>
            <a:cxnSpLocks/>
          </p:cNvCxnSpPr>
          <p:nvPr/>
        </p:nvCxnSpPr>
        <p:spPr>
          <a:xfrm>
            <a:off x="7877673" y="2974352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2442F29-0930-5E9F-5ED5-F5A3F9376D83}"/>
              </a:ext>
            </a:extLst>
          </p:cNvPr>
          <p:cNvCxnSpPr>
            <a:cxnSpLocks/>
            <a:stCxn id="57" idx="0"/>
          </p:cNvCxnSpPr>
          <p:nvPr/>
        </p:nvCxnSpPr>
        <p:spPr>
          <a:xfrm flipH="1" flipV="1">
            <a:off x="8556545" y="3422368"/>
            <a:ext cx="213" cy="246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5AE66068-F6CA-7D0C-4158-22679FFB59FD}"/>
              </a:ext>
            </a:extLst>
          </p:cNvPr>
          <p:cNvCxnSpPr>
            <a:cxnSpLocks/>
          </p:cNvCxnSpPr>
          <p:nvPr/>
        </p:nvCxnSpPr>
        <p:spPr>
          <a:xfrm flipH="1" flipV="1">
            <a:off x="10366686" y="3380994"/>
            <a:ext cx="213" cy="246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467F3E68-F99C-DB44-A1C8-851C0F3B9EBE}"/>
              </a:ext>
            </a:extLst>
          </p:cNvPr>
          <p:cNvCxnSpPr/>
          <p:nvPr/>
        </p:nvCxnSpPr>
        <p:spPr>
          <a:xfrm rot="5400000" flipH="1">
            <a:off x="9727883" y="2920819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BD60815B-11BC-242B-4D74-D5A84539DC81}"/>
              </a:ext>
            </a:extLst>
          </p:cNvPr>
          <p:cNvCxnSpPr>
            <a:cxnSpLocks/>
          </p:cNvCxnSpPr>
          <p:nvPr/>
        </p:nvCxnSpPr>
        <p:spPr>
          <a:xfrm>
            <a:off x="9687868" y="2976016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8C106CF9-31E4-5432-0FF5-E9253BA3D069}"/>
              </a:ext>
            </a:extLst>
          </p:cNvPr>
          <p:cNvCxnSpPr/>
          <p:nvPr/>
        </p:nvCxnSpPr>
        <p:spPr>
          <a:xfrm rot="5400000" flipH="1">
            <a:off x="9710697" y="3906396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8D86A697-1E0D-B308-01C6-7E18191E520F}"/>
              </a:ext>
            </a:extLst>
          </p:cNvPr>
          <p:cNvCxnSpPr>
            <a:cxnSpLocks/>
          </p:cNvCxnSpPr>
          <p:nvPr/>
        </p:nvCxnSpPr>
        <p:spPr>
          <a:xfrm>
            <a:off x="9670682" y="3961593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D880CE0A-B6EB-C5C2-9722-76AB466B79B2}"/>
              </a:ext>
            </a:extLst>
          </p:cNvPr>
          <p:cNvCxnSpPr/>
          <p:nvPr/>
        </p:nvCxnSpPr>
        <p:spPr>
          <a:xfrm rot="5400000" flipH="1">
            <a:off x="9710696" y="4993640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B862594D-0DDD-88FC-23AB-3B3121412914}"/>
              </a:ext>
            </a:extLst>
          </p:cNvPr>
          <p:cNvCxnSpPr>
            <a:cxnSpLocks/>
          </p:cNvCxnSpPr>
          <p:nvPr/>
        </p:nvCxnSpPr>
        <p:spPr>
          <a:xfrm>
            <a:off x="9670681" y="5048837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2B8433C3-BBE6-09AD-24F7-77A62B9A3BDD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9042534" y="2782099"/>
            <a:ext cx="234582" cy="143557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A817FED5-F267-B387-2D60-39B3CAA52CC1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9265686" y="4212961"/>
            <a:ext cx="604540" cy="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51A59F4-158C-1033-F34C-D1B22E42B209}"/>
              </a:ext>
            </a:extLst>
          </p:cNvPr>
          <p:cNvSpPr/>
          <p:nvPr/>
        </p:nvSpPr>
        <p:spPr>
          <a:xfrm>
            <a:off x="1255335" y="5709050"/>
            <a:ext cx="3510987" cy="7384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attn_output.shape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batch_size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seq_len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d_model</a:t>
            </a:r>
            <a:r>
              <a:rPr lang="en-US" altLang="ko-KR" sz="1400" dirty="0">
                <a:solidFill>
                  <a:schemeClr val="tx1"/>
                </a:solidFill>
              </a:rPr>
              <a:t>)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이등변 삼각형 44">
            <a:extLst>
              <a:ext uri="{FF2B5EF4-FFF2-40B4-BE49-F238E27FC236}">
                <a16:creationId xmlns:a16="http://schemas.microsoft.com/office/drawing/2014/main" id="{C34C6C12-09C2-C5C3-F7FA-1967E32FF624}"/>
              </a:ext>
            </a:extLst>
          </p:cNvPr>
          <p:cNvSpPr/>
          <p:nvPr/>
        </p:nvSpPr>
        <p:spPr>
          <a:xfrm rot="5400000">
            <a:off x="677645" y="2074580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3876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54</a:t>
            </a:fld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and Decoder Layers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435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1A0E0C1D-85CD-6834-2EF9-B665C481E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554613"/>
            <a:ext cx="6414473" cy="23489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A0D12A9-9DA9-CBDB-6E08-FD99FC5C0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1" y="1228728"/>
            <a:ext cx="4440168" cy="32588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F76F7957-6A67-F44C-AFE3-CCF3963A888C}"/>
              </a:ext>
            </a:extLst>
          </p:cNvPr>
          <p:cNvSpPr txBox="1"/>
          <p:nvPr/>
        </p:nvSpPr>
        <p:spPr>
          <a:xfrm>
            <a:off x="925551" y="4421481"/>
            <a:ext cx="48608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Apply dropout for </a:t>
            </a:r>
            <a:r>
              <a:rPr lang="en-US" altLang="ko-KR" dirty="0" err="1"/>
              <a:t>attn_output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shape does not change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192F4A4-47E1-D7DB-FC83-76207C542F3F}"/>
              </a:ext>
            </a:extLst>
          </p:cNvPr>
          <p:cNvSpPr/>
          <p:nvPr/>
        </p:nvSpPr>
        <p:spPr>
          <a:xfrm>
            <a:off x="7729547" y="2397146"/>
            <a:ext cx="1671637" cy="2154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5158880-1C07-D861-158E-07F6B0E525F6}"/>
              </a:ext>
            </a:extLst>
          </p:cNvPr>
          <p:cNvSpPr/>
          <p:nvPr/>
        </p:nvSpPr>
        <p:spPr>
          <a:xfrm>
            <a:off x="7871226" y="2195911"/>
            <a:ext cx="1405890" cy="2514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Encoder Layer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092B43F-642E-B90F-241E-FF582B881E2C}"/>
              </a:ext>
            </a:extLst>
          </p:cNvPr>
          <p:cNvCxnSpPr>
            <a:cxnSpLocks/>
          </p:cNvCxnSpPr>
          <p:nvPr/>
        </p:nvCxnSpPr>
        <p:spPr>
          <a:xfrm flipV="1">
            <a:off x="8572025" y="4399469"/>
            <a:ext cx="0" cy="388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47D931E-DDAF-A3BD-4641-3091659B6772}"/>
              </a:ext>
            </a:extLst>
          </p:cNvPr>
          <p:cNvSpPr/>
          <p:nvPr/>
        </p:nvSpPr>
        <p:spPr>
          <a:xfrm>
            <a:off x="8070981" y="4028233"/>
            <a:ext cx="971551" cy="369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2D1FD48-7FB2-5939-3352-BE423ED3DCB7}"/>
              </a:ext>
            </a:extLst>
          </p:cNvPr>
          <p:cNvSpPr/>
          <p:nvPr/>
        </p:nvSpPr>
        <p:spPr>
          <a:xfrm>
            <a:off x="8070983" y="3028022"/>
            <a:ext cx="971551" cy="3693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ffn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401F0C9-1739-F6A6-690F-CBD4D87E48D1}"/>
              </a:ext>
            </a:extLst>
          </p:cNvPr>
          <p:cNvSpPr/>
          <p:nvPr/>
        </p:nvSpPr>
        <p:spPr>
          <a:xfrm>
            <a:off x="8070982" y="3669108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EC6B579-4438-E87F-7053-911D9C4FB1B9}"/>
              </a:ext>
            </a:extLst>
          </p:cNvPr>
          <p:cNvSpPr/>
          <p:nvPr/>
        </p:nvSpPr>
        <p:spPr>
          <a:xfrm>
            <a:off x="8070983" y="2668810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09000DC-65E6-14FA-CBD1-E3795684890A}"/>
              </a:ext>
            </a:extLst>
          </p:cNvPr>
          <p:cNvSpPr/>
          <p:nvPr/>
        </p:nvSpPr>
        <p:spPr>
          <a:xfrm>
            <a:off x="9510712" y="2397207"/>
            <a:ext cx="1671633" cy="3311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CA92086-EB4C-C187-211F-CC72890A3C1A}"/>
              </a:ext>
            </a:extLst>
          </p:cNvPr>
          <p:cNvSpPr/>
          <p:nvPr/>
        </p:nvSpPr>
        <p:spPr>
          <a:xfrm>
            <a:off x="9636925" y="2231884"/>
            <a:ext cx="1405890" cy="251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A7CC929-7223-3674-F929-824295E4455A}"/>
              </a:ext>
            </a:extLst>
          </p:cNvPr>
          <p:cNvSpPr/>
          <p:nvPr/>
        </p:nvSpPr>
        <p:spPr>
          <a:xfrm>
            <a:off x="9870226" y="5122355"/>
            <a:ext cx="971551" cy="369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E3E75E8-C67D-1B4F-1D25-FA88F9D98FEC}"/>
              </a:ext>
            </a:extLst>
          </p:cNvPr>
          <p:cNvSpPr/>
          <p:nvPr/>
        </p:nvSpPr>
        <p:spPr>
          <a:xfrm>
            <a:off x="9870226" y="3028084"/>
            <a:ext cx="971551" cy="3693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ffn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3E3D849-73D5-D860-6A65-45A5002AFDEC}"/>
              </a:ext>
            </a:extLst>
          </p:cNvPr>
          <p:cNvSpPr/>
          <p:nvPr/>
        </p:nvSpPr>
        <p:spPr>
          <a:xfrm>
            <a:off x="9870437" y="4759574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518CAE3-D690-12BE-C6B7-22B3BBBD35B6}"/>
              </a:ext>
            </a:extLst>
          </p:cNvPr>
          <p:cNvSpPr/>
          <p:nvPr/>
        </p:nvSpPr>
        <p:spPr>
          <a:xfrm>
            <a:off x="9858691" y="3669169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61C0F1A-2ED4-0728-D5D9-A40EFABCB172}"/>
              </a:ext>
            </a:extLst>
          </p:cNvPr>
          <p:cNvSpPr/>
          <p:nvPr/>
        </p:nvSpPr>
        <p:spPr>
          <a:xfrm>
            <a:off x="9870226" y="4028294"/>
            <a:ext cx="971551" cy="369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D247FDAB-9B34-F38A-C599-F4E33239FCDA}"/>
              </a:ext>
            </a:extLst>
          </p:cNvPr>
          <p:cNvCxnSpPr/>
          <p:nvPr/>
        </p:nvCxnSpPr>
        <p:spPr>
          <a:xfrm flipV="1">
            <a:off x="10344467" y="5476915"/>
            <a:ext cx="0" cy="388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B6BD63B-03E4-1CC4-2269-18674E4F9EE6}"/>
              </a:ext>
            </a:extLst>
          </p:cNvPr>
          <p:cNvSpPr/>
          <p:nvPr/>
        </p:nvSpPr>
        <p:spPr>
          <a:xfrm>
            <a:off x="9870225" y="2674380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7DAF6CAF-D592-62CD-496E-BA8021816AAF}"/>
              </a:ext>
            </a:extLst>
          </p:cNvPr>
          <p:cNvCxnSpPr>
            <a:cxnSpLocks/>
          </p:cNvCxnSpPr>
          <p:nvPr/>
        </p:nvCxnSpPr>
        <p:spPr>
          <a:xfrm flipH="1" flipV="1">
            <a:off x="10367747" y="4397566"/>
            <a:ext cx="3335" cy="348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651FCBF-C98A-9D6C-E79D-464E8B37520D}"/>
              </a:ext>
            </a:extLst>
          </p:cNvPr>
          <p:cNvCxnSpPr>
            <a:cxnSpLocks/>
            <a:stCxn id="61" idx="0"/>
            <a:endCxn id="63" idx="2"/>
          </p:cNvCxnSpPr>
          <p:nvPr/>
        </p:nvCxnSpPr>
        <p:spPr>
          <a:xfrm flipV="1">
            <a:off x="10356002" y="4986151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941B5D48-E40D-A0BB-25D9-1413FAC77039}"/>
              </a:ext>
            </a:extLst>
          </p:cNvPr>
          <p:cNvCxnSpPr>
            <a:cxnSpLocks/>
          </p:cNvCxnSpPr>
          <p:nvPr/>
        </p:nvCxnSpPr>
        <p:spPr>
          <a:xfrm flipV="1">
            <a:off x="10367747" y="3880660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F568E71-D494-A28B-F026-0DFA73C308E0}"/>
              </a:ext>
            </a:extLst>
          </p:cNvPr>
          <p:cNvCxnSpPr>
            <a:cxnSpLocks/>
          </p:cNvCxnSpPr>
          <p:nvPr/>
        </p:nvCxnSpPr>
        <p:spPr>
          <a:xfrm flipV="1">
            <a:off x="10367747" y="2889816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152FF2C-D363-EB73-CC30-4E2E1228DB27}"/>
              </a:ext>
            </a:extLst>
          </p:cNvPr>
          <p:cNvCxnSpPr>
            <a:cxnSpLocks/>
          </p:cNvCxnSpPr>
          <p:nvPr/>
        </p:nvCxnSpPr>
        <p:spPr>
          <a:xfrm flipV="1">
            <a:off x="8556545" y="2889816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EBD1A5A-4728-9268-64BA-A21764EC28C2}"/>
              </a:ext>
            </a:extLst>
          </p:cNvPr>
          <p:cNvCxnSpPr>
            <a:cxnSpLocks/>
          </p:cNvCxnSpPr>
          <p:nvPr/>
        </p:nvCxnSpPr>
        <p:spPr>
          <a:xfrm flipV="1">
            <a:off x="8571814" y="3887130"/>
            <a:ext cx="211" cy="13620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9F3359D5-4394-C420-D792-5CC81C5F8E1D}"/>
              </a:ext>
            </a:extLst>
          </p:cNvPr>
          <p:cNvCxnSpPr>
            <a:stCxn id="52" idx="2"/>
          </p:cNvCxnSpPr>
          <p:nvPr/>
        </p:nvCxnSpPr>
        <p:spPr>
          <a:xfrm rot="5400000" flipH="1">
            <a:off x="7920061" y="3906397"/>
            <a:ext cx="596469" cy="694140"/>
          </a:xfrm>
          <a:prstGeom prst="bentConnector4">
            <a:avLst>
              <a:gd name="adj1" fmla="val 958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C273E39-E4F7-11E3-5501-9FE98D2FD5ED}"/>
              </a:ext>
            </a:extLst>
          </p:cNvPr>
          <p:cNvCxnSpPr>
            <a:cxnSpLocks/>
          </p:cNvCxnSpPr>
          <p:nvPr/>
        </p:nvCxnSpPr>
        <p:spPr>
          <a:xfrm>
            <a:off x="7871225" y="3955232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C159A42F-E5F6-E7AD-132E-0E5FE7B31868}"/>
              </a:ext>
            </a:extLst>
          </p:cNvPr>
          <p:cNvCxnSpPr/>
          <p:nvPr/>
        </p:nvCxnSpPr>
        <p:spPr>
          <a:xfrm rot="5400000" flipH="1">
            <a:off x="7926509" y="2925517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9515061B-8E66-EB97-5B97-880EACEA351E}"/>
              </a:ext>
            </a:extLst>
          </p:cNvPr>
          <p:cNvCxnSpPr>
            <a:cxnSpLocks/>
          </p:cNvCxnSpPr>
          <p:nvPr/>
        </p:nvCxnSpPr>
        <p:spPr>
          <a:xfrm>
            <a:off x="7877673" y="2974352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2442F29-0930-5E9F-5ED5-F5A3F9376D83}"/>
              </a:ext>
            </a:extLst>
          </p:cNvPr>
          <p:cNvCxnSpPr>
            <a:cxnSpLocks/>
            <a:stCxn id="57" idx="0"/>
          </p:cNvCxnSpPr>
          <p:nvPr/>
        </p:nvCxnSpPr>
        <p:spPr>
          <a:xfrm flipH="1" flipV="1">
            <a:off x="8556545" y="3422368"/>
            <a:ext cx="213" cy="246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5AE66068-F6CA-7D0C-4158-22679FFB59FD}"/>
              </a:ext>
            </a:extLst>
          </p:cNvPr>
          <p:cNvCxnSpPr>
            <a:cxnSpLocks/>
          </p:cNvCxnSpPr>
          <p:nvPr/>
        </p:nvCxnSpPr>
        <p:spPr>
          <a:xfrm flipH="1" flipV="1">
            <a:off x="10366686" y="3380994"/>
            <a:ext cx="213" cy="246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467F3E68-F99C-DB44-A1C8-851C0F3B9EBE}"/>
              </a:ext>
            </a:extLst>
          </p:cNvPr>
          <p:cNvCxnSpPr/>
          <p:nvPr/>
        </p:nvCxnSpPr>
        <p:spPr>
          <a:xfrm rot="5400000" flipH="1">
            <a:off x="9727883" y="2920819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BD60815B-11BC-242B-4D74-D5A84539DC81}"/>
              </a:ext>
            </a:extLst>
          </p:cNvPr>
          <p:cNvCxnSpPr>
            <a:cxnSpLocks/>
          </p:cNvCxnSpPr>
          <p:nvPr/>
        </p:nvCxnSpPr>
        <p:spPr>
          <a:xfrm>
            <a:off x="9687868" y="2976016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8C106CF9-31E4-5432-0FF5-E9253BA3D069}"/>
              </a:ext>
            </a:extLst>
          </p:cNvPr>
          <p:cNvCxnSpPr/>
          <p:nvPr/>
        </p:nvCxnSpPr>
        <p:spPr>
          <a:xfrm rot="5400000" flipH="1">
            <a:off x="9710697" y="3906396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8D86A697-1E0D-B308-01C6-7E18191E520F}"/>
              </a:ext>
            </a:extLst>
          </p:cNvPr>
          <p:cNvCxnSpPr>
            <a:cxnSpLocks/>
          </p:cNvCxnSpPr>
          <p:nvPr/>
        </p:nvCxnSpPr>
        <p:spPr>
          <a:xfrm>
            <a:off x="9670682" y="3961593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D880CE0A-B6EB-C5C2-9722-76AB466B79B2}"/>
              </a:ext>
            </a:extLst>
          </p:cNvPr>
          <p:cNvCxnSpPr/>
          <p:nvPr/>
        </p:nvCxnSpPr>
        <p:spPr>
          <a:xfrm rot="5400000" flipH="1">
            <a:off x="9710696" y="4993640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B862594D-0DDD-88FC-23AB-3B3121412914}"/>
              </a:ext>
            </a:extLst>
          </p:cNvPr>
          <p:cNvCxnSpPr>
            <a:cxnSpLocks/>
          </p:cNvCxnSpPr>
          <p:nvPr/>
        </p:nvCxnSpPr>
        <p:spPr>
          <a:xfrm>
            <a:off x="9670681" y="5048837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2B8433C3-BBE6-09AD-24F7-77A62B9A3BDD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9042534" y="2782099"/>
            <a:ext cx="234582" cy="143557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A817FED5-F267-B387-2D60-39B3CAA52CC1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9265686" y="4212961"/>
            <a:ext cx="604540" cy="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이등변 삼각형 43">
            <a:extLst>
              <a:ext uri="{FF2B5EF4-FFF2-40B4-BE49-F238E27FC236}">
                <a16:creationId xmlns:a16="http://schemas.microsoft.com/office/drawing/2014/main" id="{5813DB7A-2E0D-C976-102F-A8849332EBFF}"/>
              </a:ext>
            </a:extLst>
          </p:cNvPr>
          <p:cNvSpPr/>
          <p:nvPr/>
        </p:nvSpPr>
        <p:spPr>
          <a:xfrm rot="5400000">
            <a:off x="677645" y="2317471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7BF39D7-583C-9666-50FB-97CE4856ABE4}"/>
              </a:ext>
            </a:extLst>
          </p:cNvPr>
          <p:cNvSpPr/>
          <p:nvPr/>
        </p:nvSpPr>
        <p:spPr>
          <a:xfrm>
            <a:off x="1255335" y="5216509"/>
            <a:ext cx="3510987" cy="7384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attn_output.shape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batch_size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seq_len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d_model</a:t>
            </a:r>
            <a:r>
              <a:rPr lang="en-US" altLang="ko-KR" sz="1400" dirty="0">
                <a:solidFill>
                  <a:schemeClr val="tx1"/>
                </a:solidFill>
              </a:rPr>
              <a:t>)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7374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55</a:t>
            </a:fld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and Decoder Layers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435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1A0E0C1D-85CD-6834-2EF9-B665C481E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554613"/>
            <a:ext cx="6414473" cy="23489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A0D12A9-9DA9-CBDB-6E08-FD99FC5C0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1" y="1228728"/>
            <a:ext cx="4440168" cy="32588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F76F7957-6A67-F44C-AFE3-CCF3963A888C}"/>
              </a:ext>
            </a:extLst>
          </p:cNvPr>
          <p:cNvSpPr txBox="1"/>
          <p:nvPr/>
        </p:nvSpPr>
        <p:spPr>
          <a:xfrm>
            <a:off x="925551" y="4421481"/>
            <a:ext cx="79612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Apply layer normalization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self.layernorm</a:t>
            </a:r>
            <a:r>
              <a:rPr lang="en-US" altLang="ko-KR" dirty="0"/>
              <a:t> does not change its shape, so out1.shape is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192F4A4-47E1-D7DB-FC83-76207C542F3F}"/>
              </a:ext>
            </a:extLst>
          </p:cNvPr>
          <p:cNvSpPr/>
          <p:nvPr/>
        </p:nvSpPr>
        <p:spPr>
          <a:xfrm>
            <a:off x="7729547" y="2397146"/>
            <a:ext cx="1671637" cy="2154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5158880-1C07-D861-158E-07F6B0E525F6}"/>
              </a:ext>
            </a:extLst>
          </p:cNvPr>
          <p:cNvSpPr/>
          <p:nvPr/>
        </p:nvSpPr>
        <p:spPr>
          <a:xfrm>
            <a:off x="7871226" y="2195911"/>
            <a:ext cx="1405890" cy="2514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Encoder Layer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092B43F-642E-B90F-241E-FF582B881E2C}"/>
              </a:ext>
            </a:extLst>
          </p:cNvPr>
          <p:cNvCxnSpPr>
            <a:cxnSpLocks/>
          </p:cNvCxnSpPr>
          <p:nvPr/>
        </p:nvCxnSpPr>
        <p:spPr>
          <a:xfrm flipV="1">
            <a:off x="8572025" y="4399469"/>
            <a:ext cx="0" cy="388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47D931E-DDAF-A3BD-4641-3091659B6772}"/>
              </a:ext>
            </a:extLst>
          </p:cNvPr>
          <p:cNvSpPr/>
          <p:nvPr/>
        </p:nvSpPr>
        <p:spPr>
          <a:xfrm>
            <a:off x="8070981" y="4028233"/>
            <a:ext cx="971551" cy="369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2D1FD48-7FB2-5939-3352-BE423ED3DCB7}"/>
              </a:ext>
            </a:extLst>
          </p:cNvPr>
          <p:cNvSpPr/>
          <p:nvPr/>
        </p:nvSpPr>
        <p:spPr>
          <a:xfrm>
            <a:off x="8070983" y="3028022"/>
            <a:ext cx="971551" cy="3693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ffn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401F0C9-1739-F6A6-690F-CBD4D87E48D1}"/>
              </a:ext>
            </a:extLst>
          </p:cNvPr>
          <p:cNvSpPr/>
          <p:nvPr/>
        </p:nvSpPr>
        <p:spPr>
          <a:xfrm>
            <a:off x="8070982" y="3669108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EC6B579-4438-E87F-7053-911D9C4FB1B9}"/>
              </a:ext>
            </a:extLst>
          </p:cNvPr>
          <p:cNvSpPr/>
          <p:nvPr/>
        </p:nvSpPr>
        <p:spPr>
          <a:xfrm>
            <a:off x="8070983" y="2668810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09000DC-65E6-14FA-CBD1-E3795684890A}"/>
              </a:ext>
            </a:extLst>
          </p:cNvPr>
          <p:cNvSpPr/>
          <p:nvPr/>
        </p:nvSpPr>
        <p:spPr>
          <a:xfrm>
            <a:off x="9510712" y="2397207"/>
            <a:ext cx="1671633" cy="3311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CA92086-EB4C-C187-211F-CC72890A3C1A}"/>
              </a:ext>
            </a:extLst>
          </p:cNvPr>
          <p:cNvSpPr/>
          <p:nvPr/>
        </p:nvSpPr>
        <p:spPr>
          <a:xfrm>
            <a:off x="9636925" y="2231884"/>
            <a:ext cx="1405890" cy="251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A7CC929-7223-3674-F929-824295E4455A}"/>
              </a:ext>
            </a:extLst>
          </p:cNvPr>
          <p:cNvSpPr/>
          <p:nvPr/>
        </p:nvSpPr>
        <p:spPr>
          <a:xfrm>
            <a:off x="9870226" y="5122355"/>
            <a:ext cx="971551" cy="369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E3E75E8-C67D-1B4F-1D25-FA88F9D98FEC}"/>
              </a:ext>
            </a:extLst>
          </p:cNvPr>
          <p:cNvSpPr/>
          <p:nvPr/>
        </p:nvSpPr>
        <p:spPr>
          <a:xfrm>
            <a:off x="9870226" y="3028084"/>
            <a:ext cx="971551" cy="3693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ffn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3E3D849-73D5-D860-6A65-45A5002AFDEC}"/>
              </a:ext>
            </a:extLst>
          </p:cNvPr>
          <p:cNvSpPr/>
          <p:nvPr/>
        </p:nvSpPr>
        <p:spPr>
          <a:xfrm>
            <a:off x="9870437" y="4759574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518CAE3-D690-12BE-C6B7-22B3BBBD35B6}"/>
              </a:ext>
            </a:extLst>
          </p:cNvPr>
          <p:cNvSpPr/>
          <p:nvPr/>
        </p:nvSpPr>
        <p:spPr>
          <a:xfrm>
            <a:off x="9858691" y="3669169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61C0F1A-2ED4-0728-D5D9-A40EFABCB172}"/>
              </a:ext>
            </a:extLst>
          </p:cNvPr>
          <p:cNvSpPr/>
          <p:nvPr/>
        </p:nvSpPr>
        <p:spPr>
          <a:xfrm>
            <a:off x="9870226" y="4028294"/>
            <a:ext cx="971551" cy="369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D247FDAB-9B34-F38A-C599-F4E33239FCDA}"/>
              </a:ext>
            </a:extLst>
          </p:cNvPr>
          <p:cNvCxnSpPr/>
          <p:nvPr/>
        </p:nvCxnSpPr>
        <p:spPr>
          <a:xfrm flipV="1">
            <a:off x="10344467" y="5476915"/>
            <a:ext cx="0" cy="388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B6BD63B-03E4-1CC4-2269-18674E4F9EE6}"/>
              </a:ext>
            </a:extLst>
          </p:cNvPr>
          <p:cNvSpPr/>
          <p:nvPr/>
        </p:nvSpPr>
        <p:spPr>
          <a:xfrm>
            <a:off x="9870225" y="2674380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7DAF6CAF-D592-62CD-496E-BA8021816AAF}"/>
              </a:ext>
            </a:extLst>
          </p:cNvPr>
          <p:cNvCxnSpPr>
            <a:cxnSpLocks/>
          </p:cNvCxnSpPr>
          <p:nvPr/>
        </p:nvCxnSpPr>
        <p:spPr>
          <a:xfrm flipH="1" flipV="1">
            <a:off x="10367747" y="4397566"/>
            <a:ext cx="3335" cy="348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651FCBF-C98A-9D6C-E79D-464E8B37520D}"/>
              </a:ext>
            </a:extLst>
          </p:cNvPr>
          <p:cNvCxnSpPr>
            <a:cxnSpLocks/>
            <a:stCxn id="61" idx="0"/>
            <a:endCxn id="63" idx="2"/>
          </p:cNvCxnSpPr>
          <p:nvPr/>
        </p:nvCxnSpPr>
        <p:spPr>
          <a:xfrm flipV="1">
            <a:off x="10356002" y="4986151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941B5D48-E40D-A0BB-25D9-1413FAC77039}"/>
              </a:ext>
            </a:extLst>
          </p:cNvPr>
          <p:cNvCxnSpPr>
            <a:cxnSpLocks/>
          </p:cNvCxnSpPr>
          <p:nvPr/>
        </p:nvCxnSpPr>
        <p:spPr>
          <a:xfrm flipV="1">
            <a:off x="10367747" y="3880660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F568E71-D494-A28B-F026-0DFA73C308E0}"/>
              </a:ext>
            </a:extLst>
          </p:cNvPr>
          <p:cNvCxnSpPr>
            <a:cxnSpLocks/>
          </p:cNvCxnSpPr>
          <p:nvPr/>
        </p:nvCxnSpPr>
        <p:spPr>
          <a:xfrm flipV="1">
            <a:off x="10367747" y="2889816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152FF2C-D363-EB73-CC30-4E2E1228DB27}"/>
              </a:ext>
            </a:extLst>
          </p:cNvPr>
          <p:cNvCxnSpPr>
            <a:cxnSpLocks/>
          </p:cNvCxnSpPr>
          <p:nvPr/>
        </p:nvCxnSpPr>
        <p:spPr>
          <a:xfrm flipV="1">
            <a:off x="8556545" y="2889816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EBD1A5A-4728-9268-64BA-A21764EC28C2}"/>
              </a:ext>
            </a:extLst>
          </p:cNvPr>
          <p:cNvCxnSpPr>
            <a:cxnSpLocks/>
          </p:cNvCxnSpPr>
          <p:nvPr/>
        </p:nvCxnSpPr>
        <p:spPr>
          <a:xfrm flipV="1">
            <a:off x="8571814" y="3887130"/>
            <a:ext cx="211" cy="13620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9F3359D5-4394-C420-D792-5CC81C5F8E1D}"/>
              </a:ext>
            </a:extLst>
          </p:cNvPr>
          <p:cNvCxnSpPr>
            <a:stCxn id="52" idx="2"/>
          </p:cNvCxnSpPr>
          <p:nvPr/>
        </p:nvCxnSpPr>
        <p:spPr>
          <a:xfrm rot="5400000" flipH="1">
            <a:off x="7920061" y="3906397"/>
            <a:ext cx="596469" cy="694140"/>
          </a:xfrm>
          <a:prstGeom prst="bentConnector4">
            <a:avLst>
              <a:gd name="adj1" fmla="val 9581"/>
              <a:gd name="adj2" fmla="val 100240"/>
            </a:avLst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C273E39-E4F7-11E3-5501-9FE98D2FD5ED}"/>
              </a:ext>
            </a:extLst>
          </p:cNvPr>
          <p:cNvCxnSpPr>
            <a:cxnSpLocks/>
          </p:cNvCxnSpPr>
          <p:nvPr/>
        </p:nvCxnSpPr>
        <p:spPr>
          <a:xfrm>
            <a:off x="7871225" y="3955232"/>
            <a:ext cx="685320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C159A42F-E5F6-E7AD-132E-0E5FE7B31868}"/>
              </a:ext>
            </a:extLst>
          </p:cNvPr>
          <p:cNvCxnSpPr/>
          <p:nvPr/>
        </p:nvCxnSpPr>
        <p:spPr>
          <a:xfrm rot="5400000" flipH="1">
            <a:off x="7926509" y="2925517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9515061B-8E66-EB97-5B97-880EACEA351E}"/>
              </a:ext>
            </a:extLst>
          </p:cNvPr>
          <p:cNvCxnSpPr>
            <a:cxnSpLocks/>
          </p:cNvCxnSpPr>
          <p:nvPr/>
        </p:nvCxnSpPr>
        <p:spPr>
          <a:xfrm>
            <a:off x="7877673" y="2974352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2442F29-0930-5E9F-5ED5-F5A3F9376D83}"/>
              </a:ext>
            </a:extLst>
          </p:cNvPr>
          <p:cNvCxnSpPr>
            <a:cxnSpLocks/>
            <a:stCxn id="57" idx="0"/>
          </p:cNvCxnSpPr>
          <p:nvPr/>
        </p:nvCxnSpPr>
        <p:spPr>
          <a:xfrm flipH="1" flipV="1">
            <a:off x="8556545" y="3422368"/>
            <a:ext cx="213" cy="246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5AE66068-F6CA-7D0C-4158-22679FFB59FD}"/>
              </a:ext>
            </a:extLst>
          </p:cNvPr>
          <p:cNvCxnSpPr>
            <a:cxnSpLocks/>
          </p:cNvCxnSpPr>
          <p:nvPr/>
        </p:nvCxnSpPr>
        <p:spPr>
          <a:xfrm flipH="1" flipV="1">
            <a:off x="10366686" y="3380994"/>
            <a:ext cx="213" cy="246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467F3E68-F99C-DB44-A1C8-851C0F3B9EBE}"/>
              </a:ext>
            </a:extLst>
          </p:cNvPr>
          <p:cNvCxnSpPr/>
          <p:nvPr/>
        </p:nvCxnSpPr>
        <p:spPr>
          <a:xfrm rot="5400000" flipH="1">
            <a:off x="9727883" y="2920819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BD60815B-11BC-242B-4D74-D5A84539DC81}"/>
              </a:ext>
            </a:extLst>
          </p:cNvPr>
          <p:cNvCxnSpPr>
            <a:cxnSpLocks/>
          </p:cNvCxnSpPr>
          <p:nvPr/>
        </p:nvCxnSpPr>
        <p:spPr>
          <a:xfrm>
            <a:off x="9687868" y="2976016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8C106CF9-31E4-5432-0FF5-E9253BA3D069}"/>
              </a:ext>
            </a:extLst>
          </p:cNvPr>
          <p:cNvCxnSpPr/>
          <p:nvPr/>
        </p:nvCxnSpPr>
        <p:spPr>
          <a:xfrm rot="5400000" flipH="1">
            <a:off x="9710697" y="3906396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8D86A697-1E0D-B308-01C6-7E18191E520F}"/>
              </a:ext>
            </a:extLst>
          </p:cNvPr>
          <p:cNvCxnSpPr>
            <a:cxnSpLocks/>
          </p:cNvCxnSpPr>
          <p:nvPr/>
        </p:nvCxnSpPr>
        <p:spPr>
          <a:xfrm>
            <a:off x="9670682" y="3961593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D880CE0A-B6EB-C5C2-9722-76AB466B79B2}"/>
              </a:ext>
            </a:extLst>
          </p:cNvPr>
          <p:cNvCxnSpPr/>
          <p:nvPr/>
        </p:nvCxnSpPr>
        <p:spPr>
          <a:xfrm rot="5400000" flipH="1">
            <a:off x="9710696" y="4993640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B862594D-0DDD-88FC-23AB-3B3121412914}"/>
              </a:ext>
            </a:extLst>
          </p:cNvPr>
          <p:cNvCxnSpPr>
            <a:cxnSpLocks/>
          </p:cNvCxnSpPr>
          <p:nvPr/>
        </p:nvCxnSpPr>
        <p:spPr>
          <a:xfrm>
            <a:off x="9670681" y="5048837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2B8433C3-BBE6-09AD-24F7-77A62B9A3BDD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9042534" y="2782099"/>
            <a:ext cx="234582" cy="143557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A817FED5-F267-B387-2D60-39B3CAA52CC1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9265686" y="4212961"/>
            <a:ext cx="604540" cy="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이등변 삼각형 43">
            <a:extLst>
              <a:ext uri="{FF2B5EF4-FFF2-40B4-BE49-F238E27FC236}">
                <a16:creationId xmlns:a16="http://schemas.microsoft.com/office/drawing/2014/main" id="{F36CE125-3285-0E70-6304-A4A5F0FCB458}"/>
              </a:ext>
            </a:extLst>
          </p:cNvPr>
          <p:cNvSpPr/>
          <p:nvPr/>
        </p:nvSpPr>
        <p:spPr>
          <a:xfrm rot="5400000">
            <a:off x="677645" y="2574648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539B3E5-4C77-1923-11D7-27532C4A8D6A}"/>
              </a:ext>
            </a:extLst>
          </p:cNvPr>
          <p:cNvSpPr/>
          <p:nvPr/>
        </p:nvSpPr>
        <p:spPr>
          <a:xfrm>
            <a:off x="1255335" y="5504388"/>
            <a:ext cx="3510987" cy="7384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attn_output.shape</a:t>
            </a:r>
            <a:r>
              <a:rPr lang="en-US" altLang="ko-KR" sz="1400" dirty="0">
                <a:solidFill>
                  <a:schemeClr val="tx1"/>
                </a:solidFill>
              </a:rPr>
              <a:t> == </a:t>
            </a:r>
            <a:r>
              <a:rPr lang="en-US" altLang="ko-KR" sz="1400" dirty="0" err="1">
                <a:solidFill>
                  <a:schemeClr val="tx1"/>
                </a:solidFill>
              </a:rPr>
              <a:t>x.shape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batch_size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seq_len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d_model</a:t>
            </a:r>
            <a:r>
              <a:rPr lang="en-US" altLang="ko-KR" sz="1400" dirty="0">
                <a:solidFill>
                  <a:schemeClr val="tx1"/>
                </a:solidFill>
              </a:rPr>
              <a:t>)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9CCD1DC-E0B2-C2EE-90B2-2F93CE32E7C6}"/>
              </a:ext>
            </a:extLst>
          </p:cNvPr>
          <p:cNvSpPr/>
          <p:nvPr/>
        </p:nvSpPr>
        <p:spPr>
          <a:xfrm>
            <a:off x="5848953" y="5501237"/>
            <a:ext cx="2662118" cy="7384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out1.shape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batch_size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seq_len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d_model</a:t>
            </a:r>
            <a:r>
              <a:rPr lang="en-US" altLang="ko-KR" sz="1400" dirty="0">
                <a:solidFill>
                  <a:schemeClr val="tx1"/>
                </a:solidFill>
              </a:rPr>
              <a:t>)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7727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56</a:t>
            </a:fld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and Decoder Layers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435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1A0E0C1D-85CD-6834-2EF9-B665C481E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554613"/>
            <a:ext cx="6414473" cy="23489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A0D12A9-9DA9-CBDB-6E08-FD99FC5C0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1" y="1228728"/>
            <a:ext cx="4440168" cy="32588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F76F7957-6A67-F44C-AFE3-CCF3963A888C}"/>
              </a:ext>
            </a:extLst>
          </p:cNvPr>
          <p:cNvSpPr txBox="1"/>
          <p:nvPr/>
        </p:nvSpPr>
        <p:spPr>
          <a:xfrm>
            <a:off x="925551" y="4421481"/>
            <a:ext cx="79612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Apply feed forward network.</a:t>
            </a:r>
          </a:p>
          <a:p>
            <a:endParaRPr lang="en-US" altLang="ko-KR" dirty="0"/>
          </a:p>
          <a:p>
            <a:r>
              <a:rPr lang="en-US" altLang="ko-KR" dirty="0"/>
              <a:t>    out1.shape was (</a:t>
            </a:r>
            <a:r>
              <a:rPr lang="en-US" altLang="ko-KR" dirty="0" err="1"/>
              <a:t>batch_size</a:t>
            </a:r>
            <a:r>
              <a:rPr lang="en-US" altLang="ko-KR" dirty="0"/>
              <a:t>, </a:t>
            </a:r>
            <a:r>
              <a:rPr lang="en-US" altLang="ko-KR" dirty="0" err="1"/>
              <a:t>seq_len</a:t>
            </a:r>
            <a:r>
              <a:rPr lang="en-US" altLang="ko-KR" dirty="0"/>
              <a:t>, </a:t>
            </a:r>
            <a:r>
              <a:rPr lang="en-US" altLang="ko-KR" dirty="0" err="1"/>
              <a:t>d_model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During </a:t>
            </a:r>
            <a:r>
              <a:rPr lang="en-US" altLang="ko-KR" dirty="0" err="1"/>
              <a:t>ffn</a:t>
            </a:r>
            <a:r>
              <a:rPr lang="en-US" altLang="ko-KR" dirty="0"/>
              <a:t> layer, shape of input matrix will be transformed like this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192F4A4-47E1-D7DB-FC83-76207C542F3F}"/>
              </a:ext>
            </a:extLst>
          </p:cNvPr>
          <p:cNvSpPr/>
          <p:nvPr/>
        </p:nvSpPr>
        <p:spPr>
          <a:xfrm>
            <a:off x="7729547" y="2397146"/>
            <a:ext cx="1671637" cy="2154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5158880-1C07-D861-158E-07F6B0E525F6}"/>
              </a:ext>
            </a:extLst>
          </p:cNvPr>
          <p:cNvSpPr/>
          <p:nvPr/>
        </p:nvSpPr>
        <p:spPr>
          <a:xfrm>
            <a:off x="7871226" y="2195911"/>
            <a:ext cx="1405890" cy="2514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Encoder Layer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092B43F-642E-B90F-241E-FF582B881E2C}"/>
              </a:ext>
            </a:extLst>
          </p:cNvPr>
          <p:cNvCxnSpPr>
            <a:cxnSpLocks/>
          </p:cNvCxnSpPr>
          <p:nvPr/>
        </p:nvCxnSpPr>
        <p:spPr>
          <a:xfrm flipV="1">
            <a:off x="8572025" y="4399469"/>
            <a:ext cx="0" cy="388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47D931E-DDAF-A3BD-4641-3091659B6772}"/>
              </a:ext>
            </a:extLst>
          </p:cNvPr>
          <p:cNvSpPr/>
          <p:nvPr/>
        </p:nvSpPr>
        <p:spPr>
          <a:xfrm>
            <a:off x="8070981" y="4028233"/>
            <a:ext cx="971551" cy="369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2D1FD48-7FB2-5939-3352-BE423ED3DCB7}"/>
              </a:ext>
            </a:extLst>
          </p:cNvPr>
          <p:cNvSpPr/>
          <p:nvPr/>
        </p:nvSpPr>
        <p:spPr>
          <a:xfrm>
            <a:off x="8070983" y="3028022"/>
            <a:ext cx="971551" cy="3693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ffn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401F0C9-1739-F6A6-690F-CBD4D87E48D1}"/>
              </a:ext>
            </a:extLst>
          </p:cNvPr>
          <p:cNvSpPr/>
          <p:nvPr/>
        </p:nvSpPr>
        <p:spPr>
          <a:xfrm>
            <a:off x="8070982" y="3669108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EC6B579-4438-E87F-7053-911D9C4FB1B9}"/>
              </a:ext>
            </a:extLst>
          </p:cNvPr>
          <p:cNvSpPr/>
          <p:nvPr/>
        </p:nvSpPr>
        <p:spPr>
          <a:xfrm>
            <a:off x="8070983" y="2668810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09000DC-65E6-14FA-CBD1-E3795684890A}"/>
              </a:ext>
            </a:extLst>
          </p:cNvPr>
          <p:cNvSpPr/>
          <p:nvPr/>
        </p:nvSpPr>
        <p:spPr>
          <a:xfrm>
            <a:off x="9510712" y="2397207"/>
            <a:ext cx="1671633" cy="3311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CA92086-EB4C-C187-211F-CC72890A3C1A}"/>
              </a:ext>
            </a:extLst>
          </p:cNvPr>
          <p:cNvSpPr/>
          <p:nvPr/>
        </p:nvSpPr>
        <p:spPr>
          <a:xfrm>
            <a:off x="9636925" y="2231884"/>
            <a:ext cx="1405890" cy="251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A7CC929-7223-3674-F929-824295E4455A}"/>
              </a:ext>
            </a:extLst>
          </p:cNvPr>
          <p:cNvSpPr/>
          <p:nvPr/>
        </p:nvSpPr>
        <p:spPr>
          <a:xfrm>
            <a:off x="9870226" y="5122355"/>
            <a:ext cx="971551" cy="369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E3E75E8-C67D-1B4F-1D25-FA88F9D98FEC}"/>
              </a:ext>
            </a:extLst>
          </p:cNvPr>
          <p:cNvSpPr/>
          <p:nvPr/>
        </p:nvSpPr>
        <p:spPr>
          <a:xfrm>
            <a:off x="9870226" y="3028084"/>
            <a:ext cx="971551" cy="3693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ffn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3E3D849-73D5-D860-6A65-45A5002AFDEC}"/>
              </a:ext>
            </a:extLst>
          </p:cNvPr>
          <p:cNvSpPr/>
          <p:nvPr/>
        </p:nvSpPr>
        <p:spPr>
          <a:xfrm>
            <a:off x="9870437" y="4759574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518CAE3-D690-12BE-C6B7-22B3BBBD35B6}"/>
              </a:ext>
            </a:extLst>
          </p:cNvPr>
          <p:cNvSpPr/>
          <p:nvPr/>
        </p:nvSpPr>
        <p:spPr>
          <a:xfrm>
            <a:off x="9858691" y="3669169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61C0F1A-2ED4-0728-D5D9-A40EFABCB172}"/>
              </a:ext>
            </a:extLst>
          </p:cNvPr>
          <p:cNvSpPr/>
          <p:nvPr/>
        </p:nvSpPr>
        <p:spPr>
          <a:xfrm>
            <a:off x="9870226" y="4028294"/>
            <a:ext cx="971551" cy="369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D247FDAB-9B34-F38A-C599-F4E33239FCDA}"/>
              </a:ext>
            </a:extLst>
          </p:cNvPr>
          <p:cNvCxnSpPr/>
          <p:nvPr/>
        </p:nvCxnSpPr>
        <p:spPr>
          <a:xfrm flipV="1">
            <a:off x="10344467" y="5476915"/>
            <a:ext cx="0" cy="388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B6BD63B-03E4-1CC4-2269-18674E4F9EE6}"/>
              </a:ext>
            </a:extLst>
          </p:cNvPr>
          <p:cNvSpPr/>
          <p:nvPr/>
        </p:nvSpPr>
        <p:spPr>
          <a:xfrm>
            <a:off x="9870225" y="2674380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7DAF6CAF-D592-62CD-496E-BA8021816AAF}"/>
              </a:ext>
            </a:extLst>
          </p:cNvPr>
          <p:cNvCxnSpPr>
            <a:cxnSpLocks/>
          </p:cNvCxnSpPr>
          <p:nvPr/>
        </p:nvCxnSpPr>
        <p:spPr>
          <a:xfrm flipH="1" flipV="1">
            <a:off x="10367747" y="4397566"/>
            <a:ext cx="3335" cy="348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651FCBF-C98A-9D6C-E79D-464E8B37520D}"/>
              </a:ext>
            </a:extLst>
          </p:cNvPr>
          <p:cNvCxnSpPr>
            <a:cxnSpLocks/>
            <a:stCxn id="61" idx="0"/>
            <a:endCxn id="63" idx="2"/>
          </p:cNvCxnSpPr>
          <p:nvPr/>
        </p:nvCxnSpPr>
        <p:spPr>
          <a:xfrm flipV="1">
            <a:off x="10356002" y="4986151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941B5D48-E40D-A0BB-25D9-1413FAC77039}"/>
              </a:ext>
            </a:extLst>
          </p:cNvPr>
          <p:cNvCxnSpPr>
            <a:cxnSpLocks/>
          </p:cNvCxnSpPr>
          <p:nvPr/>
        </p:nvCxnSpPr>
        <p:spPr>
          <a:xfrm flipV="1">
            <a:off x="10367747" y="3880660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F568E71-D494-A28B-F026-0DFA73C308E0}"/>
              </a:ext>
            </a:extLst>
          </p:cNvPr>
          <p:cNvCxnSpPr>
            <a:cxnSpLocks/>
          </p:cNvCxnSpPr>
          <p:nvPr/>
        </p:nvCxnSpPr>
        <p:spPr>
          <a:xfrm flipV="1">
            <a:off x="10367747" y="2889816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152FF2C-D363-EB73-CC30-4E2E1228DB27}"/>
              </a:ext>
            </a:extLst>
          </p:cNvPr>
          <p:cNvCxnSpPr>
            <a:cxnSpLocks/>
          </p:cNvCxnSpPr>
          <p:nvPr/>
        </p:nvCxnSpPr>
        <p:spPr>
          <a:xfrm flipV="1">
            <a:off x="8556545" y="2889816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EBD1A5A-4728-9268-64BA-A21764EC28C2}"/>
              </a:ext>
            </a:extLst>
          </p:cNvPr>
          <p:cNvCxnSpPr>
            <a:cxnSpLocks/>
          </p:cNvCxnSpPr>
          <p:nvPr/>
        </p:nvCxnSpPr>
        <p:spPr>
          <a:xfrm flipV="1">
            <a:off x="8571814" y="3887130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9F3359D5-4394-C420-D792-5CC81C5F8E1D}"/>
              </a:ext>
            </a:extLst>
          </p:cNvPr>
          <p:cNvCxnSpPr>
            <a:stCxn id="52" idx="2"/>
          </p:cNvCxnSpPr>
          <p:nvPr/>
        </p:nvCxnSpPr>
        <p:spPr>
          <a:xfrm rot="5400000" flipH="1">
            <a:off x="7920061" y="3906397"/>
            <a:ext cx="596469" cy="694140"/>
          </a:xfrm>
          <a:prstGeom prst="bentConnector4">
            <a:avLst>
              <a:gd name="adj1" fmla="val 958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C273E39-E4F7-11E3-5501-9FE98D2FD5ED}"/>
              </a:ext>
            </a:extLst>
          </p:cNvPr>
          <p:cNvCxnSpPr>
            <a:cxnSpLocks/>
          </p:cNvCxnSpPr>
          <p:nvPr/>
        </p:nvCxnSpPr>
        <p:spPr>
          <a:xfrm>
            <a:off x="7871225" y="3955232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C159A42F-E5F6-E7AD-132E-0E5FE7B31868}"/>
              </a:ext>
            </a:extLst>
          </p:cNvPr>
          <p:cNvCxnSpPr/>
          <p:nvPr/>
        </p:nvCxnSpPr>
        <p:spPr>
          <a:xfrm rot="5400000" flipH="1">
            <a:off x="7926509" y="2925517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9515061B-8E66-EB97-5B97-880EACEA351E}"/>
              </a:ext>
            </a:extLst>
          </p:cNvPr>
          <p:cNvCxnSpPr>
            <a:cxnSpLocks/>
          </p:cNvCxnSpPr>
          <p:nvPr/>
        </p:nvCxnSpPr>
        <p:spPr>
          <a:xfrm>
            <a:off x="7877673" y="2974352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2442F29-0930-5E9F-5ED5-F5A3F9376D83}"/>
              </a:ext>
            </a:extLst>
          </p:cNvPr>
          <p:cNvCxnSpPr>
            <a:cxnSpLocks/>
            <a:stCxn id="57" idx="0"/>
          </p:cNvCxnSpPr>
          <p:nvPr/>
        </p:nvCxnSpPr>
        <p:spPr>
          <a:xfrm flipH="1" flipV="1">
            <a:off x="8556545" y="3422368"/>
            <a:ext cx="213" cy="24674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5AE66068-F6CA-7D0C-4158-22679FFB59FD}"/>
              </a:ext>
            </a:extLst>
          </p:cNvPr>
          <p:cNvCxnSpPr>
            <a:cxnSpLocks/>
          </p:cNvCxnSpPr>
          <p:nvPr/>
        </p:nvCxnSpPr>
        <p:spPr>
          <a:xfrm flipH="1" flipV="1">
            <a:off x="10366686" y="3380994"/>
            <a:ext cx="213" cy="246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467F3E68-F99C-DB44-A1C8-851C0F3B9EBE}"/>
              </a:ext>
            </a:extLst>
          </p:cNvPr>
          <p:cNvCxnSpPr/>
          <p:nvPr/>
        </p:nvCxnSpPr>
        <p:spPr>
          <a:xfrm rot="5400000" flipH="1">
            <a:off x="9727883" y="2920819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BD60815B-11BC-242B-4D74-D5A84539DC81}"/>
              </a:ext>
            </a:extLst>
          </p:cNvPr>
          <p:cNvCxnSpPr>
            <a:cxnSpLocks/>
          </p:cNvCxnSpPr>
          <p:nvPr/>
        </p:nvCxnSpPr>
        <p:spPr>
          <a:xfrm>
            <a:off x="9687868" y="2976016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8C106CF9-31E4-5432-0FF5-E9253BA3D069}"/>
              </a:ext>
            </a:extLst>
          </p:cNvPr>
          <p:cNvCxnSpPr/>
          <p:nvPr/>
        </p:nvCxnSpPr>
        <p:spPr>
          <a:xfrm rot="5400000" flipH="1">
            <a:off x="9710697" y="3906396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8D86A697-1E0D-B308-01C6-7E18191E520F}"/>
              </a:ext>
            </a:extLst>
          </p:cNvPr>
          <p:cNvCxnSpPr>
            <a:cxnSpLocks/>
          </p:cNvCxnSpPr>
          <p:nvPr/>
        </p:nvCxnSpPr>
        <p:spPr>
          <a:xfrm>
            <a:off x="9670682" y="3961593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D880CE0A-B6EB-C5C2-9722-76AB466B79B2}"/>
              </a:ext>
            </a:extLst>
          </p:cNvPr>
          <p:cNvCxnSpPr/>
          <p:nvPr/>
        </p:nvCxnSpPr>
        <p:spPr>
          <a:xfrm rot="5400000" flipH="1">
            <a:off x="9710696" y="4993640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B862594D-0DDD-88FC-23AB-3B3121412914}"/>
              </a:ext>
            </a:extLst>
          </p:cNvPr>
          <p:cNvCxnSpPr>
            <a:cxnSpLocks/>
          </p:cNvCxnSpPr>
          <p:nvPr/>
        </p:nvCxnSpPr>
        <p:spPr>
          <a:xfrm>
            <a:off x="9670681" y="5048837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2B8433C3-BBE6-09AD-24F7-77A62B9A3BDD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9042534" y="2782099"/>
            <a:ext cx="234582" cy="143557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A817FED5-F267-B387-2D60-39B3CAA52CC1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9265686" y="4212961"/>
            <a:ext cx="604540" cy="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14224BF-1612-4872-6BAA-B4D6F0C1D020}"/>
              </a:ext>
            </a:extLst>
          </p:cNvPr>
          <p:cNvSpPr/>
          <p:nvPr/>
        </p:nvSpPr>
        <p:spPr>
          <a:xfrm>
            <a:off x="1399889" y="5927910"/>
            <a:ext cx="5338382" cy="6766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batch_size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seq_len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d_model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pPr marL="285750" indent="-285750" algn="ctr">
              <a:buFont typeface="Symbol" panose="05050102010706020507" pitchFamily="18" charset="2"/>
              <a:buChar char="Þ"/>
            </a:pP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batch_size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seq_len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dff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pPr marL="285750" indent="-285750" algn="ctr">
              <a:buFont typeface="Symbol" panose="05050102010706020507" pitchFamily="18" charset="2"/>
              <a:buChar char="Þ"/>
            </a:pP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batch_size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seq_len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d_model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이등변 삼각형 44">
            <a:extLst>
              <a:ext uri="{FF2B5EF4-FFF2-40B4-BE49-F238E27FC236}">
                <a16:creationId xmlns:a16="http://schemas.microsoft.com/office/drawing/2014/main" id="{62591A22-5DB8-A836-A6D5-CE9C45E65F94}"/>
              </a:ext>
            </a:extLst>
          </p:cNvPr>
          <p:cNvSpPr/>
          <p:nvPr/>
        </p:nvSpPr>
        <p:spPr>
          <a:xfrm rot="5400000">
            <a:off x="677645" y="3074714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0616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57</a:t>
            </a:fld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and Decoder Layers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435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1A0E0C1D-85CD-6834-2EF9-B665C481E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554613"/>
            <a:ext cx="6414473" cy="23489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A0D12A9-9DA9-CBDB-6E08-FD99FC5C0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1" y="1228728"/>
            <a:ext cx="4440168" cy="32588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F76F7957-6A67-F44C-AFE3-CCF3963A888C}"/>
              </a:ext>
            </a:extLst>
          </p:cNvPr>
          <p:cNvSpPr txBox="1"/>
          <p:nvPr/>
        </p:nvSpPr>
        <p:spPr>
          <a:xfrm>
            <a:off x="925551" y="4421481"/>
            <a:ext cx="7961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Dropout and layer normalization in a same method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192F4A4-47E1-D7DB-FC83-76207C542F3F}"/>
              </a:ext>
            </a:extLst>
          </p:cNvPr>
          <p:cNvSpPr/>
          <p:nvPr/>
        </p:nvSpPr>
        <p:spPr>
          <a:xfrm>
            <a:off x="7729547" y="2397146"/>
            <a:ext cx="1671637" cy="2154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5158880-1C07-D861-158E-07F6B0E525F6}"/>
              </a:ext>
            </a:extLst>
          </p:cNvPr>
          <p:cNvSpPr/>
          <p:nvPr/>
        </p:nvSpPr>
        <p:spPr>
          <a:xfrm>
            <a:off x="7871226" y="2195911"/>
            <a:ext cx="1405890" cy="2514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Encoder Layer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092B43F-642E-B90F-241E-FF582B881E2C}"/>
              </a:ext>
            </a:extLst>
          </p:cNvPr>
          <p:cNvCxnSpPr>
            <a:cxnSpLocks/>
          </p:cNvCxnSpPr>
          <p:nvPr/>
        </p:nvCxnSpPr>
        <p:spPr>
          <a:xfrm flipV="1">
            <a:off x="8572025" y="4399469"/>
            <a:ext cx="0" cy="388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47D931E-DDAF-A3BD-4641-3091659B6772}"/>
              </a:ext>
            </a:extLst>
          </p:cNvPr>
          <p:cNvSpPr/>
          <p:nvPr/>
        </p:nvSpPr>
        <p:spPr>
          <a:xfrm>
            <a:off x="8070981" y="4028233"/>
            <a:ext cx="971551" cy="369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2D1FD48-7FB2-5939-3352-BE423ED3DCB7}"/>
              </a:ext>
            </a:extLst>
          </p:cNvPr>
          <p:cNvSpPr/>
          <p:nvPr/>
        </p:nvSpPr>
        <p:spPr>
          <a:xfrm>
            <a:off x="8070983" y="3028022"/>
            <a:ext cx="971551" cy="3693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ffn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401F0C9-1739-F6A6-690F-CBD4D87E48D1}"/>
              </a:ext>
            </a:extLst>
          </p:cNvPr>
          <p:cNvSpPr/>
          <p:nvPr/>
        </p:nvSpPr>
        <p:spPr>
          <a:xfrm>
            <a:off x="8070982" y="3669108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EC6B579-4438-E87F-7053-911D9C4FB1B9}"/>
              </a:ext>
            </a:extLst>
          </p:cNvPr>
          <p:cNvSpPr/>
          <p:nvPr/>
        </p:nvSpPr>
        <p:spPr>
          <a:xfrm>
            <a:off x="8070983" y="2668810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09000DC-65E6-14FA-CBD1-E3795684890A}"/>
              </a:ext>
            </a:extLst>
          </p:cNvPr>
          <p:cNvSpPr/>
          <p:nvPr/>
        </p:nvSpPr>
        <p:spPr>
          <a:xfrm>
            <a:off x="9510712" y="2397207"/>
            <a:ext cx="1671633" cy="3311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CA92086-EB4C-C187-211F-CC72890A3C1A}"/>
              </a:ext>
            </a:extLst>
          </p:cNvPr>
          <p:cNvSpPr/>
          <p:nvPr/>
        </p:nvSpPr>
        <p:spPr>
          <a:xfrm>
            <a:off x="9636925" y="2231884"/>
            <a:ext cx="1405890" cy="251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A7CC929-7223-3674-F929-824295E4455A}"/>
              </a:ext>
            </a:extLst>
          </p:cNvPr>
          <p:cNvSpPr/>
          <p:nvPr/>
        </p:nvSpPr>
        <p:spPr>
          <a:xfrm>
            <a:off x="9870226" y="5122355"/>
            <a:ext cx="971551" cy="369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E3E75E8-C67D-1B4F-1D25-FA88F9D98FEC}"/>
              </a:ext>
            </a:extLst>
          </p:cNvPr>
          <p:cNvSpPr/>
          <p:nvPr/>
        </p:nvSpPr>
        <p:spPr>
          <a:xfrm>
            <a:off x="9870226" y="3028084"/>
            <a:ext cx="971551" cy="3693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ffn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3E3D849-73D5-D860-6A65-45A5002AFDEC}"/>
              </a:ext>
            </a:extLst>
          </p:cNvPr>
          <p:cNvSpPr/>
          <p:nvPr/>
        </p:nvSpPr>
        <p:spPr>
          <a:xfrm>
            <a:off x="9870437" y="4759574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518CAE3-D690-12BE-C6B7-22B3BBBD35B6}"/>
              </a:ext>
            </a:extLst>
          </p:cNvPr>
          <p:cNvSpPr/>
          <p:nvPr/>
        </p:nvSpPr>
        <p:spPr>
          <a:xfrm>
            <a:off x="9858691" y="3669169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61C0F1A-2ED4-0728-D5D9-A40EFABCB172}"/>
              </a:ext>
            </a:extLst>
          </p:cNvPr>
          <p:cNvSpPr/>
          <p:nvPr/>
        </p:nvSpPr>
        <p:spPr>
          <a:xfrm>
            <a:off x="9870226" y="4028294"/>
            <a:ext cx="971551" cy="369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D247FDAB-9B34-F38A-C599-F4E33239FCDA}"/>
              </a:ext>
            </a:extLst>
          </p:cNvPr>
          <p:cNvCxnSpPr/>
          <p:nvPr/>
        </p:nvCxnSpPr>
        <p:spPr>
          <a:xfrm flipV="1">
            <a:off x="10344467" y="5476915"/>
            <a:ext cx="0" cy="388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B6BD63B-03E4-1CC4-2269-18674E4F9EE6}"/>
              </a:ext>
            </a:extLst>
          </p:cNvPr>
          <p:cNvSpPr/>
          <p:nvPr/>
        </p:nvSpPr>
        <p:spPr>
          <a:xfrm>
            <a:off x="9870225" y="2674380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7DAF6CAF-D592-62CD-496E-BA8021816AAF}"/>
              </a:ext>
            </a:extLst>
          </p:cNvPr>
          <p:cNvCxnSpPr>
            <a:cxnSpLocks/>
          </p:cNvCxnSpPr>
          <p:nvPr/>
        </p:nvCxnSpPr>
        <p:spPr>
          <a:xfrm flipH="1" flipV="1">
            <a:off x="10367747" y="4397566"/>
            <a:ext cx="3335" cy="348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651FCBF-C98A-9D6C-E79D-464E8B37520D}"/>
              </a:ext>
            </a:extLst>
          </p:cNvPr>
          <p:cNvCxnSpPr>
            <a:cxnSpLocks/>
            <a:stCxn id="61" idx="0"/>
            <a:endCxn id="63" idx="2"/>
          </p:cNvCxnSpPr>
          <p:nvPr/>
        </p:nvCxnSpPr>
        <p:spPr>
          <a:xfrm flipV="1">
            <a:off x="10356002" y="4986151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941B5D48-E40D-A0BB-25D9-1413FAC77039}"/>
              </a:ext>
            </a:extLst>
          </p:cNvPr>
          <p:cNvCxnSpPr>
            <a:cxnSpLocks/>
          </p:cNvCxnSpPr>
          <p:nvPr/>
        </p:nvCxnSpPr>
        <p:spPr>
          <a:xfrm flipV="1">
            <a:off x="10367747" y="3880660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F568E71-D494-A28B-F026-0DFA73C308E0}"/>
              </a:ext>
            </a:extLst>
          </p:cNvPr>
          <p:cNvCxnSpPr>
            <a:cxnSpLocks/>
          </p:cNvCxnSpPr>
          <p:nvPr/>
        </p:nvCxnSpPr>
        <p:spPr>
          <a:xfrm flipV="1">
            <a:off x="10367747" y="2889816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152FF2C-D363-EB73-CC30-4E2E1228DB27}"/>
              </a:ext>
            </a:extLst>
          </p:cNvPr>
          <p:cNvCxnSpPr>
            <a:cxnSpLocks/>
          </p:cNvCxnSpPr>
          <p:nvPr/>
        </p:nvCxnSpPr>
        <p:spPr>
          <a:xfrm flipV="1">
            <a:off x="8556545" y="2889816"/>
            <a:ext cx="211" cy="13620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EBD1A5A-4728-9268-64BA-A21764EC28C2}"/>
              </a:ext>
            </a:extLst>
          </p:cNvPr>
          <p:cNvCxnSpPr>
            <a:cxnSpLocks/>
          </p:cNvCxnSpPr>
          <p:nvPr/>
        </p:nvCxnSpPr>
        <p:spPr>
          <a:xfrm flipV="1">
            <a:off x="8571814" y="3887130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9F3359D5-4394-C420-D792-5CC81C5F8E1D}"/>
              </a:ext>
            </a:extLst>
          </p:cNvPr>
          <p:cNvCxnSpPr>
            <a:stCxn id="52" idx="2"/>
          </p:cNvCxnSpPr>
          <p:nvPr/>
        </p:nvCxnSpPr>
        <p:spPr>
          <a:xfrm rot="5400000" flipH="1">
            <a:off x="7920061" y="3906397"/>
            <a:ext cx="596469" cy="694140"/>
          </a:xfrm>
          <a:prstGeom prst="bentConnector4">
            <a:avLst>
              <a:gd name="adj1" fmla="val 958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C273E39-E4F7-11E3-5501-9FE98D2FD5ED}"/>
              </a:ext>
            </a:extLst>
          </p:cNvPr>
          <p:cNvCxnSpPr>
            <a:cxnSpLocks/>
          </p:cNvCxnSpPr>
          <p:nvPr/>
        </p:nvCxnSpPr>
        <p:spPr>
          <a:xfrm>
            <a:off x="7871225" y="3955232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C159A42F-E5F6-E7AD-132E-0E5FE7B31868}"/>
              </a:ext>
            </a:extLst>
          </p:cNvPr>
          <p:cNvCxnSpPr/>
          <p:nvPr/>
        </p:nvCxnSpPr>
        <p:spPr>
          <a:xfrm rot="5400000" flipH="1">
            <a:off x="7926509" y="2925517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9515061B-8E66-EB97-5B97-880EACEA351E}"/>
              </a:ext>
            </a:extLst>
          </p:cNvPr>
          <p:cNvCxnSpPr>
            <a:cxnSpLocks/>
          </p:cNvCxnSpPr>
          <p:nvPr/>
        </p:nvCxnSpPr>
        <p:spPr>
          <a:xfrm>
            <a:off x="7877673" y="2974352"/>
            <a:ext cx="685320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2442F29-0930-5E9F-5ED5-F5A3F9376D83}"/>
              </a:ext>
            </a:extLst>
          </p:cNvPr>
          <p:cNvCxnSpPr>
            <a:cxnSpLocks/>
            <a:stCxn id="57" idx="0"/>
          </p:cNvCxnSpPr>
          <p:nvPr/>
        </p:nvCxnSpPr>
        <p:spPr>
          <a:xfrm flipH="1" flipV="1">
            <a:off x="8556545" y="3422368"/>
            <a:ext cx="213" cy="246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5AE66068-F6CA-7D0C-4158-22679FFB59FD}"/>
              </a:ext>
            </a:extLst>
          </p:cNvPr>
          <p:cNvCxnSpPr>
            <a:cxnSpLocks/>
          </p:cNvCxnSpPr>
          <p:nvPr/>
        </p:nvCxnSpPr>
        <p:spPr>
          <a:xfrm flipH="1" flipV="1">
            <a:off x="10366686" y="3380994"/>
            <a:ext cx="213" cy="246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467F3E68-F99C-DB44-A1C8-851C0F3B9EBE}"/>
              </a:ext>
            </a:extLst>
          </p:cNvPr>
          <p:cNvCxnSpPr/>
          <p:nvPr/>
        </p:nvCxnSpPr>
        <p:spPr>
          <a:xfrm rot="5400000" flipH="1">
            <a:off x="9727883" y="2920819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BD60815B-11BC-242B-4D74-D5A84539DC81}"/>
              </a:ext>
            </a:extLst>
          </p:cNvPr>
          <p:cNvCxnSpPr>
            <a:cxnSpLocks/>
          </p:cNvCxnSpPr>
          <p:nvPr/>
        </p:nvCxnSpPr>
        <p:spPr>
          <a:xfrm>
            <a:off x="9687868" y="2976016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8C106CF9-31E4-5432-0FF5-E9253BA3D069}"/>
              </a:ext>
            </a:extLst>
          </p:cNvPr>
          <p:cNvCxnSpPr/>
          <p:nvPr/>
        </p:nvCxnSpPr>
        <p:spPr>
          <a:xfrm rot="5400000" flipH="1">
            <a:off x="9710697" y="3906396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8D86A697-1E0D-B308-01C6-7E18191E520F}"/>
              </a:ext>
            </a:extLst>
          </p:cNvPr>
          <p:cNvCxnSpPr>
            <a:cxnSpLocks/>
          </p:cNvCxnSpPr>
          <p:nvPr/>
        </p:nvCxnSpPr>
        <p:spPr>
          <a:xfrm>
            <a:off x="9670682" y="3961593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D880CE0A-B6EB-C5C2-9722-76AB466B79B2}"/>
              </a:ext>
            </a:extLst>
          </p:cNvPr>
          <p:cNvCxnSpPr/>
          <p:nvPr/>
        </p:nvCxnSpPr>
        <p:spPr>
          <a:xfrm rot="5400000" flipH="1">
            <a:off x="9710696" y="4993640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B862594D-0DDD-88FC-23AB-3B3121412914}"/>
              </a:ext>
            </a:extLst>
          </p:cNvPr>
          <p:cNvCxnSpPr>
            <a:cxnSpLocks/>
          </p:cNvCxnSpPr>
          <p:nvPr/>
        </p:nvCxnSpPr>
        <p:spPr>
          <a:xfrm>
            <a:off x="9670681" y="5048837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2B8433C3-BBE6-09AD-24F7-77A62B9A3BDD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9042534" y="2782099"/>
            <a:ext cx="234582" cy="143557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A817FED5-F267-B387-2D60-39B3CAA52CC1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9265686" y="4212961"/>
            <a:ext cx="604540" cy="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이등변 삼각형 43">
            <a:extLst>
              <a:ext uri="{FF2B5EF4-FFF2-40B4-BE49-F238E27FC236}">
                <a16:creationId xmlns:a16="http://schemas.microsoft.com/office/drawing/2014/main" id="{467CD23B-85A2-DDE3-EE02-1FABF892F58A}"/>
              </a:ext>
            </a:extLst>
          </p:cNvPr>
          <p:cNvSpPr/>
          <p:nvPr/>
        </p:nvSpPr>
        <p:spPr>
          <a:xfrm rot="5400000">
            <a:off x="677645" y="3303317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이등변 삼각형 44">
            <a:extLst>
              <a:ext uri="{FF2B5EF4-FFF2-40B4-BE49-F238E27FC236}">
                <a16:creationId xmlns:a16="http://schemas.microsoft.com/office/drawing/2014/main" id="{5F53F4E5-6ECD-1765-A706-29002CE5EF1A}"/>
              </a:ext>
            </a:extLst>
          </p:cNvPr>
          <p:cNvSpPr/>
          <p:nvPr/>
        </p:nvSpPr>
        <p:spPr>
          <a:xfrm rot="5400000">
            <a:off x="687394" y="3553002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5C32630-B28A-3A58-87F0-45292E44F360}"/>
              </a:ext>
            </a:extLst>
          </p:cNvPr>
          <p:cNvSpPr/>
          <p:nvPr/>
        </p:nvSpPr>
        <p:spPr>
          <a:xfrm>
            <a:off x="1009655" y="4934178"/>
            <a:ext cx="3510987" cy="7384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out1.shape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batch_size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seq_len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d_model</a:t>
            </a:r>
            <a:r>
              <a:rPr lang="en-US" altLang="ko-KR" sz="1400" dirty="0">
                <a:solidFill>
                  <a:schemeClr val="tx1"/>
                </a:solidFill>
              </a:rPr>
              <a:t>)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83E14F1-2FDD-F67F-5A77-8188A8B6EF47}"/>
              </a:ext>
            </a:extLst>
          </p:cNvPr>
          <p:cNvSpPr/>
          <p:nvPr/>
        </p:nvSpPr>
        <p:spPr>
          <a:xfrm>
            <a:off x="1009655" y="5801672"/>
            <a:ext cx="3510987" cy="7384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ffn_output.shape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batch_size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seq_len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d_model</a:t>
            </a:r>
            <a:r>
              <a:rPr lang="en-US" altLang="ko-KR" sz="1400" dirty="0">
                <a:solidFill>
                  <a:schemeClr val="tx1"/>
                </a:solidFill>
              </a:rPr>
              <a:t>)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BD4E47A-0E51-71F3-2815-BC3D30DE3E0A}"/>
              </a:ext>
            </a:extLst>
          </p:cNvPr>
          <p:cNvSpPr/>
          <p:nvPr/>
        </p:nvSpPr>
        <p:spPr>
          <a:xfrm>
            <a:off x="5259805" y="5403546"/>
            <a:ext cx="3510987" cy="7384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out2.shape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batch_size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seq_len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d_model</a:t>
            </a:r>
            <a:r>
              <a:rPr lang="en-US" altLang="ko-KR" sz="1400" dirty="0">
                <a:solidFill>
                  <a:schemeClr val="tx1"/>
                </a:solidFill>
              </a:rPr>
              <a:t>)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1757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58</a:t>
            </a:fld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and Decoder Layers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435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1A0E0C1D-85CD-6834-2EF9-B665C481E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554613"/>
            <a:ext cx="6414473" cy="23489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A0D12A9-9DA9-CBDB-6E08-FD99FC5C0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1" y="1228728"/>
            <a:ext cx="4440168" cy="32588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F76F7957-6A67-F44C-AFE3-CCF3963A888C}"/>
              </a:ext>
            </a:extLst>
          </p:cNvPr>
          <p:cNvSpPr txBox="1"/>
          <p:nvPr/>
        </p:nvSpPr>
        <p:spPr>
          <a:xfrm>
            <a:off x="925551" y="4421481"/>
            <a:ext cx="7961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Dropout and layer normalization in a same method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192F4A4-47E1-D7DB-FC83-76207C542F3F}"/>
              </a:ext>
            </a:extLst>
          </p:cNvPr>
          <p:cNvSpPr/>
          <p:nvPr/>
        </p:nvSpPr>
        <p:spPr>
          <a:xfrm>
            <a:off x="7729547" y="2397146"/>
            <a:ext cx="1671637" cy="2154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5158880-1C07-D861-158E-07F6B0E525F6}"/>
              </a:ext>
            </a:extLst>
          </p:cNvPr>
          <p:cNvSpPr/>
          <p:nvPr/>
        </p:nvSpPr>
        <p:spPr>
          <a:xfrm>
            <a:off x="7871226" y="2195911"/>
            <a:ext cx="1405890" cy="2514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Encoder Layer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092B43F-642E-B90F-241E-FF582B881E2C}"/>
              </a:ext>
            </a:extLst>
          </p:cNvPr>
          <p:cNvCxnSpPr>
            <a:cxnSpLocks/>
          </p:cNvCxnSpPr>
          <p:nvPr/>
        </p:nvCxnSpPr>
        <p:spPr>
          <a:xfrm flipV="1">
            <a:off x="8572025" y="4399469"/>
            <a:ext cx="0" cy="388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47D931E-DDAF-A3BD-4641-3091659B6772}"/>
              </a:ext>
            </a:extLst>
          </p:cNvPr>
          <p:cNvSpPr/>
          <p:nvPr/>
        </p:nvSpPr>
        <p:spPr>
          <a:xfrm>
            <a:off x="8070981" y="4028233"/>
            <a:ext cx="971551" cy="369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2D1FD48-7FB2-5939-3352-BE423ED3DCB7}"/>
              </a:ext>
            </a:extLst>
          </p:cNvPr>
          <p:cNvSpPr/>
          <p:nvPr/>
        </p:nvSpPr>
        <p:spPr>
          <a:xfrm>
            <a:off x="8070983" y="3028022"/>
            <a:ext cx="971551" cy="3693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ffn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401F0C9-1739-F6A6-690F-CBD4D87E48D1}"/>
              </a:ext>
            </a:extLst>
          </p:cNvPr>
          <p:cNvSpPr/>
          <p:nvPr/>
        </p:nvSpPr>
        <p:spPr>
          <a:xfrm>
            <a:off x="8070982" y="3669108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EC6B579-4438-E87F-7053-911D9C4FB1B9}"/>
              </a:ext>
            </a:extLst>
          </p:cNvPr>
          <p:cNvSpPr/>
          <p:nvPr/>
        </p:nvSpPr>
        <p:spPr>
          <a:xfrm>
            <a:off x="8070983" y="2668810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09000DC-65E6-14FA-CBD1-E3795684890A}"/>
              </a:ext>
            </a:extLst>
          </p:cNvPr>
          <p:cNvSpPr/>
          <p:nvPr/>
        </p:nvSpPr>
        <p:spPr>
          <a:xfrm>
            <a:off x="9510712" y="2397207"/>
            <a:ext cx="1671633" cy="3311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CA92086-EB4C-C187-211F-CC72890A3C1A}"/>
              </a:ext>
            </a:extLst>
          </p:cNvPr>
          <p:cNvSpPr/>
          <p:nvPr/>
        </p:nvSpPr>
        <p:spPr>
          <a:xfrm>
            <a:off x="9636925" y="2231884"/>
            <a:ext cx="1405890" cy="251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A7CC929-7223-3674-F929-824295E4455A}"/>
              </a:ext>
            </a:extLst>
          </p:cNvPr>
          <p:cNvSpPr/>
          <p:nvPr/>
        </p:nvSpPr>
        <p:spPr>
          <a:xfrm>
            <a:off x="9870226" y="5122355"/>
            <a:ext cx="971551" cy="369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E3E75E8-C67D-1B4F-1D25-FA88F9D98FEC}"/>
              </a:ext>
            </a:extLst>
          </p:cNvPr>
          <p:cNvSpPr/>
          <p:nvPr/>
        </p:nvSpPr>
        <p:spPr>
          <a:xfrm>
            <a:off x="9870226" y="3028084"/>
            <a:ext cx="971551" cy="3693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ffn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3E3D849-73D5-D860-6A65-45A5002AFDEC}"/>
              </a:ext>
            </a:extLst>
          </p:cNvPr>
          <p:cNvSpPr/>
          <p:nvPr/>
        </p:nvSpPr>
        <p:spPr>
          <a:xfrm>
            <a:off x="9870437" y="4759574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518CAE3-D690-12BE-C6B7-22B3BBBD35B6}"/>
              </a:ext>
            </a:extLst>
          </p:cNvPr>
          <p:cNvSpPr/>
          <p:nvPr/>
        </p:nvSpPr>
        <p:spPr>
          <a:xfrm>
            <a:off x="9858691" y="3669169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61C0F1A-2ED4-0728-D5D9-A40EFABCB172}"/>
              </a:ext>
            </a:extLst>
          </p:cNvPr>
          <p:cNvSpPr/>
          <p:nvPr/>
        </p:nvSpPr>
        <p:spPr>
          <a:xfrm>
            <a:off x="9870226" y="4028294"/>
            <a:ext cx="971551" cy="369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D247FDAB-9B34-F38A-C599-F4E33239FCDA}"/>
              </a:ext>
            </a:extLst>
          </p:cNvPr>
          <p:cNvCxnSpPr/>
          <p:nvPr/>
        </p:nvCxnSpPr>
        <p:spPr>
          <a:xfrm flipV="1">
            <a:off x="10344467" y="5476915"/>
            <a:ext cx="0" cy="388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B6BD63B-03E4-1CC4-2269-18674E4F9EE6}"/>
              </a:ext>
            </a:extLst>
          </p:cNvPr>
          <p:cNvSpPr/>
          <p:nvPr/>
        </p:nvSpPr>
        <p:spPr>
          <a:xfrm>
            <a:off x="9870225" y="2674380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7DAF6CAF-D592-62CD-496E-BA8021816AAF}"/>
              </a:ext>
            </a:extLst>
          </p:cNvPr>
          <p:cNvCxnSpPr>
            <a:cxnSpLocks/>
          </p:cNvCxnSpPr>
          <p:nvPr/>
        </p:nvCxnSpPr>
        <p:spPr>
          <a:xfrm flipH="1" flipV="1">
            <a:off x="10367747" y="4397566"/>
            <a:ext cx="3335" cy="348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651FCBF-C98A-9D6C-E79D-464E8B37520D}"/>
              </a:ext>
            </a:extLst>
          </p:cNvPr>
          <p:cNvCxnSpPr>
            <a:cxnSpLocks/>
            <a:stCxn id="61" idx="0"/>
            <a:endCxn id="63" idx="2"/>
          </p:cNvCxnSpPr>
          <p:nvPr/>
        </p:nvCxnSpPr>
        <p:spPr>
          <a:xfrm flipV="1">
            <a:off x="10356002" y="4986151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941B5D48-E40D-A0BB-25D9-1413FAC77039}"/>
              </a:ext>
            </a:extLst>
          </p:cNvPr>
          <p:cNvCxnSpPr>
            <a:cxnSpLocks/>
          </p:cNvCxnSpPr>
          <p:nvPr/>
        </p:nvCxnSpPr>
        <p:spPr>
          <a:xfrm flipV="1">
            <a:off x="10367747" y="3880660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F568E71-D494-A28B-F026-0DFA73C308E0}"/>
              </a:ext>
            </a:extLst>
          </p:cNvPr>
          <p:cNvCxnSpPr>
            <a:cxnSpLocks/>
          </p:cNvCxnSpPr>
          <p:nvPr/>
        </p:nvCxnSpPr>
        <p:spPr>
          <a:xfrm flipV="1">
            <a:off x="10367747" y="2889816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152FF2C-D363-EB73-CC30-4E2E1228DB27}"/>
              </a:ext>
            </a:extLst>
          </p:cNvPr>
          <p:cNvCxnSpPr>
            <a:cxnSpLocks/>
          </p:cNvCxnSpPr>
          <p:nvPr/>
        </p:nvCxnSpPr>
        <p:spPr>
          <a:xfrm flipV="1">
            <a:off x="8556545" y="2889816"/>
            <a:ext cx="211" cy="13620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EBD1A5A-4728-9268-64BA-A21764EC28C2}"/>
              </a:ext>
            </a:extLst>
          </p:cNvPr>
          <p:cNvCxnSpPr>
            <a:cxnSpLocks/>
          </p:cNvCxnSpPr>
          <p:nvPr/>
        </p:nvCxnSpPr>
        <p:spPr>
          <a:xfrm flipV="1">
            <a:off x="8571814" y="3887130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9F3359D5-4394-C420-D792-5CC81C5F8E1D}"/>
              </a:ext>
            </a:extLst>
          </p:cNvPr>
          <p:cNvCxnSpPr>
            <a:stCxn id="52" idx="2"/>
          </p:cNvCxnSpPr>
          <p:nvPr/>
        </p:nvCxnSpPr>
        <p:spPr>
          <a:xfrm rot="5400000" flipH="1">
            <a:off x="7920061" y="3906397"/>
            <a:ext cx="596469" cy="694140"/>
          </a:xfrm>
          <a:prstGeom prst="bentConnector4">
            <a:avLst>
              <a:gd name="adj1" fmla="val 958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C273E39-E4F7-11E3-5501-9FE98D2FD5ED}"/>
              </a:ext>
            </a:extLst>
          </p:cNvPr>
          <p:cNvCxnSpPr>
            <a:cxnSpLocks/>
          </p:cNvCxnSpPr>
          <p:nvPr/>
        </p:nvCxnSpPr>
        <p:spPr>
          <a:xfrm>
            <a:off x="7871225" y="3955232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C159A42F-E5F6-E7AD-132E-0E5FE7B31868}"/>
              </a:ext>
            </a:extLst>
          </p:cNvPr>
          <p:cNvCxnSpPr/>
          <p:nvPr/>
        </p:nvCxnSpPr>
        <p:spPr>
          <a:xfrm rot="5400000" flipH="1">
            <a:off x="7926509" y="2925517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9515061B-8E66-EB97-5B97-880EACEA351E}"/>
              </a:ext>
            </a:extLst>
          </p:cNvPr>
          <p:cNvCxnSpPr>
            <a:cxnSpLocks/>
          </p:cNvCxnSpPr>
          <p:nvPr/>
        </p:nvCxnSpPr>
        <p:spPr>
          <a:xfrm>
            <a:off x="7877673" y="2974352"/>
            <a:ext cx="685320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2442F29-0930-5E9F-5ED5-F5A3F9376D83}"/>
              </a:ext>
            </a:extLst>
          </p:cNvPr>
          <p:cNvCxnSpPr>
            <a:cxnSpLocks/>
            <a:stCxn id="57" idx="0"/>
          </p:cNvCxnSpPr>
          <p:nvPr/>
        </p:nvCxnSpPr>
        <p:spPr>
          <a:xfrm flipH="1" flipV="1">
            <a:off x="8556545" y="3422368"/>
            <a:ext cx="213" cy="246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5AE66068-F6CA-7D0C-4158-22679FFB59FD}"/>
              </a:ext>
            </a:extLst>
          </p:cNvPr>
          <p:cNvCxnSpPr>
            <a:cxnSpLocks/>
          </p:cNvCxnSpPr>
          <p:nvPr/>
        </p:nvCxnSpPr>
        <p:spPr>
          <a:xfrm flipH="1" flipV="1">
            <a:off x="10366686" y="3380994"/>
            <a:ext cx="213" cy="246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467F3E68-F99C-DB44-A1C8-851C0F3B9EBE}"/>
              </a:ext>
            </a:extLst>
          </p:cNvPr>
          <p:cNvCxnSpPr/>
          <p:nvPr/>
        </p:nvCxnSpPr>
        <p:spPr>
          <a:xfrm rot="5400000" flipH="1">
            <a:off x="9727883" y="2920819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BD60815B-11BC-242B-4D74-D5A84539DC81}"/>
              </a:ext>
            </a:extLst>
          </p:cNvPr>
          <p:cNvCxnSpPr>
            <a:cxnSpLocks/>
          </p:cNvCxnSpPr>
          <p:nvPr/>
        </p:nvCxnSpPr>
        <p:spPr>
          <a:xfrm>
            <a:off x="9687868" y="2976016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8C106CF9-31E4-5432-0FF5-E9253BA3D069}"/>
              </a:ext>
            </a:extLst>
          </p:cNvPr>
          <p:cNvCxnSpPr/>
          <p:nvPr/>
        </p:nvCxnSpPr>
        <p:spPr>
          <a:xfrm rot="5400000" flipH="1">
            <a:off x="9710697" y="3906396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8D86A697-1E0D-B308-01C6-7E18191E520F}"/>
              </a:ext>
            </a:extLst>
          </p:cNvPr>
          <p:cNvCxnSpPr>
            <a:cxnSpLocks/>
          </p:cNvCxnSpPr>
          <p:nvPr/>
        </p:nvCxnSpPr>
        <p:spPr>
          <a:xfrm>
            <a:off x="9670682" y="3961593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D880CE0A-B6EB-C5C2-9722-76AB466B79B2}"/>
              </a:ext>
            </a:extLst>
          </p:cNvPr>
          <p:cNvCxnSpPr/>
          <p:nvPr/>
        </p:nvCxnSpPr>
        <p:spPr>
          <a:xfrm rot="5400000" flipH="1">
            <a:off x="9710696" y="4993640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B862594D-0DDD-88FC-23AB-3B3121412914}"/>
              </a:ext>
            </a:extLst>
          </p:cNvPr>
          <p:cNvCxnSpPr>
            <a:cxnSpLocks/>
          </p:cNvCxnSpPr>
          <p:nvPr/>
        </p:nvCxnSpPr>
        <p:spPr>
          <a:xfrm>
            <a:off x="9670681" y="5048837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2B8433C3-BBE6-09AD-24F7-77A62B9A3BDD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9042534" y="2782099"/>
            <a:ext cx="234582" cy="143557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A817FED5-F267-B387-2D60-39B3CAA52CC1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9265686" y="4212961"/>
            <a:ext cx="604540" cy="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이등변 삼각형 43">
            <a:extLst>
              <a:ext uri="{FF2B5EF4-FFF2-40B4-BE49-F238E27FC236}">
                <a16:creationId xmlns:a16="http://schemas.microsoft.com/office/drawing/2014/main" id="{467CD23B-85A2-DDE3-EE02-1FABF892F58A}"/>
              </a:ext>
            </a:extLst>
          </p:cNvPr>
          <p:cNvSpPr/>
          <p:nvPr/>
        </p:nvSpPr>
        <p:spPr>
          <a:xfrm rot="5400000">
            <a:off x="677645" y="3931975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B33EBB7-68A3-39C4-CF2B-DC1BDA7BE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548" y="3887130"/>
            <a:ext cx="1520241" cy="325766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93854A42-9C8F-9E1C-4E54-EB218BA99664}"/>
              </a:ext>
            </a:extLst>
          </p:cNvPr>
          <p:cNvSpPr/>
          <p:nvPr/>
        </p:nvSpPr>
        <p:spPr>
          <a:xfrm>
            <a:off x="1009655" y="5107706"/>
            <a:ext cx="3510987" cy="7384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out2.shape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batch_size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seq_len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d_model</a:t>
            </a:r>
            <a:r>
              <a:rPr lang="en-US" altLang="ko-KR" sz="1400" dirty="0">
                <a:solidFill>
                  <a:schemeClr val="tx1"/>
                </a:solidFill>
              </a:rPr>
              <a:t>)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6845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59</a:t>
            </a:fld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and Decoder Layers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435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192F4A4-47E1-D7DB-FC83-76207C542F3F}"/>
              </a:ext>
            </a:extLst>
          </p:cNvPr>
          <p:cNvSpPr/>
          <p:nvPr/>
        </p:nvSpPr>
        <p:spPr>
          <a:xfrm>
            <a:off x="7729547" y="2397146"/>
            <a:ext cx="1671637" cy="2154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5158880-1C07-D861-158E-07F6B0E525F6}"/>
              </a:ext>
            </a:extLst>
          </p:cNvPr>
          <p:cNvSpPr/>
          <p:nvPr/>
        </p:nvSpPr>
        <p:spPr>
          <a:xfrm>
            <a:off x="7871226" y="2195911"/>
            <a:ext cx="1405890" cy="2514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Encoder Layer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092B43F-642E-B90F-241E-FF582B881E2C}"/>
              </a:ext>
            </a:extLst>
          </p:cNvPr>
          <p:cNvCxnSpPr>
            <a:cxnSpLocks/>
          </p:cNvCxnSpPr>
          <p:nvPr/>
        </p:nvCxnSpPr>
        <p:spPr>
          <a:xfrm flipV="1">
            <a:off x="8572025" y="4399469"/>
            <a:ext cx="0" cy="388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47D931E-DDAF-A3BD-4641-3091659B6772}"/>
              </a:ext>
            </a:extLst>
          </p:cNvPr>
          <p:cNvSpPr/>
          <p:nvPr/>
        </p:nvSpPr>
        <p:spPr>
          <a:xfrm>
            <a:off x="8070981" y="4028233"/>
            <a:ext cx="971551" cy="369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2D1FD48-7FB2-5939-3352-BE423ED3DCB7}"/>
              </a:ext>
            </a:extLst>
          </p:cNvPr>
          <p:cNvSpPr/>
          <p:nvPr/>
        </p:nvSpPr>
        <p:spPr>
          <a:xfrm>
            <a:off x="8070983" y="3028022"/>
            <a:ext cx="971551" cy="3693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ffn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401F0C9-1739-F6A6-690F-CBD4D87E48D1}"/>
              </a:ext>
            </a:extLst>
          </p:cNvPr>
          <p:cNvSpPr/>
          <p:nvPr/>
        </p:nvSpPr>
        <p:spPr>
          <a:xfrm>
            <a:off x="8070982" y="3669108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EC6B579-4438-E87F-7053-911D9C4FB1B9}"/>
              </a:ext>
            </a:extLst>
          </p:cNvPr>
          <p:cNvSpPr/>
          <p:nvPr/>
        </p:nvSpPr>
        <p:spPr>
          <a:xfrm>
            <a:off x="8070983" y="2668810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09000DC-65E6-14FA-CBD1-E3795684890A}"/>
              </a:ext>
            </a:extLst>
          </p:cNvPr>
          <p:cNvSpPr/>
          <p:nvPr/>
        </p:nvSpPr>
        <p:spPr>
          <a:xfrm>
            <a:off x="9510712" y="2397207"/>
            <a:ext cx="1671633" cy="3311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CA92086-EB4C-C187-211F-CC72890A3C1A}"/>
              </a:ext>
            </a:extLst>
          </p:cNvPr>
          <p:cNvSpPr/>
          <p:nvPr/>
        </p:nvSpPr>
        <p:spPr>
          <a:xfrm>
            <a:off x="9636925" y="2231884"/>
            <a:ext cx="1405890" cy="251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A7CC929-7223-3674-F929-824295E4455A}"/>
              </a:ext>
            </a:extLst>
          </p:cNvPr>
          <p:cNvSpPr/>
          <p:nvPr/>
        </p:nvSpPr>
        <p:spPr>
          <a:xfrm>
            <a:off x="9870226" y="5122355"/>
            <a:ext cx="971551" cy="369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E3E75E8-C67D-1B4F-1D25-FA88F9D98FEC}"/>
              </a:ext>
            </a:extLst>
          </p:cNvPr>
          <p:cNvSpPr/>
          <p:nvPr/>
        </p:nvSpPr>
        <p:spPr>
          <a:xfrm>
            <a:off x="9870226" y="3028084"/>
            <a:ext cx="971551" cy="3693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ffn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3E3D849-73D5-D860-6A65-45A5002AFDEC}"/>
              </a:ext>
            </a:extLst>
          </p:cNvPr>
          <p:cNvSpPr/>
          <p:nvPr/>
        </p:nvSpPr>
        <p:spPr>
          <a:xfrm>
            <a:off x="9870437" y="4759574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518CAE3-D690-12BE-C6B7-22B3BBBD35B6}"/>
              </a:ext>
            </a:extLst>
          </p:cNvPr>
          <p:cNvSpPr/>
          <p:nvPr/>
        </p:nvSpPr>
        <p:spPr>
          <a:xfrm>
            <a:off x="9858691" y="3669169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61C0F1A-2ED4-0728-D5D9-A40EFABCB172}"/>
              </a:ext>
            </a:extLst>
          </p:cNvPr>
          <p:cNvSpPr/>
          <p:nvPr/>
        </p:nvSpPr>
        <p:spPr>
          <a:xfrm>
            <a:off x="9870226" y="4028294"/>
            <a:ext cx="971551" cy="369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D247FDAB-9B34-F38A-C599-F4E33239FCDA}"/>
              </a:ext>
            </a:extLst>
          </p:cNvPr>
          <p:cNvCxnSpPr/>
          <p:nvPr/>
        </p:nvCxnSpPr>
        <p:spPr>
          <a:xfrm flipV="1">
            <a:off x="10344467" y="5476915"/>
            <a:ext cx="0" cy="388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B6BD63B-03E4-1CC4-2269-18674E4F9EE6}"/>
              </a:ext>
            </a:extLst>
          </p:cNvPr>
          <p:cNvSpPr/>
          <p:nvPr/>
        </p:nvSpPr>
        <p:spPr>
          <a:xfrm>
            <a:off x="9870225" y="2674380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7DAF6CAF-D592-62CD-496E-BA8021816AAF}"/>
              </a:ext>
            </a:extLst>
          </p:cNvPr>
          <p:cNvCxnSpPr>
            <a:cxnSpLocks/>
          </p:cNvCxnSpPr>
          <p:nvPr/>
        </p:nvCxnSpPr>
        <p:spPr>
          <a:xfrm flipH="1" flipV="1">
            <a:off x="10367747" y="4397566"/>
            <a:ext cx="3335" cy="348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651FCBF-C98A-9D6C-E79D-464E8B37520D}"/>
              </a:ext>
            </a:extLst>
          </p:cNvPr>
          <p:cNvCxnSpPr>
            <a:cxnSpLocks/>
            <a:stCxn id="61" idx="0"/>
            <a:endCxn id="63" idx="2"/>
          </p:cNvCxnSpPr>
          <p:nvPr/>
        </p:nvCxnSpPr>
        <p:spPr>
          <a:xfrm flipV="1">
            <a:off x="10356002" y="4986151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941B5D48-E40D-A0BB-25D9-1413FAC77039}"/>
              </a:ext>
            </a:extLst>
          </p:cNvPr>
          <p:cNvCxnSpPr>
            <a:cxnSpLocks/>
          </p:cNvCxnSpPr>
          <p:nvPr/>
        </p:nvCxnSpPr>
        <p:spPr>
          <a:xfrm flipV="1">
            <a:off x="10367747" y="3880660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F568E71-D494-A28B-F026-0DFA73C308E0}"/>
              </a:ext>
            </a:extLst>
          </p:cNvPr>
          <p:cNvCxnSpPr>
            <a:cxnSpLocks/>
          </p:cNvCxnSpPr>
          <p:nvPr/>
        </p:nvCxnSpPr>
        <p:spPr>
          <a:xfrm flipV="1">
            <a:off x="10367747" y="2889816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152FF2C-D363-EB73-CC30-4E2E1228DB27}"/>
              </a:ext>
            </a:extLst>
          </p:cNvPr>
          <p:cNvCxnSpPr>
            <a:cxnSpLocks/>
          </p:cNvCxnSpPr>
          <p:nvPr/>
        </p:nvCxnSpPr>
        <p:spPr>
          <a:xfrm flipV="1">
            <a:off x="8556545" y="2889816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EBD1A5A-4728-9268-64BA-A21764EC28C2}"/>
              </a:ext>
            </a:extLst>
          </p:cNvPr>
          <p:cNvCxnSpPr>
            <a:cxnSpLocks/>
          </p:cNvCxnSpPr>
          <p:nvPr/>
        </p:nvCxnSpPr>
        <p:spPr>
          <a:xfrm flipV="1">
            <a:off x="8571814" y="3887130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9F3359D5-4394-C420-D792-5CC81C5F8E1D}"/>
              </a:ext>
            </a:extLst>
          </p:cNvPr>
          <p:cNvCxnSpPr>
            <a:stCxn id="52" idx="2"/>
          </p:cNvCxnSpPr>
          <p:nvPr/>
        </p:nvCxnSpPr>
        <p:spPr>
          <a:xfrm rot="5400000" flipH="1">
            <a:off x="7920061" y="3906397"/>
            <a:ext cx="596469" cy="694140"/>
          </a:xfrm>
          <a:prstGeom prst="bentConnector4">
            <a:avLst>
              <a:gd name="adj1" fmla="val 958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C273E39-E4F7-11E3-5501-9FE98D2FD5ED}"/>
              </a:ext>
            </a:extLst>
          </p:cNvPr>
          <p:cNvCxnSpPr>
            <a:cxnSpLocks/>
          </p:cNvCxnSpPr>
          <p:nvPr/>
        </p:nvCxnSpPr>
        <p:spPr>
          <a:xfrm>
            <a:off x="7871225" y="3955232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C159A42F-E5F6-E7AD-132E-0E5FE7B31868}"/>
              </a:ext>
            </a:extLst>
          </p:cNvPr>
          <p:cNvCxnSpPr/>
          <p:nvPr/>
        </p:nvCxnSpPr>
        <p:spPr>
          <a:xfrm rot="5400000" flipH="1">
            <a:off x="7926509" y="2925517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9515061B-8E66-EB97-5B97-880EACEA351E}"/>
              </a:ext>
            </a:extLst>
          </p:cNvPr>
          <p:cNvCxnSpPr>
            <a:cxnSpLocks/>
          </p:cNvCxnSpPr>
          <p:nvPr/>
        </p:nvCxnSpPr>
        <p:spPr>
          <a:xfrm>
            <a:off x="7877673" y="2974352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2442F29-0930-5E9F-5ED5-F5A3F9376D83}"/>
              </a:ext>
            </a:extLst>
          </p:cNvPr>
          <p:cNvCxnSpPr>
            <a:cxnSpLocks/>
            <a:stCxn id="57" idx="0"/>
          </p:cNvCxnSpPr>
          <p:nvPr/>
        </p:nvCxnSpPr>
        <p:spPr>
          <a:xfrm flipH="1" flipV="1">
            <a:off x="8556545" y="3422368"/>
            <a:ext cx="213" cy="246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5AE66068-F6CA-7D0C-4158-22679FFB59FD}"/>
              </a:ext>
            </a:extLst>
          </p:cNvPr>
          <p:cNvCxnSpPr>
            <a:cxnSpLocks/>
          </p:cNvCxnSpPr>
          <p:nvPr/>
        </p:nvCxnSpPr>
        <p:spPr>
          <a:xfrm flipH="1" flipV="1">
            <a:off x="10366686" y="3380994"/>
            <a:ext cx="213" cy="246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467F3E68-F99C-DB44-A1C8-851C0F3B9EBE}"/>
              </a:ext>
            </a:extLst>
          </p:cNvPr>
          <p:cNvCxnSpPr/>
          <p:nvPr/>
        </p:nvCxnSpPr>
        <p:spPr>
          <a:xfrm rot="5400000" flipH="1">
            <a:off x="9727883" y="2920819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BD60815B-11BC-242B-4D74-D5A84539DC81}"/>
              </a:ext>
            </a:extLst>
          </p:cNvPr>
          <p:cNvCxnSpPr>
            <a:cxnSpLocks/>
          </p:cNvCxnSpPr>
          <p:nvPr/>
        </p:nvCxnSpPr>
        <p:spPr>
          <a:xfrm>
            <a:off x="9687868" y="2976016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8C106CF9-31E4-5432-0FF5-E9253BA3D069}"/>
              </a:ext>
            </a:extLst>
          </p:cNvPr>
          <p:cNvCxnSpPr/>
          <p:nvPr/>
        </p:nvCxnSpPr>
        <p:spPr>
          <a:xfrm rot="5400000" flipH="1">
            <a:off x="9710697" y="3906396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8D86A697-1E0D-B308-01C6-7E18191E520F}"/>
              </a:ext>
            </a:extLst>
          </p:cNvPr>
          <p:cNvCxnSpPr>
            <a:cxnSpLocks/>
          </p:cNvCxnSpPr>
          <p:nvPr/>
        </p:nvCxnSpPr>
        <p:spPr>
          <a:xfrm>
            <a:off x="9670682" y="3961593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D880CE0A-B6EB-C5C2-9722-76AB466B79B2}"/>
              </a:ext>
            </a:extLst>
          </p:cNvPr>
          <p:cNvCxnSpPr/>
          <p:nvPr/>
        </p:nvCxnSpPr>
        <p:spPr>
          <a:xfrm rot="5400000" flipH="1">
            <a:off x="9710696" y="4993640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B862594D-0DDD-88FC-23AB-3B3121412914}"/>
              </a:ext>
            </a:extLst>
          </p:cNvPr>
          <p:cNvCxnSpPr>
            <a:cxnSpLocks/>
          </p:cNvCxnSpPr>
          <p:nvPr/>
        </p:nvCxnSpPr>
        <p:spPr>
          <a:xfrm>
            <a:off x="9670681" y="5048837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2B8433C3-BBE6-09AD-24F7-77A62B9A3BDD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9042534" y="2782099"/>
            <a:ext cx="234582" cy="143557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A817FED5-F267-B387-2D60-39B3CAA52CC1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9265686" y="4212961"/>
            <a:ext cx="604540" cy="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9F4EC8F1-D7C6-9B60-82E4-78FA4D614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676" y="1271367"/>
            <a:ext cx="6589122" cy="357857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65527FCC-34BC-C792-96ED-1D5921F3C79A}"/>
              </a:ext>
            </a:extLst>
          </p:cNvPr>
          <p:cNvSpPr txBox="1"/>
          <p:nvPr/>
        </p:nvSpPr>
        <p:spPr>
          <a:xfrm>
            <a:off x="925551" y="4989503"/>
            <a:ext cx="79612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This is the </a:t>
            </a:r>
            <a:r>
              <a:rPr lang="en-US" altLang="ko-KR" dirty="0" err="1"/>
              <a:t>init</a:t>
            </a:r>
            <a:r>
              <a:rPr lang="en-US" altLang="ko-KR" dirty="0"/>
              <a:t> function for </a:t>
            </a:r>
            <a:r>
              <a:rPr lang="en-US" altLang="ko-KR" dirty="0" err="1"/>
              <a:t>DecoderLayer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   Almost same components with </a:t>
            </a:r>
            <a:r>
              <a:rPr lang="en-US" altLang="ko-KR" dirty="0" err="1"/>
              <a:t>EncoderLayer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differs with the number of layers,</a:t>
            </a:r>
          </a:p>
          <a:p>
            <a:r>
              <a:rPr lang="en-US" altLang="ko-KR" dirty="0"/>
              <a:t>    since decoder layer has 3 sub layers</a:t>
            </a:r>
          </a:p>
        </p:txBody>
      </p:sp>
    </p:spTree>
    <p:extLst>
      <p:ext uri="{BB962C8B-B14F-4D97-AF65-F5344CB8AC3E}">
        <p14:creationId xmlns:p14="http://schemas.microsoft.com/office/powerpoint/2010/main" val="1720067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D48492-1E25-1F74-D5B9-62B6D9D195FE}"/>
                  </a:ext>
                </a:extLst>
              </p:cNvPr>
              <p:cNvSpPr txBox="1"/>
              <p:nvPr/>
            </p:nvSpPr>
            <p:spPr>
              <a:xfrm>
                <a:off x="3373191" y="2364400"/>
                <a:ext cx="1338315" cy="850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@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en-US" altLang="ko-KR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altLang="ko-KR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D48492-1E25-1F74-D5B9-62B6D9D19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191" y="2364400"/>
                <a:ext cx="1338315" cy="850554"/>
              </a:xfrm>
              <a:prstGeom prst="rect">
                <a:avLst/>
              </a:prstGeom>
              <a:blipFill>
                <a:blip r:embed="rId2"/>
                <a:stretch>
                  <a:fillRect l="-3636" r="-909" b="-6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674AEB-9AC3-3756-5846-04FB7C4D6148}"/>
                  </a:ext>
                </a:extLst>
              </p:cNvPr>
              <p:cNvSpPr txBox="1"/>
              <p:nvPr/>
            </p:nvSpPr>
            <p:spPr>
              <a:xfrm>
                <a:off x="2467866" y="4385476"/>
                <a:ext cx="3392369" cy="7159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〮</m:t>
                              </m:r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674AEB-9AC3-3756-5846-04FB7C4D6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866" y="4385476"/>
                <a:ext cx="3392369" cy="7159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F706EF-C7E0-61F9-2A36-92E3D84D1EB6}"/>
                  </a:ext>
                </a:extLst>
              </p:cNvPr>
              <p:cNvSpPr txBox="1"/>
              <p:nvPr/>
            </p:nvSpPr>
            <p:spPr>
              <a:xfrm>
                <a:off x="3424847" y="5103915"/>
                <a:ext cx="4028987" cy="302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※ Z is attention matrix,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ko-KR" altLang="en-US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dimension of matrix K.</a:t>
                </a:r>
                <a:endParaRPr lang="ko-KR" altLang="en-US" sz="130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F706EF-C7E0-61F9-2A36-92E3D84D1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847" y="5103915"/>
                <a:ext cx="4028987" cy="302840"/>
              </a:xfrm>
              <a:prstGeom prst="rect">
                <a:avLst/>
              </a:prstGeom>
              <a:blipFill>
                <a:blip r:embed="rId4"/>
                <a:stretch>
                  <a:fillRect l="-303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70AF24B-13E7-7692-5149-D52DD957CA7F}"/>
              </a:ext>
            </a:extLst>
          </p:cNvPr>
          <p:cNvSpPr txBox="1"/>
          <p:nvPr/>
        </p:nvSpPr>
        <p:spPr>
          <a:xfrm>
            <a:off x="925551" y="1629831"/>
            <a:ext cx="665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First,</a:t>
            </a:r>
            <a:r>
              <a:rPr lang="ko-KR" altLang="en-US" dirty="0"/>
              <a:t> </a:t>
            </a:r>
            <a:r>
              <a:rPr lang="en-US" altLang="ko-KR" dirty="0"/>
              <a:t>get</a:t>
            </a:r>
            <a:r>
              <a:rPr lang="ko-KR" altLang="en-US" dirty="0"/>
              <a:t> </a:t>
            </a:r>
            <a:r>
              <a:rPr lang="en-US" altLang="ko-KR" dirty="0"/>
              <a:t>Query,</a:t>
            </a:r>
            <a:r>
              <a:rPr lang="ko-KR" altLang="en-US" dirty="0"/>
              <a:t> </a:t>
            </a:r>
            <a:r>
              <a:rPr lang="en-US" altLang="ko-KR" dirty="0"/>
              <a:t>Key,</a:t>
            </a:r>
            <a:r>
              <a:rPr lang="ko-KR" altLang="en-US" dirty="0"/>
              <a:t> </a:t>
            </a:r>
            <a:r>
              <a:rPr lang="en-US" altLang="ko-KR" dirty="0"/>
              <a:t>Value</a:t>
            </a:r>
            <a:r>
              <a:rPr lang="ko-KR" altLang="en-US" dirty="0"/>
              <a:t> </a:t>
            </a:r>
            <a:r>
              <a:rPr lang="en-US" altLang="ko-KR" dirty="0"/>
              <a:t>matrix from input matrix X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39FE5F-E06B-EBD2-1492-D769248FE688}"/>
              </a:ext>
            </a:extLst>
          </p:cNvPr>
          <p:cNvSpPr txBox="1"/>
          <p:nvPr/>
        </p:nvSpPr>
        <p:spPr>
          <a:xfrm>
            <a:off x="925551" y="3862187"/>
            <a:ext cx="797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</a:t>
            </a:r>
            <a:r>
              <a:rPr lang="en-US" altLang="ko-KR"/>
              <a:t> Then, derive attention matrix Z through the formula behind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97DC9E-D537-084F-2409-4498748EA006}"/>
              </a:ext>
            </a:extLst>
          </p:cNvPr>
          <p:cNvSpPr/>
          <p:nvPr/>
        </p:nvSpPr>
        <p:spPr>
          <a:xfrm>
            <a:off x="3068195" y="2338826"/>
            <a:ext cx="1948305" cy="95909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EE8CF2-D480-38CC-9E54-35F3F325A398}"/>
              </a:ext>
            </a:extLst>
          </p:cNvPr>
          <p:cNvSpPr/>
          <p:nvPr/>
        </p:nvSpPr>
        <p:spPr>
          <a:xfrm>
            <a:off x="2763201" y="4317664"/>
            <a:ext cx="2807978" cy="843278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E93EBB-130A-788E-81F1-4BC829415782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Review : Multi Head Attention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41B1E61-4064-559B-FF06-AF48B5C6C57B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313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4865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60</a:t>
            </a:fld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and Decoder Layers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435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192F4A4-47E1-D7DB-FC83-76207C542F3F}"/>
              </a:ext>
            </a:extLst>
          </p:cNvPr>
          <p:cNvSpPr/>
          <p:nvPr/>
        </p:nvSpPr>
        <p:spPr>
          <a:xfrm>
            <a:off x="7729547" y="2397146"/>
            <a:ext cx="1671637" cy="2154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5158880-1C07-D861-158E-07F6B0E525F6}"/>
              </a:ext>
            </a:extLst>
          </p:cNvPr>
          <p:cNvSpPr/>
          <p:nvPr/>
        </p:nvSpPr>
        <p:spPr>
          <a:xfrm>
            <a:off x="7871226" y="2195911"/>
            <a:ext cx="1405890" cy="2514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Encoder Layer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092B43F-642E-B90F-241E-FF582B881E2C}"/>
              </a:ext>
            </a:extLst>
          </p:cNvPr>
          <p:cNvCxnSpPr>
            <a:cxnSpLocks/>
          </p:cNvCxnSpPr>
          <p:nvPr/>
        </p:nvCxnSpPr>
        <p:spPr>
          <a:xfrm flipV="1">
            <a:off x="8572025" y="4399469"/>
            <a:ext cx="0" cy="388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47D931E-DDAF-A3BD-4641-3091659B6772}"/>
              </a:ext>
            </a:extLst>
          </p:cNvPr>
          <p:cNvSpPr/>
          <p:nvPr/>
        </p:nvSpPr>
        <p:spPr>
          <a:xfrm>
            <a:off x="8070981" y="4028233"/>
            <a:ext cx="971551" cy="369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2D1FD48-7FB2-5939-3352-BE423ED3DCB7}"/>
              </a:ext>
            </a:extLst>
          </p:cNvPr>
          <p:cNvSpPr/>
          <p:nvPr/>
        </p:nvSpPr>
        <p:spPr>
          <a:xfrm>
            <a:off x="8070983" y="3028022"/>
            <a:ext cx="971551" cy="3693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ffn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401F0C9-1739-F6A6-690F-CBD4D87E48D1}"/>
              </a:ext>
            </a:extLst>
          </p:cNvPr>
          <p:cNvSpPr/>
          <p:nvPr/>
        </p:nvSpPr>
        <p:spPr>
          <a:xfrm>
            <a:off x="8070982" y="3669108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EC6B579-4438-E87F-7053-911D9C4FB1B9}"/>
              </a:ext>
            </a:extLst>
          </p:cNvPr>
          <p:cNvSpPr/>
          <p:nvPr/>
        </p:nvSpPr>
        <p:spPr>
          <a:xfrm>
            <a:off x="8070983" y="2668810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09000DC-65E6-14FA-CBD1-E3795684890A}"/>
              </a:ext>
            </a:extLst>
          </p:cNvPr>
          <p:cNvSpPr/>
          <p:nvPr/>
        </p:nvSpPr>
        <p:spPr>
          <a:xfrm>
            <a:off x="9510712" y="2397207"/>
            <a:ext cx="1671633" cy="3311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CA92086-EB4C-C187-211F-CC72890A3C1A}"/>
              </a:ext>
            </a:extLst>
          </p:cNvPr>
          <p:cNvSpPr/>
          <p:nvPr/>
        </p:nvSpPr>
        <p:spPr>
          <a:xfrm>
            <a:off x="9636925" y="2231884"/>
            <a:ext cx="1405890" cy="251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A7CC929-7223-3674-F929-824295E4455A}"/>
              </a:ext>
            </a:extLst>
          </p:cNvPr>
          <p:cNvSpPr/>
          <p:nvPr/>
        </p:nvSpPr>
        <p:spPr>
          <a:xfrm>
            <a:off x="9870226" y="5122355"/>
            <a:ext cx="971551" cy="369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E3E75E8-C67D-1B4F-1D25-FA88F9D98FEC}"/>
              </a:ext>
            </a:extLst>
          </p:cNvPr>
          <p:cNvSpPr/>
          <p:nvPr/>
        </p:nvSpPr>
        <p:spPr>
          <a:xfrm>
            <a:off x="9870226" y="3028084"/>
            <a:ext cx="971551" cy="3693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ffn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3E3D849-73D5-D860-6A65-45A5002AFDEC}"/>
              </a:ext>
            </a:extLst>
          </p:cNvPr>
          <p:cNvSpPr/>
          <p:nvPr/>
        </p:nvSpPr>
        <p:spPr>
          <a:xfrm>
            <a:off x="9870437" y="4759574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518CAE3-D690-12BE-C6B7-22B3BBBD35B6}"/>
              </a:ext>
            </a:extLst>
          </p:cNvPr>
          <p:cNvSpPr/>
          <p:nvPr/>
        </p:nvSpPr>
        <p:spPr>
          <a:xfrm>
            <a:off x="9858691" y="3669169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61C0F1A-2ED4-0728-D5D9-A40EFABCB172}"/>
              </a:ext>
            </a:extLst>
          </p:cNvPr>
          <p:cNvSpPr/>
          <p:nvPr/>
        </p:nvSpPr>
        <p:spPr>
          <a:xfrm>
            <a:off x="9870226" y="4028294"/>
            <a:ext cx="971551" cy="369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D247FDAB-9B34-F38A-C599-F4E33239FCDA}"/>
              </a:ext>
            </a:extLst>
          </p:cNvPr>
          <p:cNvCxnSpPr/>
          <p:nvPr/>
        </p:nvCxnSpPr>
        <p:spPr>
          <a:xfrm flipV="1">
            <a:off x="10344467" y="5476915"/>
            <a:ext cx="0" cy="388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B6BD63B-03E4-1CC4-2269-18674E4F9EE6}"/>
              </a:ext>
            </a:extLst>
          </p:cNvPr>
          <p:cNvSpPr/>
          <p:nvPr/>
        </p:nvSpPr>
        <p:spPr>
          <a:xfrm>
            <a:off x="9870225" y="2674380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7DAF6CAF-D592-62CD-496E-BA8021816AAF}"/>
              </a:ext>
            </a:extLst>
          </p:cNvPr>
          <p:cNvCxnSpPr>
            <a:cxnSpLocks/>
          </p:cNvCxnSpPr>
          <p:nvPr/>
        </p:nvCxnSpPr>
        <p:spPr>
          <a:xfrm flipH="1" flipV="1">
            <a:off x="10367747" y="4397566"/>
            <a:ext cx="3335" cy="348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651FCBF-C98A-9D6C-E79D-464E8B37520D}"/>
              </a:ext>
            </a:extLst>
          </p:cNvPr>
          <p:cNvCxnSpPr>
            <a:cxnSpLocks/>
            <a:stCxn id="61" idx="0"/>
            <a:endCxn id="63" idx="2"/>
          </p:cNvCxnSpPr>
          <p:nvPr/>
        </p:nvCxnSpPr>
        <p:spPr>
          <a:xfrm flipV="1">
            <a:off x="10356002" y="4986151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941B5D48-E40D-A0BB-25D9-1413FAC77039}"/>
              </a:ext>
            </a:extLst>
          </p:cNvPr>
          <p:cNvCxnSpPr>
            <a:cxnSpLocks/>
          </p:cNvCxnSpPr>
          <p:nvPr/>
        </p:nvCxnSpPr>
        <p:spPr>
          <a:xfrm flipV="1">
            <a:off x="10367747" y="3880660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F568E71-D494-A28B-F026-0DFA73C308E0}"/>
              </a:ext>
            </a:extLst>
          </p:cNvPr>
          <p:cNvCxnSpPr>
            <a:cxnSpLocks/>
          </p:cNvCxnSpPr>
          <p:nvPr/>
        </p:nvCxnSpPr>
        <p:spPr>
          <a:xfrm flipV="1">
            <a:off x="10367747" y="2889816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152FF2C-D363-EB73-CC30-4E2E1228DB27}"/>
              </a:ext>
            </a:extLst>
          </p:cNvPr>
          <p:cNvCxnSpPr>
            <a:cxnSpLocks/>
          </p:cNvCxnSpPr>
          <p:nvPr/>
        </p:nvCxnSpPr>
        <p:spPr>
          <a:xfrm flipV="1">
            <a:off x="8556545" y="2889816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EBD1A5A-4728-9268-64BA-A21764EC28C2}"/>
              </a:ext>
            </a:extLst>
          </p:cNvPr>
          <p:cNvCxnSpPr>
            <a:cxnSpLocks/>
          </p:cNvCxnSpPr>
          <p:nvPr/>
        </p:nvCxnSpPr>
        <p:spPr>
          <a:xfrm flipV="1">
            <a:off x="8571814" y="3887130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9F3359D5-4394-C420-D792-5CC81C5F8E1D}"/>
              </a:ext>
            </a:extLst>
          </p:cNvPr>
          <p:cNvCxnSpPr>
            <a:stCxn id="52" idx="2"/>
          </p:cNvCxnSpPr>
          <p:nvPr/>
        </p:nvCxnSpPr>
        <p:spPr>
          <a:xfrm rot="5400000" flipH="1">
            <a:off x="7920061" y="3906397"/>
            <a:ext cx="596469" cy="694140"/>
          </a:xfrm>
          <a:prstGeom prst="bentConnector4">
            <a:avLst>
              <a:gd name="adj1" fmla="val 958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C273E39-E4F7-11E3-5501-9FE98D2FD5ED}"/>
              </a:ext>
            </a:extLst>
          </p:cNvPr>
          <p:cNvCxnSpPr>
            <a:cxnSpLocks/>
          </p:cNvCxnSpPr>
          <p:nvPr/>
        </p:nvCxnSpPr>
        <p:spPr>
          <a:xfrm>
            <a:off x="7871225" y="3955232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C159A42F-E5F6-E7AD-132E-0E5FE7B31868}"/>
              </a:ext>
            </a:extLst>
          </p:cNvPr>
          <p:cNvCxnSpPr/>
          <p:nvPr/>
        </p:nvCxnSpPr>
        <p:spPr>
          <a:xfrm rot="5400000" flipH="1">
            <a:off x="7926509" y="2925517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9515061B-8E66-EB97-5B97-880EACEA351E}"/>
              </a:ext>
            </a:extLst>
          </p:cNvPr>
          <p:cNvCxnSpPr>
            <a:cxnSpLocks/>
          </p:cNvCxnSpPr>
          <p:nvPr/>
        </p:nvCxnSpPr>
        <p:spPr>
          <a:xfrm>
            <a:off x="7877673" y="2974352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2442F29-0930-5E9F-5ED5-F5A3F9376D83}"/>
              </a:ext>
            </a:extLst>
          </p:cNvPr>
          <p:cNvCxnSpPr>
            <a:cxnSpLocks/>
            <a:stCxn id="57" idx="0"/>
          </p:cNvCxnSpPr>
          <p:nvPr/>
        </p:nvCxnSpPr>
        <p:spPr>
          <a:xfrm flipH="1" flipV="1">
            <a:off x="8556545" y="3422368"/>
            <a:ext cx="213" cy="246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5AE66068-F6CA-7D0C-4158-22679FFB59FD}"/>
              </a:ext>
            </a:extLst>
          </p:cNvPr>
          <p:cNvCxnSpPr>
            <a:cxnSpLocks/>
          </p:cNvCxnSpPr>
          <p:nvPr/>
        </p:nvCxnSpPr>
        <p:spPr>
          <a:xfrm flipH="1" flipV="1">
            <a:off x="10366686" y="3380994"/>
            <a:ext cx="213" cy="246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467F3E68-F99C-DB44-A1C8-851C0F3B9EBE}"/>
              </a:ext>
            </a:extLst>
          </p:cNvPr>
          <p:cNvCxnSpPr/>
          <p:nvPr/>
        </p:nvCxnSpPr>
        <p:spPr>
          <a:xfrm rot="5400000" flipH="1">
            <a:off x="9727883" y="2920819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BD60815B-11BC-242B-4D74-D5A84539DC81}"/>
              </a:ext>
            </a:extLst>
          </p:cNvPr>
          <p:cNvCxnSpPr>
            <a:cxnSpLocks/>
          </p:cNvCxnSpPr>
          <p:nvPr/>
        </p:nvCxnSpPr>
        <p:spPr>
          <a:xfrm>
            <a:off x="9687868" y="2976016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8C106CF9-31E4-5432-0FF5-E9253BA3D069}"/>
              </a:ext>
            </a:extLst>
          </p:cNvPr>
          <p:cNvCxnSpPr/>
          <p:nvPr/>
        </p:nvCxnSpPr>
        <p:spPr>
          <a:xfrm rot="5400000" flipH="1">
            <a:off x="9710697" y="3906396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8D86A697-1E0D-B308-01C6-7E18191E520F}"/>
              </a:ext>
            </a:extLst>
          </p:cNvPr>
          <p:cNvCxnSpPr>
            <a:cxnSpLocks/>
          </p:cNvCxnSpPr>
          <p:nvPr/>
        </p:nvCxnSpPr>
        <p:spPr>
          <a:xfrm>
            <a:off x="9670682" y="3961593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D880CE0A-B6EB-C5C2-9722-76AB466B79B2}"/>
              </a:ext>
            </a:extLst>
          </p:cNvPr>
          <p:cNvCxnSpPr/>
          <p:nvPr/>
        </p:nvCxnSpPr>
        <p:spPr>
          <a:xfrm rot="5400000" flipH="1">
            <a:off x="9710696" y="4993640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B862594D-0DDD-88FC-23AB-3B3121412914}"/>
              </a:ext>
            </a:extLst>
          </p:cNvPr>
          <p:cNvCxnSpPr>
            <a:cxnSpLocks/>
          </p:cNvCxnSpPr>
          <p:nvPr/>
        </p:nvCxnSpPr>
        <p:spPr>
          <a:xfrm>
            <a:off x="9670681" y="5048837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2B8433C3-BBE6-09AD-24F7-77A62B9A3BDD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9042534" y="2782099"/>
            <a:ext cx="234582" cy="143557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A817FED5-F267-B387-2D60-39B3CAA52CC1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9265686" y="4212961"/>
            <a:ext cx="604540" cy="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3B5E0965-C97E-D726-9FF7-AE0F1665B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116464"/>
            <a:ext cx="4356613" cy="2632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8B22712-84FB-06EA-A541-825EB0B9E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704" y="1392027"/>
            <a:ext cx="6826404" cy="296490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38A88420-B68E-F090-B680-8C5EE6A9828B}"/>
              </a:ext>
            </a:extLst>
          </p:cNvPr>
          <p:cNvSpPr txBox="1"/>
          <p:nvPr/>
        </p:nvSpPr>
        <p:spPr>
          <a:xfrm>
            <a:off x="921704" y="4604368"/>
            <a:ext cx="7961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This is the call function of decoder layer</a:t>
            </a:r>
          </a:p>
        </p:txBody>
      </p:sp>
    </p:spTree>
    <p:extLst>
      <p:ext uri="{BB962C8B-B14F-4D97-AF65-F5344CB8AC3E}">
        <p14:creationId xmlns:p14="http://schemas.microsoft.com/office/powerpoint/2010/main" val="8222630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61</a:t>
            </a:fld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and Decoder Layers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435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192F4A4-47E1-D7DB-FC83-76207C542F3F}"/>
              </a:ext>
            </a:extLst>
          </p:cNvPr>
          <p:cNvSpPr/>
          <p:nvPr/>
        </p:nvSpPr>
        <p:spPr>
          <a:xfrm>
            <a:off x="7729547" y="2397146"/>
            <a:ext cx="1671637" cy="2154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5158880-1C07-D861-158E-07F6B0E525F6}"/>
              </a:ext>
            </a:extLst>
          </p:cNvPr>
          <p:cNvSpPr/>
          <p:nvPr/>
        </p:nvSpPr>
        <p:spPr>
          <a:xfrm>
            <a:off x="7871226" y="2195911"/>
            <a:ext cx="1405890" cy="2514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Encoder Layer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092B43F-642E-B90F-241E-FF582B881E2C}"/>
              </a:ext>
            </a:extLst>
          </p:cNvPr>
          <p:cNvCxnSpPr>
            <a:cxnSpLocks/>
          </p:cNvCxnSpPr>
          <p:nvPr/>
        </p:nvCxnSpPr>
        <p:spPr>
          <a:xfrm flipV="1">
            <a:off x="8572025" y="4399469"/>
            <a:ext cx="0" cy="388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47D931E-DDAF-A3BD-4641-3091659B6772}"/>
              </a:ext>
            </a:extLst>
          </p:cNvPr>
          <p:cNvSpPr/>
          <p:nvPr/>
        </p:nvSpPr>
        <p:spPr>
          <a:xfrm>
            <a:off x="8070981" y="4028233"/>
            <a:ext cx="971551" cy="369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2D1FD48-7FB2-5939-3352-BE423ED3DCB7}"/>
              </a:ext>
            </a:extLst>
          </p:cNvPr>
          <p:cNvSpPr/>
          <p:nvPr/>
        </p:nvSpPr>
        <p:spPr>
          <a:xfrm>
            <a:off x="8070983" y="3028022"/>
            <a:ext cx="971551" cy="3693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ffn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401F0C9-1739-F6A6-690F-CBD4D87E48D1}"/>
              </a:ext>
            </a:extLst>
          </p:cNvPr>
          <p:cNvSpPr/>
          <p:nvPr/>
        </p:nvSpPr>
        <p:spPr>
          <a:xfrm>
            <a:off x="8070982" y="3669108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EC6B579-4438-E87F-7053-911D9C4FB1B9}"/>
              </a:ext>
            </a:extLst>
          </p:cNvPr>
          <p:cNvSpPr/>
          <p:nvPr/>
        </p:nvSpPr>
        <p:spPr>
          <a:xfrm>
            <a:off x="8070983" y="2668810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09000DC-65E6-14FA-CBD1-E3795684890A}"/>
              </a:ext>
            </a:extLst>
          </p:cNvPr>
          <p:cNvSpPr/>
          <p:nvPr/>
        </p:nvSpPr>
        <p:spPr>
          <a:xfrm>
            <a:off x="9510712" y="2397207"/>
            <a:ext cx="1671633" cy="3311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CA92086-EB4C-C187-211F-CC72890A3C1A}"/>
              </a:ext>
            </a:extLst>
          </p:cNvPr>
          <p:cNvSpPr/>
          <p:nvPr/>
        </p:nvSpPr>
        <p:spPr>
          <a:xfrm>
            <a:off x="9636925" y="2231884"/>
            <a:ext cx="1405890" cy="251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A7CC929-7223-3674-F929-824295E4455A}"/>
              </a:ext>
            </a:extLst>
          </p:cNvPr>
          <p:cNvSpPr/>
          <p:nvPr/>
        </p:nvSpPr>
        <p:spPr>
          <a:xfrm>
            <a:off x="9870226" y="5122355"/>
            <a:ext cx="971551" cy="369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E3E75E8-C67D-1B4F-1D25-FA88F9D98FEC}"/>
              </a:ext>
            </a:extLst>
          </p:cNvPr>
          <p:cNvSpPr/>
          <p:nvPr/>
        </p:nvSpPr>
        <p:spPr>
          <a:xfrm>
            <a:off x="9870226" y="3028084"/>
            <a:ext cx="971551" cy="3693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ffn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3E3D849-73D5-D860-6A65-45A5002AFDEC}"/>
              </a:ext>
            </a:extLst>
          </p:cNvPr>
          <p:cNvSpPr/>
          <p:nvPr/>
        </p:nvSpPr>
        <p:spPr>
          <a:xfrm>
            <a:off x="9870437" y="4759574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518CAE3-D690-12BE-C6B7-22B3BBBD35B6}"/>
              </a:ext>
            </a:extLst>
          </p:cNvPr>
          <p:cNvSpPr/>
          <p:nvPr/>
        </p:nvSpPr>
        <p:spPr>
          <a:xfrm>
            <a:off x="9858691" y="3669169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61C0F1A-2ED4-0728-D5D9-A40EFABCB172}"/>
              </a:ext>
            </a:extLst>
          </p:cNvPr>
          <p:cNvSpPr/>
          <p:nvPr/>
        </p:nvSpPr>
        <p:spPr>
          <a:xfrm>
            <a:off x="9870226" y="4028294"/>
            <a:ext cx="971551" cy="369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B6BD63B-03E4-1CC4-2269-18674E4F9EE6}"/>
              </a:ext>
            </a:extLst>
          </p:cNvPr>
          <p:cNvSpPr/>
          <p:nvPr/>
        </p:nvSpPr>
        <p:spPr>
          <a:xfrm>
            <a:off x="9870225" y="2674380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7DAF6CAF-D592-62CD-496E-BA8021816AAF}"/>
              </a:ext>
            </a:extLst>
          </p:cNvPr>
          <p:cNvCxnSpPr>
            <a:cxnSpLocks/>
          </p:cNvCxnSpPr>
          <p:nvPr/>
        </p:nvCxnSpPr>
        <p:spPr>
          <a:xfrm flipH="1" flipV="1">
            <a:off x="10367747" y="4397566"/>
            <a:ext cx="3335" cy="348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651FCBF-C98A-9D6C-E79D-464E8B37520D}"/>
              </a:ext>
            </a:extLst>
          </p:cNvPr>
          <p:cNvCxnSpPr>
            <a:cxnSpLocks/>
            <a:stCxn id="61" idx="0"/>
            <a:endCxn id="63" idx="2"/>
          </p:cNvCxnSpPr>
          <p:nvPr/>
        </p:nvCxnSpPr>
        <p:spPr>
          <a:xfrm flipV="1">
            <a:off x="10356002" y="4986151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941B5D48-E40D-A0BB-25D9-1413FAC77039}"/>
              </a:ext>
            </a:extLst>
          </p:cNvPr>
          <p:cNvCxnSpPr>
            <a:cxnSpLocks/>
          </p:cNvCxnSpPr>
          <p:nvPr/>
        </p:nvCxnSpPr>
        <p:spPr>
          <a:xfrm flipV="1">
            <a:off x="10367747" y="3880660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F568E71-D494-A28B-F026-0DFA73C308E0}"/>
              </a:ext>
            </a:extLst>
          </p:cNvPr>
          <p:cNvCxnSpPr>
            <a:cxnSpLocks/>
          </p:cNvCxnSpPr>
          <p:nvPr/>
        </p:nvCxnSpPr>
        <p:spPr>
          <a:xfrm flipV="1">
            <a:off x="10367747" y="2889816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152FF2C-D363-EB73-CC30-4E2E1228DB27}"/>
              </a:ext>
            </a:extLst>
          </p:cNvPr>
          <p:cNvCxnSpPr>
            <a:cxnSpLocks/>
          </p:cNvCxnSpPr>
          <p:nvPr/>
        </p:nvCxnSpPr>
        <p:spPr>
          <a:xfrm flipV="1">
            <a:off x="8556545" y="2889816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EBD1A5A-4728-9268-64BA-A21764EC28C2}"/>
              </a:ext>
            </a:extLst>
          </p:cNvPr>
          <p:cNvCxnSpPr>
            <a:cxnSpLocks/>
          </p:cNvCxnSpPr>
          <p:nvPr/>
        </p:nvCxnSpPr>
        <p:spPr>
          <a:xfrm flipV="1">
            <a:off x="8571814" y="3887130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9F3359D5-4394-C420-D792-5CC81C5F8E1D}"/>
              </a:ext>
            </a:extLst>
          </p:cNvPr>
          <p:cNvCxnSpPr>
            <a:stCxn id="52" idx="2"/>
          </p:cNvCxnSpPr>
          <p:nvPr/>
        </p:nvCxnSpPr>
        <p:spPr>
          <a:xfrm rot="5400000" flipH="1">
            <a:off x="7920061" y="3906397"/>
            <a:ext cx="596469" cy="694140"/>
          </a:xfrm>
          <a:prstGeom prst="bentConnector4">
            <a:avLst>
              <a:gd name="adj1" fmla="val 958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C273E39-E4F7-11E3-5501-9FE98D2FD5ED}"/>
              </a:ext>
            </a:extLst>
          </p:cNvPr>
          <p:cNvCxnSpPr>
            <a:cxnSpLocks/>
          </p:cNvCxnSpPr>
          <p:nvPr/>
        </p:nvCxnSpPr>
        <p:spPr>
          <a:xfrm>
            <a:off x="7871225" y="3955232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C159A42F-E5F6-E7AD-132E-0E5FE7B31868}"/>
              </a:ext>
            </a:extLst>
          </p:cNvPr>
          <p:cNvCxnSpPr/>
          <p:nvPr/>
        </p:nvCxnSpPr>
        <p:spPr>
          <a:xfrm rot="5400000" flipH="1">
            <a:off x="7926509" y="2925517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9515061B-8E66-EB97-5B97-880EACEA351E}"/>
              </a:ext>
            </a:extLst>
          </p:cNvPr>
          <p:cNvCxnSpPr>
            <a:cxnSpLocks/>
          </p:cNvCxnSpPr>
          <p:nvPr/>
        </p:nvCxnSpPr>
        <p:spPr>
          <a:xfrm>
            <a:off x="7877673" y="2974352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2442F29-0930-5E9F-5ED5-F5A3F9376D83}"/>
              </a:ext>
            </a:extLst>
          </p:cNvPr>
          <p:cNvCxnSpPr>
            <a:cxnSpLocks/>
            <a:stCxn id="57" idx="0"/>
          </p:cNvCxnSpPr>
          <p:nvPr/>
        </p:nvCxnSpPr>
        <p:spPr>
          <a:xfrm flipH="1" flipV="1">
            <a:off x="8556545" y="3422368"/>
            <a:ext cx="213" cy="246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5AE66068-F6CA-7D0C-4158-22679FFB59FD}"/>
              </a:ext>
            </a:extLst>
          </p:cNvPr>
          <p:cNvCxnSpPr>
            <a:cxnSpLocks/>
          </p:cNvCxnSpPr>
          <p:nvPr/>
        </p:nvCxnSpPr>
        <p:spPr>
          <a:xfrm flipH="1" flipV="1">
            <a:off x="10366686" y="3380994"/>
            <a:ext cx="213" cy="246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467F3E68-F99C-DB44-A1C8-851C0F3B9EBE}"/>
              </a:ext>
            </a:extLst>
          </p:cNvPr>
          <p:cNvCxnSpPr/>
          <p:nvPr/>
        </p:nvCxnSpPr>
        <p:spPr>
          <a:xfrm rot="5400000" flipH="1">
            <a:off x="9727883" y="2920819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BD60815B-11BC-242B-4D74-D5A84539DC81}"/>
              </a:ext>
            </a:extLst>
          </p:cNvPr>
          <p:cNvCxnSpPr>
            <a:cxnSpLocks/>
          </p:cNvCxnSpPr>
          <p:nvPr/>
        </p:nvCxnSpPr>
        <p:spPr>
          <a:xfrm>
            <a:off x="9687868" y="2976016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8C106CF9-31E4-5432-0FF5-E9253BA3D069}"/>
              </a:ext>
            </a:extLst>
          </p:cNvPr>
          <p:cNvCxnSpPr/>
          <p:nvPr/>
        </p:nvCxnSpPr>
        <p:spPr>
          <a:xfrm rot="5400000" flipH="1">
            <a:off x="9710697" y="3906396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8D86A697-1E0D-B308-01C6-7E18191E520F}"/>
              </a:ext>
            </a:extLst>
          </p:cNvPr>
          <p:cNvCxnSpPr>
            <a:cxnSpLocks/>
          </p:cNvCxnSpPr>
          <p:nvPr/>
        </p:nvCxnSpPr>
        <p:spPr>
          <a:xfrm>
            <a:off x="9670682" y="3961593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D880CE0A-B6EB-C5C2-9722-76AB466B79B2}"/>
              </a:ext>
            </a:extLst>
          </p:cNvPr>
          <p:cNvCxnSpPr/>
          <p:nvPr/>
        </p:nvCxnSpPr>
        <p:spPr>
          <a:xfrm rot="5400000" flipH="1">
            <a:off x="9710696" y="4993640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B862594D-0DDD-88FC-23AB-3B3121412914}"/>
              </a:ext>
            </a:extLst>
          </p:cNvPr>
          <p:cNvCxnSpPr>
            <a:cxnSpLocks/>
          </p:cNvCxnSpPr>
          <p:nvPr/>
        </p:nvCxnSpPr>
        <p:spPr>
          <a:xfrm>
            <a:off x="9670681" y="5048837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2B8433C3-BBE6-09AD-24F7-77A62B9A3BDD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9042534" y="2782099"/>
            <a:ext cx="234582" cy="143557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A817FED5-F267-B387-2D60-39B3CAA52CC1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9265686" y="4212961"/>
            <a:ext cx="604540" cy="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3B5E0965-C97E-D726-9FF7-AE0F1665B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116464"/>
            <a:ext cx="4356613" cy="2632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8B22712-84FB-06EA-A541-825EB0B9E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704" y="1392027"/>
            <a:ext cx="6826404" cy="2964901"/>
          </a:xfrm>
          <a:prstGeom prst="rect">
            <a:avLst/>
          </a:prstGeom>
        </p:spPr>
      </p:pic>
      <p:sp>
        <p:nvSpPr>
          <p:cNvPr id="48" name="타원 47">
            <a:extLst>
              <a:ext uri="{FF2B5EF4-FFF2-40B4-BE49-F238E27FC236}">
                <a16:creationId xmlns:a16="http://schemas.microsoft.com/office/drawing/2014/main" id="{43027FF3-FB02-341D-FD0A-548DF5421B05}"/>
              </a:ext>
            </a:extLst>
          </p:cNvPr>
          <p:cNvSpPr/>
          <p:nvPr/>
        </p:nvSpPr>
        <p:spPr>
          <a:xfrm>
            <a:off x="2025833" y="1419037"/>
            <a:ext cx="240723" cy="215725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FA13426-E3FB-F49E-2966-AEBF166181EF}"/>
              </a:ext>
            </a:extLst>
          </p:cNvPr>
          <p:cNvSpPr txBox="1"/>
          <p:nvPr/>
        </p:nvSpPr>
        <p:spPr>
          <a:xfrm>
            <a:off x="921704" y="4604368"/>
            <a:ext cx="7961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x is a matrix that passed positional encoding layer</a:t>
            </a:r>
          </a:p>
          <a:p>
            <a:r>
              <a:rPr lang="en-US" altLang="ko-KR" dirty="0"/>
              <a:t>    and it’s about the </a:t>
            </a:r>
            <a:r>
              <a:rPr lang="en-US" altLang="ko-KR" b="1" dirty="0">
                <a:solidFill>
                  <a:srgbClr val="FF0000"/>
                </a:solidFill>
              </a:rPr>
              <a:t>target sequence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D20AC00-D8AF-6B1D-FCED-E5185FCA94E5}"/>
              </a:ext>
            </a:extLst>
          </p:cNvPr>
          <p:cNvSpPr/>
          <p:nvPr/>
        </p:nvSpPr>
        <p:spPr>
          <a:xfrm>
            <a:off x="1348363" y="5358696"/>
            <a:ext cx="3510987" cy="7384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x.shape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batch_size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seq_len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d_model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B37D6CC-9A83-B755-9419-2D753CFA8D3B}"/>
              </a:ext>
            </a:extLst>
          </p:cNvPr>
          <p:cNvSpPr/>
          <p:nvPr/>
        </p:nvSpPr>
        <p:spPr>
          <a:xfrm>
            <a:off x="2828925" y="5727904"/>
            <a:ext cx="671513" cy="245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1DCBCEB7-CF45-14C3-5DCD-A43887840299}"/>
              </a:ext>
            </a:extLst>
          </p:cNvPr>
          <p:cNvCxnSpPr>
            <a:cxnSpLocks/>
            <a:stCxn id="3" idx="2"/>
          </p:cNvCxnSpPr>
          <p:nvPr/>
        </p:nvCxnSpPr>
        <p:spPr>
          <a:xfrm rot="16200000" flipH="1">
            <a:off x="3200466" y="5937747"/>
            <a:ext cx="492791" cy="56435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CD904D9-6868-F1A1-BF1F-A4E24A938FE8}"/>
              </a:ext>
            </a:extLst>
          </p:cNvPr>
          <p:cNvSpPr/>
          <p:nvPr/>
        </p:nvSpPr>
        <p:spPr>
          <a:xfrm>
            <a:off x="3729041" y="6284910"/>
            <a:ext cx="4000506" cy="355597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</a:rPr>
              <a:t>sequence length of target sequence</a:t>
            </a:r>
            <a:endParaRPr lang="ko-KR" altLang="en-US" dirty="0">
              <a:ln w="0"/>
              <a:solidFill>
                <a:schemeClr val="tx1"/>
              </a:solidFill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F3D18772-A51E-6948-BB59-CA457607C82A}"/>
              </a:ext>
            </a:extLst>
          </p:cNvPr>
          <p:cNvCxnSpPr/>
          <p:nvPr/>
        </p:nvCxnSpPr>
        <p:spPr>
          <a:xfrm flipV="1">
            <a:off x="10344467" y="5476915"/>
            <a:ext cx="0" cy="388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9509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62</a:t>
            </a:fld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and Decoder Layers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435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192F4A4-47E1-D7DB-FC83-76207C542F3F}"/>
              </a:ext>
            </a:extLst>
          </p:cNvPr>
          <p:cNvSpPr/>
          <p:nvPr/>
        </p:nvSpPr>
        <p:spPr>
          <a:xfrm>
            <a:off x="7729547" y="2397146"/>
            <a:ext cx="1671637" cy="2154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5158880-1C07-D861-158E-07F6B0E525F6}"/>
              </a:ext>
            </a:extLst>
          </p:cNvPr>
          <p:cNvSpPr/>
          <p:nvPr/>
        </p:nvSpPr>
        <p:spPr>
          <a:xfrm>
            <a:off x="7871226" y="2195911"/>
            <a:ext cx="1405890" cy="2514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Encoder Layer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092B43F-642E-B90F-241E-FF582B881E2C}"/>
              </a:ext>
            </a:extLst>
          </p:cNvPr>
          <p:cNvCxnSpPr>
            <a:cxnSpLocks/>
          </p:cNvCxnSpPr>
          <p:nvPr/>
        </p:nvCxnSpPr>
        <p:spPr>
          <a:xfrm flipV="1">
            <a:off x="8572025" y="4399469"/>
            <a:ext cx="0" cy="388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47D931E-DDAF-A3BD-4641-3091659B6772}"/>
              </a:ext>
            </a:extLst>
          </p:cNvPr>
          <p:cNvSpPr/>
          <p:nvPr/>
        </p:nvSpPr>
        <p:spPr>
          <a:xfrm>
            <a:off x="8070981" y="4028233"/>
            <a:ext cx="971551" cy="369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2D1FD48-7FB2-5939-3352-BE423ED3DCB7}"/>
              </a:ext>
            </a:extLst>
          </p:cNvPr>
          <p:cNvSpPr/>
          <p:nvPr/>
        </p:nvSpPr>
        <p:spPr>
          <a:xfrm>
            <a:off x="8070983" y="3028022"/>
            <a:ext cx="971551" cy="3693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ffn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401F0C9-1739-F6A6-690F-CBD4D87E48D1}"/>
              </a:ext>
            </a:extLst>
          </p:cNvPr>
          <p:cNvSpPr/>
          <p:nvPr/>
        </p:nvSpPr>
        <p:spPr>
          <a:xfrm>
            <a:off x="8070982" y="3669108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EC6B579-4438-E87F-7053-911D9C4FB1B9}"/>
              </a:ext>
            </a:extLst>
          </p:cNvPr>
          <p:cNvSpPr/>
          <p:nvPr/>
        </p:nvSpPr>
        <p:spPr>
          <a:xfrm>
            <a:off x="8070983" y="2668810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09000DC-65E6-14FA-CBD1-E3795684890A}"/>
              </a:ext>
            </a:extLst>
          </p:cNvPr>
          <p:cNvSpPr/>
          <p:nvPr/>
        </p:nvSpPr>
        <p:spPr>
          <a:xfrm>
            <a:off x="9510712" y="2397207"/>
            <a:ext cx="1671633" cy="3311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CA92086-EB4C-C187-211F-CC72890A3C1A}"/>
              </a:ext>
            </a:extLst>
          </p:cNvPr>
          <p:cNvSpPr/>
          <p:nvPr/>
        </p:nvSpPr>
        <p:spPr>
          <a:xfrm>
            <a:off x="9636925" y="2231884"/>
            <a:ext cx="1405890" cy="251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A7CC929-7223-3674-F929-824295E4455A}"/>
              </a:ext>
            </a:extLst>
          </p:cNvPr>
          <p:cNvSpPr/>
          <p:nvPr/>
        </p:nvSpPr>
        <p:spPr>
          <a:xfrm>
            <a:off x="9870226" y="5122355"/>
            <a:ext cx="971551" cy="369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E3E75E8-C67D-1B4F-1D25-FA88F9D98FEC}"/>
              </a:ext>
            </a:extLst>
          </p:cNvPr>
          <p:cNvSpPr/>
          <p:nvPr/>
        </p:nvSpPr>
        <p:spPr>
          <a:xfrm>
            <a:off x="9870226" y="3028084"/>
            <a:ext cx="971551" cy="3693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ffn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3E3D849-73D5-D860-6A65-45A5002AFDEC}"/>
              </a:ext>
            </a:extLst>
          </p:cNvPr>
          <p:cNvSpPr/>
          <p:nvPr/>
        </p:nvSpPr>
        <p:spPr>
          <a:xfrm>
            <a:off x="9870437" y="4759574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518CAE3-D690-12BE-C6B7-22B3BBBD35B6}"/>
              </a:ext>
            </a:extLst>
          </p:cNvPr>
          <p:cNvSpPr/>
          <p:nvPr/>
        </p:nvSpPr>
        <p:spPr>
          <a:xfrm>
            <a:off x="9858691" y="3669169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61C0F1A-2ED4-0728-D5D9-A40EFABCB172}"/>
              </a:ext>
            </a:extLst>
          </p:cNvPr>
          <p:cNvSpPr/>
          <p:nvPr/>
        </p:nvSpPr>
        <p:spPr>
          <a:xfrm>
            <a:off x="9870226" y="4028294"/>
            <a:ext cx="971551" cy="369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B6BD63B-03E4-1CC4-2269-18674E4F9EE6}"/>
              </a:ext>
            </a:extLst>
          </p:cNvPr>
          <p:cNvSpPr/>
          <p:nvPr/>
        </p:nvSpPr>
        <p:spPr>
          <a:xfrm>
            <a:off x="9870225" y="2674380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7DAF6CAF-D592-62CD-496E-BA8021816AAF}"/>
              </a:ext>
            </a:extLst>
          </p:cNvPr>
          <p:cNvCxnSpPr>
            <a:cxnSpLocks/>
          </p:cNvCxnSpPr>
          <p:nvPr/>
        </p:nvCxnSpPr>
        <p:spPr>
          <a:xfrm flipH="1" flipV="1">
            <a:off x="10367747" y="4397566"/>
            <a:ext cx="3335" cy="348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651FCBF-C98A-9D6C-E79D-464E8B37520D}"/>
              </a:ext>
            </a:extLst>
          </p:cNvPr>
          <p:cNvCxnSpPr>
            <a:cxnSpLocks/>
            <a:stCxn id="61" idx="0"/>
            <a:endCxn id="63" idx="2"/>
          </p:cNvCxnSpPr>
          <p:nvPr/>
        </p:nvCxnSpPr>
        <p:spPr>
          <a:xfrm flipV="1">
            <a:off x="10356002" y="4986151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941B5D48-E40D-A0BB-25D9-1413FAC77039}"/>
              </a:ext>
            </a:extLst>
          </p:cNvPr>
          <p:cNvCxnSpPr>
            <a:cxnSpLocks/>
          </p:cNvCxnSpPr>
          <p:nvPr/>
        </p:nvCxnSpPr>
        <p:spPr>
          <a:xfrm flipV="1">
            <a:off x="10367747" y="3880660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F568E71-D494-A28B-F026-0DFA73C308E0}"/>
              </a:ext>
            </a:extLst>
          </p:cNvPr>
          <p:cNvCxnSpPr>
            <a:cxnSpLocks/>
          </p:cNvCxnSpPr>
          <p:nvPr/>
        </p:nvCxnSpPr>
        <p:spPr>
          <a:xfrm flipV="1">
            <a:off x="10367747" y="2889816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152FF2C-D363-EB73-CC30-4E2E1228DB27}"/>
              </a:ext>
            </a:extLst>
          </p:cNvPr>
          <p:cNvCxnSpPr>
            <a:cxnSpLocks/>
          </p:cNvCxnSpPr>
          <p:nvPr/>
        </p:nvCxnSpPr>
        <p:spPr>
          <a:xfrm flipV="1">
            <a:off x="8556545" y="2889816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EBD1A5A-4728-9268-64BA-A21764EC28C2}"/>
              </a:ext>
            </a:extLst>
          </p:cNvPr>
          <p:cNvCxnSpPr>
            <a:cxnSpLocks/>
          </p:cNvCxnSpPr>
          <p:nvPr/>
        </p:nvCxnSpPr>
        <p:spPr>
          <a:xfrm flipV="1">
            <a:off x="8571814" y="3887130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9F3359D5-4394-C420-D792-5CC81C5F8E1D}"/>
              </a:ext>
            </a:extLst>
          </p:cNvPr>
          <p:cNvCxnSpPr>
            <a:stCxn id="52" idx="2"/>
          </p:cNvCxnSpPr>
          <p:nvPr/>
        </p:nvCxnSpPr>
        <p:spPr>
          <a:xfrm rot="5400000" flipH="1">
            <a:off x="7920061" y="3906397"/>
            <a:ext cx="596469" cy="694140"/>
          </a:xfrm>
          <a:prstGeom prst="bentConnector4">
            <a:avLst>
              <a:gd name="adj1" fmla="val 958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C273E39-E4F7-11E3-5501-9FE98D2FD5ED}"/>
              </a:ext>
            </a:extLst>
          </p:cNvPr>
          <p:cNvCxnSpPr>
            <a:cxnSpLocks/>
          </p:cNvCxnSpPr>
          <p:nvPr/>
        </p:nvCxnSpPr>
        <p:spPr>
          <a:xfrm>
            <a:off x="7871225" y="3955232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C159A42F-E5F6-E7AD-132E-0E5FE7B31868}"/>
              </a:ext>
            </a:extLst>
          </p:cNvPr>
          <p:cNvCxnSpPr/>
          <p:nvPr/>
        </p:nvCxnSpPr>
        <p:spPr>
          <a:xfrm rot="5400000" flipH="1">
            <a:off x="7926509" y="2925517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9515061B-8E66-EB97-5B97-880EACEA351E}"/>
              </a:ext>
            </a:extLst>
          </p:cNvPr>
          <p:cNvCxnSpPr>
            <a:cxnSpLocks/>
          </p:cNvCxnSpPr>
          <p:nvPr/>
        </p:nvCxnSpPr>
        <p:spPr>
          <a:xfrm>
            <a:off x="7877673" y="2974352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2442F29-0930-5E9F-5ED5-F5A3F9376D83}"/>
              </a:ext>
            </a:extLst>
          </p:cNvPr>
          <p:cNvCxnSpPr>
            <a:cxnSpLocks/>
            <a:stCxn id="57" idx="0"/>
          </p:cNvCxnSpPr>
          <p:nvPr/>
        </p:nvCxnSpPr>
        <p:spPr>
          <a:xfrm flipH="1" flipV="1">
            <a:off x="8556545" y="3422368"/>
            <a:ext cx="213" cy="246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5AE66068-F6CA-7D0C-4158-22679FFB59FD}"/>
              </a:ext>
            </a:extLst>
          </p:cNvPr>
          <p:cNvCxnSpPr>
            <a:cxnSpLocks/>
          </p:cNvCxnSpPr>
          <p:nvPr/>
        </p:nvCxnSpPr>
        <p:spPr>
          <a:xfrm flipH="1" flipV="1">
            <a:off x="10366686" y="3380994"/>
            <a:ext cx="213" cy="246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467F3E68-F99C-DB44-A1C8-851C0F3B9EBE}"/>
              </a:ext>
            </a:extLst>
          </p:cNvPr>
          <p:cNvCxnSpPr/>
          <p:nvPr/>
        </p:nvCxnSpPr>
        <p:spPr>
          <a:xfrm rot="5400000" flipH="1">
            <a:off x="9727883" y="2920819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BD60815B-11BC-242B-4D74-D5A84539DC81}"/>
              </a:ext>
            </a:extLst>
          </p:cNvPr>
          <p:cNvCxnSpPr>
            <a:cxnSpLocks/>
          </p:cNvCxnSpPr>
          <p:nvPr/>
        </p:nvCxnSpPr>
        <p:spPr>
          <a:xfrm>
            <a:off x="9687868" y="2976016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8C106CF9-31E4-5432-0FF5-E9253BA3D069}"/>
              </a:ext>
            </a:extLst>
          </p:cNvPr>
          <p:cNvCxnSpPr/>
          <p:nvPr/>
        </p:nvCxnSpPr>
        <p:spPr>
          <a:xfrm rot="5400000" flipH="1">
            <a:off x="9710697" y="3906396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8D86A697-1E0D-B308-01C6-7E18191E520F}"/>
              </a:ext>
            </a:extLst>
          </p:cNvPr>
          <p:cNvCxnSpPr>
            <a:cxnSpLocks/>
          </p:cNvCxnSpPr>
          <p:nvPr/>
        </p:nvCxnSpPr>
        <p:spPr>
          <a:xfrm>
            <a:off x="9670682" y="3961593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D880CE0A-B6EB-C5C2-9722-76AB466B79B2}"/>
              </a:ext>
            </a:extLst>
          </p:cNvPr>
          <p:cNvCxnSpPr/>
          <p:nvPr/>
        </p:nvCxnSpPr>
        <p:spPr>
          <a:xfrm rot="5400000" flipH="1">
            <a:off x="9710696" y="4993640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B862594D-0DDD-88FC-23AB-3B3121412914}"/>
              </a:ext>
            </a:extLst>
          </p:cNvPr>
          <p:cNvCxnSpPr>
            <a:cxnSpLocks/>
          </p:cNvCxnSpPr>
          <p:nvPr/>
        </p:nvCxnSpPr>
        <p:spPr>
          <a:xfrm>
            <a:off x="9670681" y="5048837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2B8433C3-BBE6-09AD-24F7-77A62B9A3BDD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9042534" y="2782099"/>
            <a:ext cx="234582" cy="143557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A817FED5-F267-B387-2D60-39B3CAA52CC1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9265686" y="4212961"/>
            <a:ext cx="604540" cy="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3B5E0965-C97E-D726-9FF7-AE0F1665B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116464"/>
            <a:ext cx="4356613" cy="2632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8B22712-84FB-06EA-A541-825EB0B9E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704" y="1392027"/>
            <a:ext cx="6826404" cy="2964901"/>
          </a:xfrm>
          <a:prstGeom prst="rect">
            <a:avLst/>
          </a:prstGeom>
        </p:spPr>
      </p:pic>
      <p:sp>
        <p:nvSpPr>
          <p:cNvPr id="48" name="타원 47">
            <a:extLst>
              <a:ext uri="{FF2B5EF4-FFF2-40B4-BE49-F238E27FC236}">
                <a16:creationId xmlns:a16="http://schemas.microsoft.com/office/drawing/2014/main" id="{43027FF3-FB02-341D-FD0A-548DF5421B05}"/>
              </a:ext>
            </a:extLst>
          </p:cNvPr>
          <p:cNvSpPr/>
          <p:nvPr/>
        </p:nvSpPr>
        <p:spPr>
          <a:xfrm>
            <a:off x="2285168" y="1411419"/>
            <a:ext cx="893802" cy="213911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FA13426-E3FB-F49E-2966-AEBF166181EF}"/>
              </a:ext>
            </a:extLst>
          </p:cNvPr>
          <p:cNvSpPr txBox="1"/>
          <p:nvPr/>
        </p:nvSpPr>
        <p:spPr>
          <a:xfrm>
            <a:off x="921704" y="4604368"/>
            <a:ext cx="7961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 err="1"/>
              <a:t>enc_output</a:t>
            </a:r>
            <a:r>
              <a:rPr lang="en-US" altLang="ko-KR" dirty="0"/>
              <a:t> is the return value of encoder layer</a:t>
            </a:r>
          </a:p>
          <a:p>
            <a:r>
              <a:rPr lang="en-US" altLang="ko-KR" dirty="0"/>
              <a:t>    and it’s about the </a:t>
            </a:r>
            <a:r>
              <a:rPr lang="en-US" altLang="ko-KR" b="1" dirty="0">
                <a:solidFill>
                  <a:srgbClr val="FF0000"/>
                </a:solidFill>
              </a:rPr>
              <a:t>input sequence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D20AC00-D8AF-6B1D-FCED-E5185FCA94E5}"/>
              </a:ext>
            </a:extLst>
          </p:cNvPr>
          <p:cNvSpPr/>
          <p:nvPr/>
        </p:nvSpPr>
        <p:spPr>
          <a:xfrm>
            <a:off x="1348363" y="5358696"/>
            <a:ext cx="3510987" cy="7384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enc_output.shape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batch_size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seq_len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d_model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B37D6CC-9A83-B755-9419-2D753CFA8D3B}"/>
              </a:ext>
            </a:extLst>
          </p:cNvPr>
          <p:cNvSpPr/>
          <p:nvPr/>
        </p:nvSpPr>
        <p:spPr>
          <a:xfrm>
            <a:off x="2828925" y="5727904"/>
            <a:ext cx="671513" cy="245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1DCBCEB7-CF45-14C3-5DCD-A43887840299}"/>
              </a:ext>
            </a:extLst>
          </p:cNvPr>
          <p:cNvCxnSpPr>
            <a:cxnSpLocks/>
            <a:stCxn id="3" idx="2"/>
          </p:cNvCxnSpPr>
          <p:nvPr/>
        </p:nvCxnSpPr>
        <p:spPr>
          <a:xfrm rot="16200000" flipH="1">
            <a:off x="3200466" y="5937747"/>
            <a:ext cx="492791" cy="56435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CD904D9-6868-F1A1-BF1F-A4E24A938FE8}"/>
              </a:ext>
            </a:extLst>
          </p:cNvPr>
          <p:cNvSpPr/>
          <p:nvPr/>
        </p:nvSpPr>
        <p:spPr>
          <a:xfrm>
            <a:off x="3729041" y="6284910"/>
            <a:ext cx="4000506" cy="355597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</a:rPr>
              <a:t>sequence length of input sequence</a:t>
            </a:r>
            <a:endParaRPr lang="ko-KR" altLang="en-US" dirty="0">
              <a:ln w="0"/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3BBD6A-EA1C-0D84-2DFF-31B61044ABA9}"/>
              </a:ext>
            </a:extLst>
          </p:cNvPr>
          <p:cNvSpPr/>
          <p:nvPr/>
        </p:nvSpPr>
        <p:spPr>
          <a:xfrm>
            <a:off x="5026030" y="5474015"/>
            <a:ext cx="3983522" cy="534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This will be used in second multi head attention layer, to make key and value matrix</a:t>
            </a:r>
            <a:endParaRPr lang="ko-KR" altLang="en-US" sz="1400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5F377715-50FB-E6A5-DFAE-A54ED46273DD}"/>
              </a:ext>
            </a:extLst>
          </p:cNvPr>
          <p:cNvCxnSpPr/>
          <p:nvPr/>
        </p:nvCxnSpPr>
        <p:spPr>
          <a:xfrm flipV="1">
            <a:off x="10344467" y="5476915"/>
            <a:ext cx="0" cy="388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3999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63</a:t>
            </a:fld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and Decoder Layers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435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192F4A4-47E1-D7DB-FC83-76207C542F3F}"/>
              </a:ext>
            </a:extLst>
          </p:cNvPr>
          <p:cNvSpPr/>
          <p:nvPr/>
        </p:nvSpPr>
        <p:spPr>
          <a:xfrm>
            <a:off x="7729547" y="2397146"/>
            <a:ext cx="1671637" cy="2154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5158880-1C07-D861-158E-07F6B0E525F6}"/>
              </a:ext>
            </a:extLst>
          </p:cNvPr>
          <p:cNvSpPr/>
          <p:nvPr/>
        </p:nvSpPr>
        <p:spPr>
          <a:xfrm>
            <a:off x="7871226" y="2195911"/>
            <a:ext cx="1405890" cy="2514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Encoder Layer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092B43F-642E-B90F-241E-FF582B881E2C}"/>
              </a:ext>
            </a:extLst>
          </p:cNvPr>
          <p:cNvCxnSpPr>
            <a:cxnSpLocks/>
          </p:cNvCxnSpPr>
          <p:nvPr/>
        </p:nvCxnSpPr>
        <p:spPr>
          <a:xfrm flipV="1">
            <a:off x="8572025" y="4399469"/>
            <a:ext cx="0" cy="388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47D931E-DDAF-A3BD-4641-3091659B6772}"/>
              </a:ext>
            </a:extLst>
          </p:cNvPr>
          <p:cNvSpPr/>
          <p:nvPr/>
        </p:nvSpPr>
        <p:spPr>
          <a:xfrm>
            <a:off x="8070981" y="4028233"/>
            <a:ext cx="971551" cy="369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2D1FD48-7FB2-5939-3352-BE423ED3DCB7}"/>
              </a:ext>
            </a:extLst>
          </p:cNvPr>
          <p:cNvSpPr/>
          <p:nvPr/>
        </p:nvSpPr>
        <p:spPr>
          <a:xfrm>
            <a:off x="8070983" y="3028022"/>
            <a:ext cx="971551" cy="3693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ffn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401F0C9-1739-F6A6-690F-CBD4D87E48D1}"/>
              </a:ext>
            </a:extLst>
          </p:cNvPr>
          <p:cNvSpPr/>
          <p:nvPr/>
        </p:nvSpPr>
        <p:spPr>
          <a:xfrm>
            <a:off x="8070982" y="3669108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EC6B579-4438-E87F-7053-911D9C4FB1B9}"/>
              </a:ext>
            </a:extLst>
          </p:cNvPr>
          <p:cNvSpPr/>
          <p:nvPr/>
        </p:nvSpPr>
        <p:spPr>
          <a:xfrm>
            <a:off x="8070983" y="2668810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09000DC-65E6-14FA-CBD1-E3795684890A}"/>
              </a:ext>
            </a:extLst>
          </p:cNvPr>
          <p:cNvSpPr/>
          <p:nvPr/>
        </p:nvSpPr>
        <p:spPr>
          <a:xfrm>
            <a:off x="9510712" y="2397207"/>
            <a:ext cx="1671633" cy="3311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CA92086-EB4C-C187-211F-CC72890A3C1A}"/>
              </a:ext>
            </a:extLst>
          </p:cNvPr>
          <p:cNvSpPr/>
          <p:nvPr/>
        </p:nvSpPr>
        <p:spPr>
          <a:xfrm>
            <a:off x="9636925" y="2231884"/>
            <a:ext cx="1405890" cy="251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A7CC929-7223-3674-F929-824295E4455A}"/>
              </a:ext>
            </a:extLst>
          </p:cNvPr>
          <p:cNvSpPr/>
          <p:nvPr/>
        </p:nvSpPr>
        <p:spPr>
          <a:xfrm>
            <a:off x="9870226" y="5122355"/>
            <a:ext cx="971551" cy="369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E3E75E8-C67D-1B4F-1D25-FA88F9D98FEC}"/>
              </a:ext>
            </a:extLst>
          </p:cNvPr>
          <p:cNvSpPr/>
          <p:nvPr/>
        </p:nvSpPr>
        <p:spPr>
          <a:xfrm>
            <a:off x="9870226" y="3028084"/>
            <a:ext cx="971551" cy="3693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ffn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3E3D849-73D5-D860-6A65-45A5002AFDEC}"/>
              </a:ext>
            </a:extLst>
          </p:cNvPr>
          <p:cNvSpPr/>
          <p:nvPr/>
        </p:nvSpPr>
        <p:spPr>
          <a:xfrm>
            <a:off x="9870437" y="4759574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518CAE3-D690-12BE-C6B7-22B3BBBD35B6}"/>
              </a:ext>
            </a:extLst>
          </p:cNvPr>
          <p:cNvSpPr/>
          <p:nvPr/>
        </p:nvSpPr>
        <p:spPr>
          <a:xfrm>
            <a:off x="9858691" y="3669169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61C0F1A-2ED4-0728-D5D9-A40EFABCB172}"/>
              </a:ext>
            </a:extLst>
          </p:cNvPr>
          <p:cNvSpPr/>
          <p:nvPr/>
        </p:nvSpPr>
        <p:spPr>
          <a:xfrm>
            <a:off x="9870226" y="4028294"/>
            <a:ext cx="971551" cy="369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B6BD63B-03E4-1CC4-2269-18674E4F9EE6}"/>
              </a:ext>
            </a:extLst>
          </p:cNvPr>
          <p:cNvSpPr/>
          <p:nvPr/>
        </p:nvSpPr>
        <p:spPr>
          <a:xfrm>
            <a:off x="9870225" y="2674380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7DAF6CAF-D592-62CD-496E-BA8021816AAF}"/>
              </a:ext>
            </a:extLst>
          </p:cNvPr>
          <p:cNvCxnSpPr>
            <a:cxnSpLocks/>
          </p:cNvCxnSpPr>
          <p:nvPr/>
        </p:nvCxnSpPr>
        <p:spPr>
          <a:xfrm flipH="1" flipV="1">
            <a:off x="10367747" y="4397566"/>
            <a:ext cx="3335" cy="348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651FCBF-C98A-9D6C-E79D-464E8B37520D}"/>
              </a:ext>
            </a:extLst>
          </p:cNvPr>
          <p:cNvCxnSpPr>
            <a:cxnSpLocks/>
            <a:stCxn id="61" idx="0"/>
            <a:endCxn id="63" idx="2"/>
          </p:cNvCxnSpPr>
          <p:nvPr/>
        </p:nvCxnSpPr>
        <p:spPr>
          <a:xfrm flipV="1">
            <a:off x="10356002" y="4986151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941B5D48-E40D-A0BB-25D9-1413FAC77039}"/>
              </a:ext>
            </a:extLst>
          </p:cNvPr>
          <p:cNvCxnSpPr>
            <a:cxnSpLocks/>
          </p:cNvCxnSpPr>
          <p:nvPr/>
        </p:nvCxnSpPr>
        <p:spPr>
          <a:xfrm flipV="1">
            <a:off x="10367747" y="3880660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F568E71-D494-A28B-F026-0DFA73C308E0}"/>
              </a:ext>
            </a:extLst>
          </p:cNvPr>
          <p:cNvCxnSpPr>
            <a:cxnSpLocks/>
          </p:cNvCxnSpPr>
          <p:nvPr/>
        </p:nvCxnSpPr>
        <p:spPr>
          <a:xfrm flipV="1">
            <a:off x="10367747" y="2889816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152FF2C-D363-EB73-CC30-4E2E1228DB27}"/>
              </a:ext>
            </a:extLst>
          </p:cNvPr>
          <p:cNvCxnSpPr>
            <a:cxnSpLocks/>
          </p:cNvCxnSpPr>
          <p:nvPr/>
        </p:nvCxnSpPr>
        <p:spPr>
          <a:xfrm flipV="1">
            <a:off x="8556545" y="2889816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EBD1A5A-4728-9268-64BA-A21764EC28C2}"/>
              </a:ext>
            </a:extLst>
          </p:cNvPr>
          <p:cNvCxnSpPr>
            <a:cxnSpLocks/>
          </p:cNvCxnSpPr>
          <p:nvPr/>
        </p:nvCxnSpPr>
        <p:spPr>
          <a:xfrm flipV="1">
            <a:off x="8571814" y="3887130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9F3359D5-4394-C420-D792-5CC81C5F8E1D}"/>
              </a:ext>
            </a:extLst>
          </p:cNvPr>
          <p:cNvCxnSpPr>
            <a:stCxn id="52" idx="2"/>
          </p:cNvCxnSpPr>
          <p:nvPr/>
        </p:nvCxnSpPr>
        <p:spPr>
          <a:xfrm rot="5400000" flipH="1">
            <a:off x="7920061" y="3906397"/>
            <a:ext cx="596469" cy="694140"/>
          </a:xfrm>
          <a:prstGeom prst="bentConnector4">
            <a:avLst>
              <a:gd name="adj1" fmla="val 958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C273E39-E4F7-11E3-5501-9FE98D2FD5ED}"/>
              </a:ext>
            </a:extLst>
          </p:cNvPr>
          <p:cNvCxnSpPr>
            <a:cxnSpLocks/>
          </p:cNvCxnSpPr>
          <p:nvPr/>
        </p:nvCxnSpPr>
        <p:spPr>
          <a:xfrm>
            <a:off x="7871225" y="3955232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C159A42F-E5F6-E7AD-132E-0E5FE7B31868}"/>
              </a:ext>
            </a:extLst>
          </p:cNvPr>
          <p:cNvCxnSpPr/>
          <p:nvPr/>
        </p:nvCxnSpPr>
        <p:spPr>
          <a:xfrm rot="5400000" flipH="1">
            <a:off x="7926509" y="2925517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9515061B-8E66-EB97-5B97-880EACEA351E}"/>
              </a:ext>
            </a:extLst>
          </p:cNvPr>
          <p:cNvCxnSpPr>
            <a:cxnSpLocks/>
          </p:cNvCxnSpPr>
          <p:nvPr/>
        </p:nvCxnSpPr>
        <p:spPr>
          <a:xfrm>
            <a:off x="7877673" y="2974352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2442F29-0930-5E9F-5ED5-F5A3F9376D83}"/>
              </a:ext>
            </a:extLst>
          </p:cNvPr>
          <p:cNvCxnSpPr>
            <a:cxnSpLocks/>
            <a:stCxn id="57" idx="0"/>
          </p:cNvCxnSpPr>
          <p:nvPr/>
        </p:nvCxnSpPr>
        <p:spPr>
          <a:xfrm flipH="1" flipV="1">
            <a:off x="8556545" y="3422368"/>
            <a:ext cx="213" cy="246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5AE66068-F6CA-7D0C-4158-22679FFB59FD}"/>
              </a:ext>
            </a:extLst>
          </p:cNvPr>
          <p:cNvCxnSpPr>
            <a:cxnSpLocks/>
          </p:cNvCxnSpPr>
          <p:nvPr/>
        </p:nvCxnSpPr>
        <p:spPr>
          <a:xfrm flipH="1" flipV="1">
            <a:off x="10366686" y="3380994"/>
            <a:ext cx="213" cy="246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467F3E68-F99C-DB44-A1C8-851C0F3B9EBE}"/>
              </a:ext>
            </a:extLst>
          </p:cNvPr>
          <p:cNvCxnSpPr/>
          <p:nvPr/>
        </p:nvCxnSpPr>
        <p:spPr>
          <a:xfrm rot="5400000" flipH="1">
            <a:off x="9727883" y="2920819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BD60815B-11BC-242B-4D74-D5A84539DC81}"/>
              </a:ext>
            </a:extLst>
          </p:cNvPr>
          <p:cNvCxnSpPr>
            <a:cxnSpLocks/>
          </p:cNvCxnSpPr>
          <p:nvPr/>
        </p:nvCxnSpPr>
        <p:spPr>
          <a:xfrm>
            <a:off x="9687868" y="2976016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8C106CF9-31E4-5432-0FF5-E9253BA3D069}"/>
              </a:ext>
            </a:extLst>
          </p:cNvPr>
          <p:cNvCxnSpPr/>
          <p:nvPr/>
        </p:nvCxnSpPr>
        <p:spPr>
          <a:xfrm rot="5400000" flipH="1">
            <a:off x="9710697" y="3906396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8D86A697-1E0D-B308-01C6-7E18191E520F}"/>
              </a:ext>
            </a:extLst>
          </p:cNvPr>
          <p:cNvCxnSpPr>
            <a:cxnSpLocks/>
          </p:cNvCxnSpPr>
          <p:nvPr/>
        </p:nvCxnSpPr>
        <p:spPr>
          <a:xfrm>
            <a:off x="9670682" y="3961593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D880CE0A-B6EB-C5C2-9722-76AB466B79B2}"/>
              </a:ext>
            </a:extLst>
          </p:cNvPr>
          <p:cNvCxnSpPr/>
          <p:nvPr/>
        </p:nvCxnSpPr>
        <p:spPr>
          <a:xfrm rot="5400000" flipH="1">
            <a:off x="9710696" y="4993640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B862594D-0DDD-88FC-23AB-3B3121412914}"/>
              </a:ext>
            </a:extLst>
          </p:cNvPr>
          <p:cNvCxnSpPr>
            <a:cxnSpLocks/>
          </p:cNvCxnSpPr>
          <p:nvPr/>
        </p:nvCxnSpPr>
        <p:spPr>
          <a:xfrm>
            <a:off x="9670681" y="5048837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2B8433C3-BBE6-09AD-24F7-77A62B9A3BDD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9042534" y="2782099"/>
            <a:ext cx="234582" cy="143557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A817FED5-F267-B387-2D60-39B3CAA52CC1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9265686" y="4212961"/>
            <a:ext cx="604540" cy="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3B5E0965-C97E-D726-9FF7-AE0F1665B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116464"/>
            <a:ext cx="4356613" cy="2632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8B22712-84FB-06EA-A541-825EB0B9E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704" y="1392027"/>
            <a:ext cx="6826404" cy="2964901"/>
          </a:xfrm>
          <a:prstGeom prst="rect">
            <a:avLst/>
          </a:prstGeom>
        </p:spPr>
      </p:pic>
      <p:sp>
        <p:nvSpPr>
          <p:cNvPr id="48" name="타원 47">
            <a:extLst>
              <a:ext uri="{FF2B5EF4-FFF2-40B4-BE49-F238E27FC236}">
                <a16:creationId xmlns:a16="http://schemas.microsoft.com/office/drawing/2014/main" id="{43027FF3-FB02-341D-FD0A-548DF5421B05}"/>
              </a:ext>
            </a:extLst>
          </p:cNvPr>
          <p:cNvSpPr/>
          <p:nvPr/>
        </p:nvSpPr>
        <p:spPr>
          <a:xfrm>
            <a:off x="3170997" y="1411419"/>
            <a:ext cx="893802" cy="213911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FA13426-E3FB-F49E-2966-AEBF166181EF}"/>
              </a:ext>
            </a:extLst>
          </p:cNvPr>
          <p:cNvSpPr txBox="1"/>
          <p:nvPr/>
        </p:nvSpPr>
        <p:spPr>
          <a:xfrm>
            <a:off x="921703" y="4604368"/>
            <a:ext cx="92047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Boolean type parameter for dropout</a:t>
            </a: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sz="1800" dirty="0">
                <a:ln w="0"/>
                <a:solidFill>
                  <a:schemeClr val="tx1"/>
                </a:solidFill>
              </a:rPr>
              <a:t>        </a:t>
            </a:r>
            <a:r>
              <a:rPr lang="ko-KR" altLang="en-US" dirty="0">
                <a:ln w="0"/>
              </a:rPr>
              <a:t>▷ </a:t>
            </a:r>
            <a:r>
              <a:rPr lang="en-US" altLang="ko-KR" sz="1800" dirty="0">
                <a:ln w="0"/>
                <a:solidFill>
                  <a:schemeClr val="tx1"/>
                </a:solidFill>
              </a:rPr>
              <a:t>if True, we apply dropout for input layer (attn1 / attn2 / </a:t>
            </a:r>
            <a:r>
              <a:rPr lang="en-US" altLang="ko-KR" sz="1800" dirty="0" err="1">
                <a:ln w="0"/>
                <a:solidFill>
                  <a:schemeClr val="tx1"/>
                </a:solidFill>
              </a:rPr>
              <a:t>ffn_output</a:t>
            </a:r>
            <a:r>
              <a:rPr lang="en-US" altLang="ko-KR" sz="1800" dirty="0">
                <a:ln w="0"/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800" dirty="0">
                <a:ln w="0"/>
                <a:solidFill>
                  <a:schemeClr val="tx1"/>
                </a:solidFill>
              </a:rPr>
              <a:t>        </a:t>
            </a:r>
            <a:r>
              <a:rPr lang="ko-KR" altLang="en-US" dirty="0">
                <a:ln w="0"/>
              </a:rPr>
              <a:t>▷ </a:t>
            </a:r>
            <a:r>
              <a:rPr lang="en-US" altLang="ko-KR" sz="1800" dirty="0">
                <a:ln w="0"/>
                <a:solidFill>
                  <a:schemeClr val="tx1"/>
                </a:solidFill>
              </a:rPr>
              <a:t>if False, this layer will do nothing.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B45B861-722F-EFF0-46B4-052296F57B64}"/>
              </a:ext>
            </a:extLst>
          </p:cNvPr>
          <p:cNvCxnSpPr/>
          <p:nvPr/>
        </p:nvCxnSpPr>
        <p:spPr>
          <a:xfrm flipV="1">
            <a:off x="10344467" y="5476915"/>
            <a:ext cx="0" cy="388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8486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64</a:t>
            </a:fld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and Decoder Layers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435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192F4A4-47E1-D7DB-FC83-76207C542F3F}"/>
              </a:ext>
            </a:extLst>
          </p:cNvPr>
          <p:cNvSpPr/>
          <p:nvPr/>
        </p:nvSpPr>
        <p:spPr>
          <a:xfrm>
            <a:off x="7729547" y="2397146"/>
            <a:ext cx="1671637" cy="2154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5158880-1C07-D861-158E-07F6B0E525F6}"/>
              </a:ext>
            </a:extLst>
          </p:cNvPr>
          <p:cNvSpPr/>
          <p:nvPr/>
        </p:nvSpPr>
        <p:spPr>
          <a:xfrm>
            <a:off x="7871226" y="2195911"/>
            <a:ext cx="1405890" cy="2514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Encoder Layer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092B43F-642E-B90F-241E-FF582B881E2C}"/>
              </a:ext>
            </a:extLst>
          </p:cNvPr>
          <p:cNvCxnSpPr>
            <a:cxnSpLocks/>
          </p:cNvCxnSpPr>
          <p:nvPr/>
        </p:nvCxnSpPr>
        <p:spPr>
          <a:xfrm flipV="1">
            <a:off x="8572025" y="4399469"/>
            <a:ext cx="0" cy="388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47D931E-DDAF-A3BD-4641-3091659B6772}"/>
              </a:ext>
            </a:extLst>
          </p:cNvPr>
          <p:cNvSpPr/>
          <p:nvPr/>
        </p:nvSpPr>
        <p:spPr>
          <a:xfrm>
            <a:off x="8070981" y="4028233"/>
            <a:ext cx="971551" cy="369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2D1FD48-7FB2-5939-3352-BE423ED3DCB7}"/>
              </a:ext>
            </a:extLst>
          </p:cNvPr>
          <p:cNvSpPr/>
          <p:nvPr/>
        </p:nvSpPr>
        <p:spPr>
          <a:xfrm>
            <a:off x="8070983" y="3028022"/>
            <a:ext cx="971551" cy="3693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ffn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401F0C9-1739-F6A6-690F-CBD4D87E48D1}"/>
              </a:ext>
            </a:extLst>
          </p:cNvPr>
          <p:cNvSpPr/>
          <p:nvPr/>
        </p:nvSpPr>
        <p:spPr>
          <a:xfrm>
            <a:off x="8070982" y="3669108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EC6B579-4438-E87F-7053-911D9C4FB1B9}"/>
              </a:ext>
            </a:extLst>
          </p:cNvPr>
          <p:cNvSpPr/>
          <p:nvPr/>
        </p:nvSpPr>
        <p:spPr>
          <a:xfrm>
            <a:off x="8070983" y="2668810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09000DC-65E6-14FA-CBD1-E3795684890A}"/>
              </a:ext>
            </a:extLst>
          </p:cNvPr>
          <p:cNvSpPr/>
          <p:nvPr/>
        </p:nvSpPr>
        <p:spPr>
          <a:xfrm>
            <a:off x="9510712" y="2397207"/>
            <a:ext cx="1671633" cy="3311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CA92086-EB4C-C187-211F-CC72890A3C1A}"/>
              </a:ext>
            </a:extLst>
          </p:cNvPr>
          <p:cNvSpPr/>
          <p:nvPr/>
        </p:nvSpPr>
        <p:spPr>
          <a:xfrm>
            <a:off x="9636925" y="2231884"/>
            <a:ext cx="1405890" cy="251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A7CC929-7223-3674-F929-824295E4455A}"/>
              </a:ext>
            </a:extLst>
          </p:cNvPr>
          <p:cNvSpPr/>
          <p:nvPr/>
        </p:nvSpPr>
        <p:spPr>
          <a:xfrm>
            <a:off x="9870226" y="5122355"/>
            <a:ext cx="971551" cy="369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E3E75E8-C67D-1B4F-1D25-FA88F9D98FEC}"/>
              </a:ext>
            </a:extLst>
          </p:cNvPr>
          <p:cNvSpPr/>
          <p:nvPr/>
        </p:nvSpPr>
        <p:spPr>
          <a:xfrm>
            <a:off x="9870226" y="3028084"/>
            <a:ext cx="971551" cy="3693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ffn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3E3D849-73D5-D860-6A65-45A5002AFDEC}"/>
              </a:ext>
            </a:extLst>
          </p:cNvPr>
          <p:cNvSpPr/>
          <p:nvPr/>
        </p:nvSpPr>
        <p:spPr>
          <a:xfrm>
            <a:off x="9870437" y="4759574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518CAE3-D690-12BE-C6B7-22B3BBBD35B6}"/>
              </a:ext>
            </a:extLst>
          </p:cNvPr>
          <p:cNvSpPr/>
          <p:nvPr/>
        </p:nvSpPr>
        <p:spPr>
          <a:xfrm>
            <a:off x="9858691" y="3669169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61C0F1A-2ED4-0728-D5D9-A40EFABCB172}"/>
              </a:ext>
            </a:extLst>
          </p:cNvPr>
          <p:cNvSpPr/>
          <p:nvPr/>
        </p:nvSpPr>
        <p:spPr>
          <a:xfrm>
            <a:off x="9870226" y="4028294"/>
            <a:ext cx="971551" cy="369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B6BD63B-03E4-1CC4-2269-18674E4F9EE6}"/>
              </a:ext>
            </a:extLst>
          </p:cNvPr>
          <p:cNvSpPr/>
          <p:nvPr/>
        </p:nvSpPr>
        <p:spPr>
          <a:xfrm>
            <a:off x="9870225" y="2674380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7DAF6CAF-D592-62CD-496E-BA8021816AAF}"/>
              </a:ext>
            </a:extLst>
          </p:cNvPr>
          <p:cNvCxnSpPr>
            <a:cxnSpLocks/>
          </p:cNvCxnSpPr>
          <p:nvPr/>
        </p:nvCxnSpPr>
        <p:spPr>
          <a:xfrm flipH="1" flipV="1">
            <a:off x="10367747" y="4397566"/>
            <a:ext cx="3335" cy="348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651FCBF-C98A-9D6C-E79D-464E8B37520D}"/>
              </a:ext>
            </a:extLst>
          </p:cNvPr>
          <p:cNvCxnSpPr>
            <a:cxnSpLocks/>
            <a:stCxn id="61" idx="0"/>
            <a:endCxn id="63" idx="2"/>
          </p:cNvCxnSpPr>
          <p:nvPr/>
        </p:nvCxnSpPr>
        <p:spPr>
          <a:xfrm flipV="1">
            <a:off x="10356002" y="4986151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941B5D48-E40D-A0BB-25D9-1413FAC77039}"/>
              </a:ext>
            </a:extLst>
          </p:cNvPr>
          <p:cNvCxnSpPr>
            <a:cxnSpLocks/>
          </p:cNvCxnSpPr>
          <p:nvPr/>
        </p:nvCxnSpPr>
        <p:spPr>
          <a:xfrm flipV="1">
            <a:off x="10367747" y="3880660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F568E71-D494-A28B-F026-0DFA73C308E0}"/>
              </a:ext>
            </a:extLst>
          </p:cNvPr>
          <p:cNvCxnSpPr>
            <a:cxnSpLocks/>
          </p:cNvCxnSpPr>
          <p:nvPr/>
        </p:nvCxnSpPr>
        <p:spPr>
          <a:xfrm flipV="1">
            <a:off x="10367747" y="2889816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152FF2C-D363-EB73-CC30-4E2E1228DB27}"/>
              </a:ext>
            </a:extLst>
          </p:cNvPr>
          <p:cNvCxnSpPr>
            <a:cxnSpLocks/>
          </p:cNvCxnSpPr>
          <p:nvPr/>
        </p:nvCxnSpPr>
        <p:spPr>
          <a:xfrm flipV="1">
            <a:off x="8556545" y="2889816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EBD1A5A-4728-9268-64BA-A21764EC28C2}"/>
              </a:ext>
            </a:extLst>
          </p:cNvPr>
          <p:cNvCxnSpPr>
            <a:cxnSpLocks/>
          </p:cNvCxnSpPr>
          <p:nvPr/>
        </p:nvCxnSpPr>
        <p:spPr>
          <a:xfrm flipV="1">
            <a:off x="8571814" y="3887130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9F3359D5-4394-C420-D792-5CC81C5F8E1D}"/>
              </a:ext>
            </a:extLst>
          </p:cNvPr>
          <p:cNvCxnSpPr>
            <a:stCxn id="52" idx="2"/>
          </p:cNvCxnSpPr>
          <p:nvPr/>
        </p:nvCxnSpPr>
        <p:spPr>
          <a:xfrm rot="5400000" flipH="1">
            <a:off x="7920061" y="3906397"/>
            <a:ext cx="596469" cy="694140"/>
          </a:xfrm>
          <a:prstGeom prst="bentConnector4">
            <a:avLst>
              <a:gd name="adj1" fmla="val 958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C273E39-E4F7-11E3-5501-9FE98D2FD5ED}"/>
              </a:ext>
            </a:extLst>
          </p:cNvPr>
          <p:cNvCxnSpPr>
            <a:cxnSpLocks/>
          </p:cNvCxnSpPr>
          <p:nvPr/>
        </p:nvCxnSpPr>
        <p:spPr>
          <a:xfrm>
            <a:off x="7871225" y="3955232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C159A42F-E5F6-E7AD-132E-0E5FE7B31868}"/>
              </a:ext>
            </a:extLst>
          </p:cNvPr>
          <p:cNvCxnSpPr/>
          <p:nvPr/>
        </p:nvCxnSpPr>
        <p:spPr>
          <a:xfrm rot="5400000" flipH="1">
            <a:off x="7926509" y="2925517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9515061B-8E66-EB97-5B97-880EACEA351E}"/>
              </a:ext>
            </a:extLst>
          </p:cNvPr>
          <p:cNvCxnSpPr>
            <a:cxnSpLocks/>
          </p:cNvCxnSpPr>
          <p:nvPr/>
        </p:nvCxnSpPr>
        <p:spPr>
          <a:xfrm>
            <a:off x="7877673" y="2974352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2442F29-0930-5E9F-5ED5-F5A3F9376D83}"/>
              </a:ext>
            </a:extLst>
          </p:cNvPr>
          <p:cNvCxnSpPr>
            <a:cxnSpLocks/>
            <a:stCxn id="57" idx="0"/>
          </p:cNvCxnSpPr>
          <p:nvPr/>
        </p:nvCxnSpPr>
        <p:spPr>
          <a:xfrm flipH="1" flipV="1">
            <a:off x="8556545" y="3422368"/>
            <a:ext cx="213" cy="246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5AE66068-F6CA-7D0C-4158-22679FFB59FD}"/>
              </a:ext>
            </a:extLst>
          </p:cNvPr>
          <p:cNvCxnSpPr>
            <a:cxnSpLocks/>
          </p:cNvCxnSpPr>
          <p:nvPr/>
        </p:nvCxnSpPr>
        <p:spPr>
          <a:xfrm flipH="1" flipV="1">
            <a:off x="10366686" y="3380994"/>
            <a:ext cx="213" cy="246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467F3E68-F99C-DB44-A1C8-851C0F3B9EBE}"/>
              </a:ext>
            </a:extLst>
          </p:cNvPr>
          <p:cNvCxnSpPr/>
          <p:nvPr/>
        </p:nvCxnSpPr>
        <p:spPr>
          <a:xfrm rot="5400000" flipH="1">
            <a:off x="9727883" y="2920819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BD60815B-11BC-242B-4D74-D5A84539DC81}"/>
              </a:ext>
            </a:extLst>
          </p:cNvPr>
          <p:cNvCxnSpPr>
            <a:cxnSpLocks/>
          </p:cNvCxnSpPr>
          <p:nvPr/>
        </p:nvCxnSpPr>
        <p:spPr>
          <a:xfrm>
            <a:off x="9687868" y="2976016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8C106CF9-31E4-5432-0FF5-E9253BA3D069}"/>
              </a:ext>
            </a:extLst>
          </p:cNvPr>
          <p:cNvCxnSpPr/>
          <p:nvPr/>
        </p:nvCxnSpPr>
        <p:spPr>
          <a:xfrm rot="5400000" flipH="1">
            <a:off x="9710697" y="3906396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8D86A697-1E0D-B308-01C6-7E18191E520F}"/>
              </a:ext>
            </a:extLst>
          </p:cNvPr>
          <p:cNvCxnSpPr>
            <a:cxnSpLocks/>
          </p:cNvCxnSpPr>
          <p:nvPr/>
        </p:nvCxnSpPr>
        <p:spPr>
          <a:xfrm>
            <a:off x="9670682" y="3961593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D880CE0A-B6EB-C5C2-9722-76AB466B79B2}"/>
              </a:ext>
            </a:extLst>
          </p:cNvPr>
          <p:cNvCxnSpPr/>
          <p:nvPr/>
        </p:nvCxnSpPr>
        <p:spPr>
          <a:xfrm rot="5400000" flipH="1">
            <a:off x="9710696" y="4993640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B862594D-0DDD-88FC-23AB-3B3121412914}"/>
              </a:ext>
            </a:extLst>
          </p:cNvPr>
          <p:cNvCxnSpPr>
            <a:cxnSpLocks/>
          </p:cNvCxnSpPr>
          <p:nvPr/>
        </p:nvCxnSpPr>
        <p:spPr>
          <a:xfrm>
            <a:off x="9670681" y="5048837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2B8433C3-BBE6-09AD-24F7-77A62B9A3BDD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9042534" y="2782099"/>
            <a:ext cx="234582" cy="143557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A817FED5-F267-B387-2D60-39B3CAA52CC1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9265686" y="4212961"/>
            <a:ext cx="604540" cy="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3B5E0965-C97E-D726-9FF7-AE0F1665B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116464"/>
            <a:ext cx="4356613" cy="2632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8B22712-84FB-06EA-A541-825EB0B9E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704" y="1392027"/>
            <a:ext cx="6826404" cy="2964901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2FA13426-E3FB-F49E-2966-AEBF166181EF}"/>
              </a:ext>
            </a:extLst>
          </p:cNvPr>
          <p:cNvSpPr txBox="1"/>
          <p:nvPr/>
        </p:nvSpPr>
        <p:spPr>
          <a:xfrm>
            <a:off x="921704" y="4604368"/>
            <a:ext cx="7961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Look ahead mask and padding mask for decoder</a:t>
            </a:r>
          </a:p>
          <a:p>
            <a:r>
              <a:rPr lang="en-US" altLang="ko-KR" dirty="0"/>
              <a:t>    and it’s about the </a:t>
            </a:r>
            <a:r>
              <a:rPr lang="en-US" altLang="ko-KR" b="1" dirty="0">
                <a:solidFill>
                  <a:srgbClr val="FF0000"/>
                </a:solidFill>
              </a:rPr>
              <a:t>target sequence.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148AECD7-E063-E0CA-C636-BCFFE095DCD2}"/>
              </a:ext>
            </a:extLst>
          </p:cNvPr>
          <p:cNvSpPr/>
          <p:nvPr/>
        </p:nvSpPr>
        <p:spPr>
          <a:xfrm>
            <a:off x="3994251" y="1398945"/>
            <a:ext cx="2449412" cy="228199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BB7D9AC-64D8-43D9-46EC-0703254B8A41}"/>
              </a:ext>
            </a:extLst>
          </p:cNvPr>
          <p:cNvSpPr/>
          <p:nvPr/>
        </p:nvSpPr>
        <p:spPr>
          <a:xfrm>
            <a:off x="921704" y="5428316"/>
            <a:ext cx="4174401" cy="7384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look_ahead_mask.shape</a:t>
            </a:r>
            <a:r>
              <a:rPr lang="en-US" altLang="ko-KR" sz="1400" dirty="0">
                <a:solidFill>
                  <a:schemeClr val="tx1"/>
                </a:solidFill>
              </a:rPr>
              <a:t> == </a:t>
            </a:r>
            <a:r>
              <a:rPr lang="en-US" altLang="ko-KR" sz="1400" dirty="0" err="1">
                <a:solidFill>
                  <a:schemeClr val="tx1"/>
                </a:solidFill>
              </a:rPr>
              <a:t>padding_mask.shape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batch_size</a:t>
            </a:r>
            <a:r>
              <a:rPr lang="en-US" altLang="ko-KR" sz="1400" dirty="0">
                <a:solidFill>
                  <a:schemeClr val="tx1"/>
                </a:solidFill>
              </a:rPr>
              <a:t>, 1, 1, </a:t>
            </a:r>
            <a:r>
              <a:rPr lang="en-US" altLang="ko-KR" sz="1400" dirty="0" err="1">
                <a:solidFill>
                  <a:schemeClr val="tx1"/>
                </a:solidFill>
              </a:rPr>
              <a:t>tar_seq_len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F6914B-E4B4-D876-DA1E-D2C9BB00BDE7}"/>
              </a:ext>
            </a:extLst>
          </p:cNvPr>
          <p:cNvSpPr txBox="1"/>
          <p:nvPr/>
        </p:nvSpPr>
        <p:spPr>
          <a:xfrm>
            <a:off x="5088485" y="5780267"/>
            <a:ext cx="435476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</a:rPr>
              <a:t>※ From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</a:rPr>
              <a:t>this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</a:rPr>
              <a:t>slide,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</a:rPr>
              <a:t>we’ll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</a:rPr>
              <a:t>separate</a:t>
            </a:r>
          </a:p>
          <a:p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en-US" altLang="ko-KR" sz="1500" dirty="0" err="1">
                <a:solidFill>
                  <a:schemeClr val="bg1">
                    <a:lumMod val="50000"/>
                  </a:schemeClr>
                </a:solidFill>
              </a:rPr>
              <a:t>tar_seq_len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</a:rPr>
              <a:t> for target sequence,</a:t>
            </a:r>
          </a:p>
          <a:p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en-US" altLang="ko-KR" sz="1500" dirty="0" err="1">
                <a:solidFill>
                  <a:schemeClr val="bg1">
                    <a:lumMod val="50000"/>
                  </a:schemeClr>
                </a:solidFill>
              </a:rPr>
              <a:t>inp_seq_len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</a:rPr>
              <a:t> for input sequence</a:t>
            </a:r>
            <a:endParaRPr lang="ko-KR" altLang="en-US" sz="15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CCF326B-1608-4735-884D-9BC9695B2B1D}"/>
              </a:ext>
            </a:extLst>
          </p:cNvPr>
          <p:cNvCxnSpPr/>
          <p:nvPr/>
        </p:nvCxnSpPr>
        <p:spPr>
          <a:xfrm flipV="1">
            <a:off x="10344467" y="5476915"/>
            <a:ext cx="0" cy="388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9443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65</a:t>
            </a:fld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and Decoder Layers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435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192F4A4-47E1-D7DB-FC83-76207C542F3F}"/>
              </a:ext>
            </a:extLst>
          </p:cNvPr>
          <p:cNvSpPr/>
          <p:nvPr/>
        </p:nvSpPr>
        <p:spPr>
          <a:xfrm>
            <a:off x="7729547" y="2397146"/>
            <a:ext cx="1671637" cy="2154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5158880-1C07-D861-158E-07F6B0E525F6}"/>
              </a:ext>
            </a:extLst>
          </p:cNvPr>
          <p:cNvSpPr/>
          <p:nvPr/>
        </p:nvSpPr>
        <p:spPr>
          <a:xfrm>
            <a:off x="7871226" y="2195911"/>
            <a:ext cx="1405890" cy="2514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Encoder Layer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092B43F-642E-B90F-241E-FF582B881E2C}"/>
              </a:ext>
            </a:extLst>
          </p:cNvPr>
          <p:cNvCxnSpPr>
            <a:cxnSpLocks/>
          </p:cNvCxnSpPr>
          <p:nvPr/>
        </p:nvCxnSpPr>
        <p:spPr>
          <a:xfrm flipV="1">
            <a:off x="8572025" y="4399469"/>
            <a:ext cx="0" cy="388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47D931E-DDAF-A3BD-4641-3091659B6772}"/>
              </a:ext>
            </a:extLst>
          </p:cNvPr>
          <p:cNvSpPr/>
          <p:nvPr/>
        </p:nvSpPr>
        <p:spPr>
          <a:xfrm>
            <a:off x="8070981" y="4028233"/>
            <a:ext cx="971551" cy="369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2D1FD48-7FB2-5939-3352-BE423ED3DCB7}"/>
              </a:ext>
            </a:extLst>
          </p:cNvPr>
          <p:cNvSpPr/>
          <p:nvPr/>
        </p:nvSpPr>
        <p:spPr>
          <a:xfrm>
            <a:off x="8070983" y="3028022"/>
            <a:ext cx="971551" cy="3693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ffn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401F0C9-1739-F6A6-690F-CBD4D87E48D1}"/>
              </a:ext>
            </a:extLst>
          </p:cNvPr>
          <p:cNvSpPr/>
          <p:nvPr/>
        </p:nvSpPr>
        <p:spPr>
          <a:xfrm>
            <a:off x="8070982" y="3669108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EC6B579-4438-E87F-7053-911D9C4FB1B9}"/>
              </a:ext>
            </a:extLst>
          </p:cNvPr>
          <p:cNvSpPr/>
          <p:nvPr/>
        </p:nvSpPr>
        <p:spPr>
          <a:xfrm>
            <a:off x="8070983" y="2668810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09000DC-65E6-14FA-CBD1-E3795684890A}"/>
              </a:ext>
            </a:extLst>
          </p:cNvPr>
          <p:cNvSpPr/>
          <p:nvPr/>
        </p:nvSpPr>
        <p:spPr>
          <a:xfrm>
            <a:off x="9510712" y="2397207"/>
            <a:ext cx="1671633" cy="3311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CA92086-EB4C-C187-211F-CC72890A3C1A}"/>
              </a:ext>
            </a:extLst>
          </p:cNvPr>
          <p:cNvSpPr/>
          <p:nvPr/>
        </p:nvSpPr>
        <p:spPr>
          <a:xfrm>
            <a:off x="9636925" y="2231884"/>
            <a:ext cx="1405890" cy="251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A7CC929-7223-3674-F929-824295E4455A}"/>
              </a:ext>
            </a:extLst>
          </p:cNvPr>
          <p:cNvSpPr/>
          <p:nvPr/>
        </p:nvSpPr>
        <p:spPr>
          <a:xfrm>
            <a:off x="9870226" y="5122355"/>
            <a:ext cx="971551" cy="369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E3E75E8-C67D-1B4F-1D25-FA88F9D98FEC}"/>
              </a:ext>
            </a:extLst>
          </p:cNvPr>
          <p:cNvSpPr/>
          <p:nvPr/>
        </p:nvSpPr>
        <p:spPr>
          <a:xfrm>
            <a:off x="9870226" y="3028084"/>
            <a:ext cx="971551" cy="3693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ffn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3E3D849-73D5-D860-6A65-45A5002AFDEC}"/>
              </a:ext>
            </a:extLst>
          </p:cNvPr>
          <p:cNvSpPr/>
          <p:nvPr/>
        </p:nvSpPr>
        <p:spPr>
          <a:xfrm>
            <a:off x="9870437" y="4759574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518CAE3-D690-12BE-C6B7-22B3BBBD35B6}"/>
              </a:ext>
            </a:extLst>
          </p:cNvPr>
          <p:cNvSpPr/>
          <p:nvPr/>
        </p:nvSpPr>
        <p:spPr>
          <a:xfrm>
            <a:off x="9858691" y="3669169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61C0F1A-2ED4-0728-D5D9-A40EFABCB172}"/>
              </a:ext>
            </a:extLst>
          </p:cNvPr>
          <p:cNvSpPr/>
          <p:nvPr/>
        </p:nvSpPr>
        <p:spPr>
          <a:xfrm>
            <a:off x="9870226" y="4028294"/>
            <a:ext cx="971551" cy="369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D247FDAB-9B34-F38A-C599-F4E33239FCDA}"/>
              </a:ext>
            </a:extLst>
          </p:cNvPr>
          <p:cNvCxnSpPr/>
          <p:nvPr/>
        </p:nvCxnSpPr>
        <p:spPr>
          <a:xfrm flipV="1">
            <a:off x="10344467" y="5476915"/>
            <a:ext cx="0" cy="38862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B6BD63B-03E4-1CC4-2269-18674E4F9EE6}"/>
              </a:ext>
            </a:extLst>
          </p:cNvPr>
          <p:cNvSpPr/>
          <p:nvPr/>
        </p:nvSpPr>
        <p:spPr>
          <a:xfrm>
            <a:off x="9870225" y="2674380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7DAF6CAF-D592-62CD-496E-BA8021816AAF}"/>
              </a:ext>
            </a:extLst>
          </p:cNvPr>
          <p:cNvCxnSpPr>
            <a:cxnSpLocks/>
          </p:cNvCxnSpPr>
          <p:nvPr/>
        </p:nvCxnSpPr>
        <p:spPr>
          <a:xfrm flipH="1" flipV="1">
            <a:off x="10367747" y="4397566"/>
            <a:ext cx="3335" cy="348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651FCBF-C98A-9D6C-E79D-464E8B37520D}"/>
              </a:ext>
            </a:extLst>
          </p:cNvPr>
          <p:cNvCxnSpPr>
            <a:cxnSpLocks/>
            <a:stCxn id="61" idx="0"/>
            <a:endCxn id="63" idx="2"/>
          </p:cNvCxnSpPr>
          <p:nvPr/>
        </p:nvCxnSpPr>
        <p:spPr>
          <a:xfrm flipV="1">
            <a:off x="10356002" y="4986151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941B5D48-E40D-A0BB-25D9-1413FAC77039}"/>
              </a:ext>
            </a:extLst>
          </p:cNvPr>
          <p:cNvCxnSpPr>
            <a:cxnSpLocks/>
          </p:cNvCxnSpPr>
          <p:nvPr/>
        </p:nvCxnSpPr>
        <p:spPr>
          <a:xfrm flipV="1">
            <a:off x="10367747" y="3880660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F568E71-D494-A28B-F026-0DFA73C308E0}"/>
              </a:ext>
            </a:extLst>
          </p:cNvPr>
          <p:cNvCxnSpPr>
            <a:cxnSpLocks/>
          </p:cNvCxnSpPr>
          <p:nvPr/>
        </p:nvCxnSpPr>
        <p:spPr>
          <a:xfrm flipV="1">
            <a:off x="10367747" y="2889816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152FF2C-D363-EB73-CC30-4E2E1228DB27}"/>
              </a:ext>
            </a:extLst>
          </p:cNvPr>
          <p:cNvCxnSpPr>
            <a:cxnSpLocks/>
          </p:cNvCxnSpPr>
          <p:nvPr/>
        </p:nvCxnSpPr>
        <p:spPr>
          <a:xfrm flipV="1">
            <a:off x="8556545" y="2889816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EBD1A5A-4728-9268-64BA-A21764EC28C2}"/>
              </a:ext>
            </a:extLst>
          </p:cNvPr>
          <p:cNvCxnSpPr>
            <a:cxnSpLocks/>
          </p:cNvCxnSpPr>
          <p:nvPr/>
        </p:nvCxnSpPr>
        <p:spPr>
          <a:xfrm flipV="1">
            <a:off x="8571814" y="3887130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9F3359D5-4394-C420-D792-5CC81C5F8E1D}"/>
              </a:ext>
            </a:extLst>
          </p:cNvPr>
          <p:cNvCxnSpPr>
            <a:stCxn id="52" idx="2"/>
          </p:cNvCxnSpPr>
          <p:nvPr/>
        </p:nvCxnSpPr>
        <p:spPr>
          <a:xfrm rot="5400000" flipH="1">
            <a:off x="7920061" y="3906397"/>
            <a:ext cx="596469" cy="694140"/>
          </a:xfrm>
          <a:prstGeom prst="bentConnector4">
            <a:avLst>
              <a:gd name="adj1" fmla="val 958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C273E39-E4F7-11E3-5501-9FE98D2FD5ED}"/>
              </a:ext>
            </a:extLst>
          </p:cNvPr>
          <p:cNvCxnSpPr>
            <a:cxnSpLocks/>
          </p:cNvCxnSpPr>
          <p:nvPr/>
        </p:nvCxnSpPr>
        <p:spPr>
          <a:xfrm>
            <a:off x="7871225" y="3955232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C159A42F-E5F6-E7AD-132E-0E5FE7B31868}"/>
              </a:ext>
            </a:extLst>
          </p:cNvPr>
          <p:cNvCxnSpPr/>
          <p:nvPr/>
        </p:nvCxnSpPr>
        <p:spPr>
          <a:xfrm rot="5400000" flipH="1">
            <a:off x="7926509" y="2925517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9515061B-8E66-EB97-5B97-880EACEA351E}"/>
              </a:ext>
            </a:extLst>
          </p:cNvPr>
          <p:cNvCxnSpPr>
            <a:cxnSpLocks/>
          </p:cNvCxnSpPr>
          <p:nvPr/>
        </p:nvCxnSpPr>
        <p:spPr>
          <a:xfrm>
            <a:off x="7877673" y="2974352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2442F29-0930-5E9F-5ED5-F5A3F9376D83}"/>
              </a:ext>
            </a:extLst>
          </p:cNvPr>
          <p:cNvCxnSpPr>
            <a:cxnSpLocks/>
            <a:stCxn id="57" idx="0"/>
          </p:cNvCxnSpPr>
          <p:nvPr/>
        </p:nvCxnSpPr>
        <p:spPr>
          <a:xfrm flipH="1" flipV="1">
            <a:off x="8556545" y="3422368"/>
            <a:ext cx="213" cy="246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5AE66068-F6CA-7D0C-4158-22679FFB59FD}"/>
              </a:ext>
            </a:extLst>
          </p:cNvPr>
          <p:cNvCxnSpPr>
            <a:cxnSpLocks/>
          </p:cNvCxnSpPr>
          <p:nvPr/>
        </p:nvCxnSpPr>
        <p:spPr>
          <a:xfrm flipH="1" flipV="1">
            <a:off x="10366686" y="3380994"/>
            <a:ext cx="213" cy="246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467F3E68-F99C-DB44-A1C8-851C0F3B9EBE}"/>
              </a:ext>
            </a:extLst>
          </p:cNvPr>
          <p:cNvCxnSpPr/>
          <p:nvPr/>
        </p:nvCxnSpPr>
        <p:spPr>
          <a:xfrm rot="5400000" flipH="1">
            <a:off x="9727883" y="2920819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BD60815B-11BC-242B-4D74-D5A84539DC81}"/>
              </a:ext>
            </a:extLst>
          </p:cNvPr>
          <p:cNvCxnSpPr>
            <a:cxnSpLocks/>
          </p:cNvCxnSpPr>
          <p:nvPr/>
        </p:nvCxnSpPr>
        <p:spPr>
          <a:xfrm>
            <a:off x="9687868" y="2976016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8C106CF9-31E4-5432-0FF5-E9253BA3D069}"/>
              </a:ext>
            </a:extLst>
          </p:cNvPr>
          <p:cNvCxnSpPr/>
          <p:nvPr/>
        </p:nvCxnSpPr>
        <p:spPr>
          <a:xfrm rot="5400000" flipH="1">
            <a:off x="9710697" y="3906396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8D86A697-1E0D-B308-01C6-7E18191E520F}"/>
              </a:ext>
            </a:extLst>
          </p:cNvPr>
          <p:cNvCxnSpPr>
            <a:cxnSpLocks/>
          </p:cNvCxnSpPr>
          <p:nvPr/>
        </p:nvCxnSpPr>
        <p:spPr>
          <a:xfrm>
            <a:off x="9670682" y="3961593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D880CE0A-B6EB-C5C2-9722-76AB466B79B2}"/>
              </a:ext>
            </a:extLst>
          </p:cNvPr>
          <p:cNvCxnSpPr/>
          <p:nvPr/>
        </p:nvCxnSpPr>
        <p:spPr>
          <a:xfrm rot="5400000" flipH="1">
            <a:off x="9710696" y="4993640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B862594D-0DDD-88FC-23AB-3B3121412914}"/>
              </a:ext>
            </a:extLst>
          </p:cNvPr>
          <p:cNvCxnSpPr>
            <a:cxnSpLocks/>
          </p:cNvCxnSpPr>
          <p:nvPr/>
        </p:nvCxnSpPr>
        <p:spPr>
          <a:xfrm>
            <a:off x="9670681" y="5048837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2B8433C3-BBE6-09AD-24F7-77A62B9A3BDD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9042534" y="2782099"/>
            <a:ext cx="234582" cy="143557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A817FED5-F267-B387-2D60-39B3CAA52CC1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9265686" y="4212961"/>
            <a:ext cx="604540" cy="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3B5E0965-C97E-D726-9FF7-AE0F1665B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116464"/>
            <a:ext cx="4356613" cy="2632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8B22712-84FB-06EA-A541-825EB0B9E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704" y="1392027"/>
            <a:ext cx="6826404" cy="2964901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2FA13426-E3FB-F49E-2966-AEBF166181EF}"/>
              </a:ext>
            </a:extLst>
          </p:cNvPr>
          <p:cNvSpPr txBox="1"/>
          <p:nvPr/>
        </p:nvSpPr>
        <p:spPr>
          <a:xfrm>
            <a:off x="921703" y="4604368"/>
            <a:ext cx="979392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Masked multi head attention,</a:t>
            </a:r>
          </a:p>
          <a:p>
            <a:r>
              <a:rPr lang="en-US" altLang="ko-KR" dirty="0"/>
              <a:t>    multi head attention with look ahead mask.</a:t>
            </a:r>
          </a:p>
          <a:p>
            <a:endParaRPr lang="en-US" altLang="ko-KR" dirty="0"/>
          </a:p>
          <a:p>
            <a:r>
              <a:rPr lang="en-US" altLang="ko-KR" dirty="0"/>
              <a:t>    what is different from encoder layer is</a:t>
            </a:r>
          </a:p>
          <a:p>
            <a:r>
              <a:rPr lang="en-US" altLang="ko-KR" dirty="0"/>
              <a:t>    that we store </a:t>
            </a:r>
            <a:r>
              <a:rPr lang="en-US" altLang="ko-KR" dirty="0" err="1"/>
              <a:t>attention_weights</a:t>
            </a:r>
            <a:r>
              <a:rPr lang="en-US" altLang="ko-KR" dirty="0"/>
              <a:t> in variable attn_weights_block1</a:t>
            </a:r>
            <a:endParaRPr lang="ko-KR" altLang="en-US" dirty="0"/>
          </a:p>
        </p:txBody>
      </p:sp>
      <p:sp>
        <p:nvSpPr>
          <p:cNvPr id="44" name="이등변 삼각형 43">
            <a:extLst>
              <a:ext uri="{FF2B5EF4-FFF2-40B4-BE49-F238E27FC236}">
                <a16:creationId xmlns:a16="http://schemas.microsoft.com/office/drawing/2014/main" id="{802CE0D6-9327-80E9-2526-18DF2BF710CF}"/>
              </a:ext>
            </a:extLst>
          </p:cNvPr>
          <p:cNvSpPr/>
          <p:nvPr/>
        </p:nvSpPr>
        <p:spPr>
          <a:xfrm rot="5400000">
            <a:off x="677645" y="1803113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02083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66</a:t>
            </a:fld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and Decoder Layers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435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192F4A4-47E1-D7DB-FC83-76207C542F3F}"/>
              </a:ext>
            </a:extLst>
          </p:cNvPr>
          <p:cNvSpPr/>
          <p:nvPr/>
        </p:nvSpPr>
        <p:spPr>
          <a:xfrm>
            <a:off x="7729547" y="2397146"/>
            <a:ext cx="1671637" cy="2154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5158880-1C07-D861-158E-07F6B0E525F6}"/>
              </a:ext>
            </a:extLst>
          </p:cNvPr>
          <p:cNvSpPr/>
          <p:nvPr/>
        </p:nvSpPr>
        <p:spPr>
          <a:xfrm>
            <a:off x="7871226" y="2195911"/>
            <a:ext cx="1405890" cy="2514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Encoder Layer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092B43F-642E-B90F-241E-FF582B881E2C}"/>
              </a:ext>
            </a:extLst>
          </p:cNvPr>
          <p:cNvCxnSpPr>
            <a:cxnSpLocks/>
          </p:cNvCxnSpPr>
          <p:nvPr/>
        </p:nvCxnSpPr>
        <p:spPr>
          <a:xfrm flipV="1">
            <a:off x="8572025" y="4399469"/>
            <a:ext cx="0" cy="388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47D931E-DDAF-A3BD-4641-3091659B6772}"/>
              </a:ext>
            </a:extLst>
          </p:cNvPr>
          <p:cNvSpPr/>
          <p:nvPr/>
        </p:nvSpPr>
        <p:spPr>
          <a:xfrm>
            <a:off x="8070981" y="4028233"/>
            <a:ext cx="971551" cy="369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2D1FD48-7FB2-5939-3352-BE423ED3DCB7}"/>
              </a:ext>
            </a:extLst>
          </p:cNvPr>
          <p:cNvSpPr/>
          <p:nvPr/>
        </p:nvSpPr>
        <p:spPr>
          <a:xfrm>
            <a:off x="8070983" y="3028022"/>
            <a:ext cx="971551" cy="3693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ffn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401F0C9-1739-F6A6-690F-CBD4D87E48D1}"/>
              </a:ext>
            </a:extLst>
          </p:cNvPr>
          <p:cNvSpPr/>
          <p:nvPr/>
        </p:nvSpPr>
        <p:spPr>
          <a:xfrm>
            <a:off x="8070982" y="3669108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EC6B579-4438-E87F-7053-911D9C4FB1B9}"/>
              </a:ext>
            </a:extLst>
          </p:cNvPr>
          <p:cNvSpPr/>
          <p:nvPr/>
        </p:nvSpPr>
        <p:spPr>
          <a:xfrm>
            <a:off x="8070983" y="2668810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09000DC-65E6-14FA-CBD1-E3795684890A}"/>
              </a:ext>
            </a:extLst>
          </p:cNvPr>
          <p:cNvSpPr/>
          <p:nvPr/>
        </p:nvSpPr>
        <p:spPr>
          <a:xfrm>
            <a:off x="9510712" y="2397207"/>
            <a:ext cx="1671633" cy="3311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CA92086-EB4C-C187-211F-CC72890A3C1A}"/>
              </a:ext>
            </a:extLst>
          </p:cNvPr>
          <p:cNvSpPr/>
          <p:nvPr/>
        </p:nvSpPr>
        <p:spPr>
          <a:xfrm>
            <a:off x="9636925" y="2231884"/>
            <a:ext cx="1405890" cy="251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A7CC929-7223-3674-F929-824295E4455A}"/>
              </a:ext>
            </a:extLst>
          </p:cNvPr>
          <p:cNvSpPr/>
          <p:nvPr/>
        </p:nvSpPr>
        <p:spPr>
          <a:xfrm>
            <a:off x="9870226" y="5122355"/>
            <a:ext cx="971551" cy="369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E3E75E8-C67D-1B4F-1D25-FA88F9D98FEC}"/>
              </a:ext>
            </a:extLst>
          </p:cNvPr>
          <p:cNvSpPr/>
          <p:nvPr/>
        </p:nvSpPr>
        <p:spPr>
          <a:xfrm>
            <a:off x="9870226" y="3028084"/>
            <a:ext cx="971551" cy="3693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ffn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3E3D849-73D5-D860-6A65-45A5002AFDEC}"/>
              </a:ext>
            </a:extLst>
          </p:cNvPr>
          <p:cNvSpPr/>
          <p:nvPr/>
        </p:nvSpPr>
        <p:spPr>
          <a:xfrm>
            <a:off x="9870437" y="4759574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518CAE3-D690-12BE-C6B7-22B3BBBD35B6}"/>
              </a:ext>
            </a:extLst>
          </p:cNvPr>
          <p:cNvSpPr/>
          <p:nvPr/>
        </p:nvSpPr>
        <p:spPr>
          <a:xfrm>
            <a:off x="9858691" y="3669169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61C0F1A-2ED4-0728-D5D9-A40EFABCB172}"/>
              </a:ext>
            </a:extLst>
          </p:cNvPr>
          <p:cNvSpPr/>
          <p:nvPr/>
        </p:nvSpPr>
        <p:spPr>
          <a:xfrm>
            <a:off x="9870226" y="4028294"/>
            <a:ext cx="971551" cy="369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D247FDAB-9B34-F38A-C599-F4E33239FCDA}"/>
              </a:ext>
            </a:extLst>
          </p:cNvPr>
          <p:cNvCxnSpPr/>
          <p:nvPr/>
        </p:nvCxnSpPr>
        <p:spPr>
          <a:xfrm flipV="1">
            <a:off x="10344467" y="5476915"/>
            <a:ext cx="0" cy="38862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B6BD63B-03E4-1CC4-2269-18674E4F9EE6}"/>
              </a:ext>
            </a:extLst>
          </p:cNvPr>
          <p:cNvSpPr/>
          <p:nvPr/>
        </p:nvSpPr>
        <p:spPr>
          <a:xfrm>
            <a:off x="9870225" y="2674380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7DAF6CAF-D592-62CD-496E-BA8021816AAF}"/>
              </a:ext>
            </a:extLst>
          </p:cNvPr>
          <p:cNvCxnSpPr>
            <a:cxnSpLocks/>
          </p:cNvCxnSpPr>
          <p:nvPr/>
        </p:nvCxnSpPr>
        <p:spPr>
          <a:xfrm flipH="1" flipV="1">
            <a:off x="10367747" y="4397566"/>
            <a:ext cx="3335" cy="348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651FCBF-C98A-9D6C-E79D-464E8B37520D}"/>
              </a:ext>
            </a:extLst>
          </p:cNvPr>
          <p:cNvCxnSpPr>
            <a:cxnSpLocks/>
            <a:stCxn id="61" idx="0"/>
            <a:endCxn id="63" idx="2"/>
          </p:cNvCxnSpPr>
          <p:nvPr/>
        </p:nvCxnSpPr>
        <p:spPr>
          <a:xfrm flipV="1">
            <a:off x="10356002" y="4986151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941B5D48-E40D-A0BB-25D9-1413FAC77039}"/>
              </a:ext>
            </a:extLst>
          </p:cNvPr>
          <p:cNvCxnSpPr>
            <a:cxnSpLocks/>
          </p:cNvCxnSpPr>
          <p:nvPr/>
        </p:nvCxnSpPr>
        <p:spPr>
          <a:xfrm flipV="1">
            <a:off x="10367747" y="3880660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F568E71-D494-A28B-F026-0DFA73C308E0}"/>
              </a:ext>
            </a:extLst>
          </p:cNvPr>
          <p:cNvCxnSpPr>
            <a:cxnSpLocks/>
          </p:cNvCxnSpPr>
          <p:nvPr/>
        </p:nvCxnSpPr>
        <p:spPr>
          <a:xfrm flipV="1">
            <a:off x="10367747" y="2889816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152FF2C-D363-EB73-CC30-4E2E1228DB27}"/>
              </a:ext>
            </a:extLst>
          </p:cNvPr>
          <p:cNvCxnSpPr>
            <a:cxnSpLocks/>
          </p:cNvCxnSpPr>
          <p:nvPr/>
        </p:nvCxnSpPr>
        <p:spPr>
          <a:xfrm flipV="1">
            <a:off x="8556545" y="2889816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EBD1A5A-4728-9268-64BA-A21764EC28C2}"/>
              </a:ext>
            </a:extLst>
          </p:cNvPr>
          <p:cNvCxnSpPr>
            <a:cxnSpLocks/>
          </p:cNvCxnSpPr>
          <p:nvPr/>
        </p:nvCxnSpPr>
        <p:spPr>
          <a:xfrm flipV="1">
            <a:off x="8571814" y="3887130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9F3359D5-4394-C420-D792-5CC81C5F8E1D}"/>
              </a:ext>
            </a:extLst>
          </p:cNvPr>
          <p:cNvCxnSpPr>
            <a:stCxn id="52" idx="2"/>
          </p:cNvCxnSpPr>
          <p:nvPr/>
        </p:nvCxnSpPr>
        <p:spPr>
          <a:xfrm rot="5400000" flipH="1">
            <a:off x="7920061" y="3906397"/>
            <a:ext cx="596469" cy="694140"/>
          </a:xfrm>
          <a:prstGeom prst="bentConnector4">
            <a:avLst>
              <a:gd name="adj1" fmla="val 958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C273E39-E4F7-11E3-5501-9FE98D2FD5ED}"/>
              </a:ext>
            </a:extLst>
          </p:cNvPr>
          <p:cNvCxnSpPr>
            <a:cxnSpLocks/>
          </p:cNvCxnSpPr>
          <p:nvPr/>
        </p:nvCxnSpPr>
        <p:spPr>
          <a:xfrm>
            <a:off x="7871225" y="3955232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C159A42F-E5F6-E7AD-132E-0E5FE7B31868}"/>
              </a:ext>
            </a:extLst>
          </p:cNvPr>
          <p:cNvCxnSpPr/>
          <p:nvPr/>
        </p:nvCxnSpPr>
        <p:spPr>
          <a:xfrm rot="5400000" flipH="1">
            <a:off x="7926509" y="2925517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9515061B-8E66-EB97-5B97-880EACEA351E}"/>
              </a:ext>
            </a:extLst>
          </p:cNvPr>
          <p:cNvCxnSpPr>
            <a:cxnSpLocks/>
          </p:cNvCxnSpPr>
          <p:nvPr/>
        </p:nvCxnSpPr>
        <p:spPr>
          <a:xfrm>
            <a:off x="7877673" y="2974352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2442F29-0930-5E9F-5ED5-F5A3F9376D83}"/>
              </a:ext>
            </a:extLst>
          </p:cNvPr>
          <p:cNvCxnSpPr>
            <a:cxnSpLocks/>
            <a:stCxn id="57" idx="0"/>
          </p:cNvCxnSpPr>
          <p:nvPr/>
        </p:nvCxnSpPr>
        <p:spPr>
          <a:xfrm flipH="1" flipV="1">
            <a:off x="8556545" y="3422368"/>
            <a:ext cx="213" cy="246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5AE66068-F6CA-7D0C-4158-22679FFB59FD}"/>
              </a:ext>
            </a:extLst>
          </p:cNvPr>
          <p:cNvCxnSpPr>
            <a:cxnSpLocks/>
          </p:cNvCxnSpPr>
          <p:nvPr/>
        </p:nvCxnSpPr>
        <p:spPr>
          <a:xfrm flipH="1" flipV="1">
            <a:off x="10366686" y="3380994"/>
            <a:ext cx="213" cy="246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467F3E68-F99C-DB44-A1C8-851C0F3B9EBE}"/>
              </a:ext>
            </a:extLst>
          </p:cNvPr>
          <p:cNvCxnSpPr/>
          <p:nvPr/>
        </p:nvCxnSpPr>
        <p:spPr>
          <a:xfrm rot="5400000" flipH="1">
            <a:off x="9727883" y="2920819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BD60815B-11BC-242B-4D74-D5A84539DC81}"/>
              </a:ext>
            </a:extLst>
          </p:cNvPr>
          <p:cNvCxnSpPr>
            <a:cxnSpLocks/>
          </p:cNvCxnSpPr>
          <p:nvPr/>
        </p:nvCxnSpPr>
        <p:spPr>
          <a:xfrm>
            <a:off x="9687868" y="2976016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8C106CF9-31E4-5432-0FF5-E9253BA3D069}"/>
              </a:ext>
            </a:extLst>
          </p:cNvPr>
          <p:cNvCxnSpPr/>
          <p:nvPr/>
        </p:nvCxnSpPr>
        <p:spPr>
          <a:xfrm rot="5400000" flipH="1">
            <a:off x="9710697" y="3906396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8D86A697-1E0D-B308-01C6-7E18191E520F}"/>
              </a:ext>
            </a:extLst>
          </p:cNvPr>
          <p:cNvCxnSpPr>
            <a:cxnSpLocks/>
          </p:cNvCxnSpPr>
          <p:nvPr/>
        </p:nvCxnSpPr>
        <p:spPr>
          <a:xfrm>
            <a:off x="9670682" y="3961593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D880CE0A-B6EB-C5C2-9722-76AB466B79B2}"/>
              </a:ext>
            </a:extLst>
          </p:cNvPr>
          <p:cNvCxnSpPr/>
          <p:nvPr/>
        </p:nvCxnSpPr>
        <p:spPr>
          <a:xfrm rot="5400000" flipH="1">
            <a:off x="9710696" y="4993640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B862594D-0DDD-88FC-23AB-3B3121412914}"/>
              </a:ext>
            </a:extLst>
          </p:cNvPr>
          <p:cNvCxnSpPr>
            <a:cxnSpLocks/>
          </p:cNvCxnSpPr>
          <p:nvPr/>
        </p:nvCxnSpPr>
        <p:spPr>
          <a:xfrm>
            <a:off x="9670681" y="5048837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2B8433C3-BBE6-09AD-24F7-77A62B9A3BDD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9042534" y="2782099"/>
            <a:ext cx="234582" cy="143557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A817FED5-F267-B387-2D60-39B3CAA52CC1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9265686" y="4212961"/>
            <a:ext cx="604540" cy="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3B5E0965-C97E-D726-9FF7-AE0F1665B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116464"/>
            <a:ext cx="4356613" cy="2632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8B22712-84FB-06EA-A541-825EB0B9E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704" y="1392027"/>
            <a:ext cx="6826404" cy="2964901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9BE65E91-3598-D62C-02BF-78934052E69E}"/>
              </a:ext>
            </a:extLst>
          </p:cNvPr>
          <p:cNvSpPr/>
          <p:nvPr/>
        </p:nvSpPr>
        <p:spPr>
          <a:xfrm>
            <a:off x="906053" y="4714621"/>
            <a:ext cx="3510987" cy="7384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x.shape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batch_size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tar_seq_len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d_model</a:t>
            </a:r>
            <a:r>
              <a:rPr lang="en-US" altLang="ko-KR" sz="1400" dirty="0">
                <a:solidFill>
                  <a:schemeClr val="tx1"/>
                </a:solidFill>
              </a:rPr>
              <a:t>)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D8EC4E5-63FD-E6C7-7069-AC8EB056F374}"/>
              </a:ext>
            </a:extLst>
          </p:cNvPr>
          <p:cNvSpPr/>
          <p:nvPr/>
        </p:nvSpPr>
        <p:spPr>
          <a:xfrm>
            <a:off x="906052" y="5684600"/>
            <a:ext cx="3510987" cy="7384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look_ahead_mask.shape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batch_size</a:t>
            </a:r>
            <a:r>
              <a:rPr lang="en-US" altLang="ko-KR" sz="1400" dirty="0">
                <a:solidFill>
                  <a:schemeClr val="tx1"/>
                </a:solidFill>
              </a:rPr>
              <a:t>, 1, 1, </a:t>
            </a:r>
            <a:r>
              <a:rPr lang="en-US" altLang="ko-KR" sz="1400" dirty="0" err="1">
                <a:solidFill>
                  <a:schemeClr val="tx1"/>
                </a:solidFill>
              </a:rPr>
              <a:t>tar_seq_len</a:t>
            </a:r>
            <a:r>
              <a:rPr lang="en-US" altLang="ko-KR" sz="1400" dirty="0">
                <a:solidFill>
                  <a:schemeClr val="tx1"/>
                </a:solidFill>
              </a:rPr>
              <a:t>)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21B34F5-61C0-7773-3970-C854D04092B2}"/>
              </a:ext>
            </a:extLst>
          </p:cNvPr>
          <p:cNvSpPr/>
          <p:nvPr/>
        </p:nvSpPr>
        <p:spPr>
          <a:xfrm>
            <a:off x="5428924" y="4708010"/>
            <a:ext cx="3510987" cy="7384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attn1.shape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batch_size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tar_seq_len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d_model</a:t>
            </a:r>
            <a:r>
              <a:rPr lang="en-US" altLang="ko-KR" sz="1400" dirty="0">
                <a:solidFill>
                  <a:schemeClr val="tx1"/>
                </a:solidFill>
              </a:rPr>
              <a:t>)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B5FB71C-22E3-8420-69F6-F964A9ADABD0}"/>
              </a:ext>
            </a:extLst>
          </p:cNvPr>
          <p:cNvSpPr/>
          <p:nvPr/>
        </p:nvSpPr>
        <p:spPr>
          <a:xfrm>
            <a:off x="4862247" y="5685076"/>
            <a:ext cx="4644343" cy="7384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attn_weights_block1.shape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batch_size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self.num_heads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tar_seq_len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tar_seq_len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9" name="이등변 삼각형 48">
            <a:extLst>
              <a:ext uri="{FF2B5EF4-FFF2-40B4-BE49-F238E27FC236}">
                <a16:creationId xmlns:a16="http://schemas.microsoft.com/office/drawing/2014/main" id="{C6C4E950-22BD-6DA2-FEEE-9ACAD9588595}"/>
              </a:ext>
            </a:extLst>
          </p:cNvPr>
          <p:cNvSpPr/>
          <p:nvPr/>
        </p:nvSpPr>
        <p:spPr>
          <a:xfrm rot="5400000">
            <a:off x="677645" y="1803113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8513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67</a:t>
            </a:fld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and Decoder Layers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435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192F4A4-47E1-D7DB-FC83-76207C542F3F}"/>
              </a:ext>
            </a:extLst>
          </p:cNvPr>
          <p:cNvSpPr/>
          <p:nvPr/>
        </p:nvSpPr>
        <p:spPr>
          <a:xfrm>
            <a:off x="7729547" y="2397146"/>
            <a:ext cx="1671637" cy="2154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5158880-1C07-D861-158E-07F6B0E525F6}"/>
              </a:ext>
            </a:extLst>
          </p:cNvPr>
          <p:cNvSpPr/>
          <p:nvPr/>
        </p:nvSpPr>
        <p:spPr>
          <a:xfrm>
            <a:off x="7871226" y="2195911"/>
            <a:ext cx="1405890" cy="2514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Encoder Layer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092B43F-642E-B90F-241E-FF582B881E2C}"/>
              </a:ext>
            </a:extLst>
          </p:cNvPr>
          <p:cNvCxnSpPr>
            <a:cxnSpLocks/>
          </p:cNvCxnSpPr>
          <p:nvPr/>
        </p:nvCxnSpPr>
        <p:spPr>
          <a:xfrm flipV="1">
            <a:off x="8572025" y="4399469"/>
            <a:ext cx="0" cy="388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47D931E-DDAF-A3BD-4641-3091659B6772}"/>
              </a:ext>
            </a:extLst>
          </p:cNvPr>
          <p:cNvSpPr/>
          <p:nvPr/>
        </p:nvSpPr>
        <p:spPr>
          <a:xfrm>
            <a:off x="8070981" y="4028233"/>
            <a:ext cx="971551" cy="369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2D1FD48-7FB2-5939-3352-BE423ED3DCB7}"/>
              </a:ext>
            </a:extLst>
          </p:cNvPr>
          <p:cNvSpPr/>
          <p:nvPr/>
        </p:nvSpPr>
        <p:spPr>
          <a:xfrm>
            <a:off x="8070983" y="3028022"/>
            <a:ext cx="971551" cy="3693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ffn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401F0C9-1739-F6A6-690F-CBD4D87E48D1}"/>
              </a:ext>
            </a:extLst>
          </p:cNvPr>
          <p:cNvSpPr/>
          <p:nvPr/>
        </p:nvSpPr>
        <p:spPr>
          <a:xfrm>
            <a:off x="8070982" y="3669108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EC6B579-4438-E87F-7053-911D9C4FB1B9}"/>
              </a:ext>
            </a:extLst>
          </p:cNvPr>
          <p:cNvSpPr/>
          <p:nvPr/>
        </p:nvSpPr>
        <p:spPr>
          <a:xfrm>
            <a:off x="8070983" y="2668810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09000DC-65E6-14FA-CBD1-E3795684890A}"/>
              </a:ext>
            </a:extLst>
          </p:cNvPr>
          <p:cNvSpPr/>
          <p:nvPr/>
        </p:nvSpPr>
        <p:spPr>
          <a:xfrm>
            <a:off x="9510712" y="2397207"/>
            <a:ext cx="1671633" cy="3311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CA92086-EB4C-C187-211F-CC72890A3C1A}"/>
              </a:ext>
            </a:extLst>
          </p:cNvPr>
          <p:cNvSpPr/>
          <p:nvPr/>
        </p:nvSpPr>
        <p:spPr>
          <a:xfrm>
            <a:off x="9636925" y="2231884"/>
            <a:ext cx="1405890" cy="251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A7CC929-7223-3674-F929-824295E4455A}"/>
              </a:ext>
            </a:extLst>
          </p:cNvPr>
          <p:cNvSpPr/>
          <p:nvPr/>
        </p:nvSpPr>
        <p:spPr>
          <a:xfrm>
            <a:off x="9870226" y="5122355"/>
            <a:ext cx="971551" cy="369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E3E75E8-C67D-1B4F-1D25-FA88F9D98FEC}"/>
              </a:ext>
            </a:extLst>
          </p:cNvPr>
          <p:cNvSpPr/>
          <p:nvPr/>
        </p:nvSpPr>
        <p:spPr>
          <a:xfrm>
            <a:off x="9870226" y="3028084"/>
            <a:ext cx="971551" cy="3693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ffn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3E3D849-73D5-D860-6A65-45A5002AFDEC}"/>
              </a:ext>
            </a:extLst>
          </p:cNvPr>
          <p:cNvSpPr/>
          <p:nvPr/>
        </p:nvSpPr>
        <p:spPr>
          <a:xfrm>
            <a:off x="9870437" y="4759574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518CAE3-D690-12BE-C6B7-22B3BBBD35B6}"/>
              </a:ext>
            </a:extLst>
          </p:cNvPr>
          <p:cNvSpPr/>
          <p:nvPr/>
        </p:nvSpPr>
        <p:spPr>
          <a:xfrm>
            <a:off x="9858691" y="3669169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61C0F1A-2ED4-0728-D5D9-A40EFABCB172}"/>
              </a:ext>
            </a:extLst>
          </p:cNvPr>
          <p:cNvSpPr/>
          <p:nvPr/>
        </p:nvSpPr>
        <p:spPr>
          <a:xfrm>
            <a:off x="9870226" y="4028294"/>
            <a:ext cx="971551" cy="369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B6BD63B-03E4-1CC4-2269-18674E4F9EE6}"/>
              </a:ext>
            </a:extLst>
          </p:cNvPr>
          <p:cNvSpPr/>
          <p:nvPr/>
        </p:nvSpPr>
        <p:spPr>
          <a:xfrm>
            <a:off x="9870225" y="2674380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7DAF6CAF-D592-62CD-496E-BA8021816AAF}"/>
              </a:ext>
            </a:extLst>
          </p:cNvPr>
          <p:cNvCxnSpPr>
            <a:cxnSpLocks/>
          </p:cNvCxnSpPr>
          <p:nvPr/>
        </p:nvCxnSpPr>
        <p:spPr>
          <a:xfrm flipH="1" flipV="1">
            <a:off x="10367747" y="4397566"/>
            <a:ext cx="3335" cy="348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651FCBF-C98A-9D6C-E79D-464E8B37520D}"/>
              </a:ext>
            </a:extLst>
          </p:cNvPr>
          <p:cNvCxnSpPr>
            <a:cxnSpLocks/>
            <a:stCxn id="61" idx="0"/>
            <a:endCxn id="63" idx="2"/>
          </p:cNvCxnSpPr>
          <p:nvPr/>
        </p:nvCxnSpPr>
        <p:spPr>
          <a:xfrm flipV="1">
            <a:off x="10356002" y="4986151"/>
            <a:ext cx="211" cy="13620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941B5D48-E40D-A0BB-25D9-1413FAC77039}"/>
              </a:ext>
            </a:extLst>
          </p:cNvPr>
          <p:cNvCxnSpPr>
            <a:cxnSpLocks/>
          </p:cNvCxnSpPr>
          <p:nvPr/>
        </p:nvCxnSpPr>
        <p:spPr>
          <a:xfrm flipV="1">
            <a:off x="10367747" y="3880660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F568E71-D494-A28B-F026-0DFA73C308E0}"/>
              </a:ext>
            </a:extLst>
          </p:cNvPr>
          <p:cNvCxnSpPr>
            <a:cxnSpLocks/>
          </p:cNvCxnSpPr>
          <p:nvPr/>
        </p:nvCxnSpPr>
        <p:spPr>
          <a:xfrm flipV="1">
            <a:off x="10367747" y="2889816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152FF2C-D363-EB73-CC30-4E2E1228DB27}"/>
              </a:ext>
            </a:extLst>
          </p:cNvPr>
          <p:cNvCxnSpPr>
            <a:cxnSpLocks/>
          </p:cNvCxnSpPr>
          <p:nvPr/>
        </p:nvCxnSpPr>
        <p:spPr>
          <a:xfrm flipV="1">
            <a:off x="8556545" y="2889816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EBD1A5A-4728-9268-64BA-A21764EC28C2}"/>
              </a:ext>
            </a:extLst>
          </p:cNvPr>
          <p:cNvCxnSpPr>
            <a:cxnSpLocks/>
          </p:cNvCxnSpPr>
          <p:nvPr/>
        </p:nvCxnSpPr>
        <p:spPr>
          <a:xfrm flipV="1">
            <a:off x="8571814" y="3887130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9F3359D5-4394-C420-D792-5CC81C5F8E1D}"/>
              </a:ext>
            </a:extLst>
          </p:cNvPr>
          <p:cNvCxnSpPr>
            <a:stCxn id="52" idx="2"/>
          </p:cNvCxnSpPr>
          <p:nvPr/>
        </p:nvCxnSpPr>
        <p:spPr>
          <a:xfrm rot="5400000" flipH="1">
            <a:off x="7920061" y="3906397"/>
            <a:ext cx="596469" cy="694140"/>
          </a:xfrm>
          <a:prstGeom prst="bentConnector4">
            <a:avLst>
              <a:gd name="adj1" fmla="val 958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C273E39-E4F7-11E3-5501-9FE98D2FD5ED}"/>
              </a:ext>
            </a:extLst>
          </p:cNvPr>
          <p:cNvCxnSpPr>
            <a:cxnSpLocks/>
          </p:cNvCxnSpPr>
          <p:nvPr/>
        </p:nvCxnSpPr>
        <p:spPr>
          <a:xfrm>
            <a:off x="7871225" y="3955232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C159A42F-E5F6-E7AD-132E-0E5FE7B31868}"/>
              </a:ext>
            </a:extLst>
          </p:cNvPr>
          <p:cNvCxnSpPr/>
          <p:nvPr/>
        </p:nvCxnSpPr>
        <p:spPr>
          <a:xfrm rot="5400000" flipH="1">
            <a:off x="7926509" y="2925517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9515061B-8E66-EB97-5B97-880EACEA351E}"/>
              </a:ext>
            </a:extLst>
          </p:cNvPr>
          <p:cNvCxnSpPr>
            <a:cxnSpLocks/>
          </p:cNvCxnSpPr>
          <p:nvPr/>
        </p:nvCxnSpPr>
        <p:spPr>
          <a:xfrm>
            <a:off x="7877673" y="2974352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2442F29-0930-5E9F-5ED5-F5A3F9376D83}"/>
              </a:ext>
            </a:extLst>
          </p:cNvPr>
          <p:cNvCxnSpPr>
            <a:cxnSpLocks/>
            <a:stCxn id="57" idx="0"/>
          </p:cNvCxnSpPr>
          <p:nvPr/>
        </p:nvCxnSpPr>
        <p:spPr>
          <a:xfrm flipH="1" flipV="1">
            <a:off x="8556545" y="3422368"/>
            <a:ext cx="213" cy="246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5AE66068-F6CA-7D0C-4158-22679FFB59FD}"/>
              </a:ext>
            </a:extLst>
          </p:cNvPr>
          <p:cNvCxnSpPr>
            <a:cxnSpLocks/>
          </p:cNvCxnSpPr>
          <p:nvPr/>
        </p:nvCxnSpPr>
        <p:spPr>
          <a:xfrm flipH="1" flipV="1">
            <a:off x="10366686" y="3380994"/>
            <a:ext cx="213" cy="246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467F3E68-F99C-DB44-A1C8-851C0F3B9EBE}"/>
              </a:ext>
            </a:extLst>
          </p:cNvPr>
          <p:cNvCxnSpPr/>
          <p:nvPr/>
        </p:nvCxnSpPr>
        <p:spPr>
          <a:xfrm rot="5400000" flipH="1">
            <a:off x="9727883" y="2920819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BD60815B-11BC-242B-4D74-D5A84539DC81}"/>
              </a:ext>
            </a:extLst>
          </p:cNvPr>
          <p:cNvCxnSpPr>
            <a:cxnSpLocks/>
          </p:cNvCxnSpPr>
          <p:nvPr/>
        </p:nvCxnSpPr>
        <p:spPr>
          <a:xfrm>
            <a:off x="9687868" y="2976016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8C106CF9-31E4-5432-0FF5-E9253BA3D069}"/>
              </a:ext>
            </a:extLst>
          </p:cNvPr>
          <p:cNvCxnSpPr/>
          <p:nvPr/>
        </p:nvCxnSpPr>
        <p:spPr>
          <a:xfrm rot="5400000" flipH="1">
            <a:off x="9710697" y="3906396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8D86A697-1E0D-B308-01C6-7E18191E520F}"/>
              </a:ext>
            </a:extLst>
          </p:cNvPr>
          <p:cNvCxnSpPr>
            <a:cxnSpLocks/>
          </p:cNvCxnSpPr>
          <p:nvPr/>
        </p:nvCxnSpPr>
        <p:spPr>
          <a:xfrm>
            <a:off x="9670682" y="3961593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D880CE0A-B6EB-C5C2-9722-76AB466B79B2}"/>
              </a:ext>
            </a:extLst>
          </p:cNvPr>
          <p:cNvCxnSpPr/>
          <p:nvPr/>
        </p:nvCxnSpPr>
        <p:spPr>
          <a:xfrm rot="5400000" flipH="1">
            <a:off x="9710696" y="4993640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B862594D-0DDD-88FC-23AB-3B3121412914}"/>
              </a:ext>
            </a:extLst>
          </p:cNvPr>
          <p:cNvCxnSpPr>
            <a:cxnSpLocks/>
          </p:cNvCxnSpPr>
          <p:nvPr/>
        </p:nvCxnSpPr>
        <p:spPr>
          <a:xfrm>
            <a:off x="9670681" y="5048837"/>
            <a:ext cx="685320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2B8433C3-BBE6-09AD-24F7-77A62B9A3BDD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9042534" y="2782099"/>
            <a:ext cx="234582" cy="143557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A817FED5-F267-B387-2D60-39B3CAA52CC1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9265686" y="4212961"/>
            <a:ext cx="604540" cy="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3B5E0965-C97E-D726-9FF7-AE0F1665B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116464"/>
            <a:ext cx="4356613" cy="2632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8B22712-84FB-06EA-A541-825EB0B9E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704" y="1392027"/>
            <a:ext cx="6826404" cy="2964901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2FA13426-E3FB-F49E-2966-AEBF166181EF}"/>
              </a:ext>
            </a:extLst>
          </p:cNvPr>
          <p:cNvSpPr txBox="1"/>
          <p:nvPr/>
        </p:nvSpPr>
        <p:spPr>
          <a:xfrm>
            <a:off x="921704" y="4604368"/>
            <a:ext cx="79612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Dropout and layer normalization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same method to what we did in encoder layer</a:t>
            </a:r>
            <a:endParaRPr lang="ko-KR" altLang="en-US" dirty="0"/>
          </a:p>
        </p:txBody>
      </p:sp>
      <p:sp>
        <p:nvSpPr>
          <p:cNvPr id="44" name="이등변 삼각형 43">
            <a:extLst>
              <a:ext uri="{FF2B5EF4-FFF2-40B4-BE49-F238E27FC236}">
                <a16:creationId xmlns:a16="http://schemas.microsoft.com/office/drawing/2014/main" id="{27D4FD19-316C-61E3-784C-EE3800B24629}"/>
              </a:ext>
            </a:extLst>
          </p:cNvPr>
          <p:cNvSpPr/>
          <p:nvPr/>
        </p:nvSpPr>
        <p:spPr>
          <a:xfrm rot="5400000">
            <a:off x="677645" y="1997423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A8C2031-858F-7886-BBCC-892E10A0A367}"/>
              </a:ext>
            </a:extLst>
          </p:cNvPr>
          <p:cNvSpPr/>
          <p:nvPr/>
        </p:nvSpPr>
        <p:spPr>
          <a:xfrm>
            <a:off x="921704" y="5711483"/>
            <a:ext cx="3510987" cy="7384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attn1.shape == </a:t>
            </a:r>
            <a:r>
              <a:rPr lang="en-US" altLang="ko-KR" sz="1400" dirty="0" err="1">
                <a:solidFill>
                  <a:schemeClr val="tx1"/>
                </a:solidFill>
              </a:rPr>
              <a:t>x.shape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batch_size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tar_seq_len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d_model</a:t>
            </a:r>
            <a:r>
              <a:rPr lang="en-US" altLang="ko-KR" sz="1400" dirty="0">
                <a:solidFill>
                  <a:schemeClr val="tx1"/>
                </a:solidFill>
              </a:rPr>
              <a:t>)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391DC5C-319F-1494-57E2-E61C657471F8}"/>
              </a:ext>
            </a:extLst>
          </p:cNvPr>
          <p:cNvCxnSpPr/>
          <p:nvPr/>
        </p:nvCxnSpPr>
        <p:spPr>
          <a:xfrm flipV="1">
            <a:off x="10344467" y="5476915"/>
            <a:ext cx="0" cy="388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D688FA5-DB9D-74E2-7BA6-7B1C0F001892}"/>
              </a:ext>
            </a:extLst>
          </p:cNvPr>
          <p:cNvSpPr/>
          <p:nvPr/>
        </p:nvSpPr>
        <p:spPr>
          <a:xfrm>
            <a:off x="4862492" y="5711483"/>
            <a:ext cx="3510987" cy="7384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out1.shape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batch_size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tar_seq_len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d_model</a:t>
            </a:r>
            <a:r>
              <a:rPr lang="en-US" altLang="ko-KR" sz="1400" dirty="0">
                <a:solidFill>
                  <a:schemeClr val="tx1"/>
                </a:solidFill>
              </a:rPr>
              <a:t>)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이등변 삼각형 47">
            <a:extLst>
              <a:ext uri="{FF2B5EF4-FFF2-40B4-BE49-F238E27FC236}">
                <a16:creationId xmlns:a16="http://schemas.microsoft.com/office/drawing/2014/main" id="{274AF3AE-D2EE-8EBA-6986-FE87E81F869F}"/>
              </a:ext>
            </a:extLst>
          </p:cNvPr>
          <p:cNvSpPr/>
          <p:nvPr/>
        </p:nvSpPr>
        <p:spPr>
          <a:xfrm rot="5400000">
            <a:off x="680351" y="2184182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94190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68</a:t>
            </a:fld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and Decoder Layers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435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192F4A4-47E1-D7DB-FC83-76207C542F3F}"/>
              </a:ext>
            </a:extLst>
          </p:cNvPr>
          <p:cNvSpPr/>
          <p:nvPr/>
        </p:nvSpPr>
        <p:spPr>
          <a:xfrm>
            <a:off x="7729547" y="2397146"/>
            <a:ext cx="1671637" cy="2154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5158880-1C07-D861-158E-07F6B0E525F6}"/>
              </a:ext>
            </a:extLst>
          </p:cNvPr>
          <p:cNvSpPr/>
          <p:nvPr/>
        </p:nvSpPr>
        <p:spPr>
          <a:xfrm>
            <a:off x="7871226" y="2195911"/>
            <a:ext cx="1405890" cy="2514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Encoder Layer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092B43F-642E-B90F-241E-FF582B881E2C}"/>
              </a:ext>
            </a:extLst>
          </p:cNvPr>
          <p:cNvCxnSpPr>
            <a:cxnSpLocks/>
          </p:cNvCxnSpPr>
          <p:nvPr/>
        </p:nvCxnSpPr>
        <p:spPr>
          <a:xfrm flipV="1">
            <a:off x="8572025" y="4399469"/>
            <a:ext cx="0" cy="388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47D931E-DDAF-A3BD-4641-3091659B6772}"/>
              </a:ext>
            </a:extLst>
          </p:cNvPr>
          <p:cNvSpPr/>
          <p:nvPr/>
        </p:nvSpPr>
        <p:spPr>
          <a:xfrm>
            <a:off x="8070981" y="4028233"/>
            <a:ext cx="971551" cy="369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2D1FD48-7FB2-5939-3352-BE423ED3DCB7}"/>
              </a:ext>
            </a:extLst>
          </p:cNvPr>
          <p:cNvSpPr/>
          <p:nvPr/>
        </p:nvSpPr>
        <p:spPr>
          <a:xfrm>
            <a:off x="8070983" y="3028022"/>
            <a:ext cx="971551" cy="3693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ffn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401F0C9-1739-F6A6-690F-CBD4D87E48D1}"/>
              </a:ext>
            </a:extLst>
          </p:cNvPr>
          <p:cNvSpPr/>
          <p:nvPr/>
        </p:nvSpPr>
        <p:spPr>
          <a:xfrm>
            <a:off x="8070982" y="3669108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EC6B579-4438-E87F-7053-911D9C4FB1B9}"/>
              </a:ext>
            </a:extLst>
          </p:cNvPr>
          <p:cNvSpPr/>
          <p:nvPr/>
        </p:nvSpPr>
        <p:spPr>
          <a:xfrm>
            <a:off x="8070983" y="2668810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09000DC-65E6-14FA-CBD1-E3795684890A}"/>
              </a:ext>
            </a:extLst>
          </p:cNvPr>
          <p:cNvSpPr/>
          <p:nvPr/>
        </p:nvSpPr>
        <p:spPr>
          <a:xfrm>
            <a:off x="9510712" y="2397207"/>
            <a:ext cx="1671633" cy="3311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CA92086-EB4C-C187-211F-CC72890A3C1A}"/>
              </a:ext>
            </a:extLst>
          </p:cNvPr>
          <p:cNvSpPr/>
          <p:nvPr/>
        </p:nvSpPr>
        <p:spPr>
          <a:xfrm>
            <a:off x="9636925" y="2231884"/>
            <a:ext cx="1405890" cy="251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A7CC929-7223-3674-F929-824295E4455A}"/>
              </a:ext>
            </a:extLst>
          </p:cNvPr>
          <p:cNvSpPr/>
          <p:nvPr/>
        </p:nvSpPr>
        <p:spPr>
          <a:xfrm>
            <a:off x="9870226" y="5122355"/>
            <a:ext cx="971551" cy="369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E3E75E8-C67D-1B4F-1D25-FA88F9D98FEC}"/>
              </a:ext>
            </a:extLst>
          </p:cNvPr>
          <p:cNvSpPr/>
          <p:nvPr/>
        </p:nvSpPr>
        <p:spPr>
          <a:xfrm>
            <a:off x="9870226" y="3028084"/>
            <a:ext cx="971551" cy="3693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ffn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3E3D849-73D5-D860-6A65-45A5002AFDEC}"/>
              </a:ext>
            </a:extLst>
          </p:cNvPr>
          <p:cNvSpPr/>
          <p:nvPr/>
        </p:nvSpPr>
        <p:spPr>
          <a:xfrm>
            <a:off x="9870437" y="4759574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518CAE3-D690-12BE-C6B7-22B3BBBD35B6}"/>
              </a:ext>
            </a:extLst>
          </p:cNvPr>
          <p:cNvSpPr/>
          <p:nvPr/>
        </p:nvSpPr>
        <p:spPr>
          <a:xfrm>
            <a:off x="9858691" y="3669169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61C0F1A-2ED4-0728-D5D9-A40EFABCB172}"/>
              </a:ext>
            </a:extLst>
          </p:cNvPr>
          <p:cNvSpPr/>
          <p:nvPr/>
        </p:nvSpPr>
        <p:spPr>
          <a:xfrm>
            <a:off x="9870226" y="4028294"/>
            <a:ext cx="971551" cy="369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B6BD63B-03E4-1CC4-2269-18674E4F9EE6}"/>
              </a:ext>
            </a:extLst>
          </p:cNvPr>
          <p:cNvSpPr/>
          <p:nvPr/>
        </p:nvSpPr>
        <p:spPr>
          <a:xfrm>
            <a:off x="9870225" y="2674380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7DAF6CAF-D592-62CD-496E-BA8021816AAF}"/>
              </a:ext>
            </a:extLst>
          </p:cNvPr>
          <p:cNvCxnSpPr>
            <a:cxnSpLocks/>
          </p:cNvCxnSpPr>
          <p:nvPr/>
        </p:nvCxnSpPr>
        <p:spPr>
          <a:xfrm flipH="1" flipV="1">
            <a:off x="10367747" y="4397566"/>
            <a:ext cx="3335" cy="34844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651FCBF-C98A-9D6C-E79D-464E8B37520D}"/>
              </a:ext>
            </a:extLst>
          </p:cNvPr>
          <p:cNvCxnSpPr>
            <a:cxnSpLocks/>
            <a:stCxn id="61" idx="0"/>
            <a:endCxn id="63" idx="2"/>
          </p:cNvCxnSpPr>
          <p:nvPr/>
        </p:nvCxnSpPr>
        <p:spPr>
          <a:xfrm flipV="1">
            <a:off x="10356002" y="4986151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941B5D48-E40D-A0BB-25D9-1413FAC77039}"/>
              </a:ext>
            </a:extLst>
          </p:cNvPr>
          <p:cNvCxnSpPr>
            <a:cxnSpLocks/>
          </p:cNvCxnSpPr>
          <p:nvPr/>
        </p:nvCxnSpPr>
        <p:spPr>
          <a:xfrm flipV="1">
            <a:off x="10367747" y="3880660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F568E71-D494-A28B-F026-0DFA73C308E0}"/>
              </a:ext>
            </a:extLst>
          </p:cNvPr>
          <p:cNvCxnSpPr>
            <a:cxnSpLocks/>
          </p:cNvCxnSpPr>
          <p:nvPr/>
        </p:nvCxnSpPr>
        <p:spPr>
          <a:xfrm flipV="1">
            <a:off x="10367747" y="2889816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152FF2C-D363-EB73-CC30-4E2E1228DB27}"/>
              </a:ext>
            </a:extLst>
          </p:cNvPr>
          <p:cNvCxnSpPr>
            <a:cxnSpLocks/>
          </p:cNvCxnSpPr>
          <p:nvPr/>
        </p:nvCxnSpPr>
        <p:spPr>
          <a:xfrm flipV="1">
            <a:off x="8556545" y="2889816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EBD1A5A-4728-9268-64BA-A21764EC28C2}"/>
              </a:ext>
            </a:extLst>
          </p:cNvPr>
          <p:cNvCxnSpPr>
            <a:cxnSpLocks/>
          </p:cNvCxnSpPr>
          <p:nvPr/>
        </p:nvCxnSpPr>
        <p:spPr>
          <a:xfrm flipV="1">
            <a:off x="8571814" y="3887130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9F3359D5-4394-C420-D792-5CC81C5F8E1D}"/>
              </a:ext>
            </a:extLst>
          </p:cNvPr>
          <p:cNvCxnSpPr>
            <a:stCxn id="52" idx="2"/>
          </p:cNvCxnSpPr>
          <p:nvPr/>
        </p:nvCxnSpPr>
        <p:spPr>
          <a:xfrm rot="5400000" flipH="1">
            <a:off x="7920061" y="3906397"/>
            <a:ext cx="596469" cy="694140"/>
          </a:xfrm>
          <a:prstGeom prst="bentConnector4">
            <a:avLst>
              <a:gd name="adj1" fmla="val 958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C273E39-E4F7-11E3-5501-9FE98D2FD5ED}"/>
              </a:ext>
            </a:extLst>
          </p:cNvPr>
          <p:cNvCxnSpPr>
            <a:cxnSpLocks/>
          </p:cNvCxnSpPr>
          <p:nvPr/>
        </p:nvCxnSpPr>
        <p:spPr>
          <a:xfrm>
            <a:off x="7871225" y="3955232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C159A42F-E5F6-E7AD-132E-0E5FE7B31868}"/>
              </a:ext>
            </a:extLst>
          </p:cNvPr>
          <p:cNvCxnSpPr/>
          <p:nvPr/>
        </p:nvCxnSpPr>
        <p:spPr>
          <a:xfrm rot="5400000" flipH="1">
            <a:off x="7926509" y="2925517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9515061B-8E66-EB97-5B97-880EACEA351E}"/>
              </a:ext>
            </a:extLst>
          </p:cNvPr>
          <p:cNvCxnSpPr>
            <a:cxnSpLocks/>
          </p:cNvCxnSpPr>
          <p:nvPr/>
        </p:nvCxnSpPr>
        <p:spPr>
          <a:xfrm>
            <a:off x="7877673" y="2974352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2442F29-0930-5E9F-5ED5-F5A3F9376D83}"/>
              </a:ext>
            </a:extLst>
          </p:cNvPr>
          <p:cNvCxnSpPr>
            <a:cxnSpLocks/>
            <a:stCxn id="57" idx="0"/>
          </p:cNvCxnSpPr>
          <p:nvPr/>
        </p:nvCxnSpPr>
        <p:spPr>
          <a:xfrm flipH="1" flipV="1">
            <a:off x="8556545" y="3422368"/>
            <a:ext cx="213" cy="246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5AE66068-F6CA-7D0C-4158-22679FFB59FD}"/>
              </a:ext>
            </a:extLst>
          </p:cNvPr>
          <p:cNvCxnSpPr>
            <a:cxnSpLocks/>
          </p:cNvCxnSpPr>
          <p:nvPr/>
        </p:nvCxnSpPr>
        <p:spPr>
          <a:xfrm flipH="1" flipV="1">
            <a:off x="10366686" y="3380994"/>
            <a:ext cx="213" cy="246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467F3E68-F99C-DB44-A1C8-851C0F3B9EBE}"/>
              </a:ext>
            </a:extLst>
          </p:cNvPr>
          <p:cNvCxnSpPr/>
          <p:nvPr/>
        </p:nvCxnSpPr>
        <p:spPr>
          <a:xfrm rot="5400000" flipH="1">
            <a:off x="9727883" y="2920819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BD60815B-11BC-242B-4D74-D5A84539DC81}"/>
              </a:ext>
            </a:extLst>
          </p:cNvPr>
          <p:cNvCxnSpPr>
            <a:cxnSpLocks/>
          </p:cNvCxnSpPr>
          <p:nvPr/>
        </p:nvCxnSpPr>
        <p:spPr>
          <a:xfrm>
            <a:off x="9687868" y="2976016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8C106CF9-31E4-5432-0FF5-E9253BA3D069}"/>
              </a:ext>
            </a:extLst>
          </p:cNvPr>
          <p:cNvCxnSpPr/>
          <p:nvPr/>
        </p:nvCxnSpPr>
        <p:spPr>
          <a:xfrm rot="5400000" flipH="1">
            <a:off x="9710697" y="3906396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8D86A697-1E0D-B308-01C6-7E18191E520F}"/>
              </a:ext>
            </a:extLst>
          </p:cNvPr>
          <p:cNvCxnSpPr>
            <a:cxnSpLocks/>
          </p:cNvCxnSpPr>
          <p:nvPr/>
        </p:nvCxnSpPr>
        <p:spPr>
          <a:xfrm>
            <a:off x="9670682" y="3961593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D880CE0A-B6EB-C5C2-9722-76AB466B79B2}"/>
              </a:ext>
            </a:extLst>
          </p:cNvPr>
          <p:cNvCxnSpPr/>
          <p:nvPr/>
        </p:nvCxnSpPr>
        <p:spPr>
          <a:xfrm rot="5400000" flipH="1">
            <a:off x="9710696" y="4993640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B862594D-0DDD-88FC-23AB-3B3121412914}"/>
              </a:ext>
            </a:extLst>
          </p:cNvPr>
          <p:cNvCxnSpPr>
            <a:cxnSpLocks/>
          </p:cNvCxnSpPr>
          <p:nvPr/>
        </p:nvCxnSpPr>
        <p:spPr>
          <a:xfrm>
            <a:off x="9670681" y="5048837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2B8433C3-BBE6-09AD-24F7-77A62B9A3BDD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9042534" y="2782099"/>
            <a:ext cx="234582" cy="1435571"/>
          </a:xfrm>
          <a:prstGeom prst="bentConnector2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A817FED5-F267-B387-2D60-39B3CAA52CC1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9265686" y="4212961"/>
            <a:ext cx="604540" cy="470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3B5E0965-C97E-D726-9FF7-AE0F1665B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116464"/>
            <a:ext cx="4356613" cy="2632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8B22712-84FB-06EA-A541-825EB0B9E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704" y="1392027"/>
            <a:ext cx="6826404" cy="2964901"/>
          </a:xfrm>
          <a:prstGeom prst="rect">
            <a:avLst/>
          </a:prstGeom>
        </p:spPr>
      </p:pic>
      <p:sp>
        <p:nvSpPr>
          <p:cNvPr id="44" name="이등변 삼각형 43">
            <a:extLst>
              <a:ext uri="{FF2B5EF4-FFF2-40B4-BE49-F238E27FC236}">
                <a16:creationId xmlns:a16="http://schemas.microsoft.com/office/drawing/2014/main" id="{C63C4E16-C1BC-7A92-A380-01C70D241C99}"/>
              </a:ext>
            </a:extLst>
          </p:cNvPr>
          <p:cNvSpPr/>
          <p:nvPr/>
        </p:nvSpPr>
        <p:spPr>
          <a:xfrm rot="5400000">
            <a:off x="677645" y="2568923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D78E32A-CF68-5A7A-B4E6-5E310F4E5040}"/>
              </a:ext>
            </a:extLst>
          </p:cNvPr>
          <p:cNvCxnSpPr/>
          <p:nvPr/>
        </p:nvCxnSpPr>
        <p:spPr>
          <a:xfrm flipV="1">
            <a:off x="10344467" y="5476915"/>
            <a:ext cx="0" cy="388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CF2B87D-A16C-43D2-E191-87658CF13C97}"/>
              </a:ext>
            </a:extLst>
          </p:cNvPr>
          <p:cNvSpPr txBox="1"/>
          <p:nvPr/>
        </p:nvSpPr>
        <p:spPr>
          <a:xfrm>
            <a:off x="921704" y="4604368"/>
            <a:ext cx="7961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Multi head attention that uses </a:t>
            </a:r>
            <a:r>
              <a:rPr lang="en-US" altLang="ko-KR" dirty="0" err="1"/>
              <a:t>enc_output</a:t>
            </a:r>
            <a:endParaRPr lang="en-US" altLang="ko-KR" dirty="0"/>
          </a:p>
          <a:p>
            <a:r>
              <a:rPr lang="en-US" altLang="ko-KR" dirty="0"/>
              <a:t>    to create value and key matrix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6DD192-FAD5-AA5C-64AB-F7ED3A0E4F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0213" y="5558761"/>
            <a:ext cx="2286319" cy="21910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6C8BE43-BA9C-80B4-A3D5-76AAFE4685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053" y="5339655"/>
            <a:ext cx="3610479" cy="219106"/>
          </a:xfrm>
          <a:prstGeom prst="rect">
            <a:avLst/>
          </a:prstGeom>
        </p:spPr>
      </p:pic>
      <p:sp>
        <p:nvSpPr>
          <p:cNvPr id="88" name="직사각형 87">
            <a:extLst>
              <a:ext uri="{FF2B5EF4-FFF2-40B4-BE49-F238E27FC236}">
                <a16:creationId xmlns:a16="http://schemas.microsoft.com/office/drawing/2014/main" id="{3D263AA1-C2C6-565A-E3DC-73BE414E19EC}"/>
              </a:ext>
            </a:extLst>
          </p:cNvPr>
          <p:cNvSpPr/>
          <p:nvPr/>
        </p:nvSpPr>
        <p:spPr>
          <a:xfrm>
            <a:off x="4661109" y="5862287"/>
            <a:ext cx="3510987" cy="7384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enc_output.shape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batch_size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tar_seq_len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d_model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6AA69874-18D2-059C-1C0C-452E1D3C2005}"/>
              </a:ext>
            </a:extLst>
          </p:cNvPr>
          <p:cNvSpPr/>
          <p:nvPr/>
        </p:nvSpPr>
        <p:spPr>
          <a:xfrm>
            <a:off x="906053" y="5862287"/>
            <a:ext cx="3510987" cy="7384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out1.shape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batch_size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tar_seq_len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d_model</a:t>
            </a:r>
            <a:r>
              <a:rPr lang="en-US" altLang="ko-KR" sz="1400" dirty="0">
                <a:solidFill>
                  <a:schemeClr val="tx1"/>
                </a:solidFill>
              </a:rPr>
              <a:t>)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E807AAF-D1C5-6B95-C3E1-FC1697EA2FFC}"/>
              </a:ext>
            </a:extLst>
          </p:cNvPr>
          <p:cNvSpPr/>
          <p:nvPr/>
        </p:nvSpPr>
        <p:spPr>
          <a:xfrm>
            <a:off x="4251960" y="2563434"/>
            <a:ext cx="2274570" cy="230095"/>
          </a:xfrm>
          <a:prstGeom prst="round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E19B96D9-77AB-A5C6-5A72-CF240DCD0818}"/>
              </a:ext>
            </a:extLst>
          </p:cNvPr>
          <p:cNvSpPr/>
          <p:nvPr/>
        </p:nvSpPr>
        <p:spPr>
          <a:xfrm>
            <a:off x="3336038" y="5553267"/>
            <a:ext cx="621600" cy="219107"/>
          </a:xfrm>
          <a:prstGeom prst="round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27506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69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and Decoder Layers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435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192F4A4-47E1-D7DB-FC83-76207C542F3F}"/>
              </a:ext>
            </a:extLst>
          </p:cNvPr>
          <p:cNvSpPr/>
          <p:nvPr/>
        </p:nvSpPr>
        <p:spPr>
          <a:xfrm>
            <a:off x="7729547" y="2397146"/>
            <a:ext cx="1671637" cy="2154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5158880-1C07-D861-158E-07F6B0E525F6}"/>
              </a:ext>
            </a:extLst>
          </p:cNvPr>
          <p:cNvSpPr/>
          <p:nvPr/>
        </p:nvSpPr>
        <p:spPr>
          <a:xfrm>
            <a:off x="7871226" y="2195911"/>
            <a:ext cx="1405890" cy="2514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Encoder Layer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092B43F-642E-B90F-241E-FF582B881E2C}"/>
              </a:ext>
            </a:extLst>
          </p:cNvPr>
          <p:cNvCxnSpPr>
            <a:cxnSpLocks/>
          </p:cNvCxnSpPr>
          <p:nvPr/>
        </p:nvCxnSpPr>
        <p:spPr>
          <a:xfrm flipV="1">
            <a:off x="8572025" y="4399469"/>
            <a:ext cx="0" cy="388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47D931E-DDAF-A3BD-4641-3091659B6772}"/>
              </a:ext>
            </a:extLst>
          </p:cNvPr>
          <p:cNvSpPr/>
          <p:nvPr/>
        </p:nvSpPr>
        <p:spPr>
          <a:xfrm>
            <a:off x="8070981" y="4028233"/>
            <a:ext cx="971551" cy="369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2D1FD48-7FB2-5939-3352-BE423ED3DCB7}"/>
              </a:ext>
            </a:extLst>
          </p:cNvPr>
          <p:cNvSpPr/>
          <p:nvPr/>
        </p:nvSpPr>
        <p:spPr>
          <a:xfrm>
            <a:off x="8070983" y="3028022"/>
            <a:ext cx="971551" cy="3693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ffn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401F0C9-1739-F6A6-690F-CBD4D87E48D1}"/>
              </a:ext>
            </a:extLst>
          </p:cNvPr>
          <p:cNvSpPr/>
          <p:nvPr/>
        </p:nvSpPr>
        <p:spPr>
          <a:xfrm>
            <a:off x="8070982" y="3669108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EC6B579-4438-E87F-7053-911D9C4FB1B9}"/>
              </a:ext>
            </a:extLst>
          </p:cNvPr>
          <p:cNvSpPr/>
          <p:nvPr/>
        </p:nvSpPr>
        <p:spPr>
          <a:xfrm>
            <a:off x="8070983" y="2668810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09000DC-65E6-14FA-CBD1-E3795684890A}"/>
              </a:ext>
            </a:extLst>
          </p:cNvPr>
          <p:cNvSpPr/>
          <p:nvPr/>
        </p:nvSpPr>
        <p:spPr>
          <a:xfrm>
            <a:off x="9510712" y="2397207"/>
            <a:ext cx="1671633" cy="3311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CA92086-EB4C-C187-211F-CC72890A3C1A}"/>
              </a:ext>
            </a:extLst>
          </p:cNvPr>
          <p:cNvSpPr/>
          <p:nvPr/>
        </p:nvSpPr>
        <p:spPr>
          <a:xfrm>
            <a:off x="9636925" y="2231884"/>
            <a:ext cx="1405890" cy="251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A7CC929-7223-3674-F929-824295E4455A}"/>
              </a:ext>
            </a:extLst>
          </p:cNvPr>
          <p:cNvSpPr/>
          <p:nvPr/>
        </p:nvSpPr>
        <p:spPr>
          <a:xfrm>
            <a:off x="9870226" y="5122355"/>
            <a:ext cx="971551" cy="369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E3E75E8-C67D-1B4F-1D25-FA88F9D98FEC}"/>
              </a:ext>
            </a:extLst>
          </p:cNvPr>
          <p:cNvSpPr/>
          <p:nvPr/>
        </p:nvSpPr>
        <p:spPr>
          <a:xfrm>
            <a:off x="9870226" y="3028084"/>
            <a:ext cx="971551" cy="3693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ffn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3E3D849-73D5-D860-6A65-45A5002AFDEC}"/>
              </a:ext>
            </a:extLst>
          </p:cNvPr>
          <p:cNvSpPr/>
          <p:nvPr/>
        </p:nvSpPr>
        <p:spPr>
          <a:xfrm>
            <a:off x="9870437" y="4759574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518CAE3-D690-12BE-C6B7-22B3BBBD35B6}"/>
              </a:ext>
            </a:extLst>
          </p:cNvPr>
          <p:cNvSpPr/>
          <p:nvPr/>
        </p:nvSpPr>
        <p:spPr>
          <a:xfrm>
            <a:off x="9858691" y="3669169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61C0F1A-2ED4-0728-D5D9-A40EFABCB172}"/>
              </a:ext>
            </a:extLst>
          </p:cNvPr>
          <p:cNvSpPr/>
          <p:nvPr/>
        </p:nvSpPr>
        <p:spPr>
          <a:xfrm>
            <a:off x="9870226" y="4028294"/>
            <a:ext cx="971551" cy="369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B6BD63B-03E4-1CC4-2269-18674E4F9EE6}"/>
              </a:ext>
            </a:extLst>
          </p:cNvPr>
          <p:cNvSpPr/>
          <p:nvPr/>
        </p:nvSpPr>
        <p:spPr>
          <a:xfrm>
            <a:off x="9870225" y="2674380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651FCBF-C98A-9D6C-E79D-464E8B37520D}"/>
              </a:ext>
            </a:extLst>
          </p:cNvPr>
          <p:cNvCxnSpPr>
            <a:cxnSpLocks/>
            <a:stCxn id="61" idx="0"/>
            <a:endCxn id="63" idx="2"/>
          </p:cNvCxnSpPr>
          <p:nvPr/>
        </p:nvCxnSpPr>
        <p:spPr>
          <a:xfrm flipV="1">
            <a:off x="10356002" y="4986151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941B5D48-E40D-A0BB-25D9-1413FAC77039}"/>
              </a:ext>
            </a:extLst>
          </p:cNvPr>
          <p:cNvCxnSpPr>
            <a:cxnSpLocks/>
          </p:cNvCxnSpPr>
          <p:nvPr/>
        </p:nvCxnSpPr>
        <p:spPr>
          <a:xfrm flipV="1">
            <a:off x="10367747" y="3880660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F568E71-D494-A28B-F026-0DFA73C308E0}"/>
              </a:ext>
            </a:extLst>
          </p:cNvPr>
          <p:cNvCxnSpPr>
            <a:cxnSpLocks/>
          </p:cNvCxnSpPr>
          <p:nvPr/>
        </p:nvCxnSpPr>
        <p:spPr>
          <a:xfrm flipV="1">
            <a:off x="10367747" y="2889816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152FF2C-D363-EB73-CC30-4E2E1228DB27}"/>
              </a:ext>
            </a:extLst>
          </p:cNvPr>
          <p:cNvCxnSpPr>
            <a:cxnSpLocks/>
          </p:cNvCxnSpPr>
          <p:nvPr/>
        </p:nvCxnSpPr>
        <p:spPr>
          <a:xfrm flipV="1">
            <a:off x="8556545" y="2889816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EBD1A5A-4728-9268-64BA-A21764EC28C2}"/>
              </a:ext>
            </a:extLst>
          </p:cNvPr>
          <p:cNvCxnSpPr>
            <a:cxnSpLocks/>
          </p:cNvCxnSpPr>
          <p:nvPr/>
        </p:nvCxnSpPr>
        <p:spPr>
          <a:xfrm flipV="1">
            <a:off x="8571814" y="3887130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9F3359D5-4394-C420-D792-5CC81C5F8E1D}"/>
              </a:ext>
            </a:extLst>
          </p:cNvPr>
          <p:cNvCxnSpPr>
            <a:stCxn id="52" idx="2"/>
          </p:cNvCxnSpPr>
          <p:nvPr/>
        </p:nvCxnSpPr>
        <p:spPr>
          <a:xfrm rot="5400000" flipH="1">
            <a:off x="7920061" y="3906397"/>
            <a:ext cx="596469" cy="694140"/>
          </a:xfrm>
          <a:prstGeom prst="bentConnector4">
            <a:avLst>
              <a:gd name="adj1" fmla="val 958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C273E39-E4F7-11E3-5501-9FE98D2FD5ED}"/>
              </a:ext>
            </a:extLst>
          </p:cNvPr>
          <p:cNvCxnSpPr>
            <a:cxnSpLocks/>
          </p:cNvCxnSpPr>
          <p:nvPr/>
        </p:nvCxnSpPr>
        <p:spPr>
          <a:xfrm>
            <a:off x="7871225" y="3955232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C159A42F-E5F6-E7AD-132E-0E5FE7B31868}"/>
              </a:ext>
            </a:extLst>
          </p:cNvPr>
          <p:cNvCxnSpPr/>
          <p:nvPr/>
        </p:nvCxnSpPr>
        <p:spPr>
          <a:xfrm rot="5400000" flipH="1">
            <a:off x="7926509" y="2925517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9515061B-8E66-EB97-5B97-880EACEA351E}"/>
              </a:ext>
            </a:extLst>
          </p:cNvPr>
          <p:cNvCxnSpPr>
            <a:cxnSpLocks/>
          </p:cNvCxnSpPr>
          <p:nvPr/>
        </p:nvCxnSpPr>
        <p:spPr>
          <a:xfrm>
            <a:off x="7877673" y="2974352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2442F29-0930-5E9F-5ED5-F5A3F9376D83}"/>
              </a:ext>
            </a:extLst>
          </p:cNvPr>
          <p:cNvCxnSpPr>
            <a:cxnSpLocks/>
            <a:stCxn id="57" idx="0"/>
          </p:cNvCxnSpPr>
          <p:nvPr/>
        </p:nvCxnSpPr>
        <p:spPr>
          <a:xfrm flipH="1" flipV="1">
            <a:off x="8556545" y="3422368"/>
            <a:ext cx="213" cy="246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5AE66068-F6CA-7D0C-4158-22679FFB59FD}"/>
              </a:ext>
            </a:extLst>
          </p:cNvPr>
          <p:cNvCxnSpPr>
            <a:cxnSpLocks/>
          </p:cNvCxnSpPr>
          <p:nvPr/>
        </p:nvCxnSpPr>
        <p:spPr>
          <a:xfrm flipH="1" flipV="1">
            <a:off x="10366686" y="3380994"/>
            <a:ext cx="213" cy="246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467F3E68-F99C-DB44-A1C8-851C0F3B9EBE}"/>
              </a:ext>
            </a:extLst>
          </p:cNvPr>
          <p:cNvCxnSpPr/>
          <p:nvPr/>
        </p:nvCxnSpPr>
        <p:spPr>
          <a:xfrm rot="5400000" flipH="1">
            <a:off x="9727883" y="2920819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BD60815B-11BC-242B-4D74-D5A84539DC81}"/>
              </a:ext>
            </a:extLst>
          </p:cNvPr>
          <p:cNvCxnSpPr>
            <a:cxnSpLocks/>
          </p:cNvCxnSpPr>
          <p:nvPr/>
        </p:nvCxnSpPr>
        <p:spPr>
          <a:xfrm>
            <a:off x="9687868" y="2976016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8C106CF9-31E4-5432-0FF5-E9253BA3D069}"/>
              </a:ext>
            </a:extLst>
          </p:cNvPr>
          <p:cNvCxnSpPr/>
          <p:nvPr/>
        </p:nvCxnSpPr>
        <p:spPr>
          <a:xfrm rot="5400000" flipH="1">
            <a:off x="9710697" y="3906396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8D86A697-1E0D-B308-01C6-7E18191E520F}"/>
              </a:ext>
            </a:extLst>
          </p:cNvPr>
          <p:cNvCxnSpPr>
            <a:cxnSpLocks/>
          </p:cNvCxnSpPr>
          <p:nvPr/>
        </p:nvCxnSpPr>
        <p:spPr>
          <a:xfrm>
            <a:off x="9670682" y="3961593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D880CE0A-B6EB-C5C2-9722-76AB466B79B2}"/>
              </a:ext>
            </a:extLst>
          </p:cNvPr>
          <p:cNvCxnSpPr/>
          <p:nvPr/>
        </p:nvCxnSpPr>
        <p:spPr>
          <a:xfrm rot="5400000" flipH="1">
            <a:off x="9710696" y="4993640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B862594D-0DDD-88FC-23AB-3B3121412914}"/>
              </a:ext>
            </a:extLst>
          </p:cNvPr>
          <p:cNvCxnSpPr>
            <a:cxnSpLocks/>
          </p:cNvCxnSpPr>
          <p:nvPr/>
        </p:nvCxnSpPr>
        <p:spPr>
          <a:xfrm>
            <a:off x="9670681" y="5048837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3B5E0965-C97E-D726-9FF7-AE0F1665B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116464"/>
            <a:ext cx="4356613" cy="2632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8B22712-84FB-06EA-A541-825EB0B9E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704" y="1392027"/>
            <a:ext cx="6826404" cy="2964901"/>
          </a:xfrm>
          <a:prstGeom prst="rect">
            <a:avLst/>
          </a:prstGeom>
        </p:spPr>
      </p:pic>
      <p:sp>
        <p:nvSpPr>
          <p:cNvPr id="44" name="이등변 삼각형 43">
            <a:extLst>
              <a:ext uri="{FF2B5EF4-FFF2-40B4-BE49-F238E27FC236}">
                <a16:creationId xmlns:a16="http://schemas.microsoft.com/office/drawing/2014/main" id="{C63C4E16-C1BC-7A92-A380-01C70D241C99}"/>
              </a:ext>
            </a:extLst>
          </p:cNvPr>
          <p:cNvSpPr/>
          <p:nvPr/>
        </p:nvSpPr>
        <p:spPr>
          <a:xfrm rot="5400000">
            <a:off x="677645" y="2568923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D78E32A-CF68-5A7A-B4E6-5E310F4E5040}"/>
              </a:ext>
            </a:extLst>
          </p:cNvPr>
          <p:cNvCxnSpPr/>
          <p:nvPr/>
        </p:nvCxnSpPr>
        <p:spPr>
          <a:xfrm flipV="1">
            <a:off x="10344467" y="5476915"/>
            <a:ext cx="0" cy="388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CF2B87D-A16C-43D2-E191-87658CF13C97}"/>
              </a:ext>
            </a:extLst>
          </p:cNvPr>
          <p:cNvSpPr txBox="1"/>
          <p:nvPr/>
        </p:nvSpPr>
        <p:spPr>
          <a:xfrm>
            <a:off x="921704" y="4604368"/>
            <a:ext cx="7961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 err="1"/>
              <a:t>padding_mask</a:t>
            </a:r>
            <a:r>
              <a:rPr lang="en-US" altLang="ko-KR" dirty="0"/>
              <a:t> is a padding mask,</a:t>
            </a:r>
          </a:p>
          <a:p>
            <a:r>
              <a:rPr lang="en-US" altLang="ko-KR" dirty="0"/>
              <a:t>    that is created with target sequence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E807AAF-D1C5-6B95-C3E1-FC1697EA2FFC}"/>
              </a:ext>
            </a:extLst>
          </p:cNvPr>
          <p:cNvSpPr/>
          <p:nvPr/>
        </p:nvSpPr>
        <p:spPr>
          <a:xfrm>
            <a:off x="6598898" y="2574865"/>
            <a:ext cx="1102006" cy="207234"/>
          </a:xfrm>
          <a:prstGeom prst="round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82DF393-1E33-D2AB-4D26-3C88CE801AAD}"/>
              </a:ext>
            </a:extLst>
          </p:cNvPr>
          <p:cNvSpPr/>
          <p:nvPr/>
        </p:nvSpPr>
        <p:spPr>
          <a:xfrm>
            <a:off x="921704" y="5291156"/>
            <a:ext cx="4174401" cy="7384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padding_mask.shape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batch_size</a:t>
            </a:r>
            <a:r>
              <a:rPr lang="en-US" altLang="ko-KR" sz="1400" dirty="0">
                <a:solidFill>
                  <a:schemeClr val="tx1"/>
                </a:solidFill>
              </a:rPr>
              <a:t>, 1, 1, </a:t>
            </a:r>
            <a:r>
              <a:rPr lang="en-US" altLang="ko-KR" sz="1400" dirty="0" err="1">
                <a:solidFill>
                  <a:schemeClr val="tx1"/>
                </a:solidFill>
              </a:rPr>
              <a:t>tar_seq_len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E3A9F1FD-91C2-E239-DF2D-4310585D3002}"/>
              </a:ext>
            </a:extLst>
          </p:cNvPr>
          <p:cNvCxnSpPr>
            <a:cxnSpLocks/>
          </p:cNvCxnSpPr>
          <p:nvPr/>
        </p:nvCxnSpPr>
        <p:spPr>
          <a:xfrm flipH="1" flipV="1">
            <a:off x="10367747" y="4397566"/>
            <a:ext cx="3335" cy="34844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89ABB136-D0A7-5A29-719C-70DC6ECDA907}"/>
              </a:ext>
            </a:extLst>
          </p:cNvPr>
          <p:cNvCxnSpPr>
            <a:cxnSpLocks/>
          </p:cNvCxnSpPr>
          <p:nvPr/>
        </p:nvCxnSpPr>
        <p:spPr>
          <a:xfrm>
            <a:off x="9042534" y="2782099"/>
            <a:ext cx="234582" cy="1435571"/>
          </a:xfrm>
          <a:prstGeom prst="bentConnector2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D4A77615-4677-3C38-2600-5937A8FE979F}"/>
              </a:ext>
            </a:extLst>
          </p:cNvPr>
          <p:cNvCxnSpPr>
            <a:cxnSpLocks/>
          </p:cNvCxnSpPr>
          <p:nvPr/>
        </p:nvCxnSpPr>
        <p:spPr>
          <a:xfrm flipV="1">
            <a:off x="9265686" y="4212961"/>
            <a:ext cx="604540" cy="470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086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D48492-1E25-1F74-D5B9-62B6D9D195FE}"/>
                  </a:ext>
                </a:extLst>
              </p:cNvPr>
              <p:cNvSpPr txBox="1"/>
              <p:nvPr/>
            </p:nvSpPr>
            <p:spPr>
              <a:xfrm>
                <a:off x="8255273" y="1557563"/>
                <a:ext cx="1338315" cy="850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@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en-US" altLang="ko-KR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altLang="ko-KR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D48492-1E25-1F74-D5B9-62B6D9D19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273" y="1557563"/>
                <a:ext cx="1338315" cy="850554"/>
              </a:xfrm>
              <a:prstGeom prst="rect">
                <a:avLst/>
              </a:prstGeom>
              <a:blipFill>
                <a:blip r:embed="rId2"/>
                <a:stretch>
                  <a:fillRect l="-3636" r="-909" b="-6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674AEB-9AC3-3756-5846-04FB7C4D6148}"/>
                  </a:ext>
                </a:extLst>
              </p:cNvPr>
              <p:cNvSpPr txBox="1"/>
              <p:nvPr/>
            </p:nvSpPr>
            <p:spPr>
              <a:xfrm>
                <a:off x="6914415" y="3943416"/>
                <a:ext cx="3392369" cy="7159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〮</m:t>
                              </m:r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674AEB-9AC3-3756-5846-04FB7C4D6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415" y="3943416"/>
                <a:ext cx="3392369" cy="715902"/>
              </a:xfrm>
              <a:prstGeom prst="rect">
                <a:avLst/>
              </a:prstGeom>
              <a:blipFill>
                <a:blip r:embed="rId3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F706EF-C7E0-61F9-2A36-92E3D84D1EB6}"/>
                  </a:ext>
                </a:extLst>
              </p:cNvPr>
              <p:cNvSpPr txBox="1"/>
              <p:nvPr/>
            </p:nvSpPr>
            <p:spPr>
              <a:xfrm>
                <a:off x="7871396" y="4661855"/>
                <a:ext cx="4028987" cy="302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※ Z is attention matrix,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ko-KR" altLang="en-US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dimension of matrix K.</a:t>
                </a:r>
                <a:endParaRPr lang="ko-KR" altLang="en-US" sz="130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F706EF-C7E0-61F9-2A36-92E3D84D1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396" y="4661855"/>
                <a:ext cx="4028987" cy="302840"/>
              </a:xfrm>
              <a:prstGeom prst="rect">
                <a:avLst/>
              </a:prstGeom>
              <a:blipFill>
                <a:blip r:embed="rId4"/>
                <a:stretch>
                  <a:fillRect l="-151" b="-183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70AF24B-13E7-7692-5149-D52DD957CA7F}"/>
              </a:ext>
            </a:extLst>
          </p:cNvPr>
          <p:cNvSpPr txBox="1"/>
          <p:nvPr/>
        </p:nvSpPr>
        <p:spPr>
          <a:xfrm>
            <a:off x="6869175" y="669377"/>
            <a:ext cx="4225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 </a:t>
            </a:r>
            <a:r>
              <a:rPr lang="en-US" altLang="ko-KR"/>
              <a:t>First,</a:t>
            </a:r>
            <a:r>
              <a:rPr lang="ko-KR" altLang="en-US"/>
              <a:t> </a:t>
            </a:r>
            <a:r>
              <a:rPr lang="en-US" altLang="ko-KR"/>
              <a:t>get</a:t>
            </a:r>
            <a:r>
              <a:rPr lang="ko-KR" altLang="en-US"/>
              <a:t> </a:t>
            </a:r>
            <a:r>
              <a:rPr lang="en-US" altLang="ko-KR"/>
              <a:t>Query,</a:t>
            </a:r>
            <a:r>
              <a:rPr lang="ko-KR" altLang="en-US"/>
              <a:t> </a:t>
            </a:r>
            <a:r>
              <a:rPr lang="en-US" altLang="ko-KR"/>
              <a:t>Key,</a:t>
            </a:r>
            <a:r>
              <a:rPr lang="ko-KR" altLang="en-US"/>
              <a:t> </a:t>
            </a:r>
            <a:r>
              <a:rPr lang="en-US" altLang="ko-KR"/>
              <a:t>Value</a:t>
            </a:r>
            <a:r>
              <a:rPr lang="ko-KR" altLang="en-US"/>
              <a:t> </a:t>
            </a:r>
            <a:r>
              <a:rPr lang="en-US" altLang="ko-KR"/>
              <a:t>matrix</a:t>
            </a:r>
          </a:p>
          <a:p>
            <a:r>
              <a:rPr lang="en-US" altLang="ko-KR"/>
              <a:t>    from input matrix X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97DC9E-D537-084F-2409-4498748EA006}"/>
              </a:ext>
            </a:extLst>
          </p:cNvPr>
          <p:cNvSpPr/>
          <p:nvPr/>
        </p:nvSpPr>
        <p:spPr>
          <a:xfrm>
            <a:off x="7950277" y="1531989"/>
            <a:ext cx="1948305" cy="95909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62D4026-D9EA-CE2C-C76F-4BA436FCBE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8726" y="1531989"/>
            <a:ext cx="5353797" cy="246731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6AAEDEE-AF20-DDD2-AA64-063C0470BC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913" y="1284304"/>
            <a:ext cx="3610479" cy="24768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39FE5F-E06B-EBD2-1492-D769248FE688}"/>
              </a:ext>
            </a:extLst>
          </p:cNvPr>
          <p:cNvSpPr txBox="1"/>
          <p:nvPr/>
        </p:nvSpPr>
        <p:spPr>
          <a:xfrm>
            <a:off x="6869174" y="3171844"/>
            <a:ext cx="5157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</a:t>
            </a:r>
            <a:r>
              <a:rPr lang="en-US" altLang="ko-KR"/>
              <a:t> Then, derive attention matrix</a:t>
            </a:r>
          </a:p>
          <a:p>
            <a:r>
              <a:rPr lang="en-US" altLang="ko-KR"/>
              <a:t>    through the formula behind</a:t>
            </a:r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7F1BEA3-A540-6205-9210-92EF02C592CA}"/>
              </a:ext>
            </a:extLst>
          </p:cNvPr>
          <p:cNvCxnSpPr/>
          <p:nvPr/>
        </p:nvCxnSpPr>
        <p:spPr>
          <a:xfrm>
            <a:off x="6661188" y="48445"/>
            <a:ext cx="0" cy="6679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9A1D9FF-2434-2ACB-4EA0-2811C804A1D7}"/>
              </a:ext>
            </a:extLst>
          </p:cNvPr>
          <p:cNvSpPr/>
          <p:nvPr/>
        </p:nvSpPr>
        <p:spPr>
          <a:xfrm>
            <a:off x="7206610" y="3894848"/>
            <a:ext cx="2807978" cy="843278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F6D501D-75C7-D50A-7155-D998E8788D77}"/>
              </a:ext>
            </a:extLst>
          </p:cNvPr>
          <p:cNvSpPr/>
          <p:nvPr/>
        </p:nvSpPr>
        <p:spPr>
          <a:xfrm>
            <a:off x="6715693" y="3045981"/>
            <a:ext cx="5250229" cy="239197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76D11E-4261-1E45-BDC7-E6C76600EBBB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Review : Multi Head Attention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F41A51E-3B4D-0617-0817-62D1E962773A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313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A4BA1B2-4BA9-4B43-8B1E-5494AB824520}"/>
              </a:ext>
            </a:extLst>
          </p:cNvPr>
          <p:cNvSpPr/>
          <p:nvPr/>
        </p:nvSpPr>
        <p:spPr>
          <a:xfrm>
            <a:off x="1309629" y="2711876"/>
            <a:ext cx="5349847" cy="128743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9489B701-3895-EF3E-E3CA-CA027F42F6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62071" y="2183338"/>
            <a:ext cx="3168078" cy="649288"/>
          </a:xfrm>
          <a:prstGeom prst="rect">
            <a:avLst/>
          </a:prstGeom>
          <a:ln w="25400">
            <a:solidFill>
              <a:srgbClr val="FFC000"/>
            </a:solidFill>
          </a:ln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428C839F-053D-E323-3110-5A3B89DACC24}"/>
              </a:ext>
            </a:extLst>
          </p:cNvPr>
          <p:cNvSpPr/>
          <p:nvPr/>
        </p:nvSpPr>
        <p:spPr>
          <a:xfrm>
            <a:off x="5350852" y="2832626"/>
            <a:ext cx="4955932" cy="10826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v, k, q passes different dense layers,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which have different weight matrix and bias.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In this step, Q, K, V are defined.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A6624AF-E37A-44B3-461F-2AA172EB16DF}"/>
              </a:ext>
            </a:extLst>
          </p:cNvPr>
          <p:cNvSpPr/>
          <p:nvPr/>
        </p:nvSpPr>
        <p:spPr>
          <a:xfrm>
            <a:off x="611028" y="2713249"/>
            <a:ext cx="3239719" cy="60456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>
                <a:solidFill>
                  <a:schemeClr val="tx1"/>
                </a:solidFill>
              </a:rPr>
              <a:t>q.shape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en-US" altLang="ko-KR" err="1">
                <a:solidFill>
                  <a:schemeClr val="tx1"/>
                </a:solidFill>
              </a:rPr>
              <a:t>batch_size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en-US" altLang="ko-KR" err="1">
                <a:solidFill>
                  <a:schemeClr val="tx1"/>
                </a:solidFill>
              </a:rPr>
              <a:t>seq_len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en-US" altLang="ko-KR" err="1">
                <a:solidFill>
                  <a:schemeClr val="tx1"/>
                </a:solidFill>
              </a:rPr>
              <a:t>d_model</a:t>
            </a:r>
            <a:r>
              <a:rPr lang="en-US" altLang="ko-KR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0" name="이등변 삼각형 39">
            <a:extLst>
              <a:ext uri="{FF2B5EF4-FFF2-40B4-BE49-F238E27FC236}">
                <a16:creationId xmlns:a16="http://schemas.microsoft.com/office/drawing/2014/main" id="{D7270EAF-B571-AD3C-53A1-52EAC7181233}"/>
              </a:ext>
            </a:extLst>
          </p:cNvPr>
          <p:cNvSpPr/>
          <p:nvPr/>
        </p:nvSpPr>
        <p:spPr>
          <a:xfrm rot="5400000">
            <a:off x="1065766" y="2100245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17867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70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and Decoder Layers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435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192F4A4-47E1-D7DB-FC83-76207C542F3F}"/>
              </a:ext>
            </a:extLst>
          </p:cNvPr>
          <p:cNvSpPr/>
          <p:nvPr/>
        </p:nvSpPr>
        <p:spPr>
          <a:xfrm>
            <a:off x="7729547" y="2397146"/>
            <a:ext cx="1671637" cy="2154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5158880-1C07-D861-158E-07F6B0E525F6}"/>
              </a:ext>
            </a:extLst>
          </p:cNvPr>
          <p:cNvSpPr/>
          <p:nvPr/>
        </p:nvSpPr>
        <p:spPr>
          <a:xfrm>
            <a:off x="7871226" y="2195911"/>
            <a:ext cx="1405890" cy="2514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Encoder Layer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092B43F-642E-B90F-241E-FF582B881E2C}"/>
              </a:ext>
            </a:extLst>
          </p:cNvPr>
          <p:cNvCxnSpPr>
            <a:cxnSpLocks/>
          </p:cNvCxnSpPr>
          <p:nvPr/>
        </p:nvCxnSpPr>
        <p:spPr>
          <a:xfrm flipV="1">
            <a:off x="8572025" y="4399469"/>
            <a:ext cx="0" cy="388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47D931E-DDAF-A3BD-4641-3091659B6772}"/>
              </a:ext>
            </a:extLst>
          </p:cNvPr>
          <p:cNvSpPr/>
          <p:nvPr/>
        </p:nvSpPr>
        <p:spPr>
          <a:xfrm>
            <a:off x="8070981" y="4028233"/>
            <a:ext cx="971551" cy="369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2D1FD48-7FB2-5939-3352-BE423ED3DCB7}"/>
              </a:ext>
            </a:extLst>
          </p:cNvPr>
          <p:cNvSpPr/>
          <p:nvPr/>
        </p:nvSpPr>
        <p:spPr>
          <a:xfrm>
            <a:off x="8070983" y="3028022"/>
            <a:ext cx="971551" cy="3693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ffn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401F0C9-1739-F6A6-690F-CBD4D87E48D1}"/>
              </a:ext>
            </a:extLst>
          </p:cNvPr>
          <p:cNvSpPr/>
          <p:nvPr/>
        </p:nvSpPr>
        <p:spPr>
          <a:xfrm>
            <a:off x="8070982" y="3669108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EC6B579-4438-E87F-7053-911D9C4FB1B9}"/>
              </a:ext>
            </a:extLst>
          </p:cNvPr>
          <p:cNvSpPr/>
          <p:nvPr/>
        </p:nvSpPr>
        <p:spPr>
          <a:xfrm>
            <a:off x="8070983" y="2668810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09000DC-65E6-14FA-CBD1-E3795684890A}"/>
              </a:ext>
            </a:extLst>
          </p:cNvPr>
          <p:cNvSpPr/>
          <p:nvPr/>
        </p:nvSpPr>
        <p:spPr>
          <a:xfrm>
            <a:off x="9510712" y="2397207"/>
            <a:ext cx="1671633" cy="3311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CA92086-EB4C-C187-211F-CC72890A3C1A}"/>
              </a:ext>
            </a:extLst>
          </p:cNvPr>
          <p:cNvSpPr/>
          <p:nvPr/>
        </p:nvSpPr>
        <p:spPr>
          <a:xfrm>
            <a:off x="9636925" y="2231884"/>
            <a:ext cx="1405890" cy="251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A7CC929-7223-3674-F929-824295E4455A}"/>
              </a:ext>
            </a:extLst>
          </p:cNvPr>
          <p:cNvSpPr/>
          <p:nvPr/>
        </p:nvSpPr>
        <p:spPr>
          <a:xfrm>
            <a:off x="9870226" y="5122355"/>
            <a:ext cx="971551" cy="369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E3E75E8-C67D-1B4F-1D25-FA88F9D98FEC}"/>
              </a:ext>
            </a:extLst>
          </p:cNvPr>
          <p:cNvSpPr/>
          <p:nvPr/>
        </p:nvSpPr>
        <p:spPr>
          <a:xfrm>
            <a:off x="9870226" y="3028084"/>
            <a:ext cx="971551" cy="3693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ffn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3E3D849-73D5-D860-6A65-45A5002AFDEC}"/>
              </a:ext>
            </a:extLst>
          </p:cNvPr>
          <p:cNvSpPr/>
          <p:nvPr/>
        </p:nvSpPr>
        <p:spPr>
          <a:xfrm>
            <a:off x="9870437" y="4759574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518CAE3-D690-12BE-C6B7-22B3BBBD35B6}"/>
              </a:ext>
            </a:extLst>
          </p:cNvPr>
          <p:cNvSpPr/>
          <p:nvPr/>
        </p:nvSpPr>
        <p:spPr>
          <a:xfrm>
            <a:off x="9858691" y="3669169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61C0F1A-2ED4-0728-D5D9-A40EFABCB172}"/>
              </a:ext>
            </a:extLst>
          </p:cNvPr>
          <p:cNvSpPr/>
          <p:nvPr/>
        </p:nvSpPr>
        <p:spPr>
          <a:xfrm>
            <a:off x="9870226" y="4028294"/>
            <a:ext cx="971551" cy="369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B6BD63B-03E4-1CC4-2269-18674E4F9EE6}"/>
              </a:ext>
            </a:extLst>
          </p:cNvPr>
          <p:cNvSpPr/>
          <p:nvPr/>
        </p:nvSpPr>
        <p:spPr>
          <a:xfrm>
            <a:off x="9870225" y="2674380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651FCBF-C98A-9D6C-E79D-464E8B37520D}"/>
              </a:ext>
            </a:extLst>
          </p:cNvPr>
          <p:cNvCxnSpPr>
            <a:cxnSpLocks/>
            <a:stCxn id="61" idx="0"/>
            <a:endCxn id="63" idx="2"/>
          </p:cNvCxnSpPr>
          <p:nvPr/>
        </p:nvCxnSpPr>
        <p:spPr>
          <a:xfrm flipV="1">
            <a:off x="10356002" y="4986151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941B5D48-E40D-A0BB-25D9-1413FAC77039}"/>
              </a:ext>
            </a:extLst>
          </p:cNvPr>
          <p:cNvCxnSpPr>
            <a:cxnSpLocks/>
          </p:cNvCxnSpPr>
          <p:nvPr/>
        </p:nvCxnSpPr>
        <p:spPr>
          <a:xfrm flipV="1">
            <a:off x="10367747" y="3880660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F568E71-D494-A28B-F026-0DFA73C308E0}"/>
              </a:ext>
            </a:extLst>
          </p:cNvPr>
          <p:cNvCxnSpPr>
            <a:cxnSpLocks/>
          </p:cNvCxnSpPr>
          <p:nvPr/>
        </p:nvCxnSpPr>
        <p:spPr>
          <a:xfrm flipV="1">
            <a:off x="10367747" y="2889816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152FF2C-D363-EB73-CC30-4E2E1228DB27}"/>
              </a:ext>
            </a:extLst>
          </p:cNvPr>
          <p:cNvCxnSpPr>
            <a:cxnSpLocks/>
          </p:cNvCxnSpPr>
          <p:nvPr/>
        </p:nvCxnSpPr>
        <p:spPr>
          <a:xfrm flipV="1">
            <a:off x="8556545" y="2889816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EBD1A5A-4728-9268-64BA-A21764EC28C2}"/>
              </a:ext>
            </a:extLst>
          </p:cNvPr>
          <p:cNvCxnSpPr>
            <a:cxnSpLocks/>
          </p:cNvCxnSpPr>
          <p:nvPr/>
        </p:nvCxnSpPr>
        <p:spPr>
          <a:xfrm flipV="1">
            <a:off x="8571814" y="3887130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9F3359D5-4394-C420-D792-5CC81C5F8E1D}"/>
              </a:ext>
            </a:extLst>
          </p:cNvPr>
          <p:cNvCxnSpPr>
            <a:stCxn id="52" idx="2"/>
          </p:cNvCxnSpPr>
          <p:nvPr/>
        </p:nvCxnSpPr>
        <p:spPr>
          <a:xfrm rot="5400000" flipH="1">
            <a:off x="7920061" y="3906397"/>
            <a:ext cx="596469" cy="694140"/>
          </a:xfrm>
          <a:prstGeom prst="bentConnector4">
            <a:avLst>
              <a:gd name="adj1" fmla="val 958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C273E39-E4F7-11E3-5501-9FE98D2FD5ED}"/>
              </a:ext>
            </a:extLst>
          </p:cNvPr>
          <p:cNvCxnSpPr>
            <a:cxnSpLocks/>
          </p:cNvCxnSpPr>
          <p:nvPr/>
        </p:nvCxnSpPr>
        <p:spPr>
          <a:xfrm>
            <a:off x="7871225" y="3955232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C159A42F-E5F6-E7AD-132E-0E5FE7B31868}"/>
              </a:ext>
            </a:extLst>
          </p:cNvPr>
          <p:cNvCxnSpPr/>
          <p:nvPr/>
        </p:nvCxnSpPr>
        <p:spPr>
          <a:xfrm rot="5400000" flipH="1">
            <a:off x="7926509" y="2925517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9515061B-8E66-EB97-5B97-880EACEA351E}"/>
              </a:ext>
            </a:extLst>
          </p:cNvPr>
          <p:cNvCxnSpPr>
            <a:cxnSpLocks/>
          </p:cNvCxnSpPr>
          <p:nvPr/>
        </p:nvCxnSpPr>
        <p:spPr>
          <a:xfrm>
            <a:off x="7877673" y="2974352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2442F29-0930-5E9F-5ED5-F5A3F9376D83}"/>
              </a:ext>
            </a:extLst>
          </p:cNvPr>
          <p:cNvCxnSpPr>
            <a:cxnSpLocks/>
            <a:stCxn id="57" idx="0"/>
          </p:cNvCxnSpPr>
          <p:nvPr/>
        </p:nvCxnSpPr>
        <p:spPr>
          <a:xfrm flipH="1" flipV="1">
            <a:off x="8556545" y="3422368"/>
            <a:ext cx="213" cy="246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5AE66068-F6CA-7D0C-4158-22679FFB59FD}"/>
              </a:ext>
            </a:extLst>
          </p:cNvPr>
          <p:cNvCxnSpPr>
            <a:cxnSpLocks/>
          </p:cNvCxnSpPr>
          <p:nvPr/>
        </p:nvCxnSpPr>
        <p:spPr>
          <a:xfrm flipH="1" flipV="1">
            <a:off x="10366686" y="3380994"/>
            <a:ext cx="213" cy="246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467F3E68-F99C-DB44-A1C8-851C0F3B9EBE}"/>
              </a:ext>
            </a:extLst>
          </p:cNvPr>
          <p:cNvCxnSpPr/>
          <p:nvPr/>
        </p:nvCxnSpPr>
        <p:spPr>
          <a:xfrm rot="5400000" flipH="1">
            <a:off x="9727883" y="2920819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BD60815B-11BC-242B-4D74-D5A84539DC81}"/>
              </a:ext>
            </a:extLst>
          </p:cNvPr>
          <p:cNvCxnSpPr>
            <a:cxnSpLocks/>
          </p:cNvCxnSpPr>
          <p:nvPr/>
        </p:nvCxnSpPr>
        <p:spPr>
          <a:xfrm>
            <a:off x="9687868" y="2976016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8C106CF9-31E4-5432-0FF5-E9253BA3D069}"/>
              </a:ext>
            </a:extLst>
          </p:cNvPr>
          <p:cNvCxnSpPr/>
          <p:nvPr/>
        </p:nvCxnSpPr>
        <p:spPr>
          <a:xfrm rot="5400000" flipH="1">
            <a:off x="9710697" y="3906396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8D86A697-1E0D-B308-01C6-7E18191E520F}"/>
              </a:ext>
            </a:extLst>
          </p:cNvPr>
          <p:cNvCxnSpPr>
            <a:cxnSpLocks/>
          </p:cNvCxnSpPr>
          <p:nvPr/>
        </p:nvCxnSpPr>
        <p:spPr>
          <a:xfrm>
            <a:off x="9670682" y="3961593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D880CE0A-B6EB-C5C2-9722-76AB466B79B2}"/>
              </a:ext>
            </a:extLst>
          </p:cNvPr>
          <p:cNvCxnSpPr/>
          <p:nvPr/>
        </p:nvCxnSpPr>
        <p:spPr>
          <a:xfrm rot="5400000" flipH="1">
            <a:off x="9710696" y="4993640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B862594D-0DDD-88FC-23AB-3B3121412914}"/>
              </a:ext>
            </a:extLst>
          </p:cNvPr>
          <p:cNvCxnSpPr>
            <a:cxnSpLocks/>
          </p:cNvCxnSpPr>
          <p:nvPr/>
        </p:nvCxnSpPr>
        <p:spPr>
          <a:xfrm>
            <a:off x="9670681" y="5048837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3B5E0965-C97E-D726-9FF7-AE0F1665B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116464"/>
            <a:ext cx="4356613" cy="2632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8B22712-84FB-06EA-A541-825EB0B9E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704" y="1392027"/>
            <a:ext cx="6826404" cy="2964901"/>
          </a:xfrm>
          <a:prstGeom prst="rect">
            <a:avLst/>
          </a:prstGeom>
        </p:spPr>
      </p:pic>
      <p:sp>
        <p:nvSpPr>
          <p:cNvPr id="44" name="이등변 삼각형 43">
            <a:extLst>
              <a:ext uri="{FF2B5EF4-FFF2-40B4-BE49-F238E27FC236}">
                <a16:creationId xmlns:a16="http://schemas.microsoft.com/office/drawing/2014/main" id="{C63C4E16-C1BC-7A92-A380-01C70D241C99}"/>
              </a:ext>
            </a:extLst>
          </p:cNvPr>
          <p:cNvSpPr/>
          <p:nvPr/>
        </p:nvSpPr>
        <p:spPr>
          <a:xfrm rot="5400000">
            <a:off x="677645" y="2568923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D78E32A-CF68-5A7A-B4E6-5E310F4E5040}"/>
              </a:ext>
            </a:extLst>
          </p:cNvPr>
          <p:cNvCxnSpPr/>
          <p:nvPr/>
        </p:nvCxnSpPr>
        <p:spPr>
          <a:xfrm flipV="1">
            <a:off x="10344467" y="5476915"/>
            <a:ext cx="0" cy="388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AA68A7E-AE0D-DF6D-F797-19F595704D3E}"/>
              </a:ext>
            </a:extLst>
          </p:cNvPr>
          <p:cNvSpPr/>
          <p:nvPr/>
        </p:nvSpPr>
        <p:spPr>
          <a:xfrm>
            <a:off x="921704" y="4822526"/>
            <a:ext cx="4174401" cy="7384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attn2.shape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batch_size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tar_seq_len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d_model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9630228-69B6-57D0-440B-34085D958AC7}"/>
              </a:ext>
            </a:extLst>
          </p:cNvPr>
          <p:cNvSpPr/>
          <p:nvPr/>
        </p:nvSpPr>
        <p:spPr>
          <a:xfrm>
            <a:off x="755131" y="5706636"/>
            <a:ext cx="4507545" cy="7384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attn_weights_block2.shape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batch_size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self.num_heads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tar_seq_len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tar_seq_len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590706C-AB3D-D35A-1CD5-BD9DBC70A7C8}"/>
              </a:ext>
            </a:extLst>
          </p:cNvPr>
          <p:cNvCxnSpPr>
            <a:cxnSpLocks/>
          </p:cNvCxnSpPr>
          <p:nvPr/>
        </p:nvCxnSpPr>
        <p:spPr>
          <a:xfrm flipH="1" flipV="1">
            <a:off x="10367747" y="4397566"/>
            <a:ext cx="3335" cy="34844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CCA038A0-9CCC-8546-3BC7-3BE4941AE064}"/>
              </a:ext>
            </a:extLst>
          </p:cNvPr>
          <p:cNvCxnSpPr>
            <a:cxnSpLocks/>
          </p:cNvCxnSpPr>
          <p:nvPr/>
        </p:nvCxnSpPr>
        <p:spPr>
          <a:xfrm>
            <a:off x="9042534" y="2782099"/>
            <a:ext cx="234582" cy="1435571"/>
          </a:xfrm>
          <a:prstGeom prst="bentConnector2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4DF704F8-DF06-D7F0-38D5-D0F015F8EE78}"/>
              </a:ext>
            </a:extLst>
          </p:cNvPr>
          <p:cNvCxnSpPr>
            <a:cxnSpLocks/>
          </p:cNvCxnSpPr>
          <p:nvPr/>
        </p:nvCxnSpPr>
        <p:spPr>
          <a:xfrm flipV="1">
            <a:off x="9265686" y="4212961"/>
            <a:ext cx="604540" cy="470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23761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71</a:t>
            </a:fld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and Decoder Layers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435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192F4A4-47E1-D7DB-FC83-76207C542F3F}"/>
              </a:ext>
            </a:extLst>
          </p:cNvPr>
          <p:cNvSpPr/>
          <p:nvPr/>
        </p:nvSpPr>
        <p:spPr>
          <a:xfrm>
            <a:off x="7729547" y="2397146"/>
            <a:ext cx="1671637" cy="2154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5158880-1C07-D861-158E-07F6B0E525F6}"/>
              </a:ext>
            </a:extLst>
          </p:cNvPr>
          <p:cNvSpPr/>
          <p:nvPr/>
        </p:nvSpPr>
        <p:spPr>
          <a:xfrm>
            <a:off x="7871226" y="2195911"/>
            <a:ext cx="1405890" cy="2514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Encoder Layer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092B43F-642E-B90F-241E-FF582B881E2C}"/>
              </a:ext>
            </a:extLst>
          </p:cNvPr>
          <p:cNvCxnSpPr>
            <a:cxnSpLocks/>
          </p:cNvCxnSpPr>
          <p:nvPr/>
        </p:nvCxnSpPr>
        <p:spPr>
          <a:xfrm flipV="1">
            <a:off x="8572025" y="4399469"/>
            <a:ext cx="0" cy="388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47D931E-DDAF-A3BD-4641-3091659B6772}"/>
              </a:ext>
            </a:extLst>
          </p:cNvPr>
          <p:cNvSpPr/>
          <p:nvPr/>
        </p:nvSpPr>
        <p:spPr>
          <a:xfrm>
            <a:off x="8070981" y="4028233"/>
            <a:ext cx="971551" cy="369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2D1FD48-7FB2-5939-3352-BE423ED3DCB7}"/>
              </a:ext>
            </a:extLst>
          </p:cNvPr>
          <p:cNvSpPr/>
          <p:nvPr/>
        </p:nvSpPr>
        <p:spPr>
          <a:xfrm>
            <a:off x="8070983" y="3028022"/>
            <a:ext cx="971551" cy="3693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ffn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401F0C9-1739-F6A6-690F-CBD4D87E48D1}"/>
              </a:ext>
            </a:extLst>
          </p:cNvPr>
          <p:cNvSpPr/>
          <p:nvPr/>
        </p:nvSpPr>
        <p:spPr>
          <a:xfrm>
            <a:off x="8070982" y="3669108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EC6B579-4438-E87F-7053-911D9C4FB1B9}"/>
              </a:ext>
            </a:extLst>
          </p:cNvPr>
          <p:cNvSpPr/>
          <p:nvPr/>
        </p:nvSpPr>
        <p:spPr>
          <a:xfrm>
            <a:off x="8070983" y="2668810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09000DC-65E6-14FA-CBD1-E3795684890A}"/>
              </a:ext>
            </a:extLst>
          </p:cNvPr>
          <p:cNvSpPr/>
          <p:nvPr/>
        </p:nvSpPr>
        <p:spPr>
          <a:xfrm>
            <a:off x="9510712" y="2397207"/>
            <a:ext cx="1671633" cy="3311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CA92086-EB4C-C187-211F-CC72890A3C1A}"/>
              </a:ext>
            </a:extLst>
          </p:cNvPr>
          <p:cNvSpPr/>
          <p:nvPr/>
        </p:nvSpPr>
        <p:spPr>
          <a:xfrm>
            <a:off x="9636925" y="2231884"/>
            <a:ext cx="1405890" cy="251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A7CC929-7223-3674-F929-824295E4455A}"/>
              </a:ext>
            </a:extLst>
          </p:cNvPr>
          <p:cNvSpPr/>
          <p:nvPr/>
        </p:nvSpPr>
        <p:spPr>
          <a:xfrm>
            <a:off x="9870226" y="5122355"/>
            <a:ext cx="971551" cy="369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E3E75E8-C67D-1B4F-1D25-FA88F9D98FEC}"/>
              </a:ext>
            </a:extLst>
          </p:cNvPr>
          <p:cNvSpPr/>
          <p:nvPr/>
        </p:nvSpPr>
        <p:spPr>
          <a:xfrm>
            <a:off x="9870226" y="3028084"/>
            <a:ext cx="971551" cy="3693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ffn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3E3D849-73D5-D860-6A65-45A5002AFDEC}"/>
              </a:ext>
            </a:extLst>
          </p:cNvPr>
          <p:cNvSpPr/>
          <p:nvPr/>
        </p:nvSpPr>
        <p:spPr>
          <a:xfrm>
            <a:off x="9870437" y="4759574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518CAE3-D690-12BE-C6B7-22B3BBBD35B6}"/>
              </a:ext>
            </a:extLst>
          </p:cNvPr>
          <p:cNvSpPr/>
          <p:nvPr/>
        </p:nvSpPr>
        <p:spPr>
          <a:xfrm>
            <a:off x="9858691" y="3669169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61C0F1A-2ED4-0728-D5D9-A40EFABCB172}"/>
              </a:ext>
            </a:extLst>
          </p:cNvPr>
          <p:cNvSpPr/>
          <p:nvPr/>
        </p:nvSpPr>
        <p:spPr>
          <a:xfrm>
            <a:off x="9870226" y="4028294"/>
            <a:ext cx="971551" cy="369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B6BD63B-03E4-1CC4-2269-18674E4F9EE6}"/>
              </a:ext>
            </a:extLst>
          </p:cNvPr>
          <p:cNvSpPr/>
          <p:nvPr/>
        </p:nvSpPr>
        <p:spPr>
          <a:xfrm>
            <a:off x="9870225" y="2674380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7DAF6CAF-D592-62CD-496E-BA8021816AAF}"/>
              </a:ext>
            </a:extLst>
          </p:cNvPr>
          <p:cNvCxnSpPr>
            <a:cxnSpLocks/>
          </p:cNvCxnSpPr>
          <p:nvPr/>
        </p:nvCxnSpPr>
        <p:spPr>
          <a:xfrm flipH="1" flipV="1">
            <a:off x="10367747" y="4397566"/>
            <a:ext cx="3335" cy="348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651FCBF-C98A-9D6C-E79D-464E8B37520D}"/>
              </a:ext>
            </a:extLst>
          </p:cNvPr>
          <p:cNvCxnSpPr>
            <a:cxnSpLocks/>
            <a:stCxn id="61" idx="0"/>
            <a:endCxn id="63" idx="2"/>
          </p:cNvCxnSpPr>
          <p:nvPr/>
        </p:nvCxnSpPr>
        <p:spPr>
          <a:xfrm flipV="1">
            <a:off x="10356002" y="4986151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941B5D48-E40D-A0BB-25D9-1413FAC77039}"/>
              </a:ext>
            </a:extLst>
          </p:cNvPr>
          <p:cNvCxnSpPr>
            <a:cxnSpLocks/>
          </p:cNvCxnSpPr>
          <p:nvPr/>
        </p:nvCxnSpPr>
        <p:spPr>
          <a:xfrm flipV="1">
            <a:off x="10367747" y="3880660"/>
            <a:ext cx="211" cy="13620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F568E71-D494-A28B-F026-0DFA73C308E0}"/>
              </a:ext>
            </a:extLst>
          </p:cNvPr>
          <p:cNvCxnSpPr>
            <a:cxnSpLocks/>
          </p:cNvCxnSpPr>
          <p:nvPr/>
        </p:nvCxnSpPr>
        <p:spPr>
          <a:xfrm flipV="1">
            <a:off x="10367747" y="2889816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152FF2C-D363-EB73-CC30-4E2E1228DB27}"/>
              </a:ext>
            </a:extLst>
          </p:cNvPr>
          <p:cNvCxnSpPr>
            <a:cxnSpLocks/>
          </p:cNvCxnSpPr>
          <p:nvPr/>
        </p:nvCxnSpPr>
        <p:spPr>
          <a:xfrm flipV="1">
            <a:off x="8556545" y="2889816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EBD1A5A-4728-9268-64BA-A21764EC28C2}"/>
              </a:ext>
            </a:extLst>
          </p:cNvPr>
          <p:cNvCxnSpPr>
            <a:cxnSpLocks/>
          </p:cNvCxnSpPr>
          <p:nvPr/>
        </p:nvCxnSpPr>
        <p:spPr>
          <a:xfrm flipV="1">
            <a:off x="8571814" y="3887130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9F3359D5-4394-C420-D792-5CC81C5F8E1D}"/>
              </a:ext>
            </a:extLst>
          </p:cNvPr>
          <p:cNvCxnSpPr>
            <a:stCxn id="52" idx="2"/>
          </p:cNvCxnSpPr>
          <p:nvPr/>
        </p:nvCxnSpPr>
        <p:spPr>
          <a:xfrm rot="5400000" flipH="1">
            <a:off x="7920061" y="3906397"/>
            <a:ext cx="596469" cy="694140"/>
          </a:xfrm>
          <a:prstGeom prst="bentConnector4">
            <a:avLst>
              <a:gd name="adj1" fmla="val 958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C273E39-E4F7-11E3-5501-9FE98D2FD5ED}"/>
              </a:ext>
            </a:extLst>
          </p:cNvPr>
          <p:cNvCxnSpPr>
            <a:cxnSpLocks/>
          </p:cNvCxnSpPr>
          <p:nvPr/>
        </p:nvCxnSpPr>
        <p:spPr>
          <a:xfrm>
            <a:off x="7871225" y="3955232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C159A42F-E5F6-E7AD-132E-0E5FE7B31868}"/>
              </a:ext>
            </a:extLst>
          </p:cNvPr>
          <p:cNvCxnSpPr/>
          <p:nvPr/>
        </p:nvCxnSpPr>
        <p:spPr>
          <a:xfrm rot="5400000" flipH="1">
            <a:off x="7926509" y="2925517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9515061B-8E66-EB97-5B97-880EACEA351E}"/>
              </a:ext>
            </a:extLst>
          </p:cNvPr>
          <p:cNvCxnSpPr>
            <a:cxnSpLocks/>
          </p:cNvCxnSpPr>
          <p:nvPr/>
        </p:nvCxnSpPr>
        <p:spPr>
          <a:xfrm>
            <a:off x="7877673" y="2974352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2442F29-0930-5E9F-5ED5-F5A3F9376D83}"/>
              </a:ext>
            </a:extLst>
          </p:cNvPr>
          <p:cNvCxnSpPr>
            <a:cxnSpLocks/>
            <a:stCxn id="57" idx="0"/>
          </p:cNvCxnSpPr>
          <p:nvPr/>
        </p:nvCxnSpPr>
        <p:spPr>
          <a:xfrm flipH="1" flipV="1">
            <a:off x="8556545" y="3422368"/>
            <a:ext cx="213" cy="246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5AE66068-F6CA-7D0C-4158-22679FFB59FD}"/>
              </a:ext>
            </a:extLst>
          </p:cNvPr>
          <p:cNvCxnSpPr>
            <a:cxnSpLocks/>
          </p:cNvCxnSpPr>
          <p:nvPr/>
        </p:nvCxnSpPr>
        <p:spPr>
          <a:xfrm flipH="1" flipV="1">
            <a:off x="10366686" y="3380994"/>
            <a:ext cx="213" cy="246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467F3E68-F99C-DB44-A1C8-851C0F3B9EBE}"/>
              </a:ext>
            </a:extLst>
          </p:cNvPr>
          <p:cNvCxnSpPr/>
          <p:nvPr/>
        </p:nvCxnSpPr>
        <p:spPr>
          <a:xfrm rot="5400000" flipH="1">
            <a:off x="9727883" y="2920819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BD60815B-11BC-242B-4D74-D5A84539DC81}"/>
              </a:ext>
            </a:extLst>
          </p:cNvPr>
          <p:cNvCxnSpPr>
            <a:cxnSpLocks/>
          </p:cNvCxnSpPr>
          <p:nvPr/>
        </p:nvCxnSpPr>
        <p:spPr>
          <a:xfrm>
            <a:off x="9687868" y="2976016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8C106CF9-31E4-5432-0FF5-E9253BA3D069}"/>
              </a:ext>
            </a:extLst>
          </p:cNvPr>
          <p:cNvCxnSpPr/>
          <p:nvPr/>
        </p:nvCxnSpPr>
        <p:spPr>
          <a:xfrm rot="5400000" flipH="1">
            <a:off x="9710697" y="3906396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8D86A697-1E0D-B308-01C6-7E18191E520F}"/>
              </a:ext>
            </a:extLst>
          </p:cNvPr>
          <p:cNvCxnSpPr>
            <a:cxnSpLocks/>
          </p:cNvCxnSpPr>
          <p:nvPr/>
        </p:nvCxnSpPr>
        <p:spPr>
          <a:xfrm>
            <a:off x="9670682" y="3961593"/>
            <a:ext cx="685320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D880CE0A-B6EB-C5C2-9722-76AB466B79B2}"/>
              </a:ext>
            </a:extLst>
          </p:cNvPr>
          <p:cNvCxnSpPr/>
          <p:nvPr/>
        </p:nvCxnSpPr>
        <p:spPr>
          <a:xfrm rot="5400000" flipH="1">
            <a:off x="9710696" y="4993640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B862594D-0DDD-88FC-23AB-3B3121412914}"/>
              </a:ext>
            </a:extLst>
          </p:cNvPr>
          <p:cNvCxnSpPr>
            <a:cxnSpLocks/>
          </p:cNvCxnSpPr>
          <p:nvPr/>
        </p:nvCxnSpPr>
        <p:spPr>
          <a:xfrm>
            <a:off x="9670681" y="5048837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2B8433C3-BBE6-09AD-24F7-77A62B9A3BDD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9042534" y="2782099"/>
            <a:ext cx="234582" cy="143557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A817FED5-F267-B387-2D60-39B3CAA52CC1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9265686" y="4212961"/>
            <a:ext cx="604540" cy="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3B5E0965-C97E-D726-9FF7-AE0F1665B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116464"/>
            <a:ext cx="4356613" cy="2632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8B22712-84FB-06EA-A541-825EB0B9E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704" y="1392027"/>
            <a:ext cx="6826404" cy="2964901"/>
          </a:xfrm>
          <a:prstGeom prst="rect">
            <a:avLst/>
          </a:prstGeom>
        </p:spPr>
      </p:pic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2EDB178-60B7-8DAC-D709-5C3F27E09231}"/>
              </a:ext>
            </a:extLst>
          </p:cNvPr>
          <p:cNvCxnSpPr/>
          <p:nvPr/>
        </p:nvCxnSpPr>
        <p:spPr>
          <a:xfrm flipV="1">
            <a:off x="10344467" y="5476915"/>
            <a:ext cx="0" cy="388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이등변 삼각형 45">
            <a:extLst>
              <a:ext uri="{FF2B5EF4-FFF2-40B4-BE49-F238E27FC236}">
                <a16:creationId xmlns:a16="http://schemas.microsoft.com/office/drawing/2014/main" id="{4AD7D51B-E5FC-4421-1936-49DB22A60FC8}"/>
              </a:ext>
            </a:extLst>
          </p:cNvPr>
          <p:cNvSpPr/>
          <p:nvPr/>
        </p:nvSpPr>
        <p:spPr>
          <a:xfrm rot="5400000">
            <a:off x="677645" y="2763233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이등변 삼각형 46">
            <a:extLst>
              <a:ext uri="{FF2B5EF4-FFF2-40B4-BE49-F238E27FC236}">
                <a16:creationId xmlns:a16="http://schemas.microsoft.com/office/drawing/2014/main" id="{C6E72D27-9822-6876-BCE8-4059EDE512EB}"/>
              </a:ext>
            </a:extLst>
          </p:cNvPr>
          <p:cNvSpPr/>
          <p:nvPr/>
        </p:nvSpPr>
        <p:spPr>
          <a:xfrm rot="5400000">
            <a:off x="677645" y="2957543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4BBC7B5-210F-1663-4366-AE0B9566C717}"/>
              </a:ext>
            </a:extLst>
          </p:cNvPr>
          <p:cNvSpPr txBox="1"/>
          <p:nvPr/>
        </p:nvSpPr>
        <p:spPr>
          <a:xfrm>
            <a:off x="921704" y="4604368"/>
            <a:ext cx="7961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Dropout and layer normalization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6D1DDB94-697F-A30A-A8E2-100097310DAE}"/>
              </a:ext>
            </a:extLst>
          </p:cNvPr>
          <p:cNvSpPr/>
          <p:nvPr/>
        </p:nvSpPr>
        <p:spPr>
          <a:xfrm>
            <a:off x="921704" y="5107706"/>
            <a:ext cx="3510987" cy="7384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attn2.shape == </a:t>
            </a:r>
            <a:r>
              <a:rPr lang="en-US" altLang="ko-KR" sz="1400" dirty="0" err="1">
                <a:solidFill>
                  <a:schemeClr val="tx1"/>
                </a:solidFill>
              </a:rPr>
              <a:t>x.shape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batch_size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tar_seq_len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d_model</a:t>
            </a:r>
            <a:r>
              <a:rPr lang="en-US" altLang="ko-KR" sz="1400" dirty="0">
                <a:solidFill>
                  <a:schemeClr val="tx1"/>
                </a:solidFill>
              </a:rPr>
              <a:t>)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9C9465BA-7659-6E0E-EA32-38A9259505CE}"/>
              </a:ext>
            </a:extLst>
          </p:cNvPr>
          <p:cNvSpPr/>
          <p:nvPr/>
        </p:nvSpPr>
        <p:spPr>
          <a:xfrm>
            <a:off x="4902341" y="5983058"/>
            <a:ext cx="3510987" cy="7384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out2.shape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batch_size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tar_seq_len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d_model</a:t>
            </a:r>
            <a:r>
              <a:rPr lang="en-US" altLang="ko-KR" sz="1400" dirty="0">
                <a:solidFill>
                  <a:schemeClr val="tx1"/>
                </a:solidFill>
              </a:rPr>
              <a:t>)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CC204E8-584A-46ED-504E-A4BFE03F23C7}"/>
              </a:ext>
            </a:extLst>
          </p:cNvPr>
          <p:cNvSpPr/>
          <p:nvPr/>
        </p:nvSpPr>
        <p:spPr>
          <a:xfrm>
            <a:off x="4902341" y="5107705"/>
            <a:ext cx="3510987" cy="7384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out1.shape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batch_size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tar_seq_len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d_model</a:t>
            </a:r>
            <a:r>
              <a:rPr lang="en-US" altLang="ko-KR" sz="1400" dirty="0">
                <a:solidFill>
                  <a:schemeClr val="tx1"/>
                </a:solidFill>
              </a:rPr>
              <a:t>)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14058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72</a:t>
            </a:fld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and Decoder Layers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435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192F4A4-47E1-D7DB-FC83-76207C542F3F}"/>
              </a:ext>
            </a:extLst>
          </p:cNvPr>
          <p:cNvSpPr/>
          <p:nvPr/>
        </p:nvSpPr>
        <p:spPr>
          <a:xfrm>
            <a:off x="7729547" y="2397146"/>
            <a:ext cx="1671637" cy="2154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5158880-1C07-D861-158E-07F6B0E525F6}"/>
              </a:ext>
            </a:extLst>
          </p:cNvPr>
          <p:cNvSpPr/>
          <p:nvPr/>
        </p:nvSpPr>
        <p:spPr>
          <a:xfrm>
            <a:off x="7871226" y="2195911"/>
            <a:ext cx="1405890" cy="2514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Encoder Layer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092B43F-642E-B90F-241E-FF582B881E2C}"/>
              </a:ext>
            </a:extLst>
          </p:cNvPr>
          <p:cNvCxnSpPr>
            <a:cxnSpLocks/>
          </p:cNvCxnSpPr>
          <p:nvPr/>
        </p:nvCxnSpPr>
        <p:spPr>
          <a:xfrm flipV="1">
            <a:off x="8572025" y="4399469"/>
            <a:ext cx="0" cy="388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47D931E-DDAF-A3BD-4641-3091659B6772}"/>
              </a:ext>
            </a:extLst>
          </p:cNvPr>
          <p:cNvSpPr/>
          <p:nvPr/>
        </p:nvSpPr>
        <p:spPr>
          <a:xfrm>
            <a:off x="8070981" y="4028233"/>
            <a:ext cx="971551" cy="369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2D1FD48-7FB2-5939-3352-BE423ED3DCB7}"/>
              </a:ext>
            </a:extLst>
          </p:cNvPr>
          <p:cNvSpPr/>
          <p:nvPr/>
        </p:nvSpPr>
        <p:spPr>
          <a:xfrm>
            <a:off x="8070983" y="3028022"/>
            <a:ext cx="971551" cy="3693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ffn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401F0C9-1739-F6A6-690F-CBD4D87E48D1}"/>
              </a:ext>
            </a:extLst>
          </p:cNvPr>
          <p:cNvSpPr/>
          <p:nvPr/>
        </p:nvSpPr>
        <p:spPr>
          <a:xfrm>
            <a:off x="8070982" y="3669108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EC6B579-4438-E87F-7053-911D9C4FB1B9}"/>
              </a:ext>
            </a:extLst>
          </p:cNvPr>
          <p:cNvSpPr/>
          <p:nvPr/>
        </p:nvSpPr>
        <p:spPr>
          <a:xfrm>
            <a:off x="8070983" y="2668810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09000DC-65E6-14FA-CBD1-E3795684890A}"/>
              </a:ext>
            </a:extLst>
          </p:cNvPr>
          <p:cNvSpPr/>
          <p:nvPr/>
        </p:nvSpPr>
        <p:spPr>
          <a:xfrm>
            <a:off x="9510712" y="2397207"/>
            <a:ext cx="1671633" cy="3311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CA92086-EB4C-C187-211F-CC72890A3C1A}"/>
              </a:ext>
            </a:extLst>
          </p:cNvPr>
          <p:cNvSpPr/>
          <p:nvPr/>
        </p:nvSpPr>
        <p:spPr>
          <a:xfrm>
            <a:off x="9636925" y="2231884"/>
            <a:ext cx="1405890" cy="251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A7CC929-7223-3674-F929-824295E4455A}"/>
              </a:ext>
            </a:extLst>
          </p:cNvPr>
          <p:cNvSpPr/>
          <p:nvPr/>
        </p:nvSpPr>
        <p:spPr>
          <a:xfrm>
            <a:off x="9870226" y="5122355"/>
            <a:ext cx="971551" cy="369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E3E75E8-C67D-1B4F-1D25-FA88F9D98FEC}"/>
              </a:ext>
            </a:extLst>
          </p:cNvPr>
          <p:cNvSpPr/>
          <p:nvPr/>
        </p:nvSpPr>
        <p:spPr>
          <a:xfrm>
            <a:off x="9870226" y="3028084"/>
            <a:ext cx="971551" cy="3693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ffn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3E3D849-73D5-D860-6A65-45A5002AFDEC}"/>
              </a:ext>
            </a:extLst>
          </p:cNvPr>
          <p:cNvSpPr/>
          <p:nvPr/>
        </p:nvSpPr>
        <p:spPr>
          <a:xfrm>
            <a:off x="9870437" y="4759574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518CAE3-D690-12BE-C6B7-22B3BBBD35B6}"/>
              </a:ext>
            </a:extLst>
          </p:cNvPr>
          <p:cNvSpPr/>
          <p:nvPr/>
        </p:nvSpPr>
        <p:spPr>
          <a:xfrm>
            <a:off x="9858691" y="3669169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61C0F1A-2ED4-0728-D5D9-A40EFABCB172}"/>
              </a:ext>
            </a:extLst>
          </p:cNvPr>
          <p:cNvSpPr/>
          <p:nvPr/>
        </p:nvSpPr>
        <p:spPr>
          <a:xfrm>
            <a:off x="9870226" y="4028294"/>
            <a:ext cx="971551" cy="369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B6BD63B-03E4-1CC4-2269-18674E4F9EE6}"/>
              </a:ext>
            </a:extLst>
          </p:cNvPr>
          <p:cNvSpPr/>
          <p:nvPr/>
        </p:nvSpPr>
        <p:spPr>
          <a:xfrm>
            <a:off x="9870225" y="2674380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7DAF6CAF-D592-62CD-496E-BA8021816AAF}"/>
              </a:ext>
            </a:extLst>
          </p:cNvPr>
          <p:cNvCxnSpPr>
            <a:cxnSpLocks/>
          </p:cNvCxnSpPr>
          <p:nvPr/>
        </p:nvCxnSpPr>
        <p:spPr>
          <a:xfrm flipH="1" flipV="1">
            <a:off x="10367747" y="4397566"/>
            <a:ext cx="3335" cy="348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651FCBF-C98A-9D6C-E79D-464E8B37520D}"/>
              </a:ext>
            </a:extLst>
          </p:cNvPr>
          <p:cNvCxnSpPr>
            <a:cxnSpLocks/>
            <a:stCxn id="61" idx="0"/>
            <a:endCxn id="63" idx="2"/>
          </p:cNvCxnSpPr>
          <p:nvPr/>
        </p:nvCxnSpPr>
        <p:spPr>
          <a:xfrm flipV="1">
            <a:off x="10356002" y="4986151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941B5D48-E40D-A0BB-25D9-1413FAC77039}"/>
              </a:ext>
            </a:extLst>
          </p:cNvPr>
          <p:cNvCxnSpPr>
            <a:cxnSpLocks/>
          </p:cNvCxnSpPr>
          <p:nvPr/>
        </p:nvCxnSpPr>
        <p:spPr>
          <a:xfrm flipV="1">
            <a:off x="10367747" y="3880660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F568E71-D494-A28B-F026-0DFA73C308E0}"/>
              </a:ext>
            </a:extLst>
          </p:cNvPr>
          <p:cNvCxnSpPr>
            <a:cxnSpLocks/>
          </p:cNvCxnSpPr>
          <p:nvPr/>
        </p:nvCxnSpPr>
        <p:spPr>
          <a:xfrm flipV="1">
            <a:off x="10367747" y="2889816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152FF2C-D363-EB73-CC30-4E2E1228DB27}"/>
              </a:ext>
            </a:extLst>
          </p:cNvPr>
          <p:cNvCxnSpPr>
            <a:cxnSpLocks/>
          </p:cNvCxnSpPr>
          <p:nvPr/>
        </p:nvCxnSpPr>
        <p:spPr>
          <a:xfrm flipV="1">
            <a:off x="8556545" y="2889816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EBD1A5A-4728-9268-64BA-A21764EC28C2}"/>
              </a:ext>
            </a:extLst>
          </p:cNvPr>
          <p:cNvCxnSpPr>
            <a:cxnSpLocks/>
          </p:cNvCxnSpPr>
          <p:nvPr/>
        </p:nvCxnSpPr>
        <p:spPr>
          <a:xfrm flipV="1">
            <a:off x="8571814" y="3887130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9F3359D5-4394-C420-D792-5CC81C5F8E1D}"/>
              </a:ext>
            </a:extLst>
          </p:cNvPr>
          <p:cNvCxnSpPr>
            <a:stCxn id="52" idx="2"/>
          </p:cNvCxnSpPr>
          <p:nvPr/>
        </p:nvCxnSpPr>
        <p:spPr>
          <a:xfrm rot="5400000" flipH="1">
            <a:off x="7920061" y="3906397"/>
            <a:ext cx="596469" cy="694140"/>
          </a:xfrm>
          <a:prstGeom prst="bentConnector4">
            <a:avLst>
              <a:gd name="adj1" fmla="val 958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C273E39-E4F7-11E3-5501-9FE98D2FD5ED}"/>
              </a:ext>
            </a:extLst>
          </p:cNvPr>
          <p:cNvCxnSpPr>
            <a:cxnSpLocks/>
          </p:cNvCxnSpPr>
          <p:nvPr/>
        </p:nvCxnSpPr>
        <p:spPr>
          <a:xfrm>
            <a:off x="7871225" y="3955232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C159A42F-E5F6-E7AD-132E-0E5FE7B31868}"/>
              </a:ext>
            </a:extLst>
          </p:cNvPr>
          <p:cNvCxnSpPr/>
          <p:nvPr/>
        </p:nvCxnSpPr>
        <p:spPr>
          <a:xfrm rot="5400000" flipH="1">
            <a:off x="7926509" y="2925517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9515061B-8E66-EB97-5B97-880EACEA351E}"/>
              </a:ext>
            </a:extLst>
          </p:cNvPr>
          <p:cNvCxnSpPr>
            <a:cxnSpLocks/>
          </p:cNvCxnSpPr>
          <p:nvPr/>
        </p:nvCxnSpPr>
        <p:spPr>
          <a:xfrm>
            <a:off x="7877673" y="2974352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2442F29-0930-5E9F-5ED5-F5A3F9376D83}"/>
              </a:ext>
            </a:extLst>
          </p:cNvPr>
          <p:cNvCxnSpPr>
            <a:cxnSpLocks/>
            <a:stCxn id="57" idx="0"/>
          </p:cNvCxnSpPr>
          <p:nvPr/>
        </p:nvCxnSpPr>
        <p:spPr>
          <a:xfrm flipH="1" flipV="1">
            <a:off x="8556545" y="3422368"/>
            <a:ext cx="213" cy="246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5AE66068-F6CA-7D0C-4158-22679FFB59FD}"/>
              </a:ext>
            </a:extLst>
          </p:cNvPr>
          <p:cNvCxnSpPr>
            <a:cxnSpLocks/>
          </p:cNvCxnSpPr>
          <p:nvPr/>
        </p:nvCxnSpPr>
        <p:spPr>
          <a:xfrm flipH="1" flipV="1">
            <a:off x="10366686" y="3380994"/>
            <a:ext cx="213" cy="24674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467F3E68-F99C-DB44-A1C8-851C0F3B9EBE}"/>
              </a:ext>
            </a:extLst>
          </p:cNvPr>
          <p:cNvCxnSpPr/>
          <p:nvPr/>
        </p:nvCxnSpPr>
        <p:spPr>
          <a:xfrm rot="5400000" flipH="1">
            <a:off x="9727883" y="2920819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BD60815B-11BC-242B-4D74-D5A84539DC81}"/>
              </a:ext>
            </a:extLst>
          </p:cNvPr>
          <p:cNvCxnSpPr>
            <a:cxnSpLocks/>
          </p:cNvCxnSpPr>
          <p:nvPr/>
        </p:nvCxnSpPr>
        <p:spPr>
          <a:xfrm>
            <a:off x="9687868" y="2976016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8C106CF9-31E4-5432-0FF5-E9253BA3D069}"/>
              </a:ext>
            </a:extLst>
          </p:cNvPr>
          <p:cNvCxnSpPr/>
          <p:nvPr/>
        </p:nvCxnSpPr>
        <p:spPr>
          <a:xfrm rot="5400000" flipH="1">
            <a:off x="9710697" y="3906396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8D86A697-1E0D-B308-01C6-7E18191E520F}"/>
              </a:ext>
            </a:extLst>
          </p:cNvPr>
          <p:cNvCxnSpPr>
            <a:cxnSpLocks/>
          </p:cNvCxnSpPr>
          <p:nvPr/>
        </p:nvCxnSpPr>
        <p:spPr>
          <a:xfrm>
            <a:off x="9670682" y="3961593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D880CE0A-B6EB-C5C2-9722-76AB466B79B2}"/>
              </a:ext>
            </a:extLst>
          </p:cNvPr>
          <p:cNvCxnSpPr/>
          <p:nvPr/>
        </p:nvCxnSpPr>
        <p:spPr>
          <a:xfrm rot="5400000" flipH="1">
            <a:off x="9710696" y="4993640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B862594D-0DDD-88FC-23AB-3B3121412914}"/>
              </a:ext>
            </a:extLst>
          </p:cNvPr>
          <p:cNvCxnSpPr>
            <a:cxnSpLocks/>
          </p:cNvCxnSpPr>
          <p:nvPr/>
        </p:nvCxnSpPr>
        <p:spPr>
          <a:xfrm>
            <a:off x="9670681" y="5048837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2B8433C3-BBE6-09AD-24F7-77A62B9A3BDD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9042534" y="2782099"/>
            <a:ext cx="234582" cy="143557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A817FED5-F267-B387-2D60-39B3CAA52CC1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9265686" y="4212961"/>
            <a:ext cx="604540" cy="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3B5E0965-C97E-D726-9FF7-AE0F1665B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116464"/>
            <a:ext cx="4356613" cy="2632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8B22712-84FB-06EA-A541-825EB0B9E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704" y="1392027"/>
            <a:ext cx="6826404" cy="2964901"/>
          </a:xfrm>
          <a:prstGeom prst="rect">
            <a:avLst/>
          </a:prstGeom>
        </p:spPr>
      </p:pic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73DC523-51FD-7EFC-55A2-2C703E1F6C88}"/>
              </a:ext>
            </a:extLst>
          </p:cNvPr>
          <p:cNvCxnSpPr/>
          <p:nvPr/>
        </p:nvCxnSpPr>
        <p:spPr>
          <a:xfrm flipV="1">
            <a:off x="10344467" y="5476915"/>
            <a:ext cx="0" cy="388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이등변 삼각형 45">
            <a:extLst>
              <a:ext uri="{FF2B5EF4-FFF2-40B4-BE49-F238E27FC236}">
                <a16:creationId xmlns:a16="http://schemas.microsoft.com/office/drawing/2014/main" id="{CF5B2CE3-3355-417A-628D-A946B54504AE}"/>
              </a:ext>
            </a:extLst>
          </p:cNvPr>
          <p:cNvSpPr/>
          <p:nvPr/>
        </p:nvSpPr>
        <p:spPr>
          <a:xfrm rot="5400000">
            <a:off x="677645" y="3334733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71DEA1-0853-C172-F6BB-CE6307DDFB5F}"/>
              </a:ext>
            </a:extLst>
          </p:cNvPr>
          <p:cNvSpPr txBox="1"/>
          <p:nvPr/>
        </p:nvSpPr>
        <p:spPr>
          <a:xfrm>
            <a:off x="925551" y="4421481"/>
            <a:ext cx="79612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Pointwise feed forward network.</a:t>
            </a:r>
          </a:p>
          <a:p>
            <a:endParaRPr lang="en-US" altLang="ko-KR" dirty="0"/>
          </a:p>
          <a:p>
            <a:r>
              <a:rPr lang="en-US" altLang="ko-KR" dirty="0"/>
              <a:t>    out2.shape was (</a:t>
            </a:r>
            <a:r>
              <a:rPr lang="en-US" altLang="ko-KR" dirty="0" err="1"/>
              <a:t>batch_size</a:t>
            </a:r>
            <a:r>
              <a:rPr lang="en-US" altLang="ko-KR" dirty="0"/>
              <a:t>, </a:t>
            </a:r>
            <a:r>
              <a:rPr lang="en-US" altLang="ko-KR" dirty="0" err="1"/>
              <a:t>tar_seq_len</a:t>
            </a:r>
            <a:r>
              <a:rPr lang="en-US" altLang="ko-KR" dirty="0"/>
              <a:t>, </a:t>
            </a:r>
            <a:r>
              <a:rPr lang="en-US" altLang="ko-KR" dirty="0" err="1"/>
              <a:t>d_model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During </a:t>
            </a:r>
            <a:r>
              <a:rPr lang="en-US" altLang="ko-KR" dirty="0" err="1"/>
              <a:t>ffn</a:t>
            </a:r>
            <a:r>
              <a:rPr lang="en-US" altLang="ko-KR" dirty="0"/>
              <a:t> layer, shape of input matrix will be transformed like this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1E27F65-65CF-B0BB-0471-8096AB9D342D}"/>
              </a:ext>
            </a:extLst>
          </p:cNvPr>
          <p:cNvSpPr/>
          <p:nvPr/>
        </p:nvSpPr>
        <p:spPr>
          <a:xfrm>
            <a:off x="1399889" y="5963362"/>
            <a:ext cx="5338382" cy="6766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batch_size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tar_seq_len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d_model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pPr marL="285750" indent="-285750" algn="ctr">
              <a:buFont typeface="Symbol" panose="05050102010706020507" pitchFamily="18" charset="2"/>
              <a:buChar char="Þ"/>
            </a:pP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batch_size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tar_seq_len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dff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pPr marL="285750" indent="-285750" algn="ctr">
              <a:buFont typeface="Symbol" panose="05050102010706020507" pitchFamily="18" charset="2"/>
              <a:buChar char="Þ"/>
            </a:pP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batch_size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tar_seq_len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d_model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9951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73</a:t>
            </a:fld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and Decoder Layers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435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192F4A4-47E1-D7DB-FC83-76207C542F3F}"/>
              </a:ext>
            </a:extLst>
          </p:cNvPr>
          <p:cNvSpPr/>
          <p:nvPr/>
        </p:nvSpPr>
        <p:spPr>
          <a:xfrm>
            <a:off x="7729547" y="2397146"/>
            <a:ext cx="1671637" cy="2154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5158880-1C07-D861-158E-07F6B0E525F6}"/>
              </a:ext>
            </a:extLst>
          </p:cNvPr>
          <p:cNvSpPr/>
          <p:nvPr/>
        </p:nvSpPr>
        <p:spPr>
          <a:xfrm>
            <a:off x="7871226" y="2195911"/>
            <a:ext cx="1405890" cy="2514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Encoder Layer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092B43F-642E-B90F-241E-FF582B881E2C}"/>
              </a:ext>
            </a:extLst>
          </p:cNvPr>
          <p:cNvCxnSpPr>
            <a:cxnSpLocks/>
          </p:cNvCxnSpPr>
          <p:nvPr/>
        </p:nvCxnSpPr>
        <p:spPr>
          <a:xfrm flipV="1">
            <a:off x="8572025" y="4399469"/>
            <a:ext cx="0" cy="388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47D931E-DDAF-A3BD-4641-3091659B6772}"/>
              </a:ext>
            </a:extLst>
          </p:cNvPr>
          <p:cNvSpPr/>
          <p:nvPr/>
        </p:nvSpPr>
        <p:spPr>
          <a:xfrm>
            <a:off x="8070981" y="4028233"/>
            <a:ext cx="971551" cy="369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2D1FD48-7FB2-5939-3352-BE423ED3DCB7}"/>
              </a:ext>
            </a:extLst>
          </p:cNvPr>
          <p:cNvSpPr/>
          <p:nvPr/>
        </p:nvSpPr>
        <p:spPr>
          <a:xfrm>
            <a:off x="8070983" y="3028022"/>
            <a:ext cx="971551" cy="3693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ffn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401F0C9-1739-F6A6-690F-CBD4D87E48D1}"/>
              </a:ext>
            </a:extLst>
          </p:cNvPr>
          <p:cNvSpPr/>
          <p:nvPr/>
        </p:nvSpPr>
        <p:spPr>
          <a:xfrm>
            <a:off x="8070982" y="3669108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EC6B579-4438-E87F-7053-911D9C4FB1B9}"/>
              </a:ext>
            </a:extLst>
          </p:cNvPr>
          <p:cNvSpPr/>
          <p:nvPr/>
        </p:nvSpPr>
        <p:spPr>
          <a:xfrm>
            <a:off x="8070983" y="2668810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09000DC-65E6-14FA-CBD1-E3795684890A}"/>
              </a:ext>
            </a:extLst>
          </p:cNvPr>
          <p:cNvSpPr/>
          <p:nvPr/>
        </p:nvSpPr>
        <p:spPr>
          <a:xfrm>
            <a:off x="9510712" y="2397207"/>
            <a:ext cx="1671633" cy="3311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CA92086-EB4C-C187-211F-CC72890A3C1A}"/>
              </a:ext>
            </a:extLst>
          </p:cNvPr>
          <p:cNvSpPr/>
          <p:nvPr/>
        </p:nvSpPr>
        <p:spPr>
          <a:xfrm>
            <a:off x="9636925" y="2231884"/>
            <a:ext cx="1405890" cy="251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A7CC929-7223-3674-F929-824295E4455A}"/>
              </a:ext>
            </a:extLst>
          </p:cNvPr>
          <p:cNvSpPr/>
          <p:nvPr/>
        </p:nvSpPr>
        <p:spPr>
          <a:xfrm>
            <a:off x="9870226" y="5122355"/>
            <a:ext cx="971551" cy="369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E3E75E8-C67D-1B4F-1D25-FA88F9D98FEC}"/>
              </a:ext>
            </a:extLst>
          </p:cNvPr>
          <p:cNvSpPr/>
          <p:nvPr/>
        </p:nvSpPr>
        <p:spPr>
          <a:xfrm>
            <a:off x="9870226" y="3028084"/>
            <a:ext cx="971551" cy="3693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ffn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3E3D849-73D5-D860-6A65-45A5002AFDEC}"/>
              </a:ext>
            </a:extLst>
          </p:cNvPr>
          <p:cNvSpPr/>
          <p:nvPr/>
        </p:nvSpPr>
        <p:spPr>
          <a:xfrm>
            <a:off x="9870437" y="4759574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518CAE3-D690-12BE-C6B7-22B3BBBD35B6}"/>
              </a:ext>
            </a:extLst>
          </p:cNvPr>
          <p:cNvSpPr/>
          <p:nvPr/>
        </p:nvSpPr>
        <p:spPr>
          <a:xfrm>
            <a:off x="9858691" y="3669169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61C0F1A-2ED4-0728-D5D9-A40EFABCB172}"/>
              </a:ext>
            </a:extLst>
          </p:cNvPr>
          <p:cNvSpPr/>
          <p:nvPr/>
        </p:nvSpPr>
        <p:spPr>
          <a:xfrm>
            <a:off x="9870226" y="4028294"/>
            <a:ext cx="971551" cy="369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B6BD63B-03E4-1CC4-2269-18674E4F9EE6}"/>
              </a:ext>
            </a:extLst>
          </p:cNvPr>
          <p:cNvSpPr/>
          <p:nvPr/>
        </p:nvSpPr>
        <p:spPr>
          <a:xfrm>
            <a:off x="9870225" y="2674380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7DAF6CAF-D592-62CD-496E-BA8021816AAF}"/>
              </a:ext>
            </a:extLst>
          </p:cNvPr>
          <p:cNvCxnSpPr>
            <a:cxnSpLocks/>
          </p:cNvCxnSpPr>
          <p:nvPr/>
        </p:nvCxnSpPr>
        <p:spPr>
          <a:xfrm flipH="1" flipV="1">
            <a:off x="10367747" y="4397566"/>
            <a:ext cx="3335" cy="348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651FCBF-C98A-9D6C-E79D-464E8B37520D}"/>
              </a:ext>
            </a:extLst>
          </p:cNvPr>
          <p:cNvCxnSpPr>
            <a:cxnSpLocks/>
            <a:stCxn id="61" idx="0"/>
            <a:endCxn id="63" idx="2"/>
          </p:cNvCxnSpPr>
          <p:nvPr/>
        </p:nvCxnSpPr>
        <p:spPr>
          <a:xfrm flipV="1">
            <a:off x="10356002" y="4986151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941B5D48-E40D-A0BB-25D9-1413FAC77039}"/>
              </a:ext>
            </a:extLst>
          </p:cNvPr>
          <p:cNvCxnSpPr>
            <a:cxnSpLocks/>
          </p:cNvCxnSpPr>
          <p:nvPr/>
        </p:nvCxnSpPr>
        <p:spPr>
          <a:xfrm flipV="1">
            <a:off x="10367747" y="3880660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F568E71-D494-A28B-F026-0DFA73C308E0}"/>
              </a:ext>
            </a:extLst>
          </p:cNvPr>
          <p:cNvCxnSpPr>
            <a:cxnSpLocks/>
          </p:cNvCxnSpPr>
          <p:nvPr/>
        </p:nvCxnSpPr>
        <p:spPr>
          <a:xfrm flipV="1">
            <a:off x="10367747" y="2889816"/>
            <a:ext cx="211" cy="13620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152FF2C-D363-EB73-CC30-4E2E1228DB27}"/>
              </a:ext>
            </a:extLst>
          </p:cNvPr>
          <p:cNvCxnSpPr>
            <a:cxnSpLocks/>
          </p:cNvCxnSpPr>
          <p:nvPr/>
        </p:nvCxnSpPr>
        <p:spPr>
          <a:xfrm flipV="1">
            <a:off x="8556545" y="2889816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EBD1A5A-4728-9268-64BA-A21764EC28C2}"/>
              </a:ext>
            </a:extLst>
          </p:cNvPr>
          <p:cNvCxnSpPr>
            <a:cxnSpLocks/>
          </p:cNvCxnSpPr>
          <p:nvPr/>
        </p:nvCxnSpPr>
        <p:spPr>
          <a:xfrm flipV="1">
            <a:off x="8571814" y="3887130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9F3359D5-4394-C420-D792-5CC81C5F8E1D}"/>
              </a:ext>
            </a:extLst>
          </p:cNvPr>
          <p:cNvCxnSpPr>
            <a:stCxn id="52" idx="2"/>
          </p:cNvCxnSpPr>
          <p:nvPr/>
        </p:nvCxnSpPr>
        <p:spPr>
          <a:xfrm rot="5400000" flipH="1">
            <a:off x="7920061" y="3906397"/>
            <a:ext cx="596469" cy="694140"/>
          </a:xfrm>
          <a:prstGeom prst="bentConnector4">
            <a:avLst>
              <a:gd name="adj1" fmla="val 958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C273E39-E4F7-11E3-5501-9FE98D2FD5ED}"/>
              </a:ext>
            </a:extLst>
          </p:cNvPr>
          <p:cNvCxnSpPr>
            <a:cxnSpLocks/>
          </p:cNvCxnSpPr>
          <p:nvPr/>
        </p:nvCxnSpPr>
        <p:spPr>
          <a:xfrm>
            <a:off x="7871225" y="3955232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C159A42F-E5F6-E7AD-132E-0E5FE7B31868}"/>
              </a:ext>
            </a:extLst>
          </p:cNvPr>
          <p:cNvCxnSpPr/>
          <p:nvPr/>
        </p:nvCxnSpPr>
        <p:spPr>
          <a:xfrm rot="5400000" flipH="1">
            <a:off x="7926509" y="2925517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9515061B-8E66-EB97-5B97-880EACEA351E}"/>
              </a:ext>
            </a:extLst>
          </p:cNvPr>
          <p:cNvCxnSpPr>
            <a:cxnSpLocks/>
          </p:cNvCxnSpPr>
          <p:nvPr/>
        </p:nvCxnSpPr>
        <p:spPr>
          <a:xfrm>
            <a:off x="7877673" y="2974352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2442F29-0930-5E9F-5ED5-F5A3F9376D83}"/>
              </a:ext>
            </a:extLst>
          </p:cNvPr>
          <p:cNvCxnSpPr>
            <a:cxnSpLocks/>
            <a:stCxn id="57" idx="0"/>
          </p:cNvCxnSpPr>
          <p:nvPr/>
        </p:nvCxnSpPr>
        <p:spPr>
          <a:xfrm flipH="1" flipV="1">
            <a:off x="8556545" y="3422368"/>
            <a:ext cx="213" cy="246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5AE66068-F6CA-7D0C-4158-22679FFB59FD}"/>
              </a:ext>
            </a:extLst>
          </p:cNvPr>
          <p:cNvCxnSpPr>
            <a:cxnSpLocks/>
          </p:cNvCxnSpPr>
          <p:nvPr/>
        </p:nvCxnSpPr>
        <p:spPr>
          <a:xfrm flipH="1" flipV="1">
            <a:off x="10366686" y="3380994"/>
            <a:ext cx="213" cy="246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467F3E68-F99C-DB44-A1C8-851C0F3B9EBE}"/>
              </a:ext>
            </a:extLst>
          </p:cNvPr>
          <p:cNvCxnSpPr/>
          <p:nvPr/>
        </p:nvCxnSpPr>
        <p:spPr>
          <a:xfrm rot="5400000" flipH="1">
            <a:off x="9727883" y="2920819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BD60815B-11BC-242B-4D74-D5A84539DC81}"/>
              </a:ext>
            </a:extLst>
          </p:cNvPr>
          <p:cNvCxnSpPr>
            <a:cxnSpLocks/>
          </p:cNvCxnSpPr>
          <p:nvPr/>
        </p:nvCxnSpPr>
        <p:spPr>
          <a:xfrm>
            <a:off x="9687868" y="2976016"/>
            <a:ext cx="685320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8C106CF9-31E4-5432-0FF5-E9253BA3D069}"/>
              </a:ext>
            </a:extLst>
          </p:cNvPr>
          <p:cNvCxnSpPr/>
          <p:nvPr/>
        </p:nvCxnSpPr>
        <p:spPr>
          <a:xfrm rot="5400000" flipH="1">
            <a:off x="9710697" y="3906396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8D86A697-1E0D-B308-01C6-7E18191E520F}"/>
              </a:ext>
            </a:extLst>
          </p:cNvPr>
          <p:cNvCxnSpPr>
            <a:cxnSpLocks/>
          </p:cNvCxnSpPr>
          <p:nvPr/>
        </p:nvCxnSpPr>
        <p:spPr>
          <a:xfrm>
            <a:off x="9670682" y="3961593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D880CE0A-B6EB-C5C2-9722-76AB466B79B2}"/>
              </a:ext>
            </a:extLst>
          </p:cNvPr>
          <p:cNvCxnSpPr/>
          <p:nvPr/>
        </p:nvCxnSpPr>
        <p:spPr>
          <a:xfrm rot="5400000" flipH="1">
            <a:off x="9710696" y="4993640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B862594D-0DDD-88FC-23AB-3B3121412914}"/>
              </a:ext>
            </a:extLst>
          </p:cNvPr>
          <p:cNvCxnSpPr>
            <a:cxnSpLocks/>
          </p:cNvCxnSpPr>
          <p:nvPr/>
        </p:nvCxnSpPr>
        <p:spPr>
          <a:xfrm>
            <a:off x="9670681" y="5048837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2B8433C3-BBE6-09AD-24F7-77A62B9A3BDD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9042534" y="2782099"/>
            <a:ext cx="234582" cy="143557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A817FED5-F267-B387-2D60-39B3CAA52CC1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9265686" y="4212961"/>
            <a:ext cx="604540" cy="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3B5E0965-C97E-D726-9FF7-AE0F1665B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116464"/>
            <a:ext cx="4356613" cy="2632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8B22712-84FB-06EA-A541-825EB0B9E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704" y="1392027"/>
            <a:ext cx="6826404" cy="2964901"/>
          </a:xfrm>
          <a:prstGeom prst="rect">
            <a:avLst/>
          </a:prstGeom>
        </p:spPr>
      </p:pic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73DC523-51FD-7EFC-55A2-2C703E1F6C88}"/>
              </a:ext>
            </a:extLst>
          </p:cNvPr>
          <p:cNvCxnSpPr/>
          <p:nvPr/>
        </p:nvCxnSpPr>
        <p:spPr>
          <a:xfrm flipV="1">
            <a:off x="10344467" y="5476915"/>
            <a:ext cx="0" cy="388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이등변 삼각형 45">
            <a:extLst>
              <a:ext uri="{FF2B5EF4-FFF2-40B4-BE49-F238E27FC236}">
                <a16:creationId xmlns:a16="http://schemas.microsoft.com/office/drawing/2014/main" id="{CF5B2CE3-3355-417A-628D-A946B54504AE}"/>
              </a:ext>
            </a:extLst>
          </p:cNvPr>
          <p:cNvSpPr/>
          <p:nvPr/>
        </p:nvSpPr>
        <p:spPr>
          <a:xfrm rot="5400000">
            <a:off x="677645" y="3529043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71DEA1-0853-C172-F6BB-CE6307DDFB5F}"/>
              </a:ext>
            </a:extLst>
          </p:cNvPr>
          <p:cNvSpPr txBox="1"/>
          <p:nvPr/>
        </p:nvSpPr>
        <p:spPr>
          <a:xfrm>
            <a:off x="925551" y="4421481"/>
            <a:ext cx="7961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Dropout and layer normalization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1E27F65-65CF-B0BB-0471-8096AB9D342D}"/>
              </a:ext>
            </a:extLst>
          </p:cNvPr>
          <p:cNvSpPr/>
          <p:nvPr/>
        </p:nvSpPr>
        <p:spPr>
          <a:xfrm>
            <a:off x="906053" y="4872862"/>
            <a:ext cx="3480721" cy="6766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ffn_output.shape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batch_size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tar_seq_len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d_model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이등변 삼각형 46">
            <a:extLst>
              <a:ext uri="{FF2B5EF4-FFF2-40B4-BE49-F238E27FC236}">
                <a16:creationId xmlns:a16="http://schemas.microsoft.com/office/drawing/2014/main" id="{BBBF9C2F-A2DA-1B8C-E1D2-6FE3F0A76DCE}"/>
              </a:ext>
            </a:extLst>
          </p:cNvPr>
          <p:cNvSpPr/>
          <p:nvPr/>
        </p:nvSpPr>
        <p:spPr>
          <a:xfrm rot="5400000">
            <a:off x="680905" y="3741596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80F4703-11C6-F42F-E42F-1E2F1DBBA2D6}"/>
              </a:ext>
            </a:extLst>
          </p:cNvPr>
          <p:cNvSpPr/>
          <p:nvPr/>
        </p:nvSpPr>
        <p:spPr>
          <a:xfrm>
            <a:off x="898844" y="5731561"/>
            <a:ext cx="3510987" cy="7384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out2.shape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batch_size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tar_seq_len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d_model</a:t>
            </a:r>
            <a:r>
              <a:rPr lang="en-US" altLang="ko-KR" sz="1400" dirty="0">
                <a:solidFill>
                  <a:schemeClr val="tx1"/>
                </a:solidFill>
              </a:rPr>
              <a:t>)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CC44251-57C3-41C4-4D72-DCBAE7EB69DB}"/>
              </a:ext>
            </a:extLst>
          </p:cNvPr>
          <p:cNvSpPr/>
          <p:nvPr/>
        </p:nvSpPr>
        <p:spPr>
          <a:xfrm>
            <a:off x="5010661" y="5275182"/>
            <a:ext cx="3510987" cy="7384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out3.shape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batch_size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tar_seq_len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d_model</a:t>
            </a:r>
            <a:r>
              <a:rPr lang="en-US" altLang="ko-KR" sz="1400" dirty="0">
                <a:solidFill>
                  <a:schemeClr val="tx1"/>
                </a:solidFill>
              </a:rPr>
              <a:t>)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0026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74</a:t>
            </a:fld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and Decoder Layers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435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192F4A4-47E1-D7DB-FC83-76207C542F3F}"/>
              </a:ext>
            </a:extLst>
          </p:cNvPr>
          <p:cNvSpPr/>
          <p:nvPr/>
        </p:nvSpPr>
        <p:spPr>
          <a:xfrm>
            <a:off x="7729547" y="2397146"/>
            <a:ext cx="1671637" cy="2154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5158880-1C07-D861-158E-07F6B0E525F6}"/>
              </a:ext>
            </a:extLst>
          </p:cNvPr>
          <p:cNvSpPr/>
          <p:nvPr/>
        </p:nvSpPr>
        <p:spPr>
          <a:xfrm>
            <a:off x="7871226" y="2195911"/>
            <a:ext cx="1405890" cy="2514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Encoder Layer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092B43F-642E-B90F-241E-FF582B881E2C}"/>
              </a:ext>
            </a:extLst>
          </p:cNvPr>
          <p:cNvCxnSpPr>
            <a:cxnSpLocks/>
          </p:cNvCxnSpPr>
          <p:nvPr/>
        </p:nvCxnSpPr>
        <p:spPr>
          <a:xfrm flipV="1">
            <a:off x="8572025" y="4399469"/>
            <a:ext cx="0" cy="388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47D931E-DDAF-A3BD-4641-3091659B6772}"/>
              </a:ext>
            </a:extLst>
          </p:cNvPr>
          <p:cNvSpPr/>
          <p:nvPr/>
        </p:nvSpPr>
        <p:spPr>
          <a:xfrm>
            <a:off x="8070981" y="4028233"/>
            <a:ext cx="971551" cy="369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2D1FD48-7FB2-5939-3352-BE423ED3DCB7}"/>
              </a:ext>
            </a:extLst>
          </p:cNvPr>
          <p:cNvSpPr/>
          <p:nvPr/>
        </p:nvSpPr>
        <p:spPr>
          <a:xfrm>
            <a:off x="8070983" y="3028022"/>
            <a:ext cx="971551" cy="3693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ffn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401F0C9-1739-F6A6-690F-CBD4D87E48D1}"/>
              </a:ext>
            </a:extLst>
          </p:cNvPr>
          <p:cNvSpPr/>
          <p:nvPr/>
        </p:nvSpPr>
        <p:spPr>
          <a:xfrm>
            <a:off x="8070982" y="3669108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EC6B579-4438-E87F-7053-911D9C4FB1B9}"/>
              </a:ext>
            </a:extLst>
          </p:cNvPr>
          <p:cNvSpPr/>
          <p:nvPr/>
        </p:nvSpPr>
        <p:spPr>
          <a:xfrm>
            <a:off x="8070983" y="2668810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09000DC-65E6-14FA-CBD1-E3795684890A}"/>
              </a:ext>
            </a:extLst>
          </p:cNvPr>
          <p:cNvSpPr/>
          <p:nvPr/>
        </p:nvSpPr>
        <p:spPr>
          <a:xfrm>
            <a:off x="9510712" y="2397207"/>
            <a:ext cx="1671633" cy="3311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CA92086-EB4C-C187-211F-CC72890A3C1A}"/>
              </a:ext>
            </a:extLst>
          </p:cNvPr>
          <p:cNvSpPr/>
          <p:nvPr/>
        </p:nvSpPr>
        <p:spPr>
          <a:xfrm>
            <a:off x="9636925" y="2231884"/>
            <a:ext cx="1405890" cy="251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A7CC929-7223-3674-F929-824295E4455A}"/>
              </a:ext>
            </a:extLst>
          </p:cNvPr>
          <p:cNvSpPr/>
          <p:nvPr/>
        </p:nvSpPr>
        <p:spPr>
          <a:xfrm>
            <a:off x="9870226" y="5122355"/>
            <a:ext cx="971551" cy="369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E3E75E8-C67D-1B4F-1D25-FA88F9D98FEC}"/>
              </a:ext>
            </a:extLst>
          </p:cNvPr>
          <p:cNvSpPr/>
          <p:nvPr/>
        </p:nvSpPr>
        <p:spPr>
          <a:xfrm>
            <a:off x="9870226" y="3028084"/>
            <a:ext cx="971551" cy="3693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ffn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3E3D849-73D5-D860-6A65-45A5002AFDEC}"/>
              </a:ext>
            </a:extLst>
          </p:cNvPr>
          <p:cNvSpPr/>
          <p:nvPr/>
        </p:nvSpPr>
        <p:spPr>
          <a:xfrm>
            <a:off x="9870437" y="4759574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518CAE3-D690-12BE-C6B7-22B3BBBD35B6}"/>
              </a:ext>
            </a:extLst>
          </p:cNvPr>
          <p:cNvSpPr/>
          <p:nvPr/>
        </p:nvSpPr>
        <p:spPr>
          <a:xfrm>
            <a:off x="9858691" y="3669169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61C0F1A-2ED4-0728-D5D9-A40EFABCB172}"/>
              </a:ext>
            </a:extLst>
          </p:cNvPr>
          <p:cNvSpPr/>
          <p:nvPr/>
        </p:nvSpPr>
        <p:spPr>
          <a:xfrm>
            <a:off x="9870226" y="4028294"/>
            <a:ext cx="971551" cy="369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B6BD63B-03E4-1CC4-2269-18674E4F9EE6}"/>
              </a:ext>
            </a:extLst>
          </p:cNvPr>
          <p:cNvSpPr/>
          <p:nvPr/>
        </p:nvSpPr>
        <p:spPr>
          <a:xfrm>
            <a:off x="9870225" y="2674380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7DAF6CAF-D592-62CD-496E-BA8021816AAF}"/>
              </a:ext>
            </a:extLst>
          </p:cNvPr>
          <p:cNvCxnSpPr>
            <a:cxnSpLocks/>
          </p:cNvCxnSpPr>
          <p:nvPr/>
        </p:nvCxnSpPr>
        <p:spPr>
          <a:xfrm flipH="1" flipV="1">
            <a:off x="10367747" y="4397566"/>
            <a:ext cx="3335" cy="348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651FCBF-C98A-9D6C-E79D-464E8B37520D}"/>
              </a:ext>
            </a:extLst>
          </p:cNvPr>
          <p:cNvCxnSpPr>
            <a:cxnSpLocks/>
            <a:stCxn id="61" idx="0"/>
            <a:endCxn id="63" idx="2"/>
          </p:cNvCxnSpPr>
          <p:nvPr/>
        </p:nvCxnSpPr>
        <p:spPr>
          <a:xfrm flipV="1">
            <a:off x="10356002" y="4986151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941B5D48-E40D-A0BB-25D9-1413FAC77039}"/>
              </a:ext>
            </a:extLst>
          </p:cNvPr>
          <p:cNvCxnSpPr>
            <a:cxnSpLocks/>
          </p:cNvCxnSpPr>
          <p:nvPr/>
        </p:nvCxnSpPr>
        <p:spPr>
          <a:xfrm flipV="1">
            <a:off x="10367747" y="3880660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F568E71-D494-A28B-F026-0DFA73C308E0}"/>
              </a:ext>
            </a:extLst>
          </p:cNvPr>
          <p:cNvCxnSpPr>
            <a:cxnSpLocks/>
          </p:cNvCxnSpPr>
          <p:nvPr/>
        </p:nvCxnSpPr>
        <p:spPr>
          <a:xfrm flipV="1">
            <a:off x="10367747" y="2889816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152FF2C-D363-EB73-CC30-4E2E1228DB27}"/>
              </a:ext>
            </a:extLst>
          </p:cNvPr>
          <p:cNvCxnSpPr>
            <a:cxnSpLocks/>
          </p:cNvCxnSpPr>
          <p:nvPr/>
        </p:nvCxnSpPr>
        <p:spPr>
          <a:xfrm flipV="1">
            <a:off x="8556545" y="2889816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EBD1A5A-4728-9268-64BA-A21764EC28C2}"/>
              </a:ext>
            </a:extLst>
          </p:cNvPr>
          <p:cNvCxnSpPr>
            <a:cxnSpLocks/>
          </p:cNvCxnSpPr>
          <p:nvPr/>
        </p:nvCxnSpPr>
        <p:spPr>
          <a:xfrm flipV="1">
            <a:off x="8571814" y="3887130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9F3359D5-4394-C420-D792-5CC81C5F8E1D}"/>
              </a:ext>
            </a:extLst>
          </p:cNvPr>
          <p:cNvCxnSpPr>
            <a:stCxn id="52" idx="2"/>
          </p:cNvCxnSpPr>
          <p:nvPr/>
        </p:nvCxnSpPr>
        <p:spPr>
          <a:xfrm rot="5400000" flipH="1">
            <a:off x="7920061" y="3906397"/>
            <a:ext cx="596469" cy="694140"/>
          </a:xfrm>
          <a:prstGeom prst="bentConnector4">
            <a:avLst>
              <a:gd name="adj1" fmla="val 958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C273E39-E4F7-11E3-5501-9FE98D2FD5ED}"/>
              </a:ext>
            </a:extLst>
          </p:cNvPr>
          <p:cNvCxnSpPr>
            <a:cxnSpLocks/>
          </p:cNvCxnSpPr>
          <p:nvPr/>
        </p:nvCxnSpPr>
        <p:spPr>
          <a:xfrm>
            <a:off x="7871225" y="3955232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C159A42F-E5F6-E7AD-132E-0E5FE7B31868}"/>
              </a:ext>
            </a:extLst>
          </p:cNvPr>
          <p:cNvCxnSpPr/>
          <p:nvPr/>
        </p:nvCxnSpPr>
        <p:spPr>
          <a:xfrm rot="5400000" flipH="1">
            <a:off x="7926509" y="2925517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9515061B-8E66-EB97-5B97-880EACEA351E}"/>
              </a:ext>
            </a:extLst>
          </p:cNvPr>
          <p:cNvCxnSpPr>
            <a:cxnSpLocks/>
          </p:cNvCxnSpPr>
          <p:nvPr/>
        </p:nvCxnSpPr>
        <p:spPr>
          <a:xfrm>
            <a:off x="7877673" y="2974352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2442F29-0930-5E9F-5ED5-F5A3F9376D83}"/>
              </a:ext>
            </a:extLst>
          </p:cNvPr>
          <p:cNvCxnSpPr>
            <a:cxnSpLocks/>
            <a:stCxn id="57" idx="0"/>
          </p:cNvCxnSpPr>
          <p:nvPr/>
        </p:nvCxnSpPr>
        <p:spPr>
          <a:xfrm flipH="1" flipV="1">
            <a:off x="8556545" y="3422368"/>
            <a:ext cx="213" cy="246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5AE66068-F6CA-7D0C-4158-22679FFB59FD}"/>
              </a:ext>
            </a:extLst>
          </p:cNvPr>
          <p:cNvCxnSpPr>
            <a:cxnSpLocks/>
          </p:cNvCxnSpPr>
          <p:nvPr/>
        </p:nvCxnSpPr>
        <p:spPr>
          <a:xfrm flipH="1" flipV="1">
            <a:off x="10366686" y="3380994"/>
            <a:ext cx="213" cy="246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467F3E68-F99C-DB44-A1C8-851C0F3B9EBE}"/>
              </a:ext>
            </a:extLst>
          </p:cNvPr>
          <p:cNvCxnSpPr/>
          <p:nvPr/>
        </p:nvCxnSpPr>
        <p:spPr>
          <a:xfrm rot="5400000" flipH="1">
            <a:off x="9727883" y="2920819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BD60815B-11BC-242B-4D74-D5A84539DC81}"/>
              </a:ext>
            </a:extLst>
          </p:cNvPr>
          <p:cNvCxnSpPr>
            <a:cxnSpLocks/>
          </p:cNvCxnSpPr>
          <p:nvPr/>
        </p:nvCxnSpPr>
        <p:spPr>
          <a:xfrm>
            <a:off x="9687868" y="2976016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8C106CF9-31E4-5432-0FF5-E9253BA3D069}"/>
              </a:ext>
            </a:extLst>
          </p:cNvPr>
          <p:cNvCxnSpPr/>
          <p:nvPr/>
        </p:nvCxnSpPr>
        <p:spPr>
          <a:xfrm rot="5400000" flipH="1">
            <a:off x="9710697" y="3906396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8D86A697-1E0D-B308-01C6-7E18191E520F}"/>
              </a:ext>
            </a:extLst>
          </p:cNvPr>
          <p:cNvCxnSpPr>
            <a:cxnSpLocks/>
          </p:cNvCxnSpPr>
          <p:nvPr/>
        </p:nvCxnSpPr>
        <p:spPr>
          <a:xfrm>
            <a:off x="9670682" y="3961593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D880CE0A-B6EB-C5C2-9722-76AB466B79B2}"/>
              </a:ext>
            </a:extLst>
          </p:cNvPr>
          <p:cNvCxnSpPr/>
          <p:nvPr/>
        </p:nvCxnSpPr>
        <p:spPr>
          <a:xfrm rot="5400000" flipH="1">
            <a:off x="9710696" y="4993640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B862594D-0DDD-88FC-23AB-3B3121412914}"/>
              </a:ext>
            </a:extLst>
          </p:cNvPr>
          <p:cNvCxnSpPr>
            <a:cxnSpLocks/>
          </p:cNvCxnSpPr>
          <p:nvPr/>
        </p:nvCxnSpPr>
        <p:spPr>
          <a:xfrm>
            <a:off x="9670681" y="5048837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2B8433C3-BBE6-09AD-24F7-77A62B9A3BDD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9042534" y="2782099"/>
            <a:ext cx="234582" cy="143557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A817FED5-F267-B387-2D60-39B3CAA52CC1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9265686" y="4212961"/>
            <a:ext cx="604540" cy="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3B5E0965-C97E-D726-9FF7-AE0F1665B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116464"/>
            <a:ext cx="4356613" cy="2632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8B22712-84FB-06EA-A541-825EB0B9E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704" y="1392027"/>
            <a:ext cx="6826404" cy="2964901"/>
          </a:xfrm>
          <a:prstGeom prst="rect">
            <a:avLst/>
          </a:prstGeom>
        </p:spPr>
      </p:pic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73DC523-51FD-7EFC-55A2-2C703E1F6C88}"/>
              </a:ext>
            </a:extLst>
          </p:cNvPr>
          <p:cNvCxnSpPr/>
          <p:nvPr/>
        </p:nvCxnSpPr>
        <p:spPr>
          <a:xfrm flipV="1">
            <a:off x="10344467" y="5476915"/>
            <a:ext cx="0" cy="388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이등변 삼각형 45">
            <a:extLst>
              <a:ext uri="{FF2B5EF4-FFF2-40B4-BE49-F238E27FC236}">
                <a16:creationId xmlns:a16="http://schemas.microsoft.com/office/drawing/2014/main" id="{CF5B2CE3-3355-417A-628D-A946B54504AE}"/>
              </a:ext>
            </a:extLst>
          </p:cNvPr>
          <p:cNvSpPr/>
          <p:nvPr/>
        </p:nvSpPr>
        <p:spPr>
          <a:xfrm rot="5400000">
            <a:off x="677645" y="4111973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71DEA1-0853-C172-F6BB-CE6307DDFB5F}"/>
              </a:ext>
            </a:extLst>
          </p:cNvPr>
          <p:cNvSpPr txBox="1"/>
          <p:nvPr/>
        </p:nvSpPr>
        <p:spPr>
          <a:xfrm>
            <a:off x="925551" y="4421481"/>
            <a:ext cx="7961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Return three matrices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42C0042-BC59-E454-66D6-479CDF685B60}"/>
              </a:ext>
            </a:extLst>
          </p:cNvPr>
          <p:cNvSpPr/>
          <p:nvPr/>
        </p:nvSpPr>
        <p:spPr>
          <a:xfrm>
            <a:off x="4660566" y="4889772"/>
            <a:ext cx="4507545" cy="7384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attn_weights_block1.shape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batch_size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self.num_heads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tar_seq_len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tar_seq_len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02A2959-01BB-C907-CA60-56142F25EF75}"/>
              </a:ext>
            </a:extLst>
          </p:cNvPr>
          <p:cNvSpPr/>
          <p:nvPr/>
        </p:nvSpPr>
        <p:spPr>
          <a:xfrm>
            <a:off x="4660566" y="5880724"/>
            <a:ext cx="4507545" cy="7384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attn_weights_block1.shape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batch_size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self.num_heads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tar_seq_len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tar_seq_len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5B29944-65EF-7C1F-C254-AF92876F2D06}"/>
              </a:ext>
            </a:extLst>
          </p:cNvPr>
          <p:cNvSpPr/>
          <p:nvPr/>
        </p:nvSpPr>
        <p:spPr>
          <a:xfrm>
            <a:off x="921704" y="5339841"/>
            <a:ext cx="3510987" cy="7384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out3.shape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batch_size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tar_seq_len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d_model</a:t>
            </a:r>
            <a:r>
              <a:rPr lang="en-US" altLang="ko-KR" sz="1400" dirty="0">
                <a:solidFill>
                  <a:schemeClr val="tx1"/>
                </a:solidFill>
              </a:rPr>
              <a:t>)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E6E90764-CF82-09A4-7974-C07F91BCC74B}"/>
              </a:ext>
            </a:extLst>
          </p:cNvPr>
          <p:cNvCxnSpPr>
            <a:cxnSpLocks/>
          </p:cNvCxnSpPr>
          <p:nvPr/>
        </p:nvCxnSpPr>
        <p:spPr>
          <a:xfrm>
            <a:off x="10841776" y="2795841"/>
            <a:ext cx="685320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26944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75</a:t>
            </a:fld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and Decoder Layers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435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192F4A4-47E1-D7DB-FC83-76207C542F3F}"/>
              </a:ext>
            </a:extLst>
          </p:cNvPr>
          <p:cNvSpPr/>
          <p:nvPr/>
        </p:nvSpPr>
        <p:spPr>
          <a:xfrm>
            <a:off x="2324210" y="2027057"/>
            <a:ext cx="1671637" cy="2154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5158880-1C07-D861-158E-07F6B0E525F6}"/>
              </a:ext>
            </a:extLst>
          </p:cNvPr>
          <p:cNvSpPr/>
          <p:nvPr/>
        </p:nvSpPr>
        <p:spPr>
          <a:xfrm>
            <a:off x="2465889" y="1825822"/>
            <a:ext cx="1405890" cy="2514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Encoder Layer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092B43F-642E-B90F-241E-FF582B881E2C}"/>
              </a:ext>
            </a:extLst>
          </p:cNvPr>
          <p:cNvCxnSpPr>
            <a:cxnSpLocks/>
          </p:cNvCxnSpPr>
          <p:nvPr/>
        </p:nvCxnSpPr>
        <p:spPr>
          <a:xfrm flipV="1">
            <a:off x="3166688" y="4029380"/>
            <a:ext cx="0" cy="388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47D931E-DDAF-A3BD-4641-3091659B6772}"/>
              </a:ext>
            </a:extLst>
          </p:cNvPr>
          <p:cNvSpPr/>
          <p:nvPr/>
        </p:nvSpPr>
        <p:spPr>
          <a:xfrm>
            <a:off x="2665644" y="3658144"/>
            <a:ext cx="971551" cy="369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2D1FD48-7FB2-5939-3352-BE423ED3DCB7}"/>
              </a:ext>
            </a:extLst>
          </p:cNvPr>
          <p:cNvSpPr/>
          <p:nvPr/>
        </p:nvSpPr>
        <p:spPr>
          <a:xfrm>
            <a:off x="2665646" y="2657933"/>
            <a:ext cx="971551" cy="3693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ffn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401F0C9-1739-F6A6-690F-CBD4D87E48D1}"/>
              </a:ext>
            </a:extLst>
          </p:cNvPr>
          <p:cNvSpPr/>
          <p:nvPr/>
        </p:nvSpPr>
        <p:spPr>
          <a:xfrm>
            <a:off x="2665645" y="3299019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EC6B579-4438-E87F-7053-911D9C4FB1B9}"/>
              </a:ext>
            </a:extLst>
          </p:cNvPr>
          <p:cNvSpPr/>
          <p:nvPr/>
        </p:nvSpPr>
        <p:spPr>
          <a:xfrm>
            <a:off x="2665646" y="2298721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09000DC-65E6-14FA-CBD1-E3795684890A}"/>
              </a:ext>
            </a:extLst>
          </p:cNvPr>
          <p:cNvSpPr/>
          <p:nvPr/>
        </p:nvSpPr>
        <p:spPr>
          <a:xfrm>
            <a:off x="5260183" y="2025732"/>
            <a:ext cx="1671633" cy="3311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CA92086-EB4C-C187-211F-CC72890A3C1A}"/>
              </a:ext>
            </a:extLst>
          </p:cNvPr>
          <p:cNvSpPr/>
          <p:nvPr/>
        </p:nvSpPr>
        <p:spPr>
          <a:xfrm>
            <a:off x="5386396" y="1860409"/>
            <a:ext cx="1405890" cy="251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A7CC929-7223-3674-F929-824295E4455A}"/>
              </a:ext>
            </a:extLst>
          </p:cNvPr>
          <p:cNvSpPr/>
          <p:nvPr/>
        </p:nvSpPr>
        <p:spPr>
          <a:xfrm>
            <a:off x="5619697" y="4750880"/>
            <a:ext cx="971551" cy="369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E3E75E8-C67D-1B4F-1D25-FA88F9D98FEC}"/>
              </a:ext>
            </a:extLst>
          </p:cNvPr>
          <p:cNvSpPr/>
          <p:nvPr/>
        </p:nvSpPr>
        <p:spPr>
          <a:xfrm>
            <a:off x="5619697" y="2656609"/>
            <a:ext cx="971551" cy="3693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ffn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3E3D849-73D5-D860-6A65-45A5002AFDEC}"/>
              </a:ext>
            </a:extLst>
          </p:cNvPr>
          <p:cNvSpPr/>
          <p:nvPr/>
        </p:nvSpPr>
        <p:spPr>
          <a:xfrm>
            <a:off x="5619908" y="4388099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518CAE3-D690-12BE-C6B7-22B3BBBD35B6}"/>
              </a:ext>
            </a:extLst>
          </p:cNvPr>
          <p:cNvSpPr/>
          <p:nvPr/>
        </p:nvSpPr>
        <p:spPr>
          <a:xfrm>
            <a:off x="5608162" y="3297694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61C0F1A-2ED4-0728-D5D9-A40EFABCB172}"/>
              </a:ext>
            </a:extLst>
          </p:cNvPr>
          <p:cNvSpPr/>
          <p:nvPr/>
        </p:nvSpPr>
        <p:spPr>
          <a:xfrm>
            <a:off x="5619697" y="3656819"/>
            <a:ext cx="971551" cy="369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mha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B6BD63B-03E4-1CC4-2269-18674E4F9EE6}"/>
              </a:ext>
            </a:extLst>
          </p:cNvPr>
          <p:cNvSpPr/>
          <p:nvPr/>
        </p:nvSpPr>
        <p:spPr>
          <a:xfrm>
            <a:off x="5619696" y="2302905"/>
            <a:ext cx="971551" cy="22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7DAF6CAF-D592-62CD-496E-BA8021816AAF}"/>
              </a:ext>
            </a:extLst>
          </p:cNvPr>
          <p:cNvCxnSpPr>
            <a:cxnSpLocks/>
          </p:cNvCxnSpPr>
          <p:nvPr/>
        </p:nvCxnSpPr>
        <p:spPr>
          <a:xfrm flipH="1" flipV="1">
            <a:off x="6117218" y="4026091"/>
            <a:ext cx="3335" cy="348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651FCBF-C98A-9D6C-E79D-464E8B37520D}"/>
              </a:ext>
            </a:extLst>
          </p:cNvPr>
          <p:cNvCxnSpPr>
            <a:cxnSpLocks/>
            <a:stCxn id="61" idx="0"/>
            <a:endCxn id="63" idx="2"/>
          </p:cNvCxnSpPr>
          <p:nvPr/>
        </p:nvCxnSpPr>
        <p:spPr>
          <a:xfrm flipV="1">
            <a:off x="6105473" y="4614676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941B5D48-E40D-A0BB-25D9-1413FAC77039}"/>
              </a:ext>
            </a:extLst>
          </p:cNvPr>
          <p:cNvCxnSpPr>
            <a:cxnSpLocks/>
          </p:cNvCxnSpPr>
          <p:nvPr/>
        </p:nvCxnSpPr>
        <p:spPr>
          <a:xfrm flipV="1">
            <a:off x="6117218" y="3509185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F568E71-D494-A28B-F026-0DFA73C308E0}"/>
              </a:ext>
            </a:extLst>
          </p:cNvPr>
          <p:cNvCxnSpPr>
            <a:cxnSpLocks/>
          </p:cNvCxnSpPr>
          <p:nvPr/>
        </p:nvCxnSpPr>
        <p:spPr>
          <a:xfrm flipV="1">
            <a:off x="6117218" y="2518341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152FF2C-D363-EB73-CC30-4E2E1228DB27}"/>
              </a:ext>
            </a:extLst>
          </p:cNvPr>
          <p:cNvCxnSpPr>
            <a:cxnSpLocks/>
          </p:cNvCxnSpPr>
          <p:nvPr/>
        </p:nvCxnSpPr>
        <p:spPr>
          <a:xfrm flipV="1">
            <a:off x="3151208" y="2519727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EBD1A5A-4728-9268-64BA-A21764EC28C2}"/>
              </a:ext>
            </a:extLst>
          </p:cNvPr>
          <p:cNvCxnSpPr>
            <a:cxnSpLocks/>
          </p:cNvCxnSpPr>
          <p:nvPr/>
        </p:nvCxnSpPr>
        <p:spPr>
          <a:xfrm flipV="1">
            <a:off x="3166477" y="3517041"/>
            <a:ext cx="211" cy="13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9F3359D5-4394-C420-D792-5CC81C5F8E1D}"/>
              </a:ext>
            </a:extLst>
          </p:cNvPr>
          <p:cNvCxnSpPr>
            <a:stCxn id="52" idx="2"/>
          </p:cNvCxnSpPr>
          <p:nvPr/>
        </p:nvCxnSpPr>
        <p:spPr>
          <a:xfrm rot="5400000" flipH="1">
            <a:off x="2514724" y="3536308"/>
            <a:ext cx="596469" cy="694140"/>
          </a:xfrm>
          <a:prstGeom prst="bentConnector4">
            <a:avLst>
              <a:gd name="adj1" fmla="val 958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C273E39-E4F7-11E3-5501-9FE98D2FD5ED}"/>
              </a:ext>
            </a:extLst>
          </p:cNvPr>
          <p:cNvCxnSpPr>
            <a:cxnSpLocks/>
          </p:cNvCxnSpPr>
          <p:nvPr/>
        </p:nvCxnSpPr>
        <p:spPr>
          <a:xfrm>
            <a:off x="2465888" y="3585143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C159A42F-E5F6-E7AD-132E-0E5FE7B31868}"/>
              </a:ext>
            </a:extLst>
          </p:cNvPr>
          <p:cNvCxnSpPr/>
          <p:nvPr/>
        </p:nvCxnSpPr>
        <p:spPr>
          <a:xfrm rot="5400000" flipH="1">
            <a:off x="2521172" y="2555428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9515061B-8E66-EB97-5B97-880EACEA351E}"/>
              </a:ext>
            </a:extLst>
          </p:cNvPr>
          <p:cNvCxnSpPr>
            <a:cxnSpLocks/>
          </p:cNvCxnSpPr>
          <p:nvPr/>
        </p:nvCxnSpPr>
        <p:spPr>
          <a:xfrm>
            <a:off x="2472336" y="2604263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2442F29-0930-5E9F-5ED5-F5A3F9376D83}"/>
              </a:ext>
            </a:extLst>
          </p:cNvPr>
          <p:cNvCxnSpPr>
            <a:cxnSpLocks/>
            <a:stCxn id="57" idx="0"/>
          </p:cNvCxnSpPr>
          <p:nvPr/>
        </p:nvCxnSpPr>
        <p:spPr>
          <a:xfrm flipH="1" flipV="1">
            <a:off x="3151208" y="3052279"/>
            <a:ext cx="213" cy="246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5AE66068-F6CA-7D0C-4158-22679FFB59FD}"/>
              </a:ext>
            </a:extLst>
          </p:cNvPr>
          <p:cNvCxnSpPr>
            <a:cxnSpLocks/>
          </p:cNvCxnSpPr>
          <p:nvPr/>
        </p:nvCxnSpPr>
        <p:spPr>
          <a:xfrm flipH="1" flipV="1">
            <a:off x="6116157" y="3009519"/>
            <a:ext cx="213" cy="246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467F3E68-F99C-DB44-A1C8-851C0F3B9EBE}"/>
              </a:ext>
            </a:extLst>
          </p:cNvPr>
          <p:cNvCxnSpPr/>
          <p:nvPr/>
        </p:nvCxnSpPr>
        <p:spPr>
          <a:xfrm rot="5400000" flipH="1">
            <a:off x="5477354" y="2549344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BD60815B-11BC-242B-4D74-D5A84539DC81}"/>
              </a:ext>
            </a:extLst>
          </p:cNvPr>
          <p:cNvCxnSpPr>
            <a:cxnSpLocks/>
          </p:cNvCxnSpPr>
          <p:nvPr/>
        </p:nvCxnSpPr>
        <p:spPr>
          <a:xfrm>
            <a:off x="5437339" y="2604541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8C106CF9-31E4-5432-0FF5-E9253BA3D069}"/>
              </a:ext>
            </a:extLst>
          </p:cNvPr>
          <p:cNvCxnSpPr/>
          <p:nvPr/>
        </p:nvCxnSpPr>
        <p:spPr>
          <a:xfrm rot="5400000" flipH="1">
            <a:off x="5460168" y="3534921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8D86A697-1E0D-B308-01C6-7E18191E520F}"/>
              </a:ext>
            </a:extLst>
          </p:cNvPr>
          <p:cNvCxnSpPr>
            <a:cxnSpLocks/>
          </p:cNvCxnSpPr>
          <p:nvPr/>
        </p:nvCxnSpPr>
        <p:spPr>
          <a:xfrm>
            <a:off x="5420153" y="3590118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D880CE0A-B6EB-C5C2-9722-76AB466B79B2}"/>
              </a:ext>
            </a:extLst>
          </p:cNvPr>
          <p:cNvCxnSpPr/>
          <p:nvPr/>
        </p:nvCxnSpPr>
        <p:spPr>
          <a:xfrm rot="5400000" flipH="1">
            <a:off x="5460167" y="4622165"/>
            <a:ext cx="596469" cy="694140"/>
          </a:xfrm>
          <a:prstGeom prst="bentConnector4">
            <a:avLst>
              <a:gd name="adj1" fmla="val -1"/>
              <a:gd name="adj2" fmla="val 100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B862594D-0DDD-88FC-23AB-3B3121412914}"/>
              </a:ext>
            </a:extLst>
          </p:cNvPr>
          <p:cNvCxnSpPr>
            <a:cxnSpLocks/>
          </p:cNvCxnSpPr>
          <p:nvPr/>
        </p:nvCxnSpPr>
        <p:spPr>
          <a:xfrm>
            <a:off x="5420152" y="4677362"/>
            <a:ext cx="68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2B8433C3-BBE6-09AD-24F7-77A62B9A3BDD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3637197" y="2412010"/>
            <a:ext cx="967510" cy="142947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A817FED5-F267-B387-2D60-39B3CAA52CC1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4604707" y="3841486"/>
            <a:ext cx="1014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970D995-5637-C243-CACA-D193C4A12218}"/>
              </a:ext>
            </a:extLst>
          </p:cNvPr>
          <p:cNvCxnSpPr/>
          <p:nvPr/>
        </p:nvCxnSpPr>
        <p:spPr>
          <a:xfrm flipV="1">
            <a:off x="6093938" y="5105440"/>
            <a:ext cx="0" cy="388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261EB0-0B21-B6DA-8D20-7B7CC2B56F97}"/>
              </a:ext>
            </a:extLst>
          </p:cNvPr>
          <p:cNvSpPr/>
          <p:nvPr/>
        </p:nvSpPr>
        <p:spPr>
          <a:xfrm>
            <a:off x="1574937" y="4426140"/>
            <a:ext cx="3152542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 shape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batch_num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inp_seq_len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d_model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4C2A5DC-7A3F-AFE9-13D2-BCC41108A10C}"/>
              </a:ext>
            </a:extLst>
          </p:cNvPr>
          <p:cNvSpPr/>
          <p:nvPr/>
        </p:nvSpPr>
        <p:spPr>
          <a:xfrm>
            <a:off x="7290243" y="2143005"/>
            <a:ext cx="3152542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output matrix shape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batch_num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tar_seq_len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d_model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8FAE951-0E34-63AF-EAC9-A15E8A224EB2}"/>
              </a:ext>
            </a:extLst>
          </p:cNvPr>
          <p:cNvCxnSpPr>
            <a:cxnSpLocks/>
          </p:cNvCxnSpPr>
          <p:nvPr/>
        </p:nvCxnSpPr>
        <p:spPr>
          <a:xfrm>
            <a:off x="6598085" y="2412010"/>
            <a:ext cx="68532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2370CDC-7B61-B56B-492A-61704807CD08}"/>
              </a:ext>
            </a:extLst>
          </p:cNvPr>
          <p:cNvSpPr/>
          <p:nvPr/>
        </p:nvSpPr>
        <p:spPr>
          <a:xfrm>
            <a:off x="4513070" y="5506202"/>
            <a:ext cx="3152542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 shape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batch_num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tar_seq_len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d_model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B31ACDD-E00C-40A0-C2E0-0D8FC51E374B}"/>
              </a:ext>
            </a:extLst>
          </p:cNvPr>
          <p:cNvSpPr/>
          <p:nvPr/>
        </p:nvSpPr>
        <p:spPr>
          <a:xfrm>
            <a:off x="7267352" y="2806440"/>
            <a:ext cx="4507545" cy="559629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attn_weights_block.shape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batch_size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self.num_heads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tar_seq_len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tar_seq_len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C3893625-7803-8506-255D-2B9D4D8461B7}"/>
              </a:ext>
            </a:extLst>
          </p:cNvPr>
          <p:cNvSpPr/>
          <p:nvPr/>
        </p:nvSpPr>
        <p:spPr>
          <a:xfrm>
            <a:off x="3166477" y="1110834"/>
            <a:ext cx="3152542" cy="559628"/>
          </a:xfrm>
          <a:prstGeom prst="rect">
            <a:avLst/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enc_output</a:t>
            </a:r>
            <a:r>
              <a:rPr lang="en-US" altLang="ko-KR" sz="1400" dirty="0">
                <a:solidFill>
                  <a:schemeClr val="tx1"/>
                </a:solidFill>
              </a:rPr>
              <a:t> matrix shape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batch_num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inp_seq_len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d_model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0F8ECD64-9B14-0C3B-5405-D709A37F6DA1}"/>
              </a:ext>
            </a:extLst>
          </p:cNvPr>
          <p:cNvCxnSpPr>
            <a:cxnSpLocks/>
          </p:cNvCxnSpPr>
          <p:nvPr/>
        </p:nvCxnSpPr>
        <p:spPr>
          <a:xfrm flipV="1">
            <a:off x="4234105" y="1670462"/>
            <a:ext cx="0" cy="741547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7E97F9D-DFBB-4CB3-2438-D70C74244987}"/>
              </a:ext>
            </a:extLst>
          </p:cNvPr>
          <p:cNvSpPr txBox="1"/>
          <p:nvPr/>
        </p:nvSpPr>
        <p:spPr>
          <a:xfrm>
            <a:off x="2887148" y="4940573"/>
            <a:ext cx="249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 padding mask</a:t>
            </a:r>
            <a:endParaRPr lang="ko-KR" alt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8E519C5-DD0E-D8C7-A5ED-1FF6E6A7FA88}"/>
              </a:ext>
            </a:extLst>
          </p:cNvPr>
          <p:cNvSpPr txBox="1"/>
          <p:nvPr/>
        </p:nvSpPr>
        <p:spPr>
          <a:xfrm>
            <a:off x="5725640" y="6022573"/>
            <a:ext cx="4256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 padding mask and</a:t>
            </a:r>
          </a:p>
          <a:p>
            <a:r>
              <a:rPr lang="en-US" altLang="ko-KR" dirty="0"/>
              <a:t>   look ahead mask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667480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76</a:t>
            </a:fld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and Decoder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403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DD4C4AA-F430-1BA8-4B3F-8C995C58B1E5}"/>
              </a:ext>
            </a:extLst>
          </p:cNvPr>
          <p:cNvSpPr txBox="1"/>
          <p:nvPr/>
        </p:nvSpPr>
        <p:spPr>
          <a:xfrm>
            <a:off x="923456" y="1179280"/>
            <a:ext cx="108037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So, we have seen encoder/decoder layers</a:t>
            </a:r>
          </a:p>
          <a:p>
            <a:endParaRPr lang="en-US" altLang="ko-KR" dirty="0"/>
          </a:p>
          <a:p>
            <a:r>
              <a:rPr lang="en-US" altLang="ko-KR" dirty="0"/>
              <a:t>    and we know that encoder and decoder consists of N stacks of their layers</a:t>
            </a: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DF6569FB-52D2-97CF-4B3B-0A0B9EC91225}"/>
              </a:ext>
            </a:extLst>
          </p:cNvPr>
          <p:cNvCxnSpPr>
            <a:cxnSpLocks/>
          </p:cNvCxnSpPr>
          <p:nvPr/>
        </p:nvCxnSpPr>
        <p:spPr>
          <a:xfrm flipV="1">
            <a:off x="2664262" y="4330340"/>
            <a:ext cx="0" cy="44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90B5F62-9068-EEF0-D44F-5A6C936919E2}"/>
              </a:ext>
            </a:extLst>
          </p:cNvPr>
          <p:cNvSpPr/>
          <p:nvPr/>
        </p:nvSpPr>
        <p:spPr>
          <a:xfrm>
            <a:off x="1529730" y="3881617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294B367-0A9D-5B3E-CBF3-4689C2ECE7A3}"/>
              </a:ext>
            </a:extLst>
          </p:cNvPr>
          <p:cNvSpPr/>
          <p:nvPr/>
        </p:nvSpPr>
        <p:spPr>
          <a:xfrm>
            <a:off x="1529730" y="3123838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21DBE96-4F87-6D43-F598-DABC6FCCF5A5}"/>
              </a:ext>
            </a:extLst>
          </p:cNvPr>
          <p:cNvSpPr/>
          <p:nvPr/>
        </p:nvSpPr>
        <p:spPr>
          <a:xfrm>
            <a:off x="5652997" y="3123838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C9BF39AC-1EAB-21F7-C0F7-7C5DC0C513D7}"/>
              </a:ext>
            </a:extLst>
          </p:cNvPr>
          <p:cNvCxnSpPr>
            <a:cxnSpLocks/>
            <a:stCxn id="93" idx="0"/>
            <a:endCxn id="94" idx="2"/>
          </p:cNvCxnSpPr>
          <p:nvPr/>
        </p:nvCxnSpPr>
        <p:spPr>
          <a:xfrm flipV="1">
            <a:off x="2664263" y="3572561"/>
            <a:ext cx="0" cy="3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62B880CB-CB11-043D-91A6-8CCBBE5EEA98}"/>
              </a:ext>
            </a:extLst>
          </p:cNvPr>
          <p:cNvCxnSpPr>
            <a:cxnSpLocks/>
            <a:stCxn id="94" idx="3"/>
            <a:endCxn id="101" idx="1"/>
          </p:cNvCxnSpPr>
          <p:nvPr/>
        </p:nvCxnSpPr>
        <p:spPr>
          <a:xfrm>
            <a:off x="3798796" y="3348200"/>
            <a:ext cx="1854201" cy="757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24A0EBB8-2306-61D0-F529-9F49766517A3}"/>
              </a:ext>
            </a:extLst>
          </p:cNvPr>
          <p:cNvCxnSpPr>
            <a:cxnSpLocks/>
          </p:cNvCxnSpPr>
          <p:nvPr/>
        </p:nvCxnSpPr>
        <p:spPr>
          <a:xfrm flipV="1">
            <a:off x="6804463" y="3572561"/>
            <a:ext cx="0" cy="3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6B3C6DB9-AD0F-21F9-9CA2-92D4353F74E4}"/>
              </a:ext>
            </a:extLst>
          </p:cNvPr>
          <p:cNvCxnSpPr>
            <a:cxnSpLocks/>
          </p:cNvCxnSpPr>
          <p:nvPr/>
        </p:nvCxnSpPr>
        <p:spPr>
          <a:xfrm flipV="1">
            <a:off x="6804463" y="2814782"/>
            <a:ext cx="0" cy="3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45A44191-5637-406C-DB59-C1E2AA64A1B6}"/>
              </a:ext>
            </a:extLst>
          </p:cNvPr>
          <p:cNvCxnSpPr>
            <a:cxnSpLocks/>
          </p:cNvCxnSpPr>
          <p:nvPr/>
        </p:nvCxnSpPr>
        <p:spPr>
          <a:xfrm flipV="1">
            <a:off x="6793032" y="4330340"/>
            <a:ext cx="0" cy="44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6C7D19DF-E839-F68D-ADD8-DECF1904C7E3}"/>
              </a:ext>
            </a:extLst>
          </p:cNvPr>
          <p:cNvSpPr/>
          <p:nvPr/>
        </p:nvSpPr>
        <p:spPr>
          <a:xfrm>
            <a:off x="5652997" y="3881617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9D84B149-EEB6-9EC6-95B1-3B032B02FC9F}"/>
              </a:ext>
            </a:extLst>
          </p:cNvPr>
          <p:cNvCxnSpPr>
            <a:cxnSpLocks/>
            <a:stCxn id="94" idx="3"/>
            <a:endCxn id="95" idx="1"/>
          </p:cNvCxnSpPr>
          <p:nvPr/>
        </p:nvCxnSpPr>
        <p:spPr>
          <a:xfrm>
            <a:off x="3798796" y="3348200"/>
            <a:ext cx="1854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8E59920-2E00-A8D3-FEB2-80EF065CFB0E}"/>
              </a:ext>
            </a:extLst>
          </p:cNvPr>
          <p:cNvSpPr/>
          <p:nvPr/>
        </p:nvSpPr>
        <p:spPr>
          <a:xfrm>
            <a:off x="1337794" y="2969310"/>
            <a:ext cx="2697479" cy="1527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69F615D-B3E7-CFCA-6ACB-7B00D12CEC5B}"/>
              </a:ext>
            </a:extLst>
          </p:cNvPr>
          <p:cNvSpPr/>
          <p:nvPr/>
        </p:nvSpPr>
        <p:spPr>
          <a:xfrm>
            <a:off x="5412470" y="2984862"/>
            <a:ext cx="2697479" cy="1527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0515B31-C12C-55B8-D945-90F7F533EC91}"/>
              </a:ext>
            </a:extLst>
          </p:cNvPr>
          <p:cNvSpPr txBox="1"/>
          <p:nvPr/>
        </p:nvSpPr>
        <p:spPr>
          <a:xfrm>
            <a:off x="3225870" y="2675963"/>
            <a:ext cx="1926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Encoder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9F75CF0-6E5E-7E15-E0A6-026BD43CC406}"/>
              </a:ext>
            </a:extLst>
          </p:cNvPr>
          <p:cNvSpPr txBox="1"/>
          <p:nvPr/>
        </p:nvSpPr>
        <p:spPr>
          <a:xfrm>
            <a:off x="7247368" y="2671977"/>
            <a:ext cx="1926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Decoder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B1CC4F-DA18-6F1C-EF60-075086C55E7F}"/>
              </a:ext>
            </a:extLst>
          </p:cNvPr>
          <p:cNvSpPr txBox="1"/>
          <p:nvPr/>
        </p:nvSpPr>
        <p:spPr>
          <a:xfrm>
            <a:off x="8162590" y="3537491"/>
            <a:ext cx="1280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 =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302980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77</a:t>
            </a:fld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and Decoder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403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899662FA-F87A-2D92-53D0-20268C0D2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116464"/>
            <a:ext cx="10388482" cy="291667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E65859F-2257-D97A-12B0-65B7A0A5666D}"/>
              </a:ext>
            </a:extLst>
          </p:cNvPr>
          <p:cNvSpPr txBox="1"/>
          <p:nvPr/>
        </p:nvSpPr>
        <p:spPr>
          <a:xfrm>
            <a:off x="923456" y="4351117"/>
            <a:ext cx="1080372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this is </a:t>
            </a:r>
            <a:r>
              <a:rPr lang="en-US" altLang="ko-KR" dirty="0" err="1"/>
              <a:t>init</a:t>
            </a:r>
            <a:r>
              <a:rPr lang="en-US" altLang="ko-KR" dirty="0"/>
              <a:t> function for class Encoder</a:t>
            </a:r>
          </a:p>
          <a:p>
            <a:endParaRPr lang="en-US" altLang="ko-KR" dirty="0"/>
          </a:p>
          <a:p>
            <a:r>
              <a:rPr lang="en-US" altLang="ko-KR" dirty="0"/>
              <a:t>    embedding for embedding layer to create embedding matrix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pos_encoding</a:t>
            </a:r>
            <a:r>
              <a:rPr lang="en-US" altLang="ko-KR" dirty="0"/>
              <a:t> for positional encoding</a:t>
            </a:r>
          </a:p>
          <a:p>
            <a:r>
              <a:rPr lang="en-US" altLang="ko-KR" dirty="0"/>
              <a:t>    dropout for dropout layer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B78B355-214F-13B8-2627-E25B030A79D5}"/>
              </a:ext>
            </a:extLst>
          </p:cNvPr>
          <p:cNvSpPr/>
          <p:nvPr/>
        </p:nvSpPr>
        <p:spPr>
          <a:xfrm>
            <a:off x="6272212" y="1300162"/>
            <a:ext cx="1514475" cy="28575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FAFDD1F-AAB7-91CB-9587-42E61AA67A78}"/>
              </a:ext>
            </a:extLst>
          </p:cNvPr>
          <p:cNvCxnSpPr/>
          <p:nvPr/>
        </p:nvCxnSpPr>
        <p:spPr>
          <a:xfrm flipV="1">
            <a:off x="6429375" y="747132"/>
            <a:ext cx="0" cy="5530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EF48B38-4458-CCD7-AB46-8E54B093931A}"/>
              </a:ext>
            </a:extLst>
          </p:cNvPr>
          <p:cNvSpPr/>
          <p:nvPr/>
        </p:nvSpPr>
        <p:spPr>
          <a:xfrm>
            <a:off x="6325318" y="196768"/>
            <a:ext cx="2285282" cy="55962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The number of words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for input language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0289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78</a:t>
            </a:fld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and Decoder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403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899662FA-F87A-2D92-53D0-20268C0D2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116464"/>
            <a:ext cx="10388482" cy="291667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E65859F-2257-D97A-12B0-65B7A0A5666D}"/>
              </a:ext>
            </a:extLst>
          </p:cNvPr>
          <p:cNvSpPr txBox="1"/>
          <p:nvPr/>
        </p:nvSpPr>
        <p:spPr>
          <a:xfrm>
            <a:off x="923456" y="4351117"/>
            <a:ext cx="108037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As we said, Encoder consists of N layers ( in this example, </a:t>
            </a:r>
            <a:r>
              <a:rPr lang="en-US" altLang="ko-KR" dirty="0" err="1"/>
              <a:t>num_layers</a:t>
            </a:r>
            <a:r>
              <a:rPr lang="en-US" altLang="ko-KR" dirty="0"/>
              <a:t> )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enc_layers</a:t>
            </a:r>
            <a:r>
              <a:rPr lang="en-US" altLang="ko-KR" dirty="0"/>
              <a:t> is an array, that has </a:t>
            </a:r>
            <a:r>
              <a:rPr lang="en-US" altLang="ko-KR" dirty="0" err="1"/>
              <a:t>num_layers</a:t>
            </a:r>
            <a:r>
              <a:rPr lang="en-US" altLang="ko-KR" dirty="0"/>
              <a:t> of </a:t>
            </a:r>
            <a:r>
              <a:rPr lang="en-US" altLang="ko-KR" dirty="0" err="1"/>
              <a:t>EncoderLayer</a:t>
            </a:r>
            <a:r>
              <a:rPr lang="en-US" altLang="ko-KR" dirty="0"/>
              <a:t> as element</a:t>
            </a: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7CB15B4D-0915-DEDF-0555-219261EBF00D}"/>
              </a:ext>
            </a:extLst>
          </p:cNvPr>
          <p:cNvSpPr/>
          <p:nvPr/>
        </p:nvSpPr>
        <p:spPr>
          <a:xfrm rot="5400000">
            <a:off x="677645" y="3326154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FFB7CEC-95A5-9BF3-AA8A-012AAD38A562}"/>
              </a:ext>
            </a:extLst>
          </p:cNvPr>
          <p:cNvSpPr/>
          <p:nvPr/>
        </p:nvSpPr>
        <p:spPr>
          <a:xfrm>
            <a:off x="8610600" y="3309235"/>
            <a:ext cx="962025" cy="245327"/>
          </a:xfrm>
          <a:prstGeom prst="round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F74D1FF-5401-6834-7E4A-51793A99A16D}"/>
              </a:ext>
            </a:extLst>
          </p:cNvPr>
          <p:cNvSpPr/>
          <p:nvPr/>
        </p:nvSpPr>
        <p:spPr>
          <a:xfrm>
            <a:off x="7405687" y="4365405"/>
            <a:ext cx="1204913" cy="365125"/>
          </a:xfrm>
          <a:prstGeom prst="round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67084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79</a:t>
            </a:fld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and Decoder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403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899662FA-F87A-2D92-53D0-20268C0D2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116464"/>
            <a:ext cx="10388482" cy="291667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E65859F-2257-D97A-12B0-65B7A0A5666D}"/>
              </a:ext>
            </a:extLst>
          </p:cNvPr>
          <p:cNvSpPr txBox="1"/>
          <p:nvPr/>
        </p:nvSpPr>
        <p:spPr>
          <a:xfrm>
            <a:off x="923456" y="4351117"/>
            <a:ext cx="108037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As we said, Encoder consists of N layers ( in this example, </a:t>
            </a:r>
            <a:r>
              <a:rPr lang="en-US" altLang="ko-KR" dirty="0" err="1"/>
              <a:t>num_layers</a:t>
            </a:r>
            <a:r>
              <a:rPr lang="en-US" altLang="ko-KR" dirty="0"/>
              <a:t> )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enc_layers</a:t>
            </a:r>
            <a:r>
              <a:rPr lang="en-US" altLang="ko-KR" dirty="0"/>
              <a:t> is an array, that has </a:t>
            </a:r>
            <a:r>
              <a:rPr lang="en-US" altLang="ko-KR" dirty="0" err="1"/>
              <a:t>num_layers</a:t>
            </a:r>
            <a:r>
              <a:rPr lang="en-US" altLang="ko-KR" dirty="0"/>
              <a:t> of </a:t>
            </a:r>
            <a:r>
              <a:rPr lang="en-US" altLang="ko-KR" dirty="0" err="1"/>
              <a:t>EncoderLayer</a:t>
            </a:r>
            <a:r>
              <a:rPr lang="en-US" altLang="ko-KR" dirty="0"/>
              <a:t> as element</a:t>
            </a: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7CB15B4D-0915-DEDF-0555-219261EBF00D}"/>
              </a:ext>
            </a:extLst>
          </p:cNvPr>
          <p:cNvSpPr/>
          <p:nvPr/>
        </p:nvSpPr>
        <p:spPr>
          <a:xfrm rot="5400000">
            <a:off x="677645" y="3326154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FFB7CEC-95A5-9BF3-AA8A-012AAD38A562}"/>
              </a:ext>
            </a:extLst>
          </p:cNvPr>
          <p:cNvSpPr/>
          <p:nvPr/>
        </p:nvSpPr>
        <p:spPr>
          <a:xfrm>
            <a:off x="8610600" y="3309235"/>
            <a:ext cx="962025" cy="245327"/>
          </a:xfrm>
          <a:prstGeom prst="round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F74D1FF-5401-6834-7E4A-51793A99A16D}"/>
              </a:ext>
            </a:extLst>
          </p:cNvPr>
          <p:cNvSpPr/>
          <p:nvPr/>
        </p:nvSpPr>
        <p:spPr>
          <a:xfrm>
            <a:off x="7405687" y="4365405"/>
            <a:ext cx="1204913" cy="365125"/>
          </a:xfrm>
          <a:prstGeom prst="round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823055E-7541-3F85-B2A6-9BE678B3C8DF}"/>
              </a:ext>
            </a:extLst>
          </p:cNvPr>
          <p:cNvSpPr/>
          <p:nvPr/>
        </p:nvSpPr>
        <p:spPr>
          <a:xfrm>
            <a:off x="7543799" y="3309235"/>
            <a:ext cx="307309" cy="288191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6E2D03-DD1F-DD47-58FE-64A654CA43B0}"/>
              </a:ext>
            </a:extLst>
          </p:cNvPr>
          <p:cNvSpPr/>
          <p:nvPr/>
        </p:nvSpPr>
        <p:spPr>
          <a:xfrm>
            <a:off x="7851108" y="3554563"/>
            <a:ext cx="3876072" cy="13031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syntax</a:t>
            </a:r>
          </a:p>
          <a:p>
            <a:pPr algn="ctr"/>
            <a:endParaRPr lang="en-US" altLang="ko-KR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 is a dummy variable.</a:t>
            </a:r>
          </a:p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num_layers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is used here only,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 through this,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don’t store this value in some variable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C86200A-287D-3431-2862-A12002B2201B}"/>
              </a:ext>
            </a:extLst>
          </p:cNvPr>
          <p:cNvSpPr/>
          <p:nvPr/>
        </p:nvSpPr>
        <p:spPr>
          <a:xfrm>
            <a:off x="7015313" y="4864959"/>
            <a:ext cx="5114623" cy="13343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same as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for(</a:t>
            </a:r>
            <a:r>
              <a:rPr lang="en-US" altLang="ko-K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=0; </a:t>
            </a:r>
            <a:r>
              <a:rPr lang="en-US" altLang="ko-K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en-US" altLang="ko-K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num_layers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 </a:t>
            </a:r>
            <a:r>
              <a:rPr lang="en-US" altLang="ko-K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++){</a:t>
            </a:r>
          </a:p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enc_layers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ko-K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= </a:t>
            </a:r>
            <a:r>
              <a:rPr lang="en-US" altLang="ko-K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EncoderLayer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altLang="ko-K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d_model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altLang="ko-K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num_heads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altLang="ko-K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dff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rate)}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c</a:t>
            </a:r>
          </a:p>
        </p:txBody>
      </p:sp>
    </p:spTree>
    <p:extLst>
      <p:ext uri="{BB962C8B-B14F-4D97-AF65-F5344CB8AC3E}">
        <p14:creationId xmlns:p14="http://schemas.microsoft.com/office/powerpoint/2010/main" val="3243697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8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D48492-1E25-1F74-D5B9-62B6D9D195FE}"/>
                  </a:ext>
                </a:extLst>
              </p:cNvPr>
              <p:cNvSpPr txBox="1"/>
              <p:nvPr/>
            </p:nvSpPr>
            <p:spPr>
              <a:xfrm>
                <a:off x="8255273" y="1557563"/>
                <a:ext cx="1338315" cy="850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@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en-US" altLang="ko-KR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altLang="ko-KR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D48492-1E25-1F74-D5B9-62B6D9D19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273" y="1557563"/>
                <a:ext cx="1338315" cy="850554"/>
              </a:xfrm>
              <a:prstGeom prst="rect">
                <a:avLst/>
              </a:prstGeom>
              <a:blipFill>
                <a:blip r:embed="rId2"/>
                <a:stretch>
                  <a:fillRect l="-3636" r="-909" b="-6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674AEB-9AC3-3756-5846-04FB7C4D6148}"/>
                  </a:ext>
                </a:extLst>
              </p:cNvPr>
              <p:cNvSpPr txBox="1"/>
              <p:nvPr/>
            </p:nvSpPr>
            <p:spPr>
              <a:xfrm>
                <a:off x="6914415" y="3943416"/>
                <a:ext cx="3392369" cy="7159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〮</m:t>
                              </m:r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674AEB-9AC3-3756-5846-04FB7C4D6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415" y="3943416"/>
                <a:ext cx="3392369" cy="715902"/>
              </a:xfrm>
              <a:prstGeom prst="rect">
                <a:avLst/>
              </a:prstGeom>
              <a:blipFill>
                <a:blip r:embed="rId3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F706EF-C7E0-61F9-2A36-92E3D84D1EB6}"/>
                  </a:ext>
                </a:extLst>
              </p:cNvPr>
              <p:cNvSpPr txBox="1"/>
              <p:nvPr/>
            </p:nvSpPr>
            <p:spPr>
              <a:xfrm>
                <a:off x="7871396" y="4661855"/>
                <a:ext cx="4028987" cy="302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※ Z is attention matrix,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ko-KR" altLang="en-US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dimension of matrix K.</a:t>
                </a:r>
                <a:endParaRPr lang="ko-KR" altLang="en-US" sz="130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F706EF-C7E0-61F9-2A36-92E3D84D1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396" y="4661855"/>
                <a:ext cx="4028987" cy="302840"/>
              </a:xfrm>
              <a:prstGeom prst="rect">
                <a:avLst/>
              </a:prstGeom>
              <a:blipFill>
                <a:blip r:embed="rId4"/>
                <a:stretch>
                  <a:fillRect l="-151" b="-183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70AF24B-13E7-7692-5149-D52DD957CA7F}"/>
              </a:ext>
            </a:extLst>
          </p:cNvPr>
          <p:cNvSpPr txBox="1"/>
          <p:nvPr/>
        </p:nvSpPr>
        <p:spPr>
          <a:xfrm>
            <a:off x="6869175" y="669377"/>
            <a:ext cx="4225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 </a:t>
            </a:r>
            <a:r>
              <a:rPr lang="en-US" altLang="ko-KR"/>
              <a:t>First,</a:t>
            </a:r>
            <a:r>
              <a:rPr lang="ko-KR" altLang="en-US"/>
              <a:t> </a:t>
            </a:r>
            <a:r>
              <a:rPr lang="en-US" altLang="ko-KR"/>
              <a:t>get</a:t>
            </a:r>
            <a:r>
              <a:rPr lang="ko-KR" altLang="en-US"/>
              <a:t> </a:t>
            </a:r>
            <a:r>
              <a:rPr lang="en-US" altLang="ko-KR"/>
              <a:t>Query,</a:t>
            </a:r>
            <a:r>
              <a:rPr lang="ko-KR" altLang="en-US"/>
              <a:t> </a:t>
            </a:r>
            <a:r>
              <a:rPr lang="en-US" altLang="ko-KR"/>
              <a:t>Key,</a:t>
            </a:r>
            <a:r>
              <a:rPr lang="ko-KR" altLang="en-US"/>
              <a:t> </a:t>
            </a:r>
            <a:r>
              <a:rPr lang="en-US" altLang="ko-KR"/>
              <a:t>Value</a:t>
            </a:r>
            <a:r>
              <a:rPr lang="ko-KR" altLang="en-US"/>
              <a:t> </a:t>
            </a:r>
            <a:r>
              <a:rPr lang="en-US" altLang="ko-KR"/>
              <a:t>matrix</a:t>
            </a:r>
          </a:p>
          <a:p>
            <a:r>
              <a:rPr lang="en-US" altLang="ko-KR"/>
              <a:t>    from input matrix X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97DC9E-D537-084F-2409-4498748EA006}"/>
              </a:ext>
            </a:extLst>
          </p:cNvPr>
          <p:cNvSpPr/>
          <p:nvPr/>
        </p:nvSpPr>
        <p:spPr>
          <a:xfrm>
            <a:off x="7950277" y="1531989"/>
            <a:ext cx="1948305" cy="95909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62D4026-D9EA-CE2C-C76F-4BA436FCBE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8726" y="1531989"/>
            <a:ext cx="5353797" cy="246731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6AAEDEE-AF20-DDD2-AA64-063C0470BC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913" y="1284304"/>
            <a:ext cx="3610479" cy="24768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39FE5F-E06B-EBD2-1492-D769248FE688}"/>
              </a:ext>
            </a:extLst>
          </p:cNvPr>
          <p:cNvSpPr txBox="1"/>
          <p:nvPr/>
        </p:nvSpPr>
        <p:spPr>
          <a:xfrm>
            <a:off x="6869174" y="3171844"/>
            <a:ext cx="5157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</a:t>
            </a:r>
            <a:r>
              <a:rPr lang="en-US" altLang="ko-KR"/>
              <a:t> Then, derive attention matrix</a:t>
            </a:r>
          </a:p>
          <a:p>
            <a:r>
              <a:rPr lang="en-US" altLang="ko-KR"/>
              <a:t>    through the formula behind</a:t>
            </a:r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7F1BEA3-A540-6205-9210-92EF02C592CA}"/>
              </a:ext>
            </a:extLst>
          </p:cNvPr>
          <p:cNvCxnSpPr/>
          <p:nvPr/>
        </p:nvCxnSpPr>
        <p:spPr>
          <a:xfrm>
            <a:off x="6661188" y="48445"/>
            <a:ext cx="0" cy="6679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9A1D9FF-2434-2ACB-4EA0-2811C804A1D7}"/>
              </a:ext>
            </a:extLst>
          </p:cNvPr>
          <p:cNvSpPr/>
          <p:nvPr/>
        </p:nvSpPr>
        <p:spPr>
          <a:xfrm>
            <a:off x="7206610" y="3894848"/>
            <a:ext cx="2807978" cy="843278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F6D501D-75C7-D50A-7155-D998E8788D77}"/>
              </a:ext>
            </a:extLst>
          </p:cNvPr>
          <p:cNvSpPr/>
          <p:nvPr/>
        </p:nvSpPr>
        <p:spPr>
          <a:xfrm>
            <a:off x="6715693" y="3045981"/>
            <a:ext cx="5250229" cy="239197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76D11E-4261-1E45-BDC7-E6C76600EBBB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Review : Multi Head Attention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F41A51E-3B4D-0617-0817-62D1E962773A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313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A4BA1B2-4BA9-4B43-8B1E-5494AB824520}"/>
              </a:ext>
            </a:extLst>
          </p:cNvPr>
          <p:cNvSpPr/>
          <p:nvPr/>
        </p:nvSpPr>
        <p:spPr>
          <a:xfrm>
            <a:off x="1309629" y="3498104"/>
            <a:ext cx="5349847" cy="50120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A6624AF-E37A-44B3-461F-2AA172EB16DF}"/>
              </a:ext>
            </a:extLst>
          </p:cNvPr>
          <p:cNvSpPr/>
          <p:nvPr/>
        </p:nvSpPr>
        <p:spPr>
          <a:xfrm>
            <a:off x="1308726" y="4497451"/>
            <a:ext cx="5021419" cy="120205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q.shape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(batch_size, seq_len, d_model)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-&gt;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(batch_size, self.num_heads, seq_len, self.depth)</a:t>
            </a:r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1A463A51-CB31-5CBB-A86D-96D9F2BC2AD1}"/>
              </a:ext>
            </a:extLst>
          </p:cNvPr>
          <p:cNvSpPr/>
          <p:nvPr/>
        </p:nvSpPr>
        <p:spPr>
          <a:xfrm rot="5400000">
            <a:off x="1065766" y="2811445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79D5B01-FD62-49D1-744C-3172C1622F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6345" y="3479784"/>
            <a:ext cx="5708942" cy="709727"/>
          </a:xfrm>
          <a:prstGeom prst="rect">
            <a:avLst/>
          </a:prstGeom>
          <a:ln w="25400">
            <a:solidFill>
              <a:srgbClr val="FFC000"/>
            </a:solidFill>
          </a:ln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D7A947CC-EAD0-EA47-18A3-4D7E610B7CCA}"/>
              </a:ext>
            </a:extLst>
          </p:cNvPr>
          <p:cNvSpPr/>
          <p:nvPr/>
        </p:nvSpPr>
        <p:spPr>
          <a:xfrm>
            <a:off x="5775562" y="2544155"/>
            <a:ext cx="4419897" cy="1123303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perm of transpose</a:t>
            </a:r>
          </a:p>
          <a:p>
            <a:pPr algn="ctr"/>
            <a:r>
              <a:rPr lang="en-US" altLang="ko-KR" err="1">
                <a:solidFill>
                  <a:schemeClr val="tx1"/>
                </a:solidFill>
              </a:rPr>
              <a:t>tf.transpose</a:t>
            </a:r>
            <a:r>
              <a:rPr lang="en-US" altLang="ko-KR">
                <a:solidFill>
                  <a:schemeClr val="tx1"/>
                </a:solidFill>
              </a:rPr>
              <a:t>(x, perm=[0, 2, 1, 3]) moves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x[a][b][c][d] to x[a][c][b][d]</a:t>
            </a:r>
          </a:p>
        </p:txBody>
      </p:sp>
    </p:spTree>
    <p:extLst>
      <p:ext uri="{BB962C8B-B14F-4D97-AF65-F5344CB8AC3E}">
        <p14:creationId xmlns:p14="http://schemas.microsoft.com/office/powerpoint/2010/main" val="77797879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80</a:t>
            </a:fld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and Decoder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403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92D135CC-3292-6531-28E6-6203A42C7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56" y="1129929"/>
            <a:ext cx="10430344" cy="26969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EBDCAE-8556-A4EE-4653-C567EDD97EB2}"/>
              </a:ext>
            </a:extLst>
          </p:cNvPr>
          <p:cNvSpPr txBox="1"/>
          <p:nvPr/>
        </p:nvSpPr>
        <p:spPr>
          <a:xfrm>
            <a:off x="923456" y="4351117"/>
            <a:ext cx="1080372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this is </a:t>
            </a:r>
            <a:r>
              <a:rPr lang="en-US" altLang="ko-KR" dirty="0" err="1"/>
              <a:t>init</a:t>
            </a:r>
            <a:r>
              <a:rPr lang="en-US" altLang="ko-KR" dirty="0"/>
              <a:t> function for class Decoder</a:t>
            </a:r>
          </a:p>
          <a:p>
            <a:endParaRPr lang="en-US" altLang="ko-KR" dirty="0"/>
          </a:p>
          <a:p>
            <a:r>
              <a:rPr lang="en-US" altLang="ko-KR" dirty="0"/>
              <a:t>    embedding for embedding layer to create embedding matrix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pos_encoding</a:t>
            </a:r>
            <a:r>
              <a:rPr lang="en-US" altLang="ko-KR" dirty="0"/>
              <a:t> for positional encoding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dec_layers</a:t>
            </a:r>
            <a:r>
              <a:rPr lang="en-US" altLang="ko-KR" dirty="0"/>
              <a:t> is an array containing decoder layers</a:t>
            </a:r>
          </a:p>
          <a:p>
            <a:r>
              <a:rPr lang="en-US" altLang="ko-KR" dirty="0"/>
              <a:t>    dropout for dropout layer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CEA1652-9571-7981-C5F5-3ED4D1BE055B}"/>
              </a:ext>
            </a:extLst>
          </p:cNvPr>
          <p:cNvSpPr/>
          <p:nvPr/>
        </p:nvSpPr>
        <p:spPr>
          <a:xfrm>
            <a:off x="6272212" y="1347353"/>
            <a:ext cx="1585913" cy="28142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16BCA24-1FE5-7DCB-03FF-71BB660FB116}"/>
              </a:ext>
            </a:extLst>
          </p:cNvPr>
          <p:cNvCxnSpPr>
            <a:cxnSpLocks/>
          </p:cNvCxnSpPr>
          <p:nvPr/>
        </p:nvCxnSpPr>
        <p:spPr>
          <a:xfrm flipV="1">
            <a:off x="6429375" y="795110"/>
            <a:ext cx="0" cy="55224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61CCF1F-F065-F697-AE15-BED461B62CE3}"/>
              </a:ext>
            </a:extLst>
          </p:cNvPr>
          <p:cNvSpPr/>
          <p:nvPr/>
        </p:nvSpPr>
        <p:spPr>
          <a:xfrm>
            <a:off x="6325317" y="243959"/>
            <a:ext cx="2393079" cy="5511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The number of words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for target language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41400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81</a:t>
            </a:fld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and Decoder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403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90B5F62-9068-EEF0-D44F-5A6C936919E2}"/>
              </a:ext>
            </a:extLst>
          </p:cNvPr>
          <p:cNvSpPr/>
          <p:nvPr/>
        </p:nvSpPr>
        <p:spPr>
          <a:xfrm>
            <a:off x="1117487" y="5480556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294B367-0A9D-5B3E-CBF3-4689C2ECE7A3}"/>
              </a:ext>
            </a:extLst>
          </p:cNvPr>
          <p:cNvSpPr/>
          <p:nvPr/>
        </p:nvSpPr>
        <p:spPr>
          <a:xfrm>
            <a:off x="1117487" y="4722777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21DBE96-4F87-6D43-F598-DABC6FCCF5A5}"/>
              </a:ext>
            </a:extLst>
          </p:cNvPr>
          <p:cNvSpPr/>
          <p:nvPr/>
        </p:nvSpPr>
        <p:spPr>
          <a:xfrm>
            <a:off x="5240754" y="4722777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C9BF39AC-1EAB-21F7-C0F7-7C5DC0C513D7}"/>
              </a:ext>
            </a:extLst>
          </p:cNvPr>
          <p:cNvCxnSpPr>
            <a:cxnSpLocks/>
            <a:stCxn id="93" idx="0"/>
            <a:endCxn id="94" idx="2"/>
          </p:cNvCxnSpPr>
          <p:nvPr/>
        </p:nvCxnSpPr>
        <p:spPr>
          <a:xfrm flipV="1">
            <a:off x="2252020" y="5171500"/>
            <a:ext cx="0" cy="3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62B880CB-CB11-043D-91A6-8CCBBE5EEA98}"/>
              </a:ext>
            </a:extLst>
          </p:cNvPr>
          <p:cNvCxnSpPr>
            <a:cxnSpLocks/>
            <a:stCxn id="94" idx="3"/>
            <a:endCxn id="101" idx="1"/>
          </p:cNvCxnSpPr>
          <p:nvPr/>
        </p:nvCxnSpPr>
        <p:spPr>
          <a:xfrm>
            <a:off x="3386553" y="4947139"/>
            <a:ext cx="1854201" cy="757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24A0EBB8-2306-61D0-F529-9F49766517A3}"/>
              </a:ext>
            </a:extLst>
          </p:cNvPr>
          <p:cNvCxnSpPr>
            <a:cxnSpLocks/>
          </p:cNvCxnSpPr>
          <p:nvPr/>
        </p:nvCxnSpPr>
        <p:spPr>
          <a:xfrm flipV="1">
            <a:off x="6392220" y="5171500"/>
            <a:ext cx="0" cy="3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6B3C6DB9-AD0F-21F9-9CA2-92D4353F74E4}"/>
              </a:ext>
            </a:extLst>
          </p:cNvPr>
          <p:cNvCxnSpPr>
            <a:cxnSpLocks/>
          </p:cNvCxnSpPr>
          <p:nvPr/>
        </p:nvCxnSpPr>
        <p:spPr>
          <a:xfrm flipV="1">
            <a:off x="6392220" y="4413721"/>
            <a:ext cx="0" cy="3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45A44191-5637-406C-DB59-C1E2AA64A1B6}"/>
              </a:ext>
            </a:extLst>
          </p:cNvPr>
          <p:cNvCxnSpPr>
            <a:cxnSpLocks/>
          </p:cNvCxnSpPr>
          <p:nvPr/>
        </p:nvCxnSpPr>
        <p:spPr>
          <a:xfrm flipV="1">
            <a:off x="6380789" y="5929279"/>
            <a:ext cx="0" cy="44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6C7D19DF-E839-F68D-ADD8-DECF1904C7E3}"/>
              </a:ext>
            </a:extLst>
          </p:cNvPr>
          <p:cNvSpPr/>
          <p:nvPr/>
        </p:nvSpPr>
        <p:spPr>
          <a:xfrm>
            <a:off x="5240754" y="5480556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9D84B149-EEB6-9EC6-95B1-3B032B02FC9F}"/>
              </a:ext>
            </a:extLst>
          </p:cNvPr>
          <p:cNvCxnSpPr>
            <a:cxnSpLocks/>
            <a:stCxn id="94" idx="3"/>
            <a:endCxn id="95" idx="1"/>
          </p:cNvCxnSpPr>
          <p:nvPr/>
        </p:nvCxnSpPr>
        <p:spPr>
          <a:xfrm>
            <a:off x="3386553" y="4947139"/>
            <a:ext cx="1854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8E59920-2E00-A8D3-FEB2-80EF065CFB0E}"/>
              </a:ext>
            </a:extLst>
          </p:cNvPr>
          <p:cNvSpPr/>
          <p:nvPr/>
        </p:nvSpPr>
        <p:spPr>
          <a:xfrm>
            <a:off x="925551" y="4568249"/>
            <a:ext cx="2697479" cy="1527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69F615D-B3E7-CFCA-6ACB-7B00D12CEC5B}"/>
              </a:ext>
            </a:extLst>
          </p:cNvPr>
          <p:cNvSpPr/>
          <p:nvPr/>
        </p:nvSpPr>
        <p:spPr>
          <a:xfrm>
            <a:off x="5000227" y="4583801"/>
            <a:ext cx="2697479" cy="1527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0515B31-C12C-55B8-D945-90F7F533EC91}"/>
              </a:ext>
            </a:extLst>
          </p:cNvPr>
          <p:cNvSpPr txBox="1"/>
          <p:nvPr/>
        </p:nvSpPr>
        <p:spPr>
          <a:xfrm>
            <a:off x="2813627" y="4274902"/>
            <a:ext cx="1926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Encoder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9F75CF0-6E5E-7E15-E0A6-026BD43CC406}"/>
              </a:ext>
            </a:extLst>
          </p:cNvPr>
          <p:cNvSpPr txBox="1"/>
          <p:nvPr/>
        </p:nvSpPr>
        <p:spPr>
          <a:xfrm>
            <a:off x="6835125" y="4270916"/>
            <a:ext cx="1926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Decoder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A41B3D-1740-0526-1B5F-25242BE62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991406"/>
            <a:ext cx="3303549" cy="26695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F46F1D5-DDE3-D1A9-E3C3-6F3EE6620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1" y="1238444"/>
            <a:ext cx="4933888" cy="302074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6268D3B-5C94-8A07-B35D-7362B0543C2E}"/>
              </a:ext>
            </a:extLst>
          </p:cNvPr>
          <p:cNvSpPr txBox="1"/>
          <p:nvPr/>
        </p:nvSpPr>
        <p:spPr>
          <a:xfrm>
            <a:off x="6318465" y="940216"/>
            <a:ext cx="551158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This is call function for encoder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▶ </a:t>
            </a:r>
            <a:r>
              <a:rPr lang="en-US" altLang="ko-KR" dirty="0"/>
              <a:t>x is a token ID sequence</a:t>
            </a:r>
          </a:p>
          <a:p>
            <a:r>
              <a:rPr lang="en-US" altLang="ko-KR" dirty="0"/>
              <a:t>    its shape is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▶ </a:t>
            </a:r>
            <a:r>
              <a:rPr lang="en-US" altLang="ko-KR" dirty="0"/>
              <a:t>training is </a:t>
            </a:r>
            <a:r>
              <a:rPr lang="en-US" altLang="ko-KR" dirty="0" err="1"/>
              <a:t>boolean</a:t>
            </a:r>
            <a:r>
              <a:rPr lang="en-US" altLang="ko-KR" dirty="0"/>
              <a:t> type parameter for dropout</a:t>
            </a:r>
          </a:p>
          <a:p>
            <a:endParaRPr lang="en-US" altLang="ko-KR" dirty="0"/>
          </a:p>
          <a:p>
            <a:r>
              <a:rPr lang="ko-KR" altLang="en-US" dirty="0"/>
              <a:t>▶</a:t>
            </a:r>
            <a:r>
              <a:rPr lang="en-US" altLang="ko-KR" dirty="0"/>
              <a:t> mask is a padding mask matrix, and its shape is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C1DCD68-D4F5-317E-A4B9-985B134FD6EF}"/>
              </a:ext>
            </a:extLst>
          </p:cNvPr>
          <p:cNvSpPr/>
          <p:nvPr/>
        </p:nvSpPr>
        <p:spPr>
          <a:xfrm>
            <a:off x="8221020" y="2143662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</a:rPr>
              <a:t>x.shape</a:t>
            </a:r>
            <a:endParaRPr lang="en-US" altLang="ko-KR" sz="1400" dirty="0">
              <a:ln w="0"/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ln w="0"/>
                <a:solidFill>
                  <a:schemeClr val="tx1"/>
                </a:solidFill>
              </a:rPr>
              <a:t>batch_size</a:t>
            </a:r>
            <a:r>
              <a:rPr lang="en-US" altLang="ko-KR" sz="1400" dirty="0">
                <a:ln w="0"/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ln w="0"/>
                <a:solidFill>
                  <a:schemeClr val="tx1"/>
                </a:solidFill>
              </a:rPr>
              <a:t>inp_seq_len</a:t>
            </a:r>
            <a:r>
              <a:rPr lang="en-US" altLang="ko-KR" sz="1400" dirty="0">
                <a:ln w="0"/>
                <a:solidFill>
                  <a:schemeClr val="tx1"/>
                </a:solidFill>
              </a:rPr>
              <a:t>)</a:t>
            </a:r>
            <a:endParaRPr lang="ko-KR" altLang="en-US" sz="1400" dirty="0">
              <a:ln w="0"/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7A6C22D-003E-01C2-ED5A-A13F767F1F01}"/>
              </a:ext>
            </a:extLst>
          </p:cNvPr>
          <p:cNvCxnSpPr>
            <a:cxnSpLocks/>
          </p:cNvCxnSpPr>
          <p:nvPr/>
        </p:nvCxnSpPr>
        <p:spPr>
          <a:xfrm flipV="1">
            <a:off x="2252019" y="5929279"/>
            <a:ext cx="0" cy="44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48391E-7000-277D-8768-B83B9FA84E06}"/>
              </a:ext>
            </a:extLst>
          </p:cNvPr>
          <p:cNvSpPr/>
          <p:nvPr/>
        </p:nvSpPr>
        <p:spPr>
          <a:xfrm>
            <a:off x="8221019" y="3810469"/>
            <a:ext cx="3132781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</a:rPr>
              <a:t>mask.shape</a:t>
            </a:r>
            <a:endParaRPr lang="en-US" altLang="ko-KR" sz="1400" dirty="0">
              <a:ln w="0"/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ln w="0"/>
                <a:solidFill>
                  <a:schemeClr val="tx1"/>
                </a:solidFill>
              </a:rPr>
              <a:t>batch_size</a:t>
            </a:r>
            <a:r>
              <a:rPr lang="en-US" altLang="ko-KR" sz="1400" dirty="0">
                <a:ln w="0"/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ln w="0"/>
                <a:solidFill>
                  <a:schemeClr val="tx1"/>
                </a:solidFill>
              </a:rPr>
              <a:t>inp_seq_len</a:t>
            </a:r>
            <a:r>
              <a:rPr lang="en-US" altLang="ko-KR" sz="1400" dirty="0">
                <a:ln w="0"/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ln w="0"/>
                <a:solidFill>
                  <a:schemeClr val="tx1"/>
                </a:solidFill>
              </a:rPr>
              <a:t>d_model</a:t>
            </a:r>
            <a:r>
              <a:rPr lang="en-US" altLang="ko-KR" sz="1400" dirty="0">
                <a:ln w="0"/>
                <a:solidFill>
                  <a:schemeClr val="tx1"/>
                </a:solidFill>
              </a:rPr>
              <a:t>)</a:t>
            </a:r>
            <a:endParaRPr lang="ko-KR" altLang="en-US" sz="1400" dirty="0">
              <a:ln w="0"/>
              <a:solidFill>
                <a:schemeClr val="tx1"/>
              </a:solidFill>
            </a:endParaRPr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D0D86575-7E3E-BE0B-FCF9-F3322948F42F}"/>
              </a:ext>
            </a:extLst>
          </p:cNvPr>
          <p:cNvSpPr/>
          <p:nvPr/>
        </p:nvSpPr>
        <p:spPr>
          <a:xfrm rot="5400000">
            <a:off x="677645" y="1254456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90998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82</a:t>
            </a:fld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and Decoder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403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DF6569FB-52D2-97CF-4B3B-0A0B9EC91225}"/>
              </a:ext>
            </a:extLst>
          </p:cNvPr>
          <p:cNvCxnSpPr>
            <a:cxnSpLocks/>
          </p:cNvCxnSpPr>
          <p:nvPr/>
        </p:nvCxnSpPr>
        <p:spPr>
          <a:xfrm flipV="1">
            <a:off x="2252019" y="5929279"/>
            <a:ext cx="0" cy="44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90B5F62-9068-EEF0-D44F-5A6C936919E2}"/>
              </a:ext>
            </a:extLst>
          </p:cNvPr>
          <p:cNvSpPr/>
          <p:nvPr/>
        </p:nvSpPr>
        <p:spPr>
          <a:xfrm>
            <a:off x="1117487" y="5480556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294B367-0A9D-5B3E-CBF3-4689C2ECE7A3}"/>
              </a:ext>
            </a:extLst>
          </p:cNvPr>
          <p:cNvSpPr/>
          <p:nvPr/>
        </p:nvSpPr>
        <p:spPr>
          <a:xfrm>
            <a:off x="1117487" y="4722777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21DBE96-4F87-6D43-F598-DABC6FCCF5A5}"/>
              </a:ext>
            </a:extLst>
          </p:cNvPr>
          <p:cNvSpPr/>
          <p:nvPr/>
        </p:nvSpPr>
        <p:spPr>
          <a:xfrm>
            <a:off x="5240754" y="4722777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C9BF39AC-1EAB-21F7-C0F7-7C5DC0C513D7}"/>
              </a:ext>
            </a:extLst>
          </p:cNvPr>
          <p:cNvCxnSpPr>
            <a:cxnSpLocks/>
            <a:stCxn id="93" idx="0"/>
            <a:endCxn id="94" idx="2"/>
          </p:cNvCxnSpPr>
          <p:nvPr/>
        </p:nvCxnSpPr>
        <p:spPr>
          <a:xfrm flipV="1">
            <a:off x="2252020" y="5171500"/>
            <a:ext cx="0" cy="3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62B880CB-CB11-043D-91A6-8CCBBE5EEA98}"/>
              </a:ext>
            </a:extLst>
          </p:cNvPr>
          <p:cNvCxnSpPr>
            <a:cxnSpLocks/>
            <a:stCxn id="94" idx="3"/>
            <a:endCxn id="101" idx="1"/>
          </p:cNvCxnSpPr>
          <p:nvPr/>
        </p:nvCxnSpPr>
        <p:spPr>
          <a:xfrm>
            <a:off x="3386553" y="4947139"/>
            <a:ext cx="1854201" cy="757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24A0EBB8-2306-61D0-F529-9F49766517A3}"/>
              </a:ext>
            </a:extLst>
          </p:cNvPr>
          <p:cNvCxnSpPr>
            <a:cxnSpLocks/>
          </p:cNvCxnSpPr>
          <p:nvPr/>
        </p:nvCxnSpPr>
        <p:spPr>
          <a:xfrm flipV="1">
            <a:off x="6392220" y="5171500"/>
            <a:ext cx="0" cy="3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6B3C6DB9-AD0F-21F9-9CA2-92D4353F74E4}"/>
              </a:ext>
            </a:extLst>
          </p:cNvPr>
          <p:cNvCxnSpPr>
            <a:cxnSpLocks/>
          </p:cNvCxnSpPr>
          <p:nvPr/>
        </p:nvCxnSpPr>
        <p:spPr>
          <a:xfrm flipV="1">
            <a:off x="6392220" y="4413721"/>
            <a:ext cx="0" cy="3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45A44191-5637-406C-DB59-C1E2AA64A1B6}"/>
              </a:ext>
            </a:extLst>
          </p:cNvPr>
          <p:cNvCxnSpPr>
            <a:cxnSpLocks/>
          </p:cNvCxnSpPr>
          <p:nvPr/>
        </p:nvCxnSpPr>
        <p:spPr>
          <a:xfrm flipV="1">
            <a:off x="6380789" y="5929279"/>
            <a:ext cx="0" cy="44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6C7D19DF-E839-F68D-ADD8-DECF1904C7E3}"/>
              </a:ext>
            </a:extLst>
          </p:cNvPr>
          <p:cNvSpPr/>
          <p:nvPr/>
        </p:nvSpPr>
        <p:spPr>
          <a:xfrm>
            <a:off x="5240754" y="5480556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9D84B149-EEB6-9EC6-95B1-3B032B02FC9F}"/>
              </a:ext>
            </a:extLst>
          </p:cNvPr>
          <p:cNvCxnSpPr>
            <a:cxnSpLocks/>
            <a:stCxn id="94" idx="3"/>
            <a:endCxn id="95" idx="1"/>
          </p:cNvCxnSpPr>
          <p:nvPr/>
        </p:nvCxnSpPr>
        <p:spPr>
          <a:xfrm>
            <a:off x="3386553" y="4947139"/>
            <a:ext cx="1854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8E59920-2E00-A8D3-FEB2-80EF065CFB0E}"/>
              </a:ext>
            </a:extLst>
          </p:cNvPr>
          <p:cNvSpPr/>
          <p:nvPr/>
        </p:nvSpPr>
        <p:spPr>
          <a:xfrm>
            <a:off x="925551" y="4568249"/>
            <a:ext cx="2697479" cy="1527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69F615D-B3E7-CFCA-6ACB-7B00D12CEC5B}"/>
              </a:ext>
            </a:extLst>
          </p:cNvPr>
          <p:cNvSpPr/>
          <p:nvPr/>
        </p:nvSpPr>
        <p:spPr>
          <a:xfrm>
            <a:off x="5000227" y="4583801"/>
            <a:ext cx="2697479" cy="1527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0515B31-C12C-55B8-D945-90F7F533EC91}"/>
              </a:ext>
            </a:extLst>
          </p:cNvPr>
          <p:cNvSpPr txBox="1"/>
          <p:nvPr/>
        </p:nvSpPr>
        <p:spPr>
          <a:xfrm>
            <a:off x="2813627" y="4274902"/>
            <a:ext cx="1926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Encoder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9F75CF0-6E5E-7E15-E0A6-026BD43CC406}"/>
              </a:ext>
            </a:extLst>
          </p:cNvPr>
          <p:cNvSpPr txBox="1"/>
          <p:nvPr/>
        </p:nvSpPr>
        <p:spPr>
          <a:xfrm>
            <a:off x="6835125" y="4270916"/>
            <a:ext cx="1926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Decoder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A41B3D-1740-0526-1B5F-25242BE62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991406"/>
            <a:ext cx="3303549" cy="26695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F46F1D5-DDE3-D1A9-E3C3-6F3EE6620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1" y="1238444"/>
            <a:ext cx="4933888" cy="302074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6268D3B-5C94-8A07-B35D-7362B0543C2E}"/>
              </a:ext>
            </a:extLst>
          </p:cNvPr>
          <p:cNvSpPr txBox="1"/>
          <p:nvPr/>
        </p:nvSpPr>
        <p:spPr>
          <a:xfrm>
            <a:off x="6318465" y="940216"/>
            <a:ext cx="561159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 err="1"/>
              <a:t>tf.shape</a:t>
            </a:r>
            <a:r>
              <a:rPr lang="en-US" altLang="ko-KR" dirty="0"/>
              <a:t>(x)[1] is </a:t>
            </a:r>
            <a:r>
              <a:rPr lang="en-US" altLang="ko-KR" dirty="0" err="1"/>
              <a:t>inp_seq_len</a:t>
            </a:r>
            <a:r>
              <a:rPr lang="en-US" altLang="ko-KR" dirty="0"/>
              <a:t> since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so </a:t>
            </a:r>
            <a:r>
              <a:rPr lang="en-US" altLang="ko-KR" dirty="0" err="1"/>
              <a:t>inp_seq_len</a:t>
            </a:r>
            <a:r>
              <a:rPr lang="en-US" altLang="ko-KR" dirty="0"/>
              <a:t> will be stored in variable </a:t>
            </a:r>
            <a:r>
              <a:rPr lang="en-US" altLang="ko-KR" dirty="0" err="1"/>
              <a:t>seq_len</a:t>
            </a:r>
            <a:endParaRPr lang="en-US" altLang="ko-KR" dirty="0"/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EFB621F8-E461-7703-9B0F-5796F55B6308}"/>
              </a:ext>
            </a:extLst>
          </p:cNvPr>
          <p:cNvSpPr/>
          <p:nvPr/>
        </p:nvSpPr>
        <p:spPr>
          <a:xfrm rot="5400000">
            <a:off x="677645" y="1668798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8683EB-B45C-9112-0370-835A69E75507}"/>
              </a:ext>
            </a:extLst>
          </p:cNvPr>
          <p:cNvSpPr/>
          <p:nvPr/>
        </p:nvSpPr>
        <p:spPr>
          <a:xfrm>
            <a:off x="6761805" y="1358740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</a:rPr>
              <a:t>x.shape</a:t>
            </a:r>
            <a:endParaRPr lang="en-US" altLang="ko-KR" sz="1400" dirty="0">
              <a:ln w="0"/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ln w="0"/>
                <a:solidFill>
                  <a:schemeClr val="tx1"/>
                </a:solidFill>
              </a:rPr>
              <a:t>batch_size</a:t>
            </a:r>
            <a:r>
              <a:rPr lang="en-US" altLang="ko-KR" sz="1400" dirty="0">
                <a:ln w="0"/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ln w="0"/>
                <a:solidFill>
                  <a:schemeClr val="tx1"/>
                </a:solidFill>
              </a:rPr>
              <a:t>inp_seq_len</a:t>
            </a:r>
            <a:r>
              <a:rPr lang="en-US" altLang="ko-KR" sz="1400" dirty="0">
                <a:ln w="0"/>
                <a:solidFill>
                  <a:schemeClr val="tx1"/>
                </a:solidFill>
              </a:rPr>
              <a:t>)</a:t>
            </a:r>
            <a:endParaRPr lang="ko-KR" altLang="en-US" sz="140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80971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F3A6C8CA-CA6F-BA47-5252-D8EA4029AF5B}"/>
              </a:ext>
            </a:extLst>
          </p:cNvPr>
          <p:cNvSpPr/>
          <p:nvPr/>
        </p:nvSpPr>
        <p:spPr>
          <a:xfrm>
            <a:off x="7627346" y="2079290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</a:rPr>
              <a:t>x.shape</a:t>
            </a:r>
            <a:endParaRPr lang="en-US" altLang="ko-KR" sz="1400" dirty="0">
              <a:ln w="0"/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ln w="0"/>
                <a:solidFill>
                  <a:schemeClr val="tx1"/>
                </a:solidFill>
              </a:rPr>
              <a:t>batch_size</a:t>
            </a:r>
            <a:r>
              <a:rPr lang="en-US" altLang="ko-KR" sz="1400" dirty="0">
                <a:ln w="0"/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ln w="0"/>
                <a:solidFill>
                  <a:schemeClr val="tx1"/>
                </a:solidFill>
              </a:rPr>
              <a:t>inp_seq_len</a:t>
            </a:r>
            <a:r>
              <a:rPr lang="en-US" altLang="ko-KR" sz="1400" dirty="0">
                <a:ln w="0"/>
                <a:solidFill>
                  <a:schemeClr val="tx1"/>
                </a:solidFill>
              </a:rPr>
              <a:t>)</a:t>
            </a:r>
            <a:endParaRPr lang="ko-KR" altLang="en-US" sz="1400" dirty="0">
              <a:ln w="0"/>
              <a:solidFill>
                <a:schemeClr val="tx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83</a:t>
            </a:fld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and Decoder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403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DF6569FB-52D2-97CF-4B3B-0A0B9EC91225}"/>
              </a:ext>
            </a:extLst>
          </p:cNvPr>
          <p:cNvCxnSpPr>
            <a:cxnSpLocks/>
          </p:cNvCxnSpPr>
          <p:nvPr/>
        </p:nvCxnSpPr>
        <p:spPr>
          <a:xfrm flipV="1">
            <a:off x="2252019" y="5929279"/>
            <a:ext cx="0" cy="44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90B5F62-9068-EEF0-D44F-5A6C936919E2}"/>
              </a:ext>
            </a:extLst>
          </p:cNvPr>
          <p:cNvSpPr/>
          <p:nvPr/>
        </p:nvSpPr>
        <p:spPr>
          <a:xfrm>
            <a:off x="1117487" y="5480556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294B367-0A9D-5B3E-CBF3-4689C2ECE7A3}"/>
              </a:ext>
            </a:extLst>
          </p:cNvPr>
          <p:cNvSpPr/>
          <p:nvPr/>
        </p:nvSpPr>
        <p:spPr>
          <a:xfrm>
            <a:off x="1117487" y="4722777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21DBE96-4F87-6D43-F598-DABC6FCCF5A5}"/>
              </a:ext>
            </a:extLst>
          </p:cNvPr>
          <p:cNvSpPr/>
          <p:nvPr/>
        </p:nvSpPr>
        <p:spPr>
          <a:xfrm>
            <a:off x="5240754" y="4722777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C9BF39AC-1EAB-21F7-C0F7-7C5DC0C513D7}"/>
              </a:ext>
            </a:extLst>
          </p:cNvPr>
          <p:cNvCxnSpPr>
            <a:cxnSpLocks/>
            <a:stCxn id="93" idx="0"/>
            <a:endCxn id="94" idx="2"/>
          </p:cNvCxnSpPr>
          <p:nvPr/>
        </p:nvCxnSpPr>
        <p:spPr>
          <a:xfrm flipV="1">
            <a:off x="2252020" y="5171500"/>
            <a:ext cx="0" cy="3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62B880CB-CB11-043D-91A6-8CCBBE5EEA98}"/>
              </a:ext>
            </a:extLst>
          </p:cNvPr>
          <p:cNvCxnSpPr>
            <a:cxnSpLocks/>
            <a:stCxn id="94" idx="3"/>
            <a:endCxn id="101" idx="1"/>
          </p:cNvCxnSpPr>
          <p:nvPr/>
        </p:nvCxnSpPr>
        <p:spPr>
          <a:xfrm>
            <a:off x="3386553" y="4947139"/>
            <a:ext cx="1854201" cy="757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24A0EBB8-2306-61D0-F529-9F49766517A3}"/>
              </a:ext>
            </a:extLst>
          </p:cNvPr>
          <p:cNvCxnSpPr>
            <a:cxnSpLocks/>
          </p:cNvCxnSpPr>
          <p:nvPr/>
        </p:nvCxnSpPr>
        <p:spPr>
          <a:xfrm flipV="1">
            <a:off x="6392220" y="5171500"/>
            <a:ext cx="0" cy="3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6B3C6DB9-AD0F-21F9-9CA2-92D4353F74E4}"/>
              </a:ext>
            </a:extLst>
          </p:cNvPr>
          <p:cNvCxnSpPr>
            <a:cxnSpLocks/>
          </p:cNvCxnSpPr>
          <p:nvPr/>
        </p:nvCxnSpPr>
        <p:spPr>
          <a:xfrm flipV="1">
            <a:off x="6392220" y="4413721"/>
            <a:ext cx="0" cy="3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45A44191-5637-406C-DB59-C1E2AA64A1B6}"/>
              </a:ext>
            </a:extLst>
          </p:cNvPr>
          <p:cNvCxnSpPr>
            <a:cxnSpLocks/>
          </p:cNvCxnSpPr>
          <p:nvPr/>
        </p:nvCxnSpPr>
        <p:spPr>
          <a:xfrm flipV="1">
            <a:off x="6380789" y="5929279"/>
            <a:ext cx="0" cy="44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6C7D19DF-E839-F68D-ADD8-DECF1904C7E3}"/>
              </a:ext>
            </a:extLst>
          </p:cNvPr>
          <p:cNvSpPr/>
          <p:nvPr/>
        </p:nvSpPr>
        <p:spPr>
          <a:xfrm>
            <a:off x="5240754" y="5480556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9D84B149-EEB6-9EC6-95B1-3B032B02FC9F}"/>
              </a:ext>
            </a:extLst>
          </p:cNvPr>
          <p:cNvCxnSpPr>
            <a:cxnSpLocks/>
            <a:stCxn id="94" idx="3"/>
            <a:endCxn id="95" idx="1"/>
          </p:cNvCxnSpPr>
          <p:nvPr/>
        </p:nvCxnSpPr>
        <p:spPr>
          <a:xfrm>
            <a:off x="3386553" y="4947139"/>
            <a:ext cx="1854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8E59920-2E00-A8D3-FEB2-80EF065CFB0E}"/>
              </a:ext>
            </a:extLst>
          </p:cNvPr>
          <p:cNvSpPr/>
          <p:nvPr/>
        </p:nvSpPr>
        <p:spPr>
          <a:xfrm>
            <a:off x="925551" y="4568249"/>
            <a:ext cx="2697479" cy="1527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69F615D-B3E7-CFCA-6ACB-7B00D12CEC5B}"/>
              </a:ext>
            </a:extLst>
          </p:cNvPr>
          <p:cNvSpPr/>
          <p:nvPr/>
        </p:nvSpPr>
        <p:spPr>
          <a:xfrm>
            <a:off x="5000227" y="4583801"/>
            <a:ext cx="2697479" cy="1527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0515B31-C12C-55B8-D945-90F7F533EC91}"/>
              </a:ext>
            </a:extLst>
          </p:cNvPr>
          <p:cNvSpPr txBox="1"/>
          <p:nvPr/>
        </p:nvSpPr>
        <p:spPr>
          <a:xfrm>
            <a:off x="2813627" y="4274902"/>
            <a:ext cx="1926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Encoder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9F75CF0-6E5E-7E15-E0A6-026BD43CC406}"/>
              </a:ext>
            </a:extLst>
          </p:cNvPr>
          <p:cNvSpPr txBox="1"/>
          <p:nvPr/>
        </p:nvSpPr>
        <p:spPr>
          <a:xfrm>
            <a:off x="6835125" y="4270916"/>
            <a:ext cx="1926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Decoder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A41B3D-1740-0526-1B5F-25242BE62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991406"/>
            <a:ext cx="3303549" cy="26695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F46F1D5-DDE3-D1A9-E3C3-6F3EE6620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1" y="1238444"/>
            <a:ext cx="4933888" cy="302074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6268D3B-5C94-8A07-B35D-7362B0543C2E}"/>
              </a:ext>
            </a:extLst>
          </p:cNvPr>
          <p:cNvSpPr txBox="1"/>
          <p:nvPr/>
        </p:nvSpPr>
        <p:spPr>
          <a:xfrm>
            <a:off x="6318465" y="940216"/>
            <a:ext cx="55687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transform input sequence to embedding matrix</a:t>
            </a:r>
          </a:p>
          <a:p>
            <a:endParaRPr lang="en-US" altLang="ko-KR" dirty="0"/>
          </a:p>
          <a:p>
            <a:r>
              <a:rPr lang="en-US" altLang="ko-KR" dirty="0"/>
              <a:t>    then the dimension of x will be transformed to</a:t>
            </a:r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7A42469E-B161-02AC-D672-EABB5EA0AB5D}"/>
              </a:ext>
            </a:extLst>
          </p:cNvPr>
          <p:cNvSpPr/>
          <p:nvPr/>
        </p:nvSpPr>
        <p:spPr>
          <a:xfrm rot="5400000">
            <a:off x="677645" y="2097424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1901EAD-FBF6-9E4C-D322-20C4D9F6EB64}"/>
              </a:ext>
            </a:extLst>
          </p:cNvPr>
          <p:cNvSpPr/>
          <p:nvPr/>
        </p:nvSpPr>
        <p:spPr>
          <a:xfrm>
            <a:off x="2252019" y="6356350"/>
            <a:ext cx="1705618" cy="506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add embedding</a:t>
            </a:r>
          </a:p>
          <a:p>
            <a:pPr algn="ctr"/>
            <a:r>
              <a:rPr lang="en-US" altLang="ko-KR" sz="1400" dirty="0"/>
              <a:t>to input sequence</a:t>
            </a:r>
            <a:endParaRPr lang="ko-KR" altLang="en-US" sz="1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CF3389A-8391-7A31-BD08-65B622293B0C}"/>
              </a:ext>
            </a:extLst>
          </p:cNvPr>
          <p:cNvSpPr/>
          <p:nvPr/>
        </p:nvSpPr>
        <p:spPr>
          <a:xfrm>
            <a:off x="7286953" y="3088233"/>
            <a:ext cx="2949852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</a:rPr>
              <a:t>x.shape</a:t>
            </a:r>
            <a:endParaRPr lang="en-US" altLang="ko-KR" sz="1400" dirty="0">
              <a:ln w="0"/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ln w="0"/>
                <a:solidFill>
                  <a:schemeClr val="tx1"/>
                </a:solidFill>
              </a:rPr>
              <a:t>batch_size</a:t>
            </a:r>
            <a:r>
              <a:rPr lang="en-US" altLang="ko-KR" sz="1400" dirty="0">
                <a:ln w="0"/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ln w="0"/>
                <a:solidFill>
                  <a:schemeClr val="tx1"/>
                </a:solidFill>
              </a:rPr>
              <a:t>inp_seq_len</a:t>
            </a:r>
            <a:r>
              <a:rPr lang="en-US" altLang="ko-KR" sz="1400" dirty="0">
                <a:ln w="0"/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ln w="0"/>
                <a:solidFill>
                  <a:schemeClr val="tx1"/>
                </a:solidFill>
              </a:rPr>
              <a:t>d_model</a:t>
            </a:r>
            <a:r>
              <a:rPr lang="en-US" altLang="ko-KR" sz="1400" dirty="0">
                <a:ln w="0"/>
                <a:solidFill>
                  <a:schemeClr val="tx1"/>
                </a:solidFill>
              </a:rPr>
              <a:t>)</a:t>
            </a:r>
            <a:endParaRPr lang="ko-KR" altLang="en-US" sz="1400" dirty="0">
              <a:ln w="0"/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D1BCB7F-3DAA-C56A-A771-1FF44CDF8E2B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>
            <a:off x="8761879" y="2528013"/>
            <a:ext cx="0" cy="56022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05137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84</a:t>
            </a:fld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and Decoder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403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DF6569FB-52D2-97CF-4B3B-0A0B9EC91225}"/>
              </a:ext>
            </a:extLst>
          </p:cNvPr>
          <p:cNvCxnSpPr>
            <a:cxnSpLocks/>
          </p:cNvCxnSpPr>
          <p:nvPr/>
        </p:nvCxnSpPr>
        <p:spPr>
          <a:xfrm flipV="1">
            <a:off x="2252019" y="5929279"/>
            <a:ext cx="0" cy="44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90B5F62-9068-EEF0-D44F-5A6C936919E2}"/>
              </a:ext>
            </a:extLst>
          </p:cNvPr>
          <p:cNvSpPr/>
          <p:nvPr/>
        </p:nvSpPr>
        <p:spPr>
          <a:xfrm>
            <a:off x="1117487" y="5480556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294B367-0A9D-5B3E-CBF3-4689C2ECE7A3}"/>
              </a:ext>
            </a:extLst>
          </p:cNvPr>
          <p:cNvSpPr/>
          <p:nvPr/>
        </p:nvSpPr>
        <p:spPr>
          <a:xfrm>
            <a:off x="1117487" y="4722777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21DBE96-4F87-6D43-F598-DABC6FCCF5A5}"/>
              </a:ext>
            </a:extLst>
          </p:cNvPr>
          <p:cNvSpPr/>
          <p:nvPr/>
        </p:nvSpPr>
        <p:spPr>
          <a:xfrm>
            <a:off x="5240754" y="4722777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C9BF39AC-1EAB-21F7-C0F7-7C5DC0C513D7}"/>
              </a:ext>
            </a:extLst>
          </p:cNvPr>
          <p:cNvCxnSpPr>
            <a:cxnSpLocks/>
            <a:stCxn id="93" idx="0"/>
            <a:endCxn id="94" idx="2"/>
          </p:cNvCxnSpPr>
          <p:nvPr/>
        </p:nvCxnSpPr>
        <p:spPr>
          <a:xfrm flipV="1">
            <a:off x="2252020" y="5171500"/>
            <a:ext cx="0" cy="3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62B880CB-CB11-043D-91A6-8CCBBE5EEA98}"/>
              </a:ext>
            </a:extLst>
          </p:cNvPr>
          <p:cNvCxnSpPr>
            <a:cxnSpLocks/>
            <a:stCxn id="94" idx="3"/>
            <a:endCxn id="101" idx="1"/>
          </p:cNvCxnSpPr>
          <p:nvPr/>
        </p:nvCxnSpPr>
        <p:spPr>
          <a:xfrm>
            <a:off x="3386553" y="4947139"/>
            <a:ext cx="1854201" cy="757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24A0EBB8-2306-61D0-F529-9F49766517A3}"/>
              </a:ext>
            </a:extLst>
          </p:cNvPr>
          <p:cNvCxnSpPr>
            <a:cxnSpLocks/>
          </p:cNvCxnSpPr>
          <p:nvPr/>
        </p:nvCxnSpPr>
        <p:spPr>
          <a:xfrm flipV="1">
            <a:off x="6392220" y="5171500"/>
            <a:ext cx="0" cy="3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6B3C6DB9-AD0F-21F9-9CA2-92D4353F74E4}"/>
              </a:ext>
            </a:extLst>
          </p:cNvPr>
          <p:cNvCxnSpPr>
            <a:cxnSpLocks/>
          </p:cNvCxnSpPr>
          <p:nvPr/>
        </p:nvCxnSpPr>
        <p:spPr>
          <a:xfrm flipV="1">
            <a:off x="6392220" y="4413721"/>
            <a:ext cx="0" cy="3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45A44191-5637-406C-DB59-C1E2AA64A1B6}"/>
              </a:ext>
            </a:extLst>
          </p:cNvPr>
          <p:cNvCxnSpPr>
            <a:cxnSpLocks/>
          </p:cNvCxnSpPr>
          <p:nvPr/>
        </p:nvCxnSpPr>
        <p:spPr>
          <a:xfrm flipV="1">
            <a:off x="6380789" y="5929279"/>
            <a:ext cx="0" cy="44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6C7D19DF-E839-F68D-ADD8-DECF1904C7E3}"/>
              </a:ext>
            </a:extLst>
          </p:cNvPr>
          <p:cNvSpPr/>
          <p:nvPr/>
        </p:nvSpPr>
        <p:spPr>
          <a:xfrm>
            <a:off x="5240754" y="5480556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9D84B149-EEB6-9EC6-95B1-3B032B02FC9F}"/>
              </a:ext>
            </a:extLst>
          </p:cNvPr>
          <p:cNvCxnSpPr>
            <a:cxnSpLocks/>
            <a:stCxn id="94" idx="3"/>
            <a:endCxn id="95" idx="1"/>
          </p:cNvCxnSpPr>
          <p:nvPr/>
        </p:nvCxnSpPr>
        <p:spPr>
          <a:xfrm>
            <a:off x="3386553" y="4947139"/>
            <a:ext cx="1854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8E59920-2E00-A8D3-FEB2-80EF065CFB0E}"/>
              </a:ext>
            </a:extLst>
          </p:cNvPr>
          <p:cNvSpPr/>
          <p:nvPr/>
        </p:nvSpPr>
        <p:spPr>
          <a:xfrm>
            <a:off x="925551" y="4568249"/>
            <a:ext cx="2697479" cy="1527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69F615D-B3E7-CFCA-6ACB-7B00D12CEC5B}"/>
              </a:ext>
            </a:extLst>
          </p:cNvPr>
          <p:cNvSpPr/>
          <p:nvPr/>
        </p:nvSpPr>
        <p:spPr>
          <a:xfrm>
            <a:off x="5000227" y="4583801"/>
            <a:ext cx="2697479" cy="1527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0515B31-C12C-55B8-D945-90F7F533EC91}"/>
              </a:ext>
            </a:extLst>
          </p:cNvPr>
          <p:cNvSpPr txBox="1"/>
          <p:nvPr/>
        </p:nvSpPr>
        <p:spPr>
          <a:xfrm>
            <a:off x="2813627" y="4274902"/>
            <a:ext cx="1926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Encoder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9F75CF0-6E5E-7E15-E0A6-026BD43CC406}"/>
              </a:ext>
            </a:extLst>
          </p:cNvPr>
          <p:cNvSpPr txBox="1"/>
          <p:nvPr/>
        </p:nvSpPr>
        <p:spPr>
          <a:xfrm>
            <a:off x="6835125" y="4270916"/>
            <a:ext cx="1926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Decoder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A41B3D-1740-0526-1B5F-25242BE62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991406"/>
            <a:ext cx="3303549" cy="26695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F46F1D5-DDE3-D1A9-E3C3-6F3EE6620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1" y="1238444"/>
            <a:ext cx="4933888" cy="302074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6268D3B-5C94-8A07-B35D-7362B0543C2E}"/>
              </a:ext>
            </a:extLst>
          </p:cNvPr>
          <p:cNvSpPr txBox="1"/>
          <p:nvPr/>
        </p:nvSpPr>
        <p:spPr>
          <a:xfrm>
            <a:off x="6318465" y="940216"/>
            <a:ext cx="4892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Normalization</a:t>
            </a:r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DCA5B64D-0A78-2B5B-26E0-A16CE51E6A42}"/>
              </a:ext>
            </a:extLst>
          </p:cNvPr>
          <p:cNvSpPr/>
          <p:nvPr/>
        </p:nvSpPr>
        <p:spPr>
          <a:xfrm rot="5400000">
            <a:off x="677645" y="2297452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9D06A6E-83A0-A5C0-03C6-A63A301310CC}"/>
              </a:ext>
            </a:extLst>
          </p:cNvPr>
          <p:cNvSpPr/>
          <p:nvPr/>
        </p:nvSpPr>
        <p:spPr>
          <a:xfrm>
            <a:off x="2252019" y="6356350"/>
            <a:ext cx="1705618" cy="506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add embedding</a:t>
            </a:r>
          </a:p>
          <a:p>
            <a:pPr algn="ctr"/>
            <a:r>
              <a:rPr lang="en-US" altLang="ko-KR" sz="1400" dirty="0"/>
              <a:t>to input sequence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0504808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85</a:t>
            </a:fld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and Decoder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403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DF6569FB-52D2-97CF-4B3B-0A0B9EC91225}"/>
              </a:ext>
            </a:extLst>
          </p:cNvPr>
          <p:cNvCxnSpPr>
            <a:cxnSpLocks/>
          </p:cNvCxnSpPr>
          <p:nvPr/>
        </p:nvCxnSpPr>
        <p:spPr>
          <a:xfrm flipV="1">
            <a:off x="2252019" y="5929279"/>
            <a:ext cx="0" cy="44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90B5F62-9068-EEF0-D44F-5A6C936919E2}"/>
              </a:ext>
            </a:extLst>
          </p:cNvPr>
          <p:cNvSpPr/>
          <p:nvPr/>
        </p:nvSpPr>
        <p:spPr>
          <a:xfrm>
            <a:off x="1117487" y="5480556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294B367-0A9D-5B3E-CBF3-4689C2ECE7A3}"/>
              </a:ext>
            </a:extLst>
          </p:cNvPr>
          <p:cNvSpPr/>
          <p:nvPr/>
        </p:nvSpPr>
        <p:spPr>
          <a:xfrm>
            <a:off x="1117487" y="4722777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21DBE96-4F87-6D43-F598-DABC6FCCF5A5}"/>
              </a:ext>
            </a:extLst>
          </p:cNvPr>
          <p:cNvSpPr/>
          <p:nvPr/>
        </p:nvSpPr>
        <p:spPr>
          <a:xfrm>
            <a:off x="5240754" y="4722777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C9BF39AC-1EAB-21F7-C0F7-7C5DC0C513D7}"/>
              </a:ext>
            </a:extLst>
          </p:cNvPr>
          <p:cNvCxnSpPr>
            <a:cxnSpLocks/>
            <a:stCxn id="93" idx="0"/>
            <a:endCxn id="94" idx="2"/>
          </p:cNvCxnSpPr>
          <p:nvPr/>
        </p:nvCxnSpPr>
        <p:spPr>
          <a:xfrm flipV="1">
            <a:off x="2252020" y="5171500"/>
            <a:ext cx="0" cy="3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62B880CB-CB11-043D-91A6-8CCBBE5EEA98}"/>
              </a:ext>
            </a:extLst>
          </p:cNvPr>
          <p:cNvCxnSpPr>
            <a:cxnSpLocks/>
            <a:stCxn id="94" idx="3"/>
            <a:endCxn id="101" idx="1"/>
          </p:cNvCxnSpPr>
          <p:nvPr/>
        </p:nvCxnSpPr>
        <p:spPr>
          <a:xfrm>
            <a:off x="3386553" y="4947139"/>
            <a:ext cx="1854201" cy="757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24A0EBB8-2306-61D0-F529-9F49766517A3}"/>
              </a:ext>
            </a:extLst>
          </p:cNvPr>
          <p:cNvCxnSpPr>
            <a:cxnSpLocks/>
          </p:cNvCxnSpPr>
          <p:nvPr/>
        </p:nvCxnSpPr>
        <p:spPr>
          <a:xfrm flipV="1">
            <a:off x="6392220" y="5171500"/>
            <a:ext cx="0" cy="3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6B3C6DB9-AD0F-21F9-9CA2-92D4353F74E4}"/>
              </a:ext>
            </a:extLst>
          </p:cNvPr>
          <p:cNvCxnSpPr>
            <a:cxnSpLocks/>
          </p:cNvCxnSpPr>
          <p:nvPr/>
        </p:nvCxnSpPr>
        <p:spPr>
          <a:xfrm flipV="1">
            <a:off x="6392220" y="4413721"/>
            <a:ext cx="0" cy="3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45A44191-5637-406C-DB59-C1E2AA64A1B6}"/>
              </a:ext>
            </a:extLst>
          </p:cNvPr>
          <p:cNvCxnSpPr>
            <a:cxnSpLocks/>
          </p:cNvCxnSpPr>
          <p:nvPr/>
        </p:nvCxnSpPr>
        <p:spPr>
          <a:xfrm flipV="1">
            <a:off x="6380789" y="5929279"/>
            <a:ext cx="0" cy="44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6C7D19DF-E839-F68D-ADD8-DECF1904C7E3}"/>
              </a:ext>
            </a:extLst>
          </p:cNvPr>
          <p:cNvSpPr/>
          <p:nvPr/>
        </p:nvSpPr>
        <p:spPr>
          <a:xfrm>
            <a:off x="5240754" y="5480556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9D84B149-EEB6-9EC6-95B1-3B032B02FC9F}"/>
              </a:ext>
            </a:extLst>
          </p:cNvPr>
          <p:cNvCxnSpPr>
            <a:cxnSpLocks/>
            <a:stCxn id="94" idx="3"/>
            <a:endCxn id="95" idx="1"/>
          </p:cNvCxnSpPr>
          <p:nvPr/>
        </p:nvCxnSpPr>
        <p:spPr>
          <a:xfrm>
            <a:off x="3386553" y="4947139"/>
            <a:ext cx="1854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8E59920-2E00-A8D3-FEB2-80EF065CFB0E}"/>
              </a:ext>
            </a:extLst>
          </p:cNvPr>
          <p:cNvSpPr/>
          <p:nvPr/>
        </p:nvSpPr>
        <p:spPr>
          <a:xfrm>
            <a:off x="925551" y="4568249"/>
            <a:ext cx="2697479" cy="1527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69F615D-B3E7-CFCA-6ACB-7B00D12CEC5B}"/>
              </a:ext>
            </a:extLst>
          </p:cNvPr>
          <p:cNvSpPr/>
          <p:nvPr/>
        </p:nvSpPr>
        <p:spPr>
          <a:xfrm>
            <a:off x="5000227" y="4583801"/>
            <a:ext cx="2697479" cy="1527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0515B31-C12C-55B8-D945-90F7F533EC91}"/>
              </a:ext>
            </a:extLst>
          </p:cNvPr>
          <p:cNvSpPr txBox="1"/>
          <p:nvPr/>
        </p:nvSpPr>
        <p:spPr>
          <a:xfrm>
            <a:off x="2813627" y="4274902"/>
            <a:ext cx="1926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Encoder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9F75CF0-6E5E-7E15-E0A6-026BD43CC406}"/>
              </a:ext>
            </a:extLst>
          </p:cNvPr>
          <p:cNvSpPr txBox="1"/>
          <p:nvPr/>
        </p:nvSpPr>
        <p:spPr>
          <a:xfrm>
            <a:off x="6835125" y="4270916"/>
            <a:ext cx="1926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Decoder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A41B3D-1740-0526-1B5F-25242BE62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991406"/>
            <a:ext cx="3303549" cy="26695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F46F1D5-DDE3-D1A9-E3C3-6F3EE6620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1" y="1238444"/>
            <a:ext cx="4933888" cy="302074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6268D3B-5C94-8A07-B35D-7362B0543C2E}"/>
              </a:ext>
            </a:extLst>
          </p:cNvPr>
          <p:cNvSpPr txBox="1"/>
          <p:nvPr/>
        </p:nvSpPr>
        <p:spPr>
          <a:xfrm>
            <a:off x="6318465" y="940216"/>
            <a:ext cx="4892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Add </a:t>
            </a:r>
            <a:r>
              <a:rPr lang="en-US" altLang="ko-KR" dirty="0" err="1"/>
              <a:t>pos_coding</a:t>
            </a:r>
            <a:r>
              <a:rPr lang="en-US" altLang="ko-KR" dirty="0"/>
              <a:t> to x</a:t>
            </a:r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DCA5B64D-0A78-2B5B-26E0-A16CE51E6A42}"/>
              </a:ext>
            </a:extLst>
          </p:cNvPr>
          <p:cNvSpPr/>
          <p:nvPr/>
        </p:nvSpPr>
        <p:spPr>
          <a:xfrm rot="5400000">
            <a:off x="677645" y="2511769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9D06A6E-83A0-A5C0-03C6-A63A301310CC}"/>
              </a:ext>
            </a:extLst>
          </p:cNvPr>
          <p:cNvSpPr/>
          <p:nvPr/>
        </p:nvSpPr>
        <p:spPr>
          <a:xfrm>
            <a:off x="2252019" y="6356350"/>
            <a:ext cx="1705618" cy="506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add embedding</a:t>
            </a:r>
          </a:p>
          <a:p>
            <a:pPr algn="ctr"/>
            <a:r>
              <a:rPr lang="en-US" altLang="ko-KR" sz="1400" dirty="0"/>
              <a:t>to input sequence</a:t>
            </a:r>
            <a:endParaRPr lang="ko-KR" altLang="en-US" sz="1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0E185A8-6BDF-9340-7039-D0E76086CED0}"/>
              </a:ext>
            </a:extLst>
          </p:cNvPr>
          <p:cNvSpPr/>
          <p:nvPr/>
        </p:nvSpPr>
        <p:spPr>
          <a:xfrm>
            <a:off x="2252018" y="5863030"/>
            <a:ext cx="1699314" cy="506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add </a:t>
            </a:r>
            <a:r>
              <a:rPr lang="en-US" altLang="ko-KR" sz="1400" dirty="0" err="1"/>
              <a:t>pos_encoding</a:t>
            </a:r>
            <a:endParaRPr lang="en-US" altLang="ko-KR" sz="1400" dirty="0"/>
          </a:p>
          <a:p>
            <a:pPr algn="ctr"/>
            <a:r>
              <a:rPr lang="en-US" altLang="ko-KR" sz="1400" dirty="0"/>
              <a:t>to input sequence</a:t>
            </a:r>
            <a:endParaRPr lang="ko-KR" altLang="en-US" sz="14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A8A1741-AE65-1EB3-F86B-E44913EE5E95}"/>
              </a:ext>
            </a:extLst>
          </p:cNvPr>
          <p:cNvSpPr/>
          <p:nvPr/>
        </p:nvSpPr>
        <p:spPr>
          <a:xfrm>
            <a:off x="6318465" y="1436764"/>
            <a:ext cx="2949852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</a:rPr>
              <a:t>pos_encoding.shape</a:t>
            </a:r>
            <a:endParaRPr lang="en-US" altLang="ko-KR" sz="1400" dirty="0">
              <a:ln w="0"/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</a:rPr>
              <a:t>(1, </a:t>
            </a:r>
            <a:r>
              <a:rPr lang="en-US" altLang="ko-KR" sz="1400" dirty="0" err="1">
                <a:ln w="0"/>
                <a:solidFill>
                  <a:schemeClr val="tx1"/>
                </a:solidFill>
              </a:rPr>
              <a:t>pe_input</a:t>
            </a:r>
            <a:r>
              <a:rPr lang="en-US" altLang="ko-KR" sz="1400" dirty="0">
                <a:ln w="0"/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ln w="0"/>
                <a:solidFill>
                  <a:schemeClr val="tx1"/>
                </a:solidFill>
              </a:rPr>
              <a:t>d_model</a:t>
            </a:r>
            <a:r>
              <a:rPr lang="en-US" altLang="ko-KR" sz="1400" dirty="0">
                <a:ln w="0"/>
                <a:solidFill>
                  <a:schemeClr val="tx1"/>
                </a:solidFill>
              </a:rPr>
              <a:t>)</a:t>
            </a:r>
            <a:endParaRPr lang="ko-KR" altLang="en-US" sz="1400" dirty="0">
              <a:ln w="0"/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BBC2EC6-8F32-422A-5469-F3E973C794F8}"/>
              </a:ext>
            </a:extLst>
          </p:cNvPr>
          <p:cNvSpPr/>
          <p:nvPr/>
        </p:nvSpPr>
        <p:spPr>
          <a:xfrm>
            <a:off x="1415742" y="2810515"/>
            <a:ext cx="4673210" cy="107398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 positional encoding,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we got </a:t>
            </a:r>
            <a:r>
              <a:rPr lang="en-US" altLang="ko-KR" sz="1400" dirty="0" err="1">
                <a:solidFill>
                  <a:schemeClr val="tx1"/>
                </a:solidFill>
              </a:rPr>
              <a:t>pe_input</a:t>
            </a:r>
            <a:r>
              <a:rPr lang="en-US" altLang="ko-KR" sz="1400" dirty="0">
                <a:solidFill>
                  <a:schemeClr val="tx1"/>
                </a:solidFill>
              </a:rPr>
              <a:t> and </a:t>
            </a:r>
            <a:r>
              <a:rPr lang="en-US" altLang="ko-KR" sz="1400" dirty="0" err="1">
                <a:solidFill>
                  <a:schemeClr val="tx1"/>
                </a:solidFill>
              </a:rPr>
              <a:t>d_model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given by transformer as input parameter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and (1, </a:t>
            </a:r>
            <a:r>
              <a:rPr lang="en-US" altLang="ko-KR" sz="1400" dirty="0" err="1">
                <a:solidFill>
                  <a:schemeClr val="tx1"/>
                </a:solidFill>
              </a:rPr>
              <a:t>pe_input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d_model</a:t>
            </a:r>
            <a:r>
              <a:rPr lang="en-US" altLang="ko-KR" sz="1400" dirty="0">
                <a:solidFill>
                  <a:schemeClr val="tx1"/>
                </a:solidFill>
              </a:rPr>
              <a:t>) shape matrix as output.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3074670D-DE90-469E-1B89-34B1C5CDA10C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7788439" y="1885487"/>
            <a:ext cx="4952" cy="332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3D065FA-5A4B-1B0A-05EC-B16D7448FE43}"/>
              </a:ext>
            </a:extLst>
          </p:cNvPr>
          <p:cNvSpPr/>
          <p:nvPr/>
        </p:nvSpPr>
        <p:spPr>
          <a:xfrm>
            <a:off x="7947101" y="1827176"/>
            <a:ext cx="1162554" cy="307777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/>
              <a:t>[:, :</a:t>
            </a:r>
            <a:r>
              <a:rPr lang="en-US" altLang="ko-KR" sz="1400" dirty="0" err="1"/>
              <a:t>seq_len</a:t>
            </a:r>
            <a:r>
              <a:rPr lang="en-US" altLang="ko-KR" sz="1400" dirty="0"/>
              <a:t>, :]</a:t>
            </a:r>
            <a:endParaRPr lang="ko-KR" altLang="en-US" sz="14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34BFA09-9B89-E0AB-7B00-5486A65E6FA7}"/>
              </a:ext>
            </a:extLst>
          </p:cNvPr>
          <p:cNvSpPr/>
          <p:nvPr/>
        </p:nvSpPr>
        <p:spPr>
          <a:xfrm>
            <a:off x="6313513" y="2218192"/>
            <a:ext cx="2949852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</a:rPr>
              <a:t>pos_encoding</a:t>
            </a:r>
            <a:r>
              <a:rPr lang="en-US" altLang="ko-KR" sz="1400" dirty="0">
                <a:ln w="0"/>
                <a:solidFill>
                  <a:schemeClr val="tx1"/>
                </a:solidFill>
              </a:rPr>
              <a:t>[:, :</a:t>
            </a:r>
            <a:r>
              <a:rPr lang="en-US" altLang="ko-KR" sz="1400" dirty="0" err="1">
                <a:ln w="0"/>
                <a:solidFill>
                  <a:schemeClr val="tx1"/>
                </a:solidFill>
              </a:rPr>
              <a:t>seq_len</a:t>
            </a:r>
            <a:r>
              <a:rPr lang="en-US" altLang="ko-KR" sz="1400" dirty="0">
                <a:ln w="0"/>
                <a:solidFill>
                  <a:schemeClr val="tx1"/>
                </a:solidFill>
              </a:rPr>
              <a:t>, :].shape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</a:rPr>
              <a:t>(1, </a:t>
            </a:r>
            <a:r>
              <a:rPr lang="en-US" altLang="ko-KR" sz="1400" dirty="0" err="1">
                <a:ln w="0"/>
                <a:solidFill>
                  <a:schemeClr val="tx1"/>
                </a:solidFill>
              </a:rPr>
              <a:t>inp_seq_len</a:t>
            </a:r>
            <a:r>
              <a:rPr lang="en-US" altLang="ko-KR" sz="1400" dirty="0">
                <a:ln w="0"/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ln w="0"/>
                <a:solidFill>
                  <a:schemeClr val="tx1"/>
                </a:solidFill>
              </a:rPr>
              <a:t>d_model</a:t>
            </a:r>
            <a:r>
              <a:rPr lang="en-US" altLang="ko-KR" sz="1400" dirty="0">
                <a:ln w="0"/>
                <a:solidFill>
                  <a:schemeClr val="tx1"/>
                </a:solidFill>
              </a:rPr>
              <a:t>)</a:t>
            </a:r>
            <a:endParaRPr lang="ko-KR" altLang="en-US" sz="140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57181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A2B52EBA-8F11-AC98-08B1-FB27BCA679E3}"/>
              </a:ext>
            </a:extLst>
          </p:cNvPr>
          <p:cNvSpPr/>
          <p:nvPr/>
        </p:nvSpPr>
        <p:spPr>
          <a:xfrm>
            <a:off x="6313513" y="2218192"/>
            <a:ext cx="2949852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</a:rPr>
              <a:t>pos_encoding</a:t>
            </a:r>
            <a:r>
              <a:rPr lang="en-US" altLang="ko-KR" sz="1400" dirty="0">
                <a:ln w="0"/>
                <a:solidFill>
                  <a:schemeClr val="tx1"/>
                </a:solidFill>
              </a:rPr>
              <a:t>[:, :</a:t>
            </a:r>
            <a:r>
              <a:rPr lang="en-US" altLang="ko-KR" sz="1400" dirty="0" err="1">
                <a:ln w="0"/>
                <a:solidFill>
                  <a:schemeClr val="tx1"/>
                </a:solidFill>
              </a:rPr>
              <a:t>seq_len</a:t>
            </a:r>
            <a:r>
              <a:rPr lang="en-US" altLang="ko-KR" sz="1400" dirty="0">
                <a:ln w="0"/>
                <a:solidFill>
                  <a:schemeClr val="tx1"/>
                </a:solidFill>
              </a:rPr>
              <a:t>, :].shape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</a:rPr>
              <a:t>(1, </a:t>
            </a:r>
            <a:r>
              <a:rPr lang="en-US" altLang="ko-KR" sz="1400" dirty="0" err="1">
                <a:ln w="0"/>
                <a:solidFill>
                  <a:schemeClr val="tx1"/>
                </a:solidFill>
              </a:rPr>
              <a:t>inp_seq_len</a:t>
            </a:r>
            <a:r>
              <a:rPr lang="en-US" altLang="ko-KR" sz="1400" dirty="0">
                <a:ln w="0"/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ln w="0"/>
                <a:solidFill>
                  <a:schemeClr val="tx1"/>
                </a:solidFill>
              </a:rPr>
              <a:t>d_model</a:t>
            </a:r>
            <a:r>
              <a:rPr lang="en-US" altLang="ko-KR" sz="1400" dirty="0">
                <a:ln w="0"/>
                <a:solidFill>
                  <a:schemeClr val="tx1"/>
                </a:solidFill>
              </a:rPr>
              <a:t>)</a:t>
            </a:r>
            <a:endParaRPr lang="ko-KR" altLang="en-US" sz="1400" dirty="0">
              <a:ln w="0"/>
              <a:solidFill>
                <a:schemeClr val="tx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86</a:t>
            </a:fld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and Decoder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403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DF6569FB-52D2-97CF-4B3B-0A0B9EC91225}"/>
              </a:ext>
            </a:extLst>
          </p:cNvPr>
          <p:cNvCxnSpPr>
            <a:cxnSpLocks/>
          </p:cNvCxnSpPr>
          <p:nvPr/>
        </p:nvCxnSpPr>
        <p:spPr>
          <a:xfrm flipV="1">
            <a:off x="2252019" y="5929279"/>
            <a:ext cx="0" cy="44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90B5F62-9068-EEF0-D44F-5A6C936919E2}"/>
              </a:ext>
            </a:extLst>
          </p:cNvPr>
          <p:cNvSpPr/>
          <p:nvPr/>
        </p:nvSpPr>
        <p:spPr>
          <a:xfrm>
            <a:off x="1117487" y="5480556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294B367-0A9D-5B3E-CBF3-4689C2ECE7A3}"/>
              </a:ext>
            </a:extLst>
          </p:cNvPr>
          <p:cNvSpPr/>
          <p:nvPr/>
        </p:nvSpPr>
        <p:spPr>
          <a:xfrm>
            <a:off x="1117487" y="4722777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21DBE96-4F87-6D43-F598-DABC6FCCF5A5}"/>
              </a:ext>
            </a:extLst>
          </p:cNvPr>
          <p:cNvSpPr/>
          <p:nvPr/>
        </p:nvSpPr>
        <p:spPr>
          <a:xfrm>
            <a:off x="5240754" y="4722777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C9BF39AC-1EAB-21F7-C0F7-7C5DC0C513D7}"/>
              </a:ext>
            </a:extLst>
          </p:cNvPr>
          <p:cNvCxnSpPr>
            <a:cxnSpLocks/>
            <a:stCxn id="93" idx="0"/>
            <a:endCxn id="94" idx="2"/>
          </p:cNvCxnSpPr>
          <p:nvPr/>
        </p:nvCxnSpPr>
        <p:spPr>
          <a:xfrm flipV="1">
            <a:off x="2252020" y="5171500"/>
            <a:ext cx="0" cy="3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62B880CB-CB11-043D-91A6-8CCBBE5EEA98}"/>
              </a:ext>
            </a:extLst>
          </p:cNvPr>
          <p:cNvCxnSpPr>
            <a:cxnSpLocks/>
            <a:stCxn id="94" idx="3"/>
            <a:endCxn id="101" idx="1"/>
          </p:cNvCxnSpPr>
          <p:nvPr/>
        </p:nvCxnSpPr>
        <p:spPr>
          <a:xfrm>
            <a:off x="3386553" y="4947139"/>
            <a:ext cx="1854201" cy="757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24A0EBB8-2306-61D0-F529-9F49766517A3}"/>
              </a:ext>
            </a:extLst>
          </p:cNvPr>
          <p:cNvCxnSpPr>
            <a:cxnSpLocks/>
          </p:cNvCxnSpPr>
          <p:nvPr/>
        </p:nvCxnSpPr>
        <p:spPr>
          <a:xfrm flipV="1">
            <a:off x="6392220" y="5171500"/>
            <a:ext cx="0" cy="3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6B3C6DB9-AD0F-21F9-9CA2-92D4353F74E4}"/>
              </a:ext>
            </a:extLst>
          </p:cNvPr>
          <p:cNvCxnSpPr>
            <a:cxnSpLocks/>
          </p:cNvCxnSpPr>
          <p:nvPr/>
        </p:nvCxnSpPr>
        <p:spPr>
          <a:xfrm flipV="1">
            <a:off x="6392220" y="4413721"/>
            <a:ext cx="0" cy="3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45A44191-5637-406C-DB59-C1E2AA64A1B6}"/>
              </a:ext>
            </a:extLst>
          </p:cNvPr>
          <p:cNvCxnSpPr>
            <a:cxnSpLocks/>
          </p:cNvCxnSpPr>
          <p:nvPr/>
        </p:nvCxnSpPr>
        <p:spPr>
          <a:xfrm flipV="1">
            <a:off x="6380789" y="5929279"/>
            <a:ext cx="0" cy="44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6C7D19DF-E839-F68D-ADD8-DECF1904C7E3}"/>
              </a:ext>
            </a:extLst>
          </p:cNvPr>
          <p:cNvSpPr/>
          <p:nvPr/>
        </p:nvSpPr>
        <p:spPr>
          <a:xfrm>
            <a:off x="5240754" y="5480556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9D84B149-EEB6-9EC6-95B1-3B032B02FC9F}"/>
              </a:ext>
            </a:extLst>
          </p:cNvPr>
          <p:cNvCxnSpPr>
            <a:cxnSpLocks/>
            <a:stCxn id="94" idx="3"/>
            <a:endCxn id="95" idx="1"/>
          </p:cNvCxnSpPr>
          <p:nvPr/>
        </p:nvCxnSpPr>
        <p:spPr>
          <a:xfrm>
            <a:off x="3386553" y="4947139"/>
            <a:ext cx="1854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8E59920-2E00-A8D3-FEB2-80EF065CFB0E}"/>
              </a:ext>
            </a:extLst>
          </p:cNvPr>
          <p:cNvSpPr/>
          <p:nvPr/>
        </p:nvSpPr>
        <p:spPr>
          <a:xfrm>
            <a:off x="925551" y="4568249"/>
            <a:ext cx="2697479" cy="1527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69F615D-B3E7-CFCA-6ACB-7B00D12CEC5B}"/>
              </a:ext>
            </a:extLst>
          </p:cNvPr>
          <p:cNvSpPr/>
          <p:nvPr/>
        </p:nvSpPr>
        <p:spPr>
          <a:xfrm>
            <a:off x="5000227" y="4583801"/>
            <a:ext cx="2697479" cy="1527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0515B31-C12C-55B8-D945-90F7F533EC91}"/>
              </a:ext>
            </a:extLst>
          </p:cNvPr>
          <p:cNvSpPr txBox="1"/>
          <p:nvPr/>
        </p:nvSpPr>
        <p:spPr>
          <a:xfrm>
            <a:off x="2813627" y="4274902"/>
            <a:ext cx="1926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Encoder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9F75CF0-6E5E-7E15-E0A6-026BD43CC406}"/>
              </a:ext>
            </a:extLst>
          </p:cNvPr>
          <p:cNvSpPr txBox="1"/>
          <p:nvPr/>
        </p:nvSpPr>
        <p:spPr>
          <a:xfrm>
            <a:off x="6835125" y="4270916"/>
            <a:ext cx="1926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Decoder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A41B3D-1740-0526-1B5F-25242BE62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991406"/>
            <a:ext cx="3303549" cy="26695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F46F1D5-DDE3-D1A9-E3C3-6F3EE6620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1" y="1238444"/>
            <a:ext cx="4933888" cy="302074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6268D3B-5C94-8A07-B35D-7362B0543C2E}"/>
              </a:ext>
            </a:extLst>
          </p:cNvPr>
          <p:cNvSpPr txBox="1"/>
          <p:nvPr/>
        </p:nvSpPr>
        <p:spPr>
          <a:xfrm>
            <a:off x="6318465" y="940216"/>
            <a:ext cx="4892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Add </a:t>
            </a:r>
            <a:r>
              <a:rPr lang="en-US" altLang="ko-KR" dirty="0" err="1"/>
              <a:t>pos_coding</a:t>
            </a:r>
            <a:r>
              <a:rPr lang="en-US" altLang="ko-KR" dirty="0"/>
              <a:t> to x</a:t>
            </a:r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DCA5B64D-0A78-2B5B-26E0-A16CE51E6A42}"/>
              </a:ext>
            </a:extLst>
          </p:cNvPr>
          <p:cNvSpPr/>
          <p:nvPr/>
        </p:nvSpPr>
        <p:spPr>
          <a:xfrm rot="5400000">
            <a:off x="677645" y="2511769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9D06A6E-83A0-A5C0-03C6-A63A301310CC}"/>
              </a:ext>
            </a:extLst>
          </p:cNvPr>
          <p:cNvSpPr/>
          <p:nvPr/>
        </p:nvSpPr>
        <p:spPr>
          <a:xfrm>
            <a:off x="2252019" y="6356350"/>
            <a:ext cx="1705618" cy="506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add embedding</a:t>
            </a:r>
          </a:p>
          <a:p>
            <a:pPr algn="ctr"/>
            <a:r>
              <a:rPr lang="en-US" altLang="ko-KR" sz="1400" dirty="0"/>
              <a:t>to input sequence</a:t>
            </a:r>
            <a:endParaRPr lang="ko-KR" altLang="en-US" sz="1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0E185A8-6BDF-9340-7039-D0E76086CED0}"/>
              </a:ext>
            </a:extLst>
          </p:cNvPr>
          <p:cNvSpPr/>
          <p:nvPr/>
        </p:nvSpPr>
        <p:spPr>
          <a:xfrm>
            <a:off x="2252018" y="5863030"/>
            <a:ext cx="1699314" cy="506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add </a:t>
            </a:r>
            <a:r>
              <a:rPr lang="en-US" altLang="ko-KR" sz="1400" dirty="0" err="1"/>
              <a:t>pos_encoding</a:t>
            </a:r>
            <a:endParaRPr lang="en-US" altLang="ko-KR" sz="1400" dirty="0"/>
          </a:p>
          <a:p>
            <a:pPr algn="ctr"/>
            <a:r>
              <a:rPr lang="en-US" altLang="ko-KR" sz="1400" dirty="0"/>
              <a:t>to input sequence</a:t>
            </a:r>
            <a:endParaRPr lang="ko-KR" altLang="en-US" sz="14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B103B92-8881-341E-4599-F26988B9F7B4}"/>
              </a:ext>
            </a:extLst>
          </p:cNvPr>
          <p:cNvSpPr/>
          <p:nvPr/>
        </p:nvSpPr>
        <p:spPr>
          <a:xfrm>
            <a:off x="6313513" y="3002072"/>
            <a:ext cx="2949852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</a:rPr>
              <a:t>x.shape</a:t>
            </a:r>
            <a:endParaRPr lang="en-US" altLang="ko-KR" sz="1400" dirty="0">
              <a:ln w="0"/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ln w="0"/>
                <a:solidFill>
                  <a:schemeClr val="tx1"/>
                </a:solidFill>
              </a:rPr>
              <a:t>batch_size</a:t>
            </a:r>
            <a:r>
              <a:rPr lang="en-US" altLang="ko-KR" sz="1400" dirty="0">
                <a:ln w="0"/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ln w="0"/>
                <a:solidFill>
                  <a:schemeClr val="tx1"/>
                </a:solidFill>
              </a:rPr>
              <a:t>inp_seq_len</a:t>
            </a:r>
            <a:r>
              <a:rPr lang="en-US" altLang="ko-KR" sz="1400" dirty="0">
                <a:ln w="0"/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ln w="0"/>
                <a:solidFill>
                  <a:schemeClr val="tx1"/>
                </a:solidFill>
              </a:rPr>
              <a:t>d_model</a:t>
            </a:r>
            <a:r>
              <a:rPr lang="en-US" altLang="ko-KR" sz="1400" dirty="0">
                <a:ln w="0"/>
                <a:solidFill>
                  <a:schemeClr val="tx1"/>
                </a:solidFill>
              </a:rPr>
              <a:t>)</a:t>
            </a:r>
            <a:endParaRPr lang="ko-KR" altLang="en-US" sz="1400" dirty="0">
              <a:ln w="0"/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A8A1741-AE65-1EB3-F86B-E44913EE5E95}"/>
              </a:ext>
            </a:extLst>
          </p:cNvPr>
          <p:cNvSpPr/>
          <p:nvPr/>
        </p:nvSpPr>
        <p:spPr>
          <a:xfrm>
            <a:off x="6318465" y="1436764"/>
            <a:ext cx="2949852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</a:rPr>
              <a:t>pos_encoding.shape</a:t>
            </a:r>
            <a:endParaRPr lang="en-US" altLang="ko-KR" sz="1400" dirty="0">
              <a:ln w="0"/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</a:rPr>
              <a:t>(1, </a:t>
            </a:r>
            <a:r>
              <a:rPr lang="en-US" altLang="ko-KR" sz="1400" dirty="0" err="1">
                <a:ln w="0"/>
                <a:solidFill>
                  <a:schemeClr val="tx1"/>
                </a:solidFill>
              </a:rPr>
              <a:t>pe_input</a:t>
            </a:r>
            <a:r>
              <a:rPr lang="en-US" altLang="ko-KR" sz="1400" dirty="0">
                <a:ln w="0"/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ln w="0"/>
                <a:solidFill>
                  <a:schemeClr val="tx1"/>
                </a:solidFill>
              </a:rPr>
              <a:t>d_model</a:t>
            </a:r>
            <a:r>
              <a:rPr lang="en-US" altLang="ko-KR" sz="1400" dirty="0">
                <a:ln w="0"/>
                <a:solidFill>
                  <a:schemeClr val="tx1"/>
                </a:solidFill>
              </a:rPr>
              <a:t>)</a:t>
            </a:r>
            <a:endParaRPr lang="ko-KR" altLang="en-US" sz="1400" dirty="0">
              <a:ln w="0"/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BBC2EC6-8F32-422A-5469-F3E973C794F8}"/>
              </a:ext>
            </a:extLst>
          </p:cNvPr>
          <p:cNvSpPr/>
          <p:nvPr/>
        </p:nvSpPr>
        <p:spPr>
          <a:xfrm>
            <a:off x="1415742" y="2810515"/>
            <a:ext cx="4673210" cy="107398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 positional encoding,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we got </a:t>
            </a:r>
            <a:r>
              <a:rPr lang="en-US" altLang="ko-KR" sz="1400" dirty="0" err="1">
                <a:solidFill>
                  <a:schemeClr val="tx1"/>
                </a:solidFill>
              </a:rPr>
              <a:t>pe_input</a:t>
            </a:r>
            <a:r>
              <a:rPr lang="en-US" altLang="ko-KR" sz="1400" dirty="0">
                <a:solidFill>
                  <a:schemeClr val="tx1"/>
                </a:solidFill>
              </a:rPr>
              <a:t> and </a:t>
            </a:r>
            <a:r>
              <a:rPr lang="en-US" altLang="ko-KR" sz="1400" dirty="0" err="1">
                <a:solidFill>
                  <a:schemeClr val="tx1"/>
                </a:solidFill>
              </a:rPr>
              <a:t>d_model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given by transformer as input parameter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and (1, </a:t>
            </a:r>
            <a:r>
              <a:rPr lang="en-US" altLang="ko-KR" sz="1400" dirty="0" err="1">
                <a:solidFill>
                  <a:schemeClr val="tx1"/>
                </a:solidFill>
              </a:rPr>
              <a:t>pe_input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d_model</a:t>
            </a:r>
            <a:r>
              <a:rPr lang="en-US" altLang="ko-KR" sz="1400" dirty="0">
                <a:solidFill>
                  <a:schemeClr val="tx1"/>
                </a:solidFill>
              </a:rPr>
              <a:t>) shape matrix as output.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3074670D-DE90-469E-1B89-34B1C5CDA10C}"/>
              </a:ext>
            </a:extLst>
          </p:cNvPr>
          <p:cNvCxnSpPr>
            <a:stCxn id="31" idx="2"/>
            <a:endCxn id="33" idx="0"/>
          </p:cNvCxnSpPr>
          <p:nvPr/>
        </p:nvCxnSpPr>
        <p:spPr>
          <a:xfrm flipH="1">
            <a:off x="7788439" y="1885487"/>
            <a:ext cx="4952" cy="332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3D065FA-5A4B-1B0A-05EC-B16D7448FE43}"/>
              </a:ext>
            </a:extLst>
          </p:cNvPr>
          <p:cNvSpPr/>
          <p:nvPr/>
        </p:nvSpPr>
        <p:spPr>
          <a:xfrm>
            <a:off x="7947101" y="1827176"/>
            <a:ext cx="1162554" cy="307777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/>
              <a:t>[:, :</a:t>
            </a:r>
            <a:r>
              <a:rPr lang="en-US" altLang="ko-KR" sz="1400" dirty="0" err="1"/>
              <a:t>seq_len</a:t>
            </a:r>
            <a:r>
              <a:rPr lang="en-US" altLang="ko-KR" sz="1400" dirty="0"/>
              <a:t>, :]</a:t>
            </a:r>
            <a:endParaRPr lang="ko-KR" alt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B964F7-E832-B99C-7C45-B890EA772715}"/>
              </a:ext>
            </a:extLst>
          </p:cNvPr>
          <p:cNvSpPr txBox="1"/>
          <p:nvPr/>
        </p:nvSpPr>
        <p:spPr>
          <a:xfrm>
            <a:off x="6313513" y="3592528"/>
            <a:ext cx="4892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Adds </a:t>
            </a:r>
            <a:r>
              <a:rPr lang="en-US" altLang="ko-KR" dirty="0" err="1"/>
              <a:t>pos_encoding</a:t>
            </a:r>
            <a:r>
              <a:rPr lang="en-US" altLang="ko-KR" dirty="0"/>
              <a:t>[:, :</a:t>
            </a:r>
            <a:r>
              <a:rPr lang="en-US" altLang="ko-KR" dirty="0" err="1"/>
              <a:t>seq_len</a:t>
            </a:r>
            <a:r>
              <a:rPr lang="en-US" altLang="ko-KR" dirty="0"/>
              <a:t>, :] to x</a:t>
            </a:r>
          </a:p>
        </p:txBody>
      </p:sp>
    </p:spTree>
    <p:extLst>
      <p:ext uri="{BB962C8B-B14F-4D97-AF65-F5344CB8AC3E}">
        <p14:creationId xmlns:p14="http://schemas.microsoft.com/office/powerpoint/2010/main" val="10914919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A2B52EBA-8F11-AC98-08B1-FB27BCA679E3}"/>
              </a:ext>
            </a:extLst>
          </p:cNvPr>
          <p:cNvSpPr/>
          <p:nvPr/>
        </p:nvSpPr>
        <p:spPr>
          <a:xfrm>
            <a:off x="6313513" y="2218192"/>
            <a:ext cx="2949852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</a:rPr>
              <a:t>pos_encoding</a:t>
            </a:r>
            <a:r>
              <a:rPr lang="en-US" altLang="ko-KR" sz="1400" dirty="0">
                <a:ln w="0"/>
                <a:solidFill>
                  <a:schemeClr val="tx1"/>
                </a:solidFill>
              </a:rPr>
              <a:t>[:, :</a:t>
            </a:r>
            <a:r>
              <a:rPr lang="en-US" altLang="ko-KR" sz="1400" dirty="0" err="1">
                <a:ln w="0"/>
                <a:solidFill>
                  <a:schemeClr val="tx1"/>
                </a:solidFill>
              </a:rPr>
              <a:t>seq_len</a:t>
            </a:r>
            <a:r>
              <a:rPr lang="en-US" altLang="ko-KR" sz="1400" dirty="0">
                <a:ln w="0"/>
                <a:solidFill>
                  <a:schemeClr val="tx1"/>
                </a:solidFill>
              </a:rPr>
              <a:t>, :].shape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</a:rPr>
              <a:t>(1, </a:t>
            </a:r>
            <a:r>
              <a:rPr lang="en-US" altLang="ko-KR" sz="1400" dirty="0" err="1">
                <a:ln w="0"/>
                <a:solidFill>
                  <a:schemeClr val="tx1"/>
                </a:solidFill>
              </a:rPr>
              <a:t>inp_seq_len</a:t>
            </a:r>
            <a:r>
              <a:rPr lang="en-US" altLang="ko-KR" sz="1400" dirty="0">
                <a:ln w="0"/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ln w="0"/>
                <a:solidFill>
                  <a:schemeClr val="tx1"/>
                </a:solidFill>
              </a:rPr>
              <a:t>d_model</a:t>
            </a:r>
            <a:r>
              <a:rPr lang="en-US" altLang="ko-KR" sz="1400" dirty="0">
                <a:ln w="0"/>
                <a:solidFill>
                  <a:schemeClr val="tx1"/>
                </a:solidFill>
              </a:rPr>
              <a:t>)</a:t>
            </a:r>
            <a:endParaRPr lang="ko-KR" altLang="en-US" sz="1400" dirty="0">
              <a:ln w="0"/>
              <a:solidFill>
                <a:schemeClr val="tx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87</a:t>
            </a:fld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and Decoder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403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DF6569FB-52D2-97CF-4B3B-0A0B9EC91225}"/>
              </a:ext>
            </a:extLst>
          </p:cNvPr>
          <p:cNvCxnSpPr>
            <a:cxnSpLocks/>
          </p:cNvCxnSpPr>
          <p:nvPr/>
        </p:nvCxnSpPr>
        <p:spPr>
          <a:xfrm flipV="1">
            <a:off x="2252019" y="5929279"/>
            <a:ext cx="0" cy="44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90B5F62-9068-EEF0-D44F-5A6C936919E2}"/>
              </a:ext>
            </a:extLst>
          </p:cNvPr>
          <p:cNvSpPr/>
          <p:nvPr/>
        </p:nvSpPr>
        <p:spPr>
          <a:xfrm>
            <a:off x="1117487" y="5480556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294B367-0A9D-5B3E-CBF3-4689C2ECE7A3}"/>
              </a:ext>
            </a:extLst>
          </p:cNvPr>
          <p:cNvSpPr/>
          <p:nvPr/>
        </p:nvSpPr>
        <p:spPr>
          <a:xfrm>
            <a:off x="1117487" y="4722777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21DBE96-4F87-6D43-F598-DABC6FCCF5A5}"/>
              </a:ext>
            </a:extLst>
          </p:cNvPr>
          <p:cNvSpPr/>
          <p:nvPr/>
        </p:nvSpPr>
        <p:spPr>
          <a:xfrm>
            <a:off x="5240754" y="4722777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C9BF39AC-1EAB-21F7-C0F7-7C5DC0C513D7}"/>
              </a:ext>
            </a:extLst>
          </p:cNvPr>
          <p:cNvCxnSpPr>
            <a:cxnSpLocks/>
            <a:stCxn id="93" idx="0"/>
            <a:endCxn id="94" idx="2"/>
          </p:cNvCxnSpPr>
          <p:nvPr/>
        </p:nvCxnSpPr>
        <p:spPr>
          <a:xfrm flipV="1">
            <a:off x="2252020" y="5171500"/>
            <a:ext cx="0" cy="3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62B880CB-CB11-043D-91A6-8CCBBE5EEA98}"/>
              </a:ext>
            </a:extLst>
          </p:cNvPr>
          <p:cNvCxnSpPr>
            <a:cxnSpLocks/>
            <a:stCxn id="94" idx="3"/>
            <a:endCxn id="101" idx="1"/>
          </p:cNvCxnSpPr>
          <p:nvPr/>
        </p:nvCxnSpPr>
        <p:spPr>
          <a:xfrm>
            <a:off x="3386553" y="4947139"/>
            <a:ext cx="1854201" cy="757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24A0EBB8-2306-61D0-F529-9F49766517A3}"/>
              </a:ext>
            </a:extLst>
          </p:cNvPr>
          <p:cNvCxnSpPr>
            <a:cxnSpLocks/>
          </p:cNvCxnSpPr>
          <p:nvPr/>
        </p:nvCxnSpPr>
        <p:spPr>
          <a:xfrm flipV="1">
            <a:off x="6392220" y="5171500"/>
            <a:ext cx="0" cy="3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6B3C6DB9-AD0F-21F9-9CA2-92D4353F74E4}"/>
              </a:ext>
            </a:extLst>
          </p:cNvPr>
          <p:cNvCxnSpPr>
            <a:cxnSpLocks/>
          </p:cNvCxnSpPr>
          <p:nvPr/>
        </p:nvCxnSpPr>
        <p:spPr>
          <a:xfrm flipV="1">
            <a:off x="6392220" y="4413721"/>
            <a:ext cx="0" cy="3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45A44191-5637-406C-DB59-C1E2AA64A1B6}"/>
              </a:ext>
            </a:extLst>
          </p:cNvPr>
          <p:cNvCxnSpPr>
            <a:cxnSpLocks/>
          </p:cNvCxnSpPr>
          <p:nvPr/>
        </p:nvCxnSpPr>
        <p:spPr>
          <a:xfrm flipV="1">
            <a:off x="6380789" y="5929279"/>
            <a:ext cx="0" cy="44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6C7D19DF-E839-F68D-ADD8-DECF1904C7E3}"/>
              </a:ext>
            </a:extLst>
          </p:cNvPr>
          <p:cNvSpPr/>
          <p:nvPr/>
        </p:nvSpPr>
        <p:spPr>
          <a:xfrm>
            <a:off x="5240754" y="5480556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9D84B149-EEB6-9EC6-95B1-3B032B02FC9F}"/>
              </a:ext>
            </a:extLst>
          </p:cNvPr>
          <p:cNvCxnSpPr>
            <a:cxnSpLocks/>
            <a:stCxn id="94" idx="3"/>
            <a:endCxn id="95" idx="1"/>
          </p:cNvCxnSpPr>
          <p:nvPr/>
        </p:nvCxnSpPr>
        <p:spPr>
          <a:xfrm>
            <a:off x="3386553" y="4947139"/>
            <a:ext cx="1854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8E59920-2E00-A8D3-FEB2-80EF065CFB0E}"/>
              </a:ext>
            </a:extLst>
          </p:cNvPr>
          <p:cNvSpPr/>
          <p:nvPr/>
        </p:nvSpPr>
        <p:spPr>
          <a:xfrm>
            <a:off x="925551" y="4568249"/>
            <a:ext cx="2697479" cy="1527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69F615D-B3E7-CFCA-6ACB-7B00D12CEC5B}"/>
              </a:ext>
            </a:extLst>
          </p:cNvPr>
          <p:cNvSpPr/>
          <p:nvPr/>
        </p:nvSpPr>
        <p:spPr>
          <a:xfrm>
            <a:off x="5000227" y="4583801"/>
            <a:ext cx="2697479" cy="1527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0515B31-C12C-55B8-D945-90F7F533EC91}"/>
              </a:ext>
            </a:extLst>
          </p:cNvPr>
          <p:cNvSpPr txBox="1"/>
          <p:nvPr/>
        </p:nvSpPr>
        <p:spPr>
          <a:xfrm>
            <a:off x="2813627" y="4274902"/>
            <a:ext cx="1926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Encoder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9F75CF0-6E5E-7E15-E0A6-026BD43CC406}"/>
              </a:ext>
            </a:extLst>
          </p:cNvPr>
          <p:cNvSpPr txBox="1"/>
          <p:nvPr/>
        </p:nvSpPr>
        <p:spPr>
          <a:xfrm>
            <a:off x="6835125" y="4270916"/>
            <a:ext cx="1926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Decoder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A41B3D-1740-0526-1B5F-25242BE62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991406"/>
            <a:ext cx="3303549" cy="26695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F46F1D5-DDE3-D1A9-E3C3-6F3EE6620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1" y="1238444"/>
            <a:ext cx="4933888" cy="302074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6268D3B-5C94-8A07-B35D-7362B0543C2E}"/>
              </a:ext>
            </a:extLst>
          </p:cNvPr>
          <p:cNvSpPr txBox="1"/>
          <p:nvPr/>
        </p:nvSpPr>
        <p:spPr>
          <a:xfrm>
            <a:off x="6318465" y="940216"/>
            <a:ext cx="4892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Add </a:t>
            </a:r>
            <a:r>
              <a:rPr lang="en-US" altLang="ko-KR" dirty="0" err="1"/>
              <a:t>pos_coding</a:t>
            </a:r>
            <a:r>
              <a:rPr lang="en-US" altLang="ko-KR" dirty="0"/>
              <a:t> to x</a:t>
            </a:r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DCA5B64D-0A78-2B5B-26E0-A16CE51E6A42}"/>
              </a:ext>
            </a:extLst>
          </p:cNvPr>
          <p:cNvSpPr/>
          <p:nvPr/>
        </p:nvSpPr>
        <p:spPr>
          <a:xfrm rot="5400000">
            <a:off x="677645" y="2511769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9D06A6E-83A0-A5C0-03C6-A63A301310CC}"/>
              </a:ext>
            </a:extLst>
          </p:cNvPr>
          <p:cNvSpPr/>
          <p:nvPr/>
        </p:nvSpPr>
        <p:spPr>
          <a:xfrm>
            <a:off x="2252019" y="6356350"/>
            <a:ext cx="1705618" cy="506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add embedding</a:t>
            </a:r>
          </a:p>
          <a:p>
            <a:pPr algn="ctr"/>
            <a:r>
              <a:rPr lang="en-US" altLang="ko-KR" sz="1400" dirty="0"/>
              <a:t>to input sequence</a:t>
            </a:r>
            <a:endParaRPr lang="ko-KR" altLang="en-US" sz="1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0E185A8-6BDF-9340-7039-D0E76086CED0}"/>
              </a:ext>
            </a:extLst>
          </p:cNvPr>
          <p:cNvSpPr/>
          <p:nvPr/>
        </p:nvSpPr>
        <p:spPr>
          <a:xfrm>
            <a:off x="2252018" y="5863030"/>
            <a:ext cx="1699314" cy="506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add </a:t>
            </a:r>
            <a:r>
              <a:rPr lang="en-US" altLang="ko-KR" sz="1400" dirty="0" err="1"/>
              <a:t>pos_encoding</a:t>
            </a:r>
            <a:endParaRPr lang="en-US" altLang="ko-KR" sz="1400" dirty="0"/>
          </a:p>
          <a:p>
            <a:pPr algn="ctr"/>
            <a:r>
              <a:rPr lang="en-US" altLang="ko-KR" sz="1400" dirty="0"/>
              <a:t>to input sequence</a:t>
            </a:r>
            <a:endParaRPr lang="ko-KR" altLang="en-US" sz="14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B103B92-8881-341E-4599-F26988B9F7B4}"/>
              </a:ext>
            </a:extLst>
          </p:cNvPr>
          <p:cNvSpPr/>
          <p:nvPr/>
        </p:nvSpPr>
        <p:spPr>
          <a:xfrm>
            <a:off x="6313513" y="3002072"/>
            <a:ext cx="2949852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</a:rPr>
              <a:t>x.shape</a:t>
            </a:r>
            <a:endParaRPr lang="en-US" altLang="ko-KR" sz="1400" dirty="0">
              <a:ln w="0"/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ln w="0"/>
                <a:solidFill>
                  <a:schemeClr val="tx1"/>
                </a:solidFill>
              </a:rPr>
              <a:t>batch_size</a:t>
            </a:r>
            <a:r>
              <a:rPr lang="en-US" altLang="ko-KR" sz="1400" dirty="0">
                <a:ln w="0"/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ln w="0"/>
                <a:solidFill>
                  <a:schemeClr val="tx1"/>
                </a:solidFill>
              </a:rPr>
              <a:t>inp_seq_len</a:t>
            </a:r>
            <a:r>
              <a:rPr lang="en-US" altLang="ko-KR" sz="1400" dirty="0">
                <a:ln w="0"/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ln w="0"/>
                <a:solidFill>
                  <a:schemeClr val="tx1"/>
                </a:solidFill>
              </a:rPr>
              <a:t>d_model</a:t>
            </a:r>
            <a:r>
              <a:rPr lang="en-US" altLang="ko-KR" sz="1400" dirty="0">
                <a:ln w="0"/>
                <a:solidFill>
                  <a:schemeClr val="tx1"/>
                </a:solidFill>
              </a:rPr>
              <a:t>)</a:t>
            </a:r>
            <a:endParaRPr lang="ko-KR" altLang="en-US" sz="1400" dirty="0">
              <a:ln w="0"/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A8A1741-AE65-1EB3-F86B-E44913EE5E95}"/>
              </a:ext>
            </a:extLst>
          </p:cNvPr>
          <p:cNvSpPr/>
          <p:nvPr/>
        </p:nvSpPr>
        <p:spPr>
          <a:xfrm>
            <a:off x="6318465" y="1436764"/>
            <a:ext cx="2949852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</a:rPr>
              <a:t>pos_encoding.shape</a:t>
            </a:r>
            <a:endParaRPr lang="en-US" altLang="ko-KR" sz="1400" dirty="0">
              <a:ln w="0"/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</a:rPr>
              <a:t>(1, </a:t>
            </a:r>
            <a:r>
              <a:rPr lang="en-US" altLang="ko-KR" sz="1400" dirty="0" err="1">
                <a:ln w="0"/>
                <a:solidFill>
                  <a:schemeClr val="tx1"/>
                </a:solidFill>
              </a:rPr>
              <a:t>pe_input</a:t>
            </a:r>
            <a:r>
              <a:rPr lang="en-US" altLang="ko-KR" sz="1400" dirty="0">
                <a:ln w="0"/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ln w="0"/>
                <a:solidFill>
                  <a:schemeClr val="tx1"/>
                </a:solidFill>
              </a:rPr>
              <a:t>d_model</a:t>
            </a:r>
            <a:r>
              <a:rPr lang="en-US" altLang="ko-KR" sz="1400" dirty="0">
                <a:ln w="0"/>
                <a:solidFill>
                  <a:schemeClr val="tx1"/>
                </a:solidFill>
              </a:rPr>
              <a:t>)</a:t>
            </a:r>
            <a:endParaRPr lang="ko-KR" altLang="en-US" sz="1400" dirty="0">
              <a:ln w="0"/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BBC2EC6-8F32-422A-5469-F3E973C794F8}"/>
              </a:ext>
            </a:extLst>
          </p:cNvPr>
          <p:cNvSpPr/>
          <p:nvPr/>
        </p:nvSpPr>
        <p:spPr>
          <a:xfrm>
            <a:off x="1415742" y="2810515"/>
            <a:ext cx="4673210" cy="107398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 positional encoding,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we got </a:t>
            </a:r>
            <a:r>
              <a:rPr lang="en-US" altLang="ko-KR" sz="1400" dirty="0" err="1">
                <a:solidFill>
                  <a:schemeClr val="tx1"/>
                </a:solidFill>
              </a:rPr>
              <a:t>pe_input</a:t>
            </a:r>
            <a:r>
              <a:rPr lang="en-US" altLang="ko-KR" sz="1400" dirty="0">
                <a:solidFill>
                  <a:schemeClr val="tx1"/>
                </a:solidFill>
              </a:rPr>
              <a:t> and </a:t>
            </a:r>
            <a:r>
              <a:rPr lang="en-US" altLang="ko-KR" sz="1400" dirty="0" err="1">
                <a:solidFill>
                  <a:schemeClr val="tx1"/>
                </a:solidFill>
              </a:rPr>
              <a:t>d_model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given by transformer as input parameter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and (1, </a:t>
            </a:r>
            <a:r>
              <a:rPr lang="en-US" altLang="ko-KR" sz="1400" dirty="0" err="1">
                <a:solidFill>
                  <a:schemeClr val="tx1"/>
                </a:solidFill>
              </a:rPr>
              <a:t>pe_input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d_model</a:t>
            </a:r>
            <a:r>
              <a:rPr lang="en-US" altLang="ko-KR" sz="1400" dirty="0">
                <a:solidFill>
                  <a:schemeClr val="tx1"/>
                </a:solidFill>
              </a:rPr>
              <a:t>) shape matrix as output.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3074670D-DE90-469E-1B89-34B1C5CDA10C}"/>
              </a:ext>
            </a:extLst>
          </p:cNvPr>
          <p:cNvCxnSpPr>
            <a:stCxn id="31" idx="2"/>
            <a:endCxn id="33" idx="0"/>
          </p:cNvCxnSpPr>
          <p:nvPr/>
        </p:nvCxnSpPr>
        <p:spPr>
          <a:xfrm flipH="1">
            <a:off x="7788439" y="1885487"/>
            <a:ext cx="4952" cy="332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3D065FA-5A4B-1B0A-05EC-B16D7448FE43}"/>
              </a:ext>
            </a:extLst>
          </p:cNvPr>
          <p:cNvSpPr/>
          <p:nvPr/>
        </p:nvSpPr>
        <p:spPr>
          <a:xfrm>
            <a:off x="7947101" y="1827176"/>
            <a:ext cx="1162554" cy="307777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/>
              <a:t>[:, :</a:t>
            </a:r>
            <a:r>
              <a:rPr lang="en-US" altLang="ko-KR" sz="1400" dirty="0" err="1"/>
              <a:t>seq_len</a:t>
            </a:r>
            <a:r>
              <a:rPr lang="en-US" altLang="ko-KR" sz="1400" dirty="0"/>
              <a:t>, :]</a:t>
            </a:r>
            <a:endParaRPr lang="ko-KR" alt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B964F7-E832-B99C-7C45-B890EA772715}"/>
              </a:ext>
            </a:extLst>
          </p:cNvPr>
          <p:cNvSpPr txBox="1"/>
          <p:nvPr/>
        </p:nvSpPr>
        <p:spPr>
          <a:xfrm>
            <a:off x="6313513" y="3592528"/>
            <a:ext cx="4892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Adds </a:t>
            </a:r>
            <a:r>
              <a:rPr lang="en-US" altLang="ko-KR" dirty="0" err="1"/>
              <a:t>pos_encoding</a:t>
            </a:r>
            <a:r>
              <a:rPr lang="en-US" altLang="ko-KR" dirty="0"/>
              <a:t>[:, :</a:t>
            </a:r>
            <a:r>
              <a:rPr lang="en-US" altLang="ko-KR" dirty="0" err="1"/>
              <a:t>seq_len</a:t>
            </a:r>
            <a:r>
              <a:rPr lang="en-US" altLang="ko-KR" dirty="0"/>
              <a:t>, :] to x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9A589DC-F9C5-7543-B75C-C0F673EE4568}"/>
              </a:ext>
            </a:extLst>
          </p:cNvPr>
          <p:cNvSpPr/>
          <p:nvPr/>
        </p:nvSpPr>
        <p:spPr>
          <a:xfrm>
            <a:off x="6584059" y="4021519"/>
            <a:ext cx="4089139" cy="134371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so, </a:t>
            </a:r>
            <a:r>
              <a:rPr lang="en-US" altLang="ko-KR" sz="1400" dirty="0" err="1"/>
              <a:t>pos_encoding</a:t>
            </a:r>
            <a:r>
              <a:rPr lang="en-US" altLang="ko-KR" sz="1400" dirty="0"/>
              <a:t> will be added to</a:t>
            </a:r>
          </a:p>
          <a:p>
            <a:pPr algn="ctr"/>
            <a:r>
              <a:rPr lang="en-US" altLang="ko-KR" sz="1400" dirty="0"/>
              <a:t>every batch of sequence to the same value</a:t>
            </a:r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/>
              <a:t>it’s because </a:t>
            </a:r>
            <a:r>
              <a:rPr lang="en-US" altLang="ko-KR" sz="1400" dirty="0" err="1"/>
              <a:t>pos_encoding</a:t>
            </a:r>
            <a:r>
              <a:rPr lang="en-US" altLang="ko-KR" sz="1400" dirty="0"/>
              <a:t> is to express the position of the word in the sequences,</a:t>
            </a:r>
          </a:p>
          <a:p>
            <a:pPr algn="ctr"/>
            <a:r>
              <a:rPr lang="en-US" altLang="ko-KR" sz="1400" dirty="0"/>
              <a:t>regardless of the value of each sequence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134185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88</a:t>
            </a:fld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and Decoder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403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DF6569FB-52D2-97CF-4B3B-0A0B9EC91225}"/>
              </a:ext>
            </a:extLst>
          </p:cNvPr>
          <p:cNvCxnSpPr>
            <a:cxnSpLocks/>
          </p:cNvCxnSpPr>
          <p:nvPr/>
        </p:nvCxnSpPr>
        <p:spPr>
          <a:xfrm flipV="1">
            <a:off x="2252019" y="5929279"/>
            <a:ext cx="0" cy="44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90B5F62-9068-EEF0-D44F-5A6C936919E2}"/>
              </a:ext>
            </a:extLst>
          </p:cNvPr>
          <p:cNvSpPr/>
          <p:nvPr/>
        </p:nvSpPr>
        <p:spPr>
          <a:xfrm>
            <a:off x="1117487" y="5480556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294B367-0A9D-5B3E-CBF3-4689C2ECE7A3}"/>
              </a:ext>
            </a:extLst>
          </p:cNvPr>
          <p:cNvSpPr/>
          <p:nvPr/>
        </p:nvSpPr>
        <p:spPr>
          <a:xfrm>
            <a:off x="1117487" y="4722777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21DBE96-4F87-6D43-F598-DABC6FCCF5A5}"/>
              </a:ext>
            </a:extLst>
          </p:cNvPr>
          <p:cNvSpPr/>
          <p:nvPr/>
        </p:nvSpPr>
        <p:spPr>
          <a:xfrm>
            <a:off x="5240754" y="4722777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C9BF39AC-1EAB-21F7-C0F7-7C5DC0C513D7}"/>
              </a:ext>
            </a:extLst>
          </p:cNvPr>
          <p:cNvCxnSpPr>
            <a:cxnSpLocks/>
            <a:stCxn id="93" idx="0"/>
            <a:endCxn id="94" idx="2"/>
          </p:cNvCxnSpPr>
          <p:nvPr/>
        </p:nvCxnSpPr>
        <p:spPr>
          <a:xfrm flipV="1">
            <a:off x="2252020" y="5171500"/>
            <a:ext cx="0" cy="3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62B880CB-CB11-043D-91A6-8CCBBE5EEA98}"/>
              </a:ext>
            </a:extLst>
          </p:cNvPr>
          <p:cNvCxnSpPr>
            <a:cxnSpLocks/>
            <a:stCxn id="94" idx="3"/>
            <a:endCxn id="101" idx="1"/>
          </p:cNvCxnSpPr>
          <p:nvPr/>
        </p:nvCxnSpPr>
        <p:spPr>
          <a:xfrm>
            <a:off x="3386553" y="4947139"/>
            <a:ext cx="1854201" cy="757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24A0EBB8-2306-61D0-F529-9F49766517A3}"/>
              </a:ext>
            </a:extLst>
          </p:cNvPr>
          <p:cNvCxnSpPr>
            <a:cxnSpLocks/>
          </p:cNvCxnSpPr>
          <p:nvPr/>
        </p:nvCxnSpPr>
        <p:spPr>
          <a:xfrm flipV="1">
            <a:off x="6392220" y="5171500"/>
            <a:ext cx="0" cy="3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6B3C6DB9-AD0F-21F9-9CA2-92D4353F74E4}"/>
              </a:ext>
            </a:extLst>
          </p:cNvPr>
          <p:cNvCxnSpPr>
            <a:cxnSpLocks/>
          </p:cNvCxnSpPr>
          <p:nvPr/>
        </p:nvCxnSpPr>
        <p:spPr>
          <a:xfrm flipV="1">
            <a:off x="6392220" y="4413721"/>
            <a:ext cx="0" cy="3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45A44191-5637-406C-DB59-C1E2AA64A1B6}"/>
              </a:ext>
            </a:extLst>
          </p:cNvPr>
          <p:cNvCxnSpPr>
            <a:cxnSpLocks/>
          </p:cNvCxnSpPr>
          <p:nvPr/>
        </p:nvCxnSpPr>
        <p:spPr>
          <a:xfrm flipV="1">
            <a:off x="6380789" y="5929279"/>
            <a:ext cx="0" cy="44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6C7D19DF-E839-F68D-ADD8-DECF1904C7E3}"/>
              </a:ext>
            </a:extLst>
          </p:cNvPr>
          <p:cNvSpPr/>
          <p:nvPr/>
        </p:nvSpPr>
        <p:spPr>
          <a:xfrm>
            <a:off x="5240754" y="5480556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9D84B149-EEB6-9EC6-95B1-3B032B02FC9F}"/>
              </a:ext>
            </a:extLst>
          </p:cNvPr>
          <p:cNvCxnSpPr>
            <a:cxnSpLocks/>
            <a:stCxn id="94" idx="3"/>
            <a:endCxn id="95" idx="1"/>
          </p:cNvCxnSpPr>
          <p:nvPr/>
        </p:nvCxnSpPr>
        <p:spPr>
          <a:xfrm>
            <a:off x="3386553" y="4947139"/>
            <a:ext cx="1854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8E59920-2E00-A8D3-FEB2-80EF065CFB0E}"/>
              </a:ext>
            </a:extLst>
          </p:cNvPr>
          <p:cNvSpPr/>
          <p:nvPr/>
        </p:nvSpPr>
        <p:spPr>
          <a:xfrm>
            <a:off x="925551" y="4568249"/>
            <a:ext cx="2697479" cy="1527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69F615D-B3E7-CFCA-6ACB-7B00D12CEC5B}"/>
              </a:ext>
            </a:extLst>
          </p:cNvPr>
          <p:cNvSpPr/>
          <p:nvPr/>
        </p:nvSpPr>
        <p:spPr>
          <a:xfrm>
            <a:off x="5000227" y="4583801"/>
            <a:ext cx="2697479" cy="1527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0515B31-C12C-55B8-D945-90F7F533EC91}"/>
              </a:ext>
            </a:extLst>
          </p:cNvPr>
          <p:cNvSpPr txBox="1"/>
          <p:nvPr/>
        </p:nvSpPr>
        <p:spPr>
          <a:xfrm>
            <a:off x="2813627" y="4274902"/>
            <a:ext cx="1926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Encoder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9F75CF0-6E5E-7E15-E0A6-026BD43CC406}"/>
              </a:ext>
            </a:extLst>
          </p:cNvPr>
          <p:cNvSpPr txBox="1"/>
          <p:nvPr/>
        </p:nvSpPr>
        <p:spPr>
          <a:xfrm>
            <a:off x="6835125" y="4270916"/>
            <a:ext cx="1926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Decoder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A41B3D-1740-0526-1B5F-25242BE62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991406"/>
            <a:ext cx="3303549" cy="26695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F46F1D5-DDE3-D1A9-E3C3-6F3EE6620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1" y="1238444"/>
            <a:ext cx="4933888" cy="302074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6268D3B-5C94-8A07-B35D-7362B0543C2E}"/>
              </a:ext>
            </a:extLst>
          </p:cNvPr>
          <p:cNvSpPr txBox="1"/>
          <p:nvPr/>
        </p:nvSpPr>
        <p:spPr>
          <a:xfrm>
            <a:off x="6318465" y="940216"/>
            <a:ext cx="53115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Dropout</a:t>
            </a:r>
          </a:p>
          <a:p>
            <a:r>
              <a:rPr lang="en-US" altLang="ko-KR" dirty="0"/>
              <a:t>  </a:t>
            </a:r>
          </a:p>
          <a:p>
            <a:r>
              <a:rPr lang="en-US" altLang="ko-KR" dirty="0"/>
              <a:t>    when training=True, dropout will be activated</a:t>
            </a:r>
          </a:p>
          <a:p>
            <a:r>
              <a:rPr lang="en-US" altLang="ko-KR" dirty="0"/>
              <a:t>    otherwise, dropout will do nothing.</a:t>
            </a:r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3689B9E5-2FC8-185B-3AB4-880EA6DEFFB1}"/>
              </a:ext>
            </a:extLst>
          </p:cNvPr>
          <p:cNvSpPr/>
          <p:nvPr/>
        </p:nvSpPr>
        <p:spPr>
          <a:xfrm rot="5400000">
            <a:off x="677645" y="2940399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ECB6F0B-D40A-37F6-07B0-385A56692C7A}"/>
              </a:ext>
            </a:extLst>
          </p:cNvPr>
          <p:cNvSpPr/>
          <p:nvPr/>
        </p:nvSpPr>
        <p:spPr>
          <a:xfrm>
            <a:off x="2252019" y="6356350"/>
            <a:ext cx="1705618" cy="506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add embedding</a:t>
            </a:r>
          </a:p>
          <a:p>
            <a:pPr algn="ctr"/>
            <a:r>
              <a:rPr lang="en-US" altLang="ko-KR" sz="1400" dirty="0"/>
              <a:t>to input sequence</a:t>
            </a:r>
            <a:endParaRPr lang="ko-KR" altLang="en-US" sz="14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A8A7369-9AE5-10F1-996B-E2F69671A726}"/>
              </a:ext>
            </a:extLst>
          </p:cNvPr>
          <p:cNvSpPr/>
          <p:nvPr/>
        </p:nvSpPr>
        <p:spPr>
          <a:xfrm>
            <a:off x="2252018" y="5863030"/>
            <a:ext cx="1699314" cy="506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add </a:t>
            </a:r>
            <a:r>
              <a:rPr lang="en-US" altLang="ko-KR" sz="1400" dirty="0" err="1"/>
              <a:t>pos_encoding</a:t>
            </a:r>
            <a:endParaRPr lang="en-US" altLang="ko-KR" sz="1400" dirty="0"/>
          </a:p>
          <a:p>
            <a:pPr algn="ctr"/>
            <a:r>
              <a:rPr lang="en-US" altLang="ko-KR" sz="1400" dirty="0"/>
              <a:t>to input sequence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4790683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89</a:t>
            </a:fld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and Decoder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403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DF6569FB-52D2-97CF-4B3B-0A0B9EC91225}"/>
              </a:ext>
            </a:extLst>
          </p:cNvPr>
          <p:cNvCxnSpPr>
            <a:cxnSpLocks/>
          </p:cNvCxnSpPr>
          <p:nvPr/>
        </p:nvCxnSpPr>
        <p:spPr>
          <a:xfrm flipV="1">
            <a:off x="2252019" y="5929279"/>
            <a:ext cx="0" cy="44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90B5F62-9068-EEF0-D44F-5A6C936919E2}"/>
              </a:ext>
            </a:extLst>
          </p:cNvPr>
          <p:cNvSpPr/>
          <p:nvPr/>
        </p:nvSpPr>
        <p:spPr>
          <a:xfrm>
            <a:off x="1117487" y="5480556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294B367-0A9D-5B3E-CBF3-4689C2ECE7A3}"/>
              </a:ext>
            </a:extLst>
          </p:cNvPr>
          <p:cNvSpPr/>
          <p:nvPr/>
        </p:nvSpPr>
        <p:spPr>
          <a:xfrm>
            <a:off x="1117487" y="4722777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21DBE96-4F87-6D43-F598-DABC6FCCF5A5}"/>
              </a:ext>
            </a:extLst>
          </p:cNvPr>
          <p:cNvSpPr/>
          <p:nvPr/>
        </p:nvSpPr>
        <p:spPr>
          <a:xfrm>
            <a:off x="5240754" y="4722777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C9BF39AC-1EAB-21F7-C0F7-7C5DC0C513D7}"/>
              </a:ext>
            </a:extLst>
          </p:cNvPr>
          <p:cNvCxnSpPr>
            <a:cxnSpLocks/>
            <a:stCxn id="93" idx="0"/>
            <a:endCxn id="94" idx="2"/>
          </p:cNvCxnSpPr>
          <p:nvPr/>
        </p:nvCxnSpPr>
        <p:spPr>
          <a:xfrm flipV="1">
            <a:off x="2252020" y="5171500"/>
            <a:ext cx="0" cy="3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62B880CB-CB11-043D-91A6-8CCBBE5EEA98}"/>
              </a:ext>
            </a:extLst>
          </p:cNvPr>
          <p:cNvCxnSpPr>
            <a:cxnSpLocks/>
            <a:stCxn id="94" idx="3"/>
            <a:endCxn id="101" idx="1"/>
          </p:cNvCxnSpPr>
          <p:nvPr/>
        </p:nvCxnSpPr>
        <p:spPr>
          <a:xfrm>
            <a:off x="3386553" y="4947139"/>
            <a:ext cx="1854201" cy="757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24A0EBB8-2306-61D0-F529-9F49766517A3}"/>
              </a:ext>
            </a:extLst>
          </p:cNvPr>
          <p:cNvCxnSpPr>
            <a:cxnSpLocks/>
          </p:cNvCxnSpPr>
          <p:nvPr/>
        </p:nvCxnSpPr>
        <p:spPr>
          <a:xfrm flipV="1">
            <a:off x="6392220" y="5171500"/>
            <a:ext cx="0" cy="3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6B3C6DB9-AD0F-21F9-9CA2-92D4353F74E4}"/>
              </a:ext>
            </a:extLst>
          </p:cNvPr>
          <p:cNvCxnSpPr>
            <a:cxnSpLocks/>
          </p:cNvCxnSpPr>
          <p:nvPr/>
        </p:nvCxnSpPr>
        <p:spPr>
          <a:xfrm flipV="1">
            <a:off x="6392220" y="4413721"/>
            <a:ext cx="0" cy="3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45A44191-5637-406C-DB59-C1E2AA64A1B6}"/>
              </a:ext>
            </a:extLst>
          </p:cNvPr>
          <p:cNvCxnSpPr>
            <a:cxnSpLocks/>
          </p:cNvCxnSpPr>
          <p:nvPr/>
        </p:nvCxnSpPr>
        <p:spPr>
          <a:xfrm flipV="1">
            <a:off x="6380789" y="5929279"/>
            <a:ext cx="0" cy="44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6C7D19DF-E839-F68D-ADD8-DECF1904C7E3}"/>
              </a:ext>
            </a:extLst>
          </p:cNvPr>
          <p:cNvSpPr/>
          <p:nvPr/>
        </p:nvSpPr>
        <p:spPr>
          <a:xfrm>
            <a:off x="5240754" y="5480556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9D84B149-EEB6-9EC6-95B1-3B032B02FC9F}"/>
              </a:ext>
            </a:extLst>
          </p:cNvPr>
          <p:cNvCxnSpPr>
            <a:cxnSpLocks/>
            <a:stCxn id="94" idx="3"/>
            <a:endCxn id="95" idx="1"/>
          </p:cNvCxnSpPr>
          <p:nvPr/>
        </p:nvCxnSpPr>
        <p:spPr>
          <a:xfrm>
            <a:off x="3386553" y="4947139"/>
            <a:ext cx="1854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8E59920-2E00-A8D3-FEB2-80EF065CFB0E}"/>
              </a:ext>
            </a:extLst>
          </p:cNvPr>
          <p:cNvSpPr/>
          <p:nvPr/>
        </p:nvSpPr>
        <p:spPr>
          <a:xfrm>
            <a:off x="925551" y="4568249"/>
            <a:ext cx="2697479" cy="152706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69F615D-B3E7-CFCA-6ACB-7B00D12CEC5B}"/>
              </a:ext>
            </a:extLst>
          </p:cNvPr>
          <p:cNvSpPr/>
          <p:nvPr/>
        </p:nvSpPr>
        <p:spPr>
          <a:xfrm>
            <a:off x="5000227" y="4583801"/>
            <a:ext cx="2697479" cy="1527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0515B31-C12C-55B8-D945-90F7F533EC91}"/>
              </a:ext>
            </a:extLst>
          </p:cNvPr>
          <p:cNvSpPr txBox="1"/>
          <p:nvPr/>
        </p:nvSpPr>
        <p:spPr>
          <a:xfrm>
            <a:off x="2813627" y="4274902"/>
            <a:ext cx="1926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Encoder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9F75CF0-6E5E-7E15-E0A6-026BD43CC406}"/>
              </a:ext>
            </a:extLst>
          </p:cNvPr>
          <p:cNvSpPr txBox="1"/>
          <p:nvPr/>
        </p:nvSpPr>
        <p:spPr>
          <a:xfrm>
            <a:off x="6835125" y="4270916"/>
            <a:ext cx="1926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Decoder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A41B3D-1740-0526-1B5F-25242BE62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991406"/>
            <a:ext cx="3303549" cy="26695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F46F1D5-DDE3-D1A9-E3C3-6F3EE6620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1" y="1238444"/>
            <a:ext cx="4933888" cy="302074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6268D3B-5C94-8A07-B35D-7362B0543C2E}"/>
              </a:ext>
            </a:extLst>
          </p:cNvPr>
          <p:cNvSpPr txBox="1"/>
          <p:nvPr/>
        </p:nvSpPr>
        <p:spPr>
          <a:xfrm>
            <a:off x="6318465" y="940216"/>
            <a:ext cx="4892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 err="1"/>
              <a:t>enc_layers</a:t>
            </a:r>
            <a:r>
              <a:rPr lang="en-US" altLang="ko-KR" dirty="0"/>
              <a:t> consists of encoding layers</a:t>
            </a:r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31CD1EFC-A12A-2E02-F4DE-1D1F28717A9A}"/>
              </a:ext>
            </a:extLst>
          </p:cNvPr>
          <p:cNvSpPr/>
          <p:nvPr/>
        </p:nvSpPr>
        <p:spPr>
          <a:xfrm rot="5400000">
            <a:off x="677645" y="3340455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1E5E963-E248-D88C-EF96-51E561E0930B}"/>
              </a:ext>
            </a:extLst>
          </p:cNvPr>
          <p:cNvSpPr/>
          <p:nvPr/>
        </p:nvSpPr>
        <p:spPr>
          <a:xfrm>
            <a:off x="2252019" y="6356350"/>
            <a:ext cx="1705618" cy="506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add embedding</a:t>
            </a:r>
          </a:p>
          <a:p>
            <a:pPr algn="ctr"/>
            <a:r>
              <a:rPr lang="en-US" altLang="ko-KR" sz="1400" dirty="0"/>
              <a:t>to input sequence</a:t>
            </a:r>
            <a:endParaRPr lang="ko-KR" altLang="en-US" sz="14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EF0C8D3-FEDD-BC7B-D469-DE4F07013857}"/>
              </a:ext>
            </a:extLst>
          </p:cNvPr>
          <p:cNvSpPr/>
          <p:nvPr/>
        </p:nvSpPr>
        <p:spPr>
          <a:xfrm>
            <a:off x="2252018" y="5863030"/>
            <a:ext cx="1699314" cy="506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add </a:t>
            </a:r>
            <a:r>
              <a:rPr lang="en-US" altLang="ko-KR" sz="1400" dirty="0" err="1"/>
              <a:t>pos_encoding</a:t>
            </a:r>
            <a:endParaRPr lang="en-US" altLang="ko-KR" sz="1400" dirty="0"/>
          </a:p>
          <a:p>
            <a:pPr algn="ctr"/>
            <a:r>
              <a:rPr lang="en-US" altLang="ko-KR" sz="1400" dirty="0"/>
              <a:t>to input sequence</a:t>
            </a:r>
            <a:endParaRPr lang="ko-KR" altLang="en-US" sz="1400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14C323C-F5B0-2E7B-054E-E31AC2FF0DFE}"/>
              </a:ext>
            </a:extLst>
          </p:cNvPr>
          <p:cNvSpPr/>
          <p:nvPr/>
        </p:nvSpPr>
        <p:spPr>
          <a:xfrm>
            <a:off x="3234337" y="3589759"/>
            <a:ext cx="397573" cy="220712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F1F6F4B-CBDB-E717-4980-9DA50D7D0DC4}"/>
              </a:ext>
            </a:extLst>
          </p:cNvPr>
          <p:cNvSpPr/>
          <p:nvPr/>
        </p:nvSpPr>
        <p:spPr>
          <a:xfrm>
            <a:off x="3433124" y="3810472"/>
            <a:ext cx="3600788" cy="47578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we did not use dummy variable _ here,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because it is used here!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122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0A765D19-367C-271E-E654-4E145D26E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2036935"/>
            <a:ext cx="5363323" cy="2314898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9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D48492-1E25-1F74-D5B9-62B6D9D195FE}"/>
                  </a:ext>
                </a:extLst>
              </p:cNvPr>
              <p:cNvSpPr txBox="1"/>
              <p:nvPr/>
            </p:nvSpPr>
            <p:spPr>
              <a:xfrm>
                <a:off x="8255273" y="1557563"/>
                <a:ext cx="1338315" cy="850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@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en-US" altLang="ko-KR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altLang="ko-KR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D48492-1E25-1F74-D5B9-62B6D9D19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273" y="1557563"/>
                <a:ext cx="1338315" cy="850554"/>
              </a:xfrm>
              <a:prstGeom prst="rect">
                <a:avLst/>
              </a:prstGeom>
              <a:blipFill>
                <a:blip r:embed="rId3"/>
                <a:stretch>
                  <a:fillRect l="-3636" r="-909" b="-6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674AEB-9AC3-3756-5846-04FB7C4D6148}"/>
                  </a:ext>
                </a:extLst>
              </p:cNvPr>
              <p:cNvSpPr txBox="1"/>
              <p:nvPr/>
            </p:nvSpPr>
            <p:spPr>
              <a:xfrm>
                <a:off x="6914415" y="3943416"/>
                <a:ext cx="3392369" cy="7159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〮</m:t>
                              </m:r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674AEB-9AC3-3756-5846-04FB7C4D6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415" y="3943416"/>
                <a:ext cx="3392369" cy="715902"/>
              </a:xfrm>
              <a:prstGeom prst="rect">
                <a:avLst/>
              </a:prstGeom>
              <a:blipFill>
                <a:blip r:embed="rId4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F706EF-C7E0-61F9-2A36-92E3D84D1EB6}"/>
                  </a:ext>
                </a:extLst>
              </p:cNvPr>
              <p:cNvSpPr txBox="1"/>
              <p:nvPr/>
            </p:nvSpPr>
            <p:spPr>
              <a:xfrm>
                <a:off x="7871396" y="4661855"/>
                <a:ext cx="4028987" cy="302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※ Z is attention matrix,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ko-KR" altLang="en-US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dimension of matrix K.</a:t>
                </a:r>
                <a:endParaRPr lang="ko-KR" altLang="en-US" sz="130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F706EF-C7E0-61F9-2A36-92E3D84D1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396" y="4661855"/>
                <a:ext cx="4028987" cy="302840"/>
              </a:xfrm>
              <a:prstGeom prst="rect">
                <a:avLst/>
              </a:prstGeom>
              <a:blipFill>
                <a:blip r:embed="rId5"/>
                <a:stretch>
                  <a:fillRect l="-151" b="-183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70AF24B-13E7-7692-5149-D52DD957CA7F}"/>
              </a:ext>
            </a:extLst>
          </p:cNvPr>
          <p:cNvSpPr txBox="1"/>
          <p:nvPr/>
        </p:nvSpPr>
        <p:spPr>
          <a:xfrm>
            <a:off x="6869175" y="669377"/>
            <a:ext cx="4225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 </a:t>
            </a:r>
            <a:r>
              <a:rPr lang="en-US" altLang="ko-KR"/>
              <a:t>First,</a:t>
            </a:r>
            <a:r>
              <a:rPr lang="ko-KR" altLang="en-US"/>
              <a:t> </a:t>
            </a:r>
            <a:r>
              <a:rPr lang="en-US" altLang="ko-KR"/>
              <a:t>get</a:t>
            </a:r>
            <a:r>
              <a:rPr lang="ko-KR" altLang="en-US"/>
              <a:t> </a:t>
            </a:r>
            <a:r>
              <a:rPr lang="en-US" altLang="ko-KR"/>
              <a:t>Query,</a:t>
            </a:r>
            <a:r>
              <a:rPr lang="ko-KR" altLang="en-US"/>
              <a:t> </a:t>
            </a:r>
            <a:r>
              <a:rPr lang="en-US" altLang="ko-KR"/>
              <a:t>Key,</a:t>
            </a:r>
            <a:r>
              <a:rPr lang="ko-KR" altLang="en-US"/>
              <a:t> </a:t>
            </a:r>
            <a:r>
              <a:rPr lang="en-US" altLang="ko-KR"/>
              <a:t>Value</a:t>
            </a:r>
            <a:r>
              <a:rPr lang="ko-KR" altLang="en-US"/>
              <a:t> </a:t>
            </a:r>
            <a:r>
              <a:rPr lang="en-US" altLang="ko-KR"/>
              <a:t>matrix</a:t>
            </a:r>
          </a:p>
          <a:p>
            <a:r>
              <a:rPr lang="en-US" altLang="ko-KR"/>
              <a:t>    from input matrix X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97DC9E-D537-084F-2409-4498748EA006}"/>
              </a:ext>
            </a:extLst>
          </p:cNvPr>
          <p:cNvSpPr/>
          <p:nvPr/>
        </p:nvSpPr>
        <p:spPr>
          <a:xfrm>
            <a:off x="7950277" y="1531989"/>
            <a:ext cx="1948305" cy="95909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39FE5F-E06B-EBD2-1492-D769248FE688}"/>
              </a:ext>
            </a:extLst>
          </p:cNvPr>
          <p:cNvSpPr txBox="1"/>
          <p:nvPr/>
        </p:nvSpPr>
        <p:spPr>
          <a:xfrm>
            <a:off x="6869174" y="3171844"/>
            <a:ext cx="5157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</a:t>
            </a:r>
            <a:r>
              <a:rPr lang="en-US" altLang="ko-KR"/>
              <a:t> Then, derive attention matrix</a:t>
            </a:r>
          </a:p>
          <a:p>
            <a:r>
              <a:rPr lang="en-US" altLang="ko-KR"/>
              <a:t>    through the formula behind</a:t>
            </a:r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7F1BEA3-A540-6205-9210-92EF02C592CA}"/>
              </a:ext>
            </a:extLst>
          </p:cNvPr>
          <p:cNvCxnSpPr/>
          <p:nvPr/>
        </p:nvCxnSpPr>
        <p:spPr>
          <a:xfrm>
            <a:off x="6661188" y="48445"/>
            <a:ext cx="0" cy="6679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9A1D9FF-2434-2ACB-4EA0-2811C804A1D7}"/>
              </a:ext>
            </a:extLst>
          </p:cNvPr>
          <p:cNvSpPr/>
          <p:nvPr/>
        </p:nvSpPr>
        <p:spPr>
          <a:xfrm>
            <a:off x="7206610" y="3894848"/>
            <a:ext cx="2807978" cy="843278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F6D501D-75C7-D50A-7155-D998E8788D77}"/>
              </a:ext>
            </a:extLst>
          </p:cNvPr>
          <p:cNvSpPr/>
          <p:nvPr/>
        </p:nvSpPr>
        <p:spPr>
          <a:xfrm>
            <a:off x="6776670" y="439489"/>
            <a:ext cx="5250229" cy="239197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76D11E-4261-1E45-BDC7-E6C76600EBBB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Review : Multi Head Attention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F41A51E-3B4D-0617-0817-62D1E962773A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313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70A683F3-D169-3074-B91C-03B6351C66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551" y="1226877"/>
            <a:ext cx="5662218" cy="471852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48B333-2F79-2C83-3B84-81B7B6D49A4E}"/>
              </a:ext>
            </a:extLst>
          </p:cNvPr>
          <p:cNvSpPr/>
          <p:nvPr/>
        </p:nvSpPr>
        <p:spPr>
          <a:xfrm>
            <a:off x="1174750" y="2395417"/>
            <a:ext cx="838200" cy="29698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6F098193-E24D-F071-D934-DB86E2F07505}"/>
              </a:ext>
            </a:extLst>
          </p:cNvPr>
          <p:cNvCxnSpPr>
            <a:cxnSpLocks/>
          </p:cNvCxnSpPr>
          <p:nvPr/>
        </p:nvCxnSpPr>
        <p:spPr>
          <a:xfrm>
            <a:off x="2012950" y="2408117"/>
            <a:ext cx="7150100" cy="1586033"/>
          </a:xfrm>
          <a:prstGeom prst="bentConnector3">
            <a:avLst>
              <a:gd name="adj1" fmla="val 100127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A1CD12A-5724-A929-4B58-5AAA25B0D471}"/>
              </a:ext>
            </a:extLst>
          </p:cNvPr>
          <p:cNvSpPr/>
          <p:nvPr/>
        </p:nvSpPr>
        <p:spPr>
          <a:xfrm>
            <a:off x="8909190" y="3972758"/>
            <a:ext cx="569664" cy="369393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4F6738E-4669-4FB7-FA36-931F3B53FFF2}"/>
              </a:ext>
            </a:extLst>
          </p:cNvPr>
          <p:cNvSpPr/>
          <p:nvPr/>
        </p:nvSpPr>
        <p:spPr>
          <a:xfrm>
            <a:off x="1308726" y="4497451"/>
            <a:ext cx="5021419" cy="120205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matmul_qk.shape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(batch_size, self.num_heads, seq_len, seq_len)</a:t>
            </a:r>
          </a:p>
        </p:txBody>
      </p:sp>
    </p:spTree>
    <p:extLst>
      <p:ext uri="{BB962C8B-B14F-4D97-AF65-F5344CB8AC3E}">
        <p14:creationId xmlns:p14="http://schemas.microsoft.com/office/powerpoint/2010/main" val="244605948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90</a:t>
            </a:fld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and Decoder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403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DF6569FB-52D2-97CF-4B3B-0A0B9EC91225}"/>
              </a:ext>
            </a:extLst>
          </p:cNvPr>
          <p:cNvCxnSpPr>
            <a:cxnSpLocks/>
          </p:cNvCxnSpPr>
          <p:nvPr/>
        </p:nvCxnSpPr>
        <p:spPr>
          <a:xfrm flipV="1">
            <a:off x="2252019" y="5929279"/>
            <a:ext cx="0" cy="44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90B5F62-9068-EEF0-D44F-5A6C936919E2}"/>
              </a:ext>
            </a:extLst>
          </p:cNvPr>
          <p:cNvSpPr/>
          <p:nvPr/>
        </p:nvSpPr>
        <p:spPr>
          <a:xfrm>
            <a:off x="1117487" y="5480556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294B367-0A9D-5B3E-CBF3-4689C2ECE7A3}"/>
              </a:ext>
            </a:extLst>
          </p:cNvPr>
          <p:cNvSpPr/>
          <p:nvPr/>
        </p:nvSpPr>
        <p:spPr>
          <a:xfrm>
            <a:off x="1117487" y="4722777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21DBE96-4F87-6D43-F598-DABC6FCCF5A5}"/>
              </a:ext>
            </a:extLst>
          </p:cNvPr>
          <p:cNvSpPr/>
          <p:nvPr/>
        </p:nvSpPr>
        <p:spPr>
          <a:xfrm>
            <a:off x="5240754" y="4722777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C9BF39AC-1EAB-21F7-C0F7-7C5DC0C513D7}"/>
              </a:ext>
            </a:extLst>
          </p:cNvPr>
          <p:cNvCxnSpPr>
            <a:cxnSpLocks/>
            <a:stCxn id="93" idx="0"/>
            <a:endCxn id="94" idx="2"/>
          </p:cNvCxnSpPr>
          <p:nvPr/>
        </p:nvCxnSpPr>
        <p:spPr>
          <a:xfrm flipV="1">
            <a:off x="2252020" y="5171500"/>
            <a:ext cx="0" cy="3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62B880CB-CB11-043D-91A6-8CCBBE5EEA98}"/>
              </a:ext>
            </a:extLst>
          </p:cNvPr>
          <p:cNvCxnSpPr>
            <a:cxnSpLocks/>
            <a:stCxn id="94" idx="3"/>
            <a:endCxn id="101" idx="1"/>
          </p:cNvCxnSpPr>
          <p:nvPr/>
        </p:nvCxnSpPr>
        <p:spPr>
          <a:xfrm>
            <a:off x="3386553" y="4947139"/>
            <a:ext cx="1854201" cy="757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24A0EBB8-2306-61D0-F529-9F49766517A3}"/>
              </a:ext>
            </a:extLst>
          </p:cNvPr>
          <p:cNvCxnSpPr>
            <a:cxnSpLocks/>
          </p:cNvCxnSpPr>
          <p:nvPr/>
        </p:nvCxnSpPr>
        <p:spPr>
          <a:xfrm flipV="1">
            <a:off x="6392220" y="5171500"/>
            <a:ext cx="0" cy="3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6B3C6DB9-AD0F-21F9-9CA2-92D4353F74E4}"/>
              </a:ext>
            </a:extLst>
          </p:cNvPr>
          <p:cNvCxnSpPr>
            <a:cxnSpLocks/>
          </p:cNvCxnSpPr>
          <p:nvPr/>
        </p:nvCxnSpPr>
        <p:spPr>
          <a:xfrm flipV="1">
            <a:off x="6392220" y="4413721"/>
            <a:ext cx="0" cy="3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45A44191-5637-406C-DB59-C1E2AA64A1B6}"/>
              </a:ext>
            </a:extLst>
          </p:cNvPr>
          <p:cNvCxnSpPr>
            <a:cxnSpLocks/>
          </p:cNvCxnSpPr>
          <p:nvPr/>
        </p:nvCxnSpPr>
        <p:spPr>
          <a:xfrm flipV="1">
            <a:off x="6380789" y="5929279"/>
            <a:ext cx="0" cy="44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6C7D19DF-E839-F68D-ADD8-DECF1904C7E3}"/>
              </a:ext>
            </a:extLst>
          </p:cNvPr>
          <p:cNvSpPr/>
          <p:nvPr/>
        </p:nvSpPr>
        <p:spPr>
          <a:xfrm>
            <a:off x="5240754" y="5480556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9D84B149-EEB6-9EC6-95B1-3B032B02FC9F}"/>
              </a:ext>
            </a:extLst>
          </p:cNvPr>
          <p:cNvCxnSpPr>
            <a:cxnSpLocks/>
            <a:stCxn id="94" idx="3"/>
            <a:endCxn id="95" idx="1"/>
          </p:cNvCxnSpPr>
          <p:nvPr/>
        </p:nvCxnSpPr>
        <p:spPr>
          <a:xfrm>
            <a:off x="3386553" y="4947139"/>
            <a:ext cx="1854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8E59920-2E00-A8D3-FEB2-80EF065CFB0E}"/>
              </a:ext>
            </a:extLst>
          </p:cNvPr>
          <p:cNvSpPr/>
          <p:nvPr/>
        </p:nvSpPr>
        <p:spPr>
          <a:xfrm>
            <a:off x="925551" y="4568249"/>
            <a:ext cx="2697479" cy="152706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69F615D-B3E7-CFCA-6ACB-7B00D12CEC5B}"/>
              </a:ext>
            </a:extLst>
          </p:cNvPr>
          <p:cNvSpPr/>
          <p:nvPr/>
        </p:nvSpPr>
        <p:spPr>
          <a:xfrm>
            <a:off x="5000227" y="4583801"/>
            <a:ext cx="2697479" cy="1527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0515B31-C12C-55B8-D945-90F7F533EC91}"/>
              </a:ext>
            </a:extLst>
          </p:cNvPr>
          <p:cNvSpPr txBox="1"/>
          <p:nvPr/>
        </p:nvSpPr>
        <p:spPr>
          <a:xfrm>
            <a:off x="2813627" y="4274902"/>
            <a:ext cx="1926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Encoder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9F75CF0-6E5E-7E15-E0A6-026BD43CC406}"/>
              </a:ext>
            </a:extLst>
          </p:cNvPr>
          <p:cNvSpPr txBox="1"/>
          <p:nvPr/>
        </p:nvSpPr>
        <p:spPr>
          <a:xfrm>
            <a:off x="6835125" y="4270916"/>
            <a:ext cx="1926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Decoder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A41B3D-1740-0526-1B5F-25242BE62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991406"/>
            <a:ext cx="3303549" cy="26695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F46F1D5-DDE3-D1A9-E3C3-6F3EE6620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1" y="1238444"/>
            <a:ext cx="4933888" cy="302074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6268D3B-5C94-8A07-B35D-7362B0543C2E}"/>
              </a:ext>
            </a:extLst>
          </p:cNvPr>
          <p:cNvSpPr txBox="1"/>
          <p:nvPr/>
        </p:nvSpPr>
        <p:spPr>
          <a:xfrm>
            <a:off x="6318465" y="940216"/>
            <a:ext cx="489205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 err="1"/>
              <a:t>enc_layers</a:t>
            </a:r>
            <a:r>
              <a:rPr lang="en-US" altLang="ko-KR" dirty="0"/>
              <a:t> consists of encoding layers</a:t>
            </a:r>
          </a:p>
          <a:p>
            <a:endParaRPr lang="en-US" altLang="ko-KR" dirty="0"/>
          </a:p>
          <a:p>
            <a:r>
              <a:rPr lang="ko-KR" altLang="en-US" dirty="0"/>
              <a:t>▶ </a:t>
            </a:r>
            <a:r>
              <a:rPr lang="en-US" altLang="ko-KR" dirty="0"/>
              <a:t>x is used to handle the</a:t>
            </a:r>
          </a:p>
          <a:p>
            <a:r>
              <a:rPr lang="en-US" altLang="ko-KR" dirty="0"/>
              <a:t>    previous output of encoder layer.</a:t>
            </a:r>
          </a:p>
          <a:p>
            <a:endParaRPr lang="en-US" altLang="ko-KR" dirty="0"/>
          </a:p>
          <a:p>
            <a:r>
              <a:rPr lang="en-US" altLang="ko-KR" dirty="0"/>
              <a:t>    and finally, x will have the output of</a:t>
            </a:r>
          </a:p>
          <a:p>
            <a:r>
              <a:rPr lang="en-US" altLang="ko-KR" dirty="0"/>
              <a:t>    the last encoder layer</a:t>
            </a:r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31CD1EFC-A12A-2E02-F4DE-1D1F28717A9A}"/>
              </a:ext>
            </a:extLst>
          </p:cNvPr>
          <p:cNvSpPr/>
          <p:nvPr/>
        </p:nvSpPr>
        <p:spPr>
          <a:xfrm rot="5400000">
            <a:off x="677645" y="3340455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1E5E963-E248-D88C-EF96-51E561E0930B}"/>
              </a:ext>
            </a:extLst>
          </p:cNvPr>
          <p:cNvSpPr/>
          <p:nvPr/>
        </p:nvSpPr>
        <p:spPr>
          <a:xfrm>
            <a:off x="2252019" y="6356350"/>
            <a:ext cx="1705618" cy="506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add embedding</a:t>
            </a:r>
          </a:p>
          <a:p>
            <a:pPr algn="ctr"/>
            <a:r>
              <a:rPr lang="en-US" altLang="ko-KR" sz="1400" dirty="0"/>
              <a:t>to input sequence</a:t>
            </a:r>
            <a:endParaRPr lang="ko-KR" altLang="en-US" sz="14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EF0C8D3-FEDD-BC7B-D469-DE4F07013857}"/>
              </a:ext>
            </a:extLst>
          </p:cNvPr>
          <p:cNvSpPr/>
          <p:nvPr/>
        </p:nvSpPr>
        <p:spPr>
          <a:xfrm>
            <a:off x="2252018" y="5863030"/>
            <a:ext cx="1699314" cy="506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add </a:t>
            </a:r>
            <a:r>
              <a:rPr lang="en-US" altLang="ko-KR" sz="1400" dirty="0" err="1"/>
              <a:t>pos_encoding</a:t>
            </a:r>
            <a:endParaRPr lang="en-US" altLang="ko-KR" sz="1400" dirty="0"/>
          </a:p>
          <a:p>
            <a:pPr algn="ctr"/>
            <a:r>
              <a:rPr lang="en-US" altLang="ko-KR" sz="1400" dirty="0"/>
              <a:t>to input sequence</a:t>
            </a:r>
            <a:endParaRPr lang="ko-KR" altLang="en-US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BDCAA31-15BD-AECE-8473-439E9900D041}"/>
              </a:ext>
            </a:extLst>
          </p:cNvPr>
          <p:cNvSpPr/>
          <p:nvPr/>
        </p:nvSpPr>
        <p:spPr>
          <a:xfrm>
            <a:off x="6642126" y="3115067"/>
            <a:ext cx="2949852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</a:rPr>
              <a:t>x.shape</a:t>
            </a:r>
            <a:endParaRPr lang="en-US" altLang="ko-KR" sz="1400" dirty="0">
              <a:ln w="0"/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ln w="0"/>
                <a:solidFill>
                  <a:schemeClr val="tx1"/>
                </a:solidFill>
              </a:rPr>
              <a:t>batch_size</a:t>
            </a:r>
            <a:r>
              <a:rPr lang="en-US" altLang="ko-KR" sz="1400" dirty="0">
                <a:ln w="0"/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ln w="0"/>
                <a:solidFill>
                  <a:schemeClr val="tx1"/>
                </a:solidFill>
              </a:rPr>
              <a:t>inp_seq_len</a:t>
            </a:r>
            <a:r>
              <a:rPr lang="en-US" altLang="ko-KR" sz="1400" dirty="0">
                <a:ln w="0"/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ln w="0"/>
                <a:solidFill>
                  <a:schemeClr val="tx1"/>
                </a:solidFill>
              </a:rPr>
              <a:t>d_model</a:t>
            </a:r>
            <a:r>
              <a:rPr lang="en-US" altLang="ko-KR" sz="1400" dirty="0">
                <a:ln w="0"/>
                <a:solidFill>
                  <a:schemeClr val="tx1"/>
                </a:solidFill>
              </a:rPr>
              <a:t>)</a:t>
            </a:r>
            <a:endParaRPr lang="ko-KR" altLang="en-US" sz="140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82160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91</a:t>
            </a:fld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and Decoder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403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DF6569FB-52D2-97CF-4B3B-0A0B9EC91225}"/>
              </a:ext>
            </a:extLst>
          </p:cNvPr>
          <p:cNvCxnSpPr>
            <a:cxnSpLocks/>
          </p:cNvCxnSpPr>
          <p:nvPr/>
        </p:nvCxnSpPr>
        <p:spPr>
          <a:xfrm flipV="1">
            <a:off x="2252019" y="5929279"/>
            <a:ext cx="0" cy="44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90B5F62-9068-EEF0-D44F-5A6C936919E2}"/>
              </a:ext>
            </a:extLst>
          </p:cNvPr>
          <p:cNvSpPr/>
          <p:nvPr/>
        </p:nvSpPr>
        <p:spPr>
          <a:xfrm>
            <a:off x="1117487" y="5480556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294B367-0A9D-5B3E-CBF3-4689C2ECE7A3}"/>
              </a:ext>
            </a:extLst>
          </p:cNvPr>
          <p:cNvSpPr/>
          <p:nvPr/>
        </p:nvSpPr>
        <p:spPr>
          <a:xfrm>
            <a:off x="1117487" y="4722777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21DBE96-4F87-6D43-F598-DABC6FCCF5A5}"/>
              </a:ext>
            </a:extLst>
          </p:cNvPr>
          <p:cNvSpPr/>
          <p:nvPr/>
        </p:nvSpPr>
        <p:spPr>
          <a:xfrm>
            <a:off x="5240754" y="4722777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C9BF39AC-1EAB-21F7-C0F7-7C5DC0C513D7}"/>
              </a:ext>
            </a:extLst>
          </p:cNvPr>
          <p:cNvCxnSpPr>
            <a:cxnSpLocks/>
            <a:stCxn id="93" idx="0"/>
            <a:endCxn id="94" idx="2"/>
          </p:cNvCxnSpPr>
          <p:nvPr/>
        </p:nvCxnSpPr>
        <p:spPr>
          <a:xfrm flipV="1">
            <a:off x="2252020" y="5171500"/>
            <a:ext cx="0" cy="3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62B880CB-CB11-043D-91A6-8CCBBE5EEA98}"/>
              </a:ext>
            </a:extLst>
          </p:cNvPr>
          <p:cNvCxnSpPr>
            <a:cxnSpLocks/>
            <a:stCxn id="94" idx="3"/>
            <a:endCxn id="101" idx="1"/>
          </p:cNvCxnSpPr>
          <p:nvPr/>
        </p:nvCxnSpPr>
        <p:spPr>
          <a:xfrm>
            <a:off x="3386553" y="4947139"/>
            <a:ext cx="1854201" cy="757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24A0EBB8-2306-61D0-F529-9F49766517A3}"/>
              </a:ext>
            </a:extLst>
          </p:cNvPr>
          <p:cNvCxnSpPr>
            <a:cxnSpLocks/>
          </p:cNvCxnSpPr>
          <p:nvPr/>
        </p:nvCxnSpPr>
        <p:spPr>
          <a:xfrm flipV="1">
            <a:off x="6392220" y="5171500"/>
            <a:ext cx="0" cy="3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6B3C6DB9-AD0F-21F9-9CA2-92D4353F74E4}"/>
              </a:ext>
            </a:extLst>
          </p:cNvPr>
          <p:cNvCxnSpPr>
            <a:cxnSpLocks/>
          </p:cNvCxnSpPr>
          <p:nvPr/>
        </p:nvCxnSpPr>
        <p:spPr>
          <a:xfrm flipV="1">
            <a:off x="6392220" y="4413721"/>
            <a:ext cx="0" cy="3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45A44191-5637-406C-DB59-C1E2AA64A1B6}"/>
              </a:ext>
            </a:extLst>
          </p:cNvPr>
          <p:cNvCxnSpPr>
            <a:cxnSpLocks/>
          </p:cNvCxnSpPr>
          <p:nvPr/>
        </p:nvCxnSpPr>
        <p:spPr>
          <a:xfrm flipV="1">
            <a:off x="6380789" y="5929279"/>
            <a:ext cx="0" cy="44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6C7D19DF-E839-F68D-ADD8-DECF1904C7E3}"/>
              </a:ext>
            </a:extLst>
          </p:cNvPr>
          <p:cNvSpPr/>
          <p:nvPr/>
        </p:nvSpPr>
        <p:spPr>
          <a:xfrm>
            <a:off x="5240754" y="5480556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9D84B149-EEB6-9EC6-95B1-3B032B02FC9F}"/>
              </a:ext>
            </a:extLst>
          </p:cNvPr>
          <p:cNvCxnSpPr>
            <a:cxnSpLocks/>
            <a:stCxn id="94" idx="3"/>
            <a:endCxn id="95" idx="1"/>
          </p:cNvCxnSpPr>
          <p:nvPr/>
        </p:nvCxnSpPr>
        <p:spPr>
          <a:xfrm>
            <a:off x="3386553" y="4947139"/>
            <a:ext cx="1854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8E59920-2E00-A8D3-FEB2-80EF065CFB0E}"/>
              </a:ext>
            </a:extLst>
          </p:cNvPr>
          <p:cNvSpPr/>
          <p:nvPr/>
        </p:nvSpPr>
        <p:spPr>
          <a:xfrm>
            <a:off x="925551" y="4568249"/>
            <a:ext cx="2697479" cy="152706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69F615D-B3E7-CFCA-6ACB-7B00D12CEC5B}"/>
              </a:ext>
            </a:extLst>
          </p:cNvPr>
          <p:cNvSpPr/>
          <p:nvPr/>
        </p:nvSpPr>
        <p:spPr>
          <a:xfrm>
            <a:off x="5000227" y="4583801"/>
            <a:ext cx="2697479" cy="1527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0515B31-C12C-55B8-D945-90F7F533EC91}"/>
              </a:ext>
            </a:extLst>
          </p:cNvPr>
          <p:cNvSpPr txBox="1"/>
          <p:nvPr/>
        </p:nvSpPr>
        <p:spPr>
          <a:xfrm>
            <a:off x="2813627" y="4274902"/>
            <a:ext cx="1926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Encoder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9F75CF0-6E5E-7E15-E0A6-026BD43CC406}"/>
              </a:ext>
            </a:extLst>
          </p:cNvPr>
          <p:cNvSpPr txBox="1"/>
          <p:nvPr/>
        </p:nvSpPr>
        <p:spPr>
          <a:xfrm>
            <a:off x="6835125" y="4270916"/>
            <a:ext cx="1926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Decoder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A41B3D-1740-0526-1B5F-25242BE62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991406"/>
            <a:ext cx="3303549" cy="26695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F46F1D5-DDE3-D1A9-E3C3-6F3EE6620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1" y="1238444"/>
            <a:ext cx="4933888" cy="302074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6268D3B-5C94-8A07-B35D-7362B0543C2E}"/>
              </a:ext>
            </a:extLst>
          </p:cNvPr>
          <p:cNvSpPr txBox="1"/>
          <p:nvPr/>
        </p:nvSpPr>
        <p:spPr>
          <a:xfrm>
            <a:off x="6318465" y="940216"/>
            <a:ext cx="4892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Return matrix x is the output of encoder</a:t>
            </a:r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31CD1EFC-A12A-2E02-F4DE-1D1F28717A9A}"/>
              </a:ext>
            </a:extLst>
          </p:cNvPr>
          <p:cNvSpPr/>
          <p:nvPr/>
        </p:nvSpPr>
        <p:spPr>
          <a:xfrm rot="5400000">
            <a:off x="677645" y="3997685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1E5E963-E248-D88C-EF96-51E561E0930B}"/>
              </a:ext>
            </a:extLst>
          </p:cNvPr>
          <p:cNvSpPr/>
          <p:nvPr/>
        </p:nvSpPr>
        <p:spPr>
          <a:xfrm>
            <a:off x="2252019" y="6356350"/>
            <a:ext cx="1705618" cy="506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add embedding</a:t>
            </a:r>
          </a:p>
          <a:p>
            <a:pPr algn="ctr"/>
            <a:r>
              <a:rPr lang="en-US" altLang="ko-KR" sz="1400" dirty="0"/>
              <a:t>to input sequence</a:t>
            </a:r>
            <a:endParaRPr lang="ko-KR" altLang="en-US" sz="14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EF0C8D3-FEDD-BC7B-D469-DE4F07013857}"/>
              </a:ext>
            </a:extLst>
          </p:cNvPr>
          <p:cNvSpPr/>
          <p:nvPr/>
        </p:nvSpPr>
        <p:spPr>
          <a:xfrm>
            <a:off x="2252018" y="5863030"/>
            <a:ext cx="1699314" cy="506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add </a:t>
            </a:r>
            <a:r>
              <a:rPr lang="en-US" altLang="ko-KR" sz="1400" dirty="0" err="1"/>
              <a:t>pos_encoding</a:t>
            </a:r>
            <a:endParaRPr lang="en-US" altLang="ko-KR" sz="1400" dirty="0"/>
          </a:p>
          <a:p>
            <a:pPr algn="ctr"/>
            <a:r>
              <a:rPr lang="en-US" altLang="ko-KR" sz="1400" dirty="0"/>
              <a:t>to input sequence</a:t>
            </a:r>
            <a:endParaRPr lang="ko-KR" altLang="en-US" sz="14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15E41B7-334D-30C8-815B-39598A57C2E7}"/>
              </a:ext>
            </a:extLst>
          </p:cNvPr>
          <p:cNvSpPr/>
          <p:nvPr/>
        </p:nvSpPr>
        <p:spPr>
          <a:xfrm>
            <a:off x="6392220" y="1665959"/>
            <a:ext cx="2949852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</a:rPr>
              <a:t>x.shape</a:t>
            </a:r>
            <a:endParaRPr lang="en-US" altLang="ko-KR" sz="1400" dirty="0">
              <a:ln w="0"/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ln w="0"/>
                <a:solidFill>
                  <a:schemeClr val="tx1"/>
                </a:solidFill>
              </a:rPr>
              <a:t>batch_size</a:t>
            </a:r>
            <a:r>
              <a:rPr lang="en-US" altLang="ko-KR" sz="1400" dirty="0">
                <a:ln w="0"/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ln w="0"/>
                <a:solidFill>
                  <a:schemeClr val="tx1"/>
                </a:solidFill>
              </a:rPr>
              <a:t>inp_seq_len</a:t>
            </a:r>
            <a:r>
              <a:rPr lang="en-US" altLang="ko-KR" sz="1400" dirty="0">
                <a:ln w="0"/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ln w="0"/>
                <a:solidFill>
                  <a:schemeClr val="tx1"/>
                </a:solidFill>
              </a:rPr>
              <a:t>d_model</a:t>
            </a:r>
            <a:r>
              <a:rPr lang="en-US" altLang="ko-KR" sz="1400" dirty="0">
                <a:ln w="0"/>
                <a:solidFill>
                  <a:schemeClr val="tx1"/>
                </a:solidFill>
              </a:rPr>
              <a:t>)</a:t>
            </a:r>
            <a:endParaRPr lang="ko-KR" altLang="en-US" sz="140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8702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92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and Decoder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403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90B5F62-9068-EEF0-D44F-5A6C936919E2}"/>
              </a:ext>
            </a:extLst>
          </p:cNvPr>
          <p:cNvSpPr/>
          <p:nvPr/>
        </p:nvSpPr>
        <p:spPr>
          <a:xfrm>
            <a:off x="1117487" y="5480556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294B367-0A9D-5B3E-CBF3-4689C2ECE7A3}"/>
              </a:ext>
            </a:extLst>
          </p:cNvPr>
          <p:cNvSpPr/>
          <p:nvPr/>
        </p:nvSpPr>
        <p:spPr>
          <a:xfrm>
            <a:off x="1117487" y="4722777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21DBE96-4F87-6D43-F598-DABC6FCCF5A5}"/>
              </a:ext>
            </a:extLst>
          </p:cNvPr>
          <p:cNvSpPr/>
          <p:nvPr/>
        </p:nvSpPr>
        <p:spPr>
          <a:xfrm>
            <a:off x="5240754" y="4722777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C9BF39AC-1EAB-21F7-C0F7-7C5DC0C513D7}"/>
              </a:ext>
            </a:extLst>
          </p:cNvPr>
          <p:cNvCxnSpPr>
            <a:cxnSpLocks/>
            <a:stCxn id="93" idx="0"/>
            <a:endCxn id="94" idx="2"/>
          </p:cNvCxnSpPr>
          <p:nvPr/>
        </p:nvCxnSpPr>
        <p:spPr>
          <a:xfrm flipV="1">
            <a:off x="2252020" y="5171500"/>
            <a:ext cx="0" cy="3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62B880CB-CB11-043D-91A6-8CCBBE5EEA98}"/>
              </a:ext>
            </a:extLst>
          </p:cNvPr>
          <p:cNvCxnSpPr>
            <a:cxnSpLocks/>
            <a:stCxn id="94" idx="3"/>
            <a:endCxn id="101" idx="1"/>
          </p:cNvCxnSpPr>
          <p:nvPr/>
        </p:nvCxnSpPr>
        <p:spPr>
          <a:xfrm>
            <a:off x="3386553" y="4947139"/>
            <a:ext cx="1854201" cy="757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24A0EBB8-2306-61D0-F529-9F49766517A3}"/>
              </a:ext>
            </a:extLst>
          </p:cNvPr>
          <p:cNvCxnSpPr>
            <a:cxnSpLocks/>
          </p:cNvCxnSpPr>
          <p:nvPr/>
        </p:nvCxnSpPr>
        <p:spPr>
          <a:xfrm flipV="1">
            <a:off x="6392220" y="5171500"/>
            <a:ext cx="0" cy="3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6B3C6DB9-AD0F-21F9-9CA2-92D4353F74E4}"/>
              </a:ext>
            </a:extLst>
          </p:cNvPr>
          <p:cNvCxnSpPr>
            <a:cxnSpLocks/>
          </p:cNvCxnSpPr>
          <p:nvPr/>
        </p:nvCxnSpPr>
        <p:spPr>
          <a:xfrm flipV="1">
            <a:off x="6392220" y="4413721"/>
            <a:ext cx="0" cy="3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45A44191-5637-406C-DB59-C1E2AA64A1B6}"/>
              </a:ext>
            </a:extLst>
          </p:cNvPr>
          <p:cNvCxnSpPr>
            <a:cxnSpLocks/>
          </p:cNvCxnSpPr>
          <p:nvPr/>
        </p:nvCxnSpPr>
        <p:spPr>
          <a:xfrm flipV="1">
            <a:off x="6380789" y="5929279"/>
            <a:ext cx="0" cy="44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6C7D19DF-E839-F68D-ADD8-DECF1904C7E3}"/>
              </a:ext>
            </a:extLst>
          </p:cNvPr>
          <p:cNvSpPr/>
          <p:nvPr/>
        </p:nvSpPr>
        <p:spPr>
          <a:xfrm>
            <a:off x="5240754" y="5480556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9D84B149-EEB6-9EC6-95B1-3B032B02FC9F}"/>
              </a:ext>
            </a:extLst>
          </p:cNvPr>
          <p:cNvCxnSpPr>
            <a:cxnSpLocks/>
            <a:stCxn id="94" idx="3"/>
            <a:endCxn id="95" idx="1"/>
          </p:cNvCxnSpPr>
          <p:nvPr/>
        </p:nvCxnSpPr>
        <p:spPr>
          <a:xfrm>
            <a:off x="3386553" y="4947139"/>
            <a:ext cx="1854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8E59920-2E00-A8D3-FEB2-80EF065CFB0E}"/>
              </a:ext>
            </a:extLst>
          </p:cNvPr>
          <p:cNvSpPr/>
          <p:nvPr/>
        </p:nvSpPr>
        <p:spPr>
          <a:xfrm>
            <a:off x="925551" y="4568249"/>
            <a:ext cx="2697479" cy="1527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69F615D-B3E7-CFCA-6ACB-7B00D12CEC5B}"/>
              </a:ext>
            </a:extLst>
          </p:cNvPr>
          <p:cNvSpPr/>
          <p:nvPr/>
        </p:nvSpPr>
        <p:spPr>
          <a:xfrm>
            <a:off x="5000227" y="4583801"/>
            <a:ext cx="2697479" cy="1527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0515B31-C12C-55B8-D945-90F7F533EC91}"/>
              </a:ext>
            </a:extLst>
          </p:cNvPr>
          <p:cNvSpPr txBox="1"/>
          <p:nvPr/>
        </p:nvSpPr>
        <p:spPr>
          <a:xfrm>
            <a:off x="2813627" y="4274902"/>
            <a:ext cx="1926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Encoder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9F75CF0-6E5E-7E15-E0A6-026BD43CC406}"/>
              </a:ext>
            </a:extLst>
          </p:cNvPr>
          <p:cNvSpPr txBox="1"/>
          <p:nvPr/>
        </p:nvSpPr>
        <p:spPr>
          <a:xfrm>
            <a:off x="6835125" y="4270916"/>
            <a:ext cx="1926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Decoder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7A6C22D-003E-01C2-ED5A-A13F767F1F01}"/>
              </a:ext>
            </a:extLst>
          </p:cNvPr>
          <p:cNvCxnSpPr>
            <a:cxnSpLocks/>
          </p:cNvCxnSpPr>
          <p:nvPr/>
        </p:nvCxnSpPr>
        <p:spPr>
          <a:xfrm flipV="1">
            <a:off x="2252019" y="5929279"/>
            <a:ext cx="0" cy="44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D0D86575-7E3E-BE0B-FCF9-F3322948F42F}"/>
              </a:ext>
            </a:extLst>
          </p:cNvPr>
          <p:cNvSpPr/>
          <p:nvPr/>
        </p:nvSpPr>
        <p:spPr>
          <a:xfrm rot="5400000">
            <a:off x="677645" y="1011566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023D7BF-F9D6-C7BA-0BF0-DA55943F8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981056"/>
            <a:ext cx="7535327" cy="335326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430B5DE-A0B3-FCED-6C12-5860BA7A16AC}"/>
              </a:ext>
            </a:extLst>
          </p:cNvPr>
          <p:cNvSpPr txBox="1"/>
          <p:nvPr/>
        </p:nvSpPr>
        <p:spPr>
          <a:xfrm>
            <a:off x="8467320" y="940216"/>
            <a:ext cx="37246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x is a token ID sequence</a:t>
            </a:r>
          </a:p>
          <a:p>
            <a:r>
              <a:rPr lang="en-US" altLang="ko-KR" dirty="0"/>
              <a:t>    for target sequence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47151C7-94A3-A385-A642-17FC6CEF7D3E}"/>
              </a:ext>
            </a:extLst>
          </p:cNvPr>
          <p:cNvSpPr/>
          <p:nvPr/>
        </p:nvSpPr>
        <p:spPr>
          <a:xfrm>
            <a:off x="8610600" y="1661653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</a:rPr>
              <a:t>x.shape</a:t>
            </a:r>
            <a:endParaRPr lang="en-US" altLang="ko-KR" sz="1400" dirty="0">
              <a:ln w="0"/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ln w="0"/>
                <a:solidFill>
                  <a:schemeClr val="tx1"/>
                </a:solidFill>
              </a:rPr>
              <a:t>batch_size</a:t>
            </a:r>
            <a:r>
              <a:rPr lang="en-US" altLang="ko-KR" sz="1400" dirty="0">
                <a:ln w="0"/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ln w="0"/>
                <a:solidFill>
                  <a:schemeClr val="tx1"/>
                </a:solidFill>
              </a:rPr>
              <a:t>tar_seq_len</a:t>
            </a:r>
            <a:r>
              <a:rPr lang="en-US" altLang="ko-KR" sz="1400" dirty="0">
                <a:ln w="0"/>
                <a:solidFill>
                  <a:schemeClr val="tx1"/>
                </a:solidFill>
              </a:rPr>
              <a:t>)</a:t>
            </a:r>
            <a:endParaRPr lang="ko-KR" altLang="en-US" sz="1400" dirty="0">
              <a:ln w="0"/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1F8815-8E0F-606E-C94F-0CBC2C434CB7}"/>
              </a:ext>
            </a:extLst>
          </p:cNvPr>
          <p:cNvSpPr txBox="1"/>
          <p:nvPr/>
        </p:nvSpPr>
        <p:spPr>
          <a:xfrm>
            <a:off x="8460878" y="2302821"/>
            <a:ext cx="37246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 err="1"/>
              <a:t>enc_output</a:t>
            </a:r>
            <a:r>
              <a:rPr lang="en-US" altLang="ko-KR" dirty="0"/>
              <a:t> is a matrix</a:t>
            </a:r>
          </a:p>
          <a:p>
            <a:r>
              <a:rPr lang="en-US" altLang="ko-KR" dirty="0"/>
              <a:t>    returned from encoder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8310987-4A59-7ACA-03AA-60CC1D61ACF9}"/>
              </a:ext>
            </a:extLst>
          </p:cNvPr>
          <p:cNvSpPr/>
          <p:nvPr/>
        </p:nvSpPr>
        <p:spPr>
          <a:xfrm>
            <a:off x="8610600" y="3065784"/>
            <a:ext cx="2949852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</a:rPr>
              <a:t>enc_output.shape</a:t>
            </a:r>
            <a:endParaRPr lang="en-US" altLang="ko-KR" sz="1400" dirty="0">
              <a:ln w="0"/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ln w="0"/>
                <a:solidFill>
                  <a:schemeClr val="tx1"/>
                </a:solidFill>
              </a:rPr>
              <a:t>batch_size</a:t>
            </a:r>
            <a:r>
              <a:rPr lang="en-US" altLang="ko-KR" sz="1400" dirty="0">
                <a:ln w="0"/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ln w="0"/>
                <a:solidFill>
                  <a:schemeClr val="tx1"/>
                </a:solidFill>
              </a:rPr>
              <a:t>inp_seq_len</a:t>
            </a:r>
            <a:r>
              <a:rPr lang="en-US" altLang="ko-KR" sz="1400" dirty="0">
                <a:ln w="0"/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ln w="0"/>
                <a:solidFill>
                  <a:schemeClr val="tx1"/>
                </a:solidFill>
              </a:rPr>
              <a:t>d_model</a:t>
            </a:r>
            <a:r>
              <a:rPr lang="en-US" altLang="ko-KR" sz="1400" dirty="0">
                <a:ln w="0"/>
                <a:solidFill>
                  <a:schemeClr val="tx1"/>
                </a:solidFill>
              </a:rPr>
              <a:t>)</a:t>
            </a:r>
            <a:endParaRPr lang="ko-KR" altLang="en-US" sz="1400" dirty="0">
              <a:ln w="0"/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B58375-633E-3D7E-B987-05D41B943E12}"/>
              </a:ext>
            </a:extLst>
          </p:cNvPr>
          <p:cNvSpPr txBox="1"/>
          <p:nvPr/>
        </p:nvSpPr>
        <p:spPr>
          <a:xfrm>
            <a:off x="8460878" y="3611751"/>
            <a:ext cx="37246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training is Boolean type</a:t>
            </a:r>
          </a:p>
          <a:p>
            <a:r>
              <a:rPr lang="en-US" altLang="ko-KR" dirty="0"/>
              <a:t>    parameter decides</a:t>
            </a:r>
          </a:p>
          <a:p>
            <a:r>
              <a:rPr lang="en-US" altLang="ko-KR" dirty="0"/>
              <a:t>    activating dropout</a:t>
            </a:r>
          </a:p>
          <a:p>
            <a:endParaRPr lang="en-US" altLang="ko-KR" dirty="0"/>
          </a:p>
          <a:p>
            <a:r>
              <a:rPr lang="ko-KR" altLang="en-US" dirty="0"/>
              <a:t>▶ </a:t>
            </a:r>
            <a:r>
              <a:rPr lang="en-US" altLang="ko-KR" dirty="0" err="1"/>
              <a:t>look_ahead_mask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padding_mask</a:t>
            </a:r>
            <a:r>
              <a:rPr lang="en-US" altLang="ko-KR" dirty="0"/>
              <a:t> are</a:t>
            </a:r>
          </a:p>
          <a:p>
            <a:r>
              <a:rPr lang="en-US" altLang="ko-KR" dirty="0"/>
              <a:t>    mask matrices</a:t>
            </a:r>
          </a:p>
          <a:p>
            <a:endParaRPr lang="en-US" altLang="ko-KR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D54724E-C61C-06B9-5F63-C1AD43417105}"/>
              </a:ext>
            </a:extLst>
          </p:cNvPr>
          <p:cNvSpPr/>
          <p:nvPr/>
        </p:nvSpPr>
        <p:spPr>
          <a:xfrm>
            <a:off x="8610600" y="5646593"/>
            <a:ext cx="3132781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</a:rPr>
              <a:t>mask.shape</a:t>
            </a:r>
            <a:endParaRPr lang="en-US" altLang="ko-KR" sz="1400" dirty="0">
              <a:ln w="0"/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ln w="0"/>
                <a:solidFill>
                  <a:schemeClr val="tx1"/>
                </a:solidFill>
              </a:rPr>
              <a:t>batch_size</a:t>
            </a:r>
            <a:r>
              <a:rPr lang="en-US" altLang="ko-KR" sz="1400" dirty="0">
                <a:ln w="0"/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ln w="0"/>
                <a:solidFill>
                  <a:schemeClr val="tx1"/>
                </a:solidFill>
              </a:rPr>
              <a:t>tar_seq_len</a:t>
            </a:r>
            <a:r>
              <a:rPr lang="en-US" altLang="ko-KR" sz="1400" dirty="0">
                <a:ln w="0"/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ln w="0"/>
                <a:solidFill>
                  <a:schemeClr val="tx1"/>
                </a:solidFill>
              </a:rPr>
              <a:t>d_model</a:t>
            </a:r>
            <a:r>
              <a:rPr lang="en-US" altLang="ko-KR" sz="1400" dirty="0">
                <a:ln w="0"/>
                <a:solidFill>
                  <a:schemeClr val="tx1"/>
                </a:solidFill>
              </a:rPr>
              <a:t>)</a:t>
            </a:r>
            <a:endParaRPr lang="ko-KR" altLang="en-US" sz="1400" dirty="0">
              <a:ln w="0"/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56B761E-5C95-D119-F766-F872CAEF3514}"/>
              </a:ext>
            </a:extLst>
          </p:cNvPr>
          <p:cNvSpPr/>
          <p:nvPr/>
        </p:nvSpPr>
        <p:spPr>
          <a:xfrm>
            <a:off x="2252019" y="6356350"/>
            <a:ext cx="1705618" cy="506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add embedding</a:t>
            </a:r>
          </a:p>
          <a:p>
            <a:pPr algn="ctr"/>
            <a:r>
              <a:rPr lang="en-US" altLang="ko-KR" sz="1400" dirty="0"/>
              <a:t>to input sequence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42F4DF5-25AE-7022-8764-A73EA00EE8A1}"/>
              </a:ext>
            </a:extLst>
          </p:cNvPr>
          <p:cNvSpPr/>
          <p:nvPr/>
        </p:nvSpPr>
        <p:spPr>
          <a:xfrm>
            <a:off x="2252018" y="5863030"/>
            <a:ext cx="1699314" cy="506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add </a:t>
            </a:r>
            <a:r>
              <a:rPr lang="en-US" altLang="ko-KR" sz="1400" dirty="0" err="1"/>
              <a:t>pos_encoding</a:t>
            </a:r>
            <a:endParaRPr lang="en-US" altLang="ko-KR" sz="1400" dirty="0"/>
          </a:p>
          <a:p>
            <a:pPr algn="ctr"/>
            <a:r>
              <a:rPr lang="en-US" altLang="ko-KR" sz="1400" dirty="0"/>
              <a:t>to input sequence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809431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93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and Decoder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403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90B5F62-9068-EEF0-D44F-5A6C936919E2}"/>
              </a:ext>
            </a:extLst>
          </p:cNvPr>
          <p:cNvSpPr/>
          <p:nvPr/>
        </p:nvSpPr>
        <p:spPr>
          <a:xfrm>
            <a:off x="1117487" y="5480556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294B367-0A9D-5B3E-CBF3-4689C2ECE7A3}"/>
              </a:ext>
            </a:extLst>
          </p:cNvPr>
          <p:cNvSpPr/>
          <p:nvPr/>
        </p:nvSpPr>
        <p:spPr>
          <a:xfrm>
            <a:off x="1117487" y="4722777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21DBE96-4F87-6D43-F598-DABC6FCCF5A5}"/>
              </a:ext>
            </a:extLst>
          </p:cNvPr>
          <p:cNvSpPr/>
          <p:nvPr/>
        </p:nvSpPr>
        <p:spPr>
          <a:xfrm>
            <a:off x="5240754" y="4722777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C9BF39AC-1EAB-21F7-C0F7-7C5DC0C513D7}"/>
              </a:ext>
            </a:extLst>
          </p:cNvPr>
          <p:cNvCxnSpPr>
            <a:cxnSpLocks/>
            <a:stCxn id="93" idx="0"/>
            <a:endCxn id="94" idx="2"/>
          </p:cNvCxnSpPr>
          <p:nvPr/>
        </p:nvCxnSpPr>
        <p:spPr>
          <a:xfrm flipV="1">
            <a:off x="2252020" y="5171500"/>
            <a:ext cx="0" cy="3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62B880CB-CB11-043D-91A6-8CCBBE5EEA98}"/>
              </a:ext>
            </a:extLst>
          </p:cNvPr>
          <p:cNvCxnSpPr>
            <a:cxnSpLocks/>
            <a:stCxn id="94" idx="3"/>
            <a:endCxn id="101" idx="1"/>
          </p:cNvCxnSpPr>
          <p:nvPr/>
        </p:nvCxnSpPr>
        <p:spPr>
          <a:xfrm>
            <a:off x="3386553" y="4947139"/>
            <a:ext cx="1854201" cy="757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24A0EBB8-2306-61D0-F529-9F49766517A3}"/>
              </a:ext>
            </a:extLst>
          </p:cNvPr>
          <p:cNvCxnSpPr>
            <a:cxnSpLocks/>
          </p:cNvCxnSpPr>
          <p:nvPr/>
        </p:nvCxnSpPr>
        <p:spPr>
          <a:xfrm flipV="1">
            <a:off x="6392220" y="5171500"/>
            <a:ext cx="0" cy="3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6B3C6DB9-AD0F-21F9-9CA2-92D4353F74E4}"/>
              </a:ext>
            </a:extLst>
          </p:cNvPr>
          <p:cNvCxnSpPr>
            <a:cxnSpLocks/>
          </p:cNvCxnSpPr>
          <p:nvPr/>
        </p:nvCxnSpPr>
        <p:spPr>
          <a:xfrm flipV="1">
            <a:off x="6392220" y="4413721"/>
            <a:ext cx="0" cy="3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45A44191-5637-406C-DB59-C1E2AA64A1B6}"/>
              </a:ext>
            </a:extLst>
          </p:cNvPr>
          <p:cNvCxnSpPr>
            <a:cxnSpLocks/>
          </p:cNvCxnSpPr>
          <p:nvPr/>
        </p:nvCxnSpPr>
        <p:spPr>
          <a:xfrm flipV="1">
            <a:off x="6380789" y="5929279"/>
            <a:ext cx="0" cy="44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6C7D19DF-E839-F68D-ADD8-DECF1904C7E3}"/>
              </a:ext>
            </a:extLst>
          </p:cNvPr>
          <p:cNvSpPr/>
          <p:nvPr/>
        </p:nvSpPr>
        <p:spPr>
          <a:xfrm>
            <a:off x="5240754" y="5480556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9D84B149-EEB6-9EC6-95B1-3B032B02FC9F}"/>
              </a:ext>
            </a:extLst>
          </p:cNvPr>
          <p:cNvCxnSpPr>
            <a:cxnSpLocks/>
            <a:stCxn id="94" idx="3"/>
            <a:endCxn id="95" idx="1"/>
          </p:cNvCxnSpPr>
          <p:nvPr/>
        </p:nvCxnSpPr>
        <p:spPr>
          <a:xfrm>
            <a:off x="3386553" y="4947139"/>
            <a:ext cx="1854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8E59920-2E00-A8D3-FEB2-80EF065CFB0E}"/>
              </a:ext>
            </a:extLst>
          </p:cNvPr>
          <p:cNvSpPr/>
          <p:nvPr/>
        </p:nvSpPr>
        <p:spPr>
          <a:xfrm>
            <a:off x="925551" y="4568249"/>
            <a:ext cx="2697479" cy="1527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69F615D-B3E7-CFCA-6ACB-7B00D12CEC5B}"/>
              </a:ext>
            </a:extLst>
          </p:cNvPr>
          <p:cNvSpPr/>
          <p:nvPr/>
        </p:nvSpPr>
        <p:spPr>
          <a:xfrm>
            <a:off x="5000227" y="4583801"/>
            <a:ext cx="2697479" cy="1527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0515B31-C12C-55B8-D945-90F7F533EC91}"/>
              </a:ext>
            </a:extLst>
          </p:cNvPr>
          <p:cNvSpPr txBox="1"/>
          <p:nvPr/>
        </p:nvSpPr>
        <p:spPr>
          <a:xfrm>
            <a:off x="2813627" y="4274902"/>
            <a:ext cx="1926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Encoder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9F75CF0-6E5E-7E15-E0A6-026BD43CC406}"/>
              </a:ext>
            </a:extLst>
          </p:cNvPr>
          <p:cNvSpPr txBox="1"/>
          <p:nvPr/>
        </p:nvSpPr>
        <p:spPr>
          <a:xfrm>
            <a:off x="6835125" y="4270916"/>
            <a:ext cx="1926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Decoder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7A6C22D-003E-01C2-ED5A-A13F767F1F01}"/>
              </a:ext>
            </a:extLst>
          </p:cNvPr>
          <p:cNvCxnSpPr>
            <a:cxnSpLocks/>
          </p:cNvCxnSpPr>
          <p:nvPr/>
        </p:nvCxnSpPr>
        <p:spPr>
          <a:xfrm flipV="1">
            <a:off x="2252019" y="5929279"/>
            <a:ext cx="0" cy="44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D0D86575-7E3E-BE0B-FCF9-F3322948F42F}"/>
              </a:ext>
            </a:extLst>
          </p:cNvPr>
          <p:cNvSpPr/>
          <p:nvPr/>
        </p:nvSpPr>
        <p:spPr>
          <a:xfrm rot="5400000">
            <a:off x="677645" y="1383044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023D7BF-F9D6-C7BA-0BF0-DA55943F8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981056"/>
            <a:ext cx="7535327" cy="335326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430B5DE-A0B3-FCED-6C12-5860BA7A16AC}"/>
              </a:ext>
            </a:extLst>
          </p:cNvPr>
          <p:cNvSpPr txBox="1"/>
          <p:nvPr/>
        </p:nvSpPr>
        <p:spPr>
          <a:xfrm>
            <a:off x="8467320" y="940216"/>
            <a:ext cx="37246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x is a token ID sequence</a:t>
            </a:r>
          </a:p>
          <a:p>
            <a:r>
              <a:rPr lang="en-US" altLang="ko-KR" dirty="0"/>
              <a:t>    for target sequence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30945F-6E4C-4DBA-D98C-518FF5633B8B}"/>
              </a:ext>
            </a:extLst>
          </p:cNvPr>
          <p:cNvSpPr txBox="1"/>
          <p:nvPr/>
        </p:nvSpPr>
        <p:spPr>
          <a:xfrm>
            <a:off x="8467320" y="2302821"/>
            <a:ext cx="33817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 err="1"/>
              <a:t>tf.shape</a:t>
            </a:r>
            <a:r>
              <a:rPr lang="en-US" altLang="ko-KR" dirty="0"/>
              <a:t>(x)[1] is </a:t>
            </a:r>
            <a:r>
              <a:rPr lang="en-US" altLang="ko-KR" dirty="0" err="1"/>
              <a:t>tar_seq_len</a:t>
            </a:r>
            <a:endParaRPr lang="en-US" altLang="ko-KR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2C541B6-BEB5-6691-1670-BA5A2FCC00ED}"/>
              </a:ext>
            </a:extLst>
          </p:cNvPr>
          <p:cNvSpPr/>
          <p:nvPr/>
        </p:nvSpPr>
        <p:spPr>
          <a:xfrm>
            <a:off x="8610600" y="1661653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</a:rPr>
              <a:t>x.shape</a:t>
            </a:r>
            <a:endParaRPr lang="en-US" altLang="ko-KR" sz="1400" dirty="0">
              <a:ln w="0"/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ln w="0"/>
                <a:solidFill>
                  <a:schemeClr val="tx1"/>
                </a:solidFill>
              </a:rPr>
              <a:t>batch_size</a:t>
            </a:r>
            <a:r>
              <a:rPr lang="en-US" altLang="ko-KR" sz="1400" dirty="0">
                <a:ln w="0"/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ln w="0"/>
                <a:solidFill>
                  <a:schemeClr val="tx1"/>
                </a:solidFill>
              </a:rPr>
              <a:t>tar_seq_len</a:t>
            </a:r>
            <a:r>
              <a:rPr lang="en-US" altLang="ko-KR" sz="1400" dirty="0">
                <a:ln w="0"/>
                <a:solidFill>
                  <a:schemeClr val="tx1"/>
                </a:solidFill>
              </a:rPr>
              <a:t>)</a:t>
            </a:r>
            <a:endParaRPr lang="ko-KR" altLang="en-US" sz="1400" dirty="0">
              <a:ln w="0"/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735A67D-BE7F-7EF1-2270-AEE79F8D3450}"/>
              </a:ext>
            </a:extLst>
          </p:cNvPr>
          <p:cNvSpPr/>
          <p:nvPr/>
        </p:nvSpPr>
        <p:spPr>
          <a:xfrm>
            <a:off x="2252019" y="6356350"/>
            <a:ext cx="1705618" cy="506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add embedding</a:t>
            </a:r>
          </a:p>
          <a:p>
            <a:pPr algn="ctr"/>
            <a:r>
              <a:rPr lang="en-US" altLang="ko-KR" sz="1400" dirty="0"/>
              <a:t>to input sequence</a:t>
            </a:r>
            <a:endParaRPr lang="ko-KR" altLang="en-US" sz="14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57E2415-0C28-6A42-6B82-96615BEAFAFA}"/>
              </a:ext>
            </a:extLst>
          </p:cNvPr>
          <p:cNvSpPr/>
          <p:nvPr/>
        </p:nvSpPr>
        <p:spPr>
          <a:xfrm>
            <a:off x="2252018" y="5863030"/>
            <a:ext cx="1699314" cy="506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add </a:t>
            </a:r>
            <a:r>
              <a:rPr lang="en-US" altLang="ko-KR" sz="1400" dirty="0" err="1"/>
              <a:t>pos_encoding</a:t>
            </a:r>
            <a:endParaRPr lang="en-US" altLang="ko-KR" sz="1400" dirty="0"/>
          </a:p>
          <a:p>
            <a:pPr algn="ctr"/>
            <a:r>
              <a:rPr lang="en-US" altLang="ko-KR" sz="1400" dirty="0"/>
              <a:t>to input sequence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6090746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94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and Decoder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403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90B5F62-9068-EEF0-D44F-5A6C936919E2}"/>
              </a:ext>
            </a:extLst>
          </p:cNvPr>
          <p:cNvSpPr/>
          <p:nvPr/>
        </p:nvSpPr>
        <p:spPr>
          <a:xfrm>
            <a:off x="1117487" y="5480556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294B367-0A9D-5B3E-CBF3-4689C2ECE7A3}"/>
              </a:ext>
            </a:extLst>
          </p:cNvPr>
          <p:cNvSpPr/>
          <p:nvPr/>
        </p:nvSpPr>
        <p:spPr>
          <a:xfrm>
            <a:off x="1117487" y="4722777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21DBE96-4F87-6D43-F598-DABC6FCCF5A5}"/>
              </a:ext>
            </a:extLst>
          </p:cNvPr>
          <p:cNvSpPr/>
          <p:nvPr/>
        </p:nvSpPr>
        <p:spPr>
          <a:xfrm>
            <a:off x="5240754" y="4722777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C9BF39AC-1EAB-21F7-C0F7-7C5DC0C513D7}"/>
              </a:ext>
            </a:extLst>
          </p:cNvPr>
          <p:cNvCxnSpPr>
            <a:cxnSpLocks/>
            <a:stCxn id="93" idx="0"/>
            <a:endCxn id="94" idx="2"/>
          </p:cNvCxnSpPr>
          <p:nvPr/>
        </p:nvCxnSpPr>
        <p:spPr>
          <a:xfrm flipV="1">
            <a:off x="2252020" y="5171500"/>
            <a:ext cx="0" cy="3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62B880CB-CB11-043D-91A6-8CCBBE5EEA98}"/>
              </a:ext>
            </a:extLst>
          </p:cNvPr>
          <p:cNvCxnSpPr>
            <a:cxnSpLocks/>
            <a:stCxn id="94" idx="3"/>
            <a:endCxn id="101" idx="1"/>
          </p:cNvCxnSpPr>
          <p:nvPr/>
        </p:nvCxnSpPr>
        <p:spPr>
          <a:xfrm>
            <a:off x="3386553" y="4947139"/>
            <a:ext cx="1854201" cy="757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24A0EBB8-2306-61D0-F529-9F49766517A3}"/>
              </a:ext>
            </a:extLst>
          </p:cNvPr>
          <p:cNvCxnSpPr>
            <a:cxnSpLocks/>
          </p:cNvCxnSpPr>
          <p:nvPr/>
        </p:nvCxnSpPr>
        <p:spPr>
          <a:xfrm flipV="1">
            <a:off x="6392220" y="5171500"/>
            <a:ext cx="0" cy="3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6B3C6DB9-AD0F-21F9-9CA2-92D4353F74E4}"/>
              </a:ext>
            </a:extLst>
          </p:cNvPr>
          <p:cNvCxnSpPr>
            <a:cxnSpLocks/>
          </p:cNvCxnSpPr>
          <p:nvPr/>
        </p:nvCxnSpPr>
        <p:spPr>
          <a:xfrm flipV="1">
            <a:off x="6392220" y="4413721"/>
            <a:ext cx="0" cy="3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45A44191-5637-406C-DB59-C1E2AA64A1B6}"/>
              </a:ext>
            </a:extLst>
          </p:cNvPr>
          <p:cNvCxnSpPr>
            <a:cxnSpLocks/>
          </p:cNvCxnSpPr>
          <p:nvPr/>
        </p:nvCxnSpPr>
        <p:spPr>
          <a:xfrm flipV="1">
            <a:off x="6380789" y="5929279"/>
            <a:ext cx="0" cy="44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6C7D19DF-E839-F68D-ADD8-DECF1904C7E3}"/>
              </a:ext>
            </a:extLst>
          </p:cNvPr>
          <p:cNvSpPr/>
          <p:nvPr/>
        </p:nvSpPr>
        <p:spPr>
          <a:xfrm>
            <a:off x="5240754" y="5480556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9D84B149-EEB6-9EC6-95B1-3B032B02FC9F}"/>
              </a:ext>
            </a:extLst>
          </p:cNvPr>
          <p:cNvCxnSpPr>
            <a:cxnSpLocks/>
            <a:stCxn id="94" idx="3"/>
            <a:endCxn id="95" idx="1"/>
          </p:cNvCxnSpPr>
          <p:nvPr/>
        </p:nvCxnSpPr>
        <p:spPr>
          <a:xfrm>
            <a:off x="3386553" y="4947139"/>
            <a:ext cx="1854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8E59920-2E00-A8D3-FEB2-80EF065CFB0E}"/>
              </a:ext>
            </a:extLst>
          </p:cNvPr>
          <p:cNvSpPr/>
          <p:nvPr/>
        </p:nvSpPr>
        <p:spPr>
          <a:xfrm>
            <a:off x="925551" y="4568249"/>
            <a:ext cx="2697479" cy="1527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69F615D-B3E7-CFCA-6ACB-7B00D12CEC5B}"/>
              </a:ext>
            </a:extLst>
          </p:cNvPr>
          <p:cNvSpPr/>
          <p:nvPr/>
        </p:nvSpPr>
        <p:spPr>
          <a:xfrm>
            <a:off x="5000227" y="4583801"/>
            <a:ext cx="2697479" cy="1527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0515B31-C12C-55B8-D945-90F7F533EC91}"/>
              </a:ext>
            </a:extLst>
          </p:cNvPr>
          <p:cNvSpPr txBox="1"/>
          <p:nvPr/>
        </p:nvSpPr>
        <p:spPr>
          <a:xfrm>
            <a:off x="2813627" y="4274902"/>
            <a:ext cx="1926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Encoder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9F75CF0-6E5E-7E15-E0A6-026BD43CC406}"/>
              </a:ext>
            </a:extLst>
          </p:cNvPr>
          <p:cNvSpPr txBox="1"/>
          <p:nvPr/>
        </p:nvSpPr>
        <p:spPr>
          <a:xfrm>
            <a:off x="6835125" y="4270916"/>
            <a:ext cx="1926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Decoder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7A6C22D-003E-01C2-ED5A-A13F767F1F01}"/>
              </a:ext>
            </a:extLst>
          </p:cNvPr>
          <p:cNvCxnSpPr>
            <a:cxnSpLocks/>
          </p:cNvCxnSpPr>
          <p:nvPr/>
        </p:nvCxnSpPr>
        <p:spPr>
          <a:xfrm flipV="1">
            <a:off x="2252019" y="5929279"/>
            <a:ext cx="0" cy="44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D0D86575-7E3E-BE0B-FCF9-F3322948F42F}"/>
              </a:ext>
            </a:extLst>
          </p:cNvPr>
          <p:cNvSpPr/>
          <p:nvPr/>
        </p:nvSpPr>
        <p:spPr>
          <a:xfrm rot="5400000">
            <a:off x="677645" y="1540211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023D7BF-F9D6-C7BA-0BF0-DA55943F8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981056"/>
            <a:ext cx="7535327" cy="335326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430B5DE-A0B3-FCED-6C12-5860BA7A16AC}"/>
              </a:ext>
            </a:extLst>
          </p:cNvPr>
          <p:cNvSpPr txBox="1"/>
          <p:nvPr/>
        </p:nvSpPr>
        <p:spPr>
          <a:xfrm>
            <a:off x="8467320" y="940216"/>
            <a:ext cx="37246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 err="1"/>
              <a:t>attention_weights</a:t>
            </a:r>
            <a:r>
              <a:rPr lang="en-US" altLang="ko-KR" dirty="0"/>
              <a:t> is</a:t>
            </a:r>
          </a:p>
          <a:p>
            <a:r>
              <a:rPr lang="en-US" altLang="ko-KR" dirty="0"/>
              <a:t>    an empty dictionary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7A5DDC0-9A61-CE38-75A3-CC18702CF5F0}"/>
              </a:ext>
            </a:extLst>
          </p:cNvPr>
          <p:cNvSpPr/>
          <p:nvPr/>
        </p:nvSpPr>
        <p:spPr>
          <a:xfrm>
            <a:off x="2252019" y="6356350"/>
            <a:ext cx="1705618" cy="506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add embedding</a:t>
            </a:r>
          </a:p>
          <a:p>
            <a:pPr algn="ctr"/>
            <a:r>
              <a:rPr lang="en-US" altLang="ko-KR" sz="1400" dirty="0"/>
              <a:t>to input sequence</a:t>
            </a:r>
            <a:endParaRPr lang="ko-KR" altLang="en-US" sz="14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0B8F4B2-B835-8889-DC1B-A4F17F9360AE}"/>
              </a:ext>
            </a:extLst>
          </p:cNvPr>
          <p:cNvSpPr/>
          <p:nvPr/>
        </p:nvSpPr>
        <p:spPr>
          <a:xfrm>
            <a:off x="2252018" y="5863030"/>
            <a:ext cx="1699314" cy="506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add </a:t>
            </a:r>
            <a:r>
              <a:rPr lang="en-US" altLang="ko-KR" sz="1400" dirty="0" err="1"/>
              <a:t>pos_encoding</a:t>
            </a:r>
            <a:endParaRPr lang="en-US" altLang="ko-KR" sz="1400" dirty="0"/>
          </a:p>
          <a:p>
            <a:pPr algn="ctr"/>
            <a:r>
              <a:rPr lang="en-US" altLang="ko-KR" sz="1400" dirty="0"/>
              <a:t>to input sequence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5949993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95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and Decoder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403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90B5F62-9068-EEF0-D44F-5A6C936919E2}"/>
              </a:ext>
            </a:extLst>
          </p:cNvPr>
          <p:cNvSpPr/>
          <p:nvPr/>
        </p:nvSpPr>
        <p:spPr>
          <a:xfrm>
            <a:off x="1117487" y="5480556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294B367-0A9D-5B3E-CBF3-4689C2ECE7A3}"/>
              </a:ext>
            </a:extLst>
          </p:cNvPr>
          <p:cNvSpPr/>
          <p:nvPr/>
        </p:nvSpPr>
        <p:spPr>
          <a:xfrm>
            <a:off x="1117487" y="4722777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21DBE96-4F87-6D43-F598-DABC6FCCF5A5}"/>
              </a:ext>
            </a:extLst>
          </p:cNvPr>
          <p:cNvSpPr/>
          <p:nvPr/>
        </p:nvSpPr>
        <p:spPr>
          <a:xfrm>
            <a:off x="5240754" y="4722777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C9BF39AC-1EAB-21F7-C0F7-7C5DC0C513D7}"/>
              </a:ext>
            </a:extLst>
          </p:cNvPr>
          <p:cNvCxnSpPr>
            <a:cxnSpLocks/>
            <a:stCxn id="93" idx="0"/>
            <a:endCxn id="94" idx="2"/>
          </p:cNvCxnSpPr>
          <p:nvPr/>
        </p:nvCxnSpPr>
        <p:spPr>
          <a:xfrm flipV="1">
            <a:off x="2252020" y="5171500"/>
            <a:ext cx="0" cy="3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62B880CB-CB11-043D-91A6-8CCBBE5EEA98}"/>
              </a:ext>
            </a:extLst>
          </p:cNvPr>
          <p:cNvCxnSpPr>
            <a:cxnSpLocks/>
            <a:stCxn id="94" idx="3"/>
            <a:endCxn id="101" idx="1"/>
          </p:cNvCxnSpPr>
          <p:nvPr/>
        </p:nvCxnSpPr>
        <p:spPr>
          <a:xfrm>
            <a:off x="3386553" y="4947139"/>
            <a:ext cx="1854201" cy="757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24A0EBB8-2306-61D0-F529-9F49766517A3}"/>
              </a:ext>
            </a:extLst>
          </p:cNvPr>
          <p:cNvCxnSpPr>
            <a:cxnSpLocks/>
          </p:cNvCxnSpPr>
          <p:nvPr/>
        </p:nvCxnSpPr>
        <p:spPr>
          <a:xfrm flipV="1">
            <a:off x="6392220" y="5171500"/>
            <a:ext cx="0" cy="3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6B3C6DB9-AD0F-21F9-9CA2-92D4353F74E4}"/>
              </a:ext>
            </a:extLst>
          </p:cNvPr>
          <p:cNvCxnSpPr>
            <a:cxnSpLocks/>
          </p:cNvCxnSpPr>
          <p:nvPr/>
        </p:nvCxnSpPr>
        <p:spPr>
          <a:xfrm flipV="1">
            <a:off x="6392220" y="4413721"/>
            <a:ext cx="0" cy="3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45A44191-5637-406C-DB59-C1E2AA64A1B6}"/>
              </a:ext>
            </a:extLst>
          </p:cNvPr>
          <p:cNvCxnSpPr>
            <a:cxnSpLocks/>
          </p:cNvCxnSpPr>
          <p:nvPr/>
        </p:nvCxnSpPr>
        <p:spPr>
          <a:xfrm flipV="1">
            <a:off x="6380789" y="5929279"/>
            <a:ext cx="0" cy="44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6C7D19DF-E839-F68D-ADD8-DECF1904C7E3}"/>
              </a:ext>
            </a:extLst>
          </p:cNvPr>
          <p:cNvSpPr/>
          <p:nvPr/>
        </p:nvSpPr>
        <p:spPr>
          <a:xfrm>
            <a:off x="5240754" y="5480556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9D84B149-EEB6-9EC6-95B1-3B032B02FC9F}"/>
              </a:ext>
            </a:extLst>
          </p:cNvPr>
          <p:cNvCxnSpPr>
            <a:cxnSpLocks/>
            <a:stCxn id="94" idx="3"/>
            <a:endCxn id="95" idx="1"/>
          </p:cNvCxnSpPr>
          <p:nvPr/>
        </p:nvCxnSpPr>
        <p:spPr>
          <a:xfrm>
            <a:off x="3386553" y="4947139"/>
            <a:ext cx="1854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8E59920-2E00-A8D3-FEB2-80EF065CFB0E}"/>
              </a:ext>
            </a:extLst>
          </p:cNvPr>
          <p:cNvSpPr/>
          <p:nvPr/>
        </p:nvSpPr>
        <p:spPr>
          <a:xfrm>
            <a:off x="925551" y="4568249"/>
            <a:ext cx="2697479" cy="1527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69F615D-B3E7-CFCA-6ACB-7B00D12CEC5B}"/>
              </a:ext>
            </a:extLst>
          </p:cNvPr>
          <p:cNvSpPr/>
          <p:nvPr/>
        </p:nvSpPr>
        <p:spPr>
          <a:xfrm>
            <a:off x="5000227" y="4583801"/>
            <a:ext cx="2697479" cy="1527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0515B31-C12C-55B8-D945-90F7F533EC91}"/>
              </a:ext>
            </a:extLst>
          </p:cNvPr>
          <p:cNvSpPr txBox="1"/>
          <p:nvPr/>
        </p:nvSpPr>
        <p:spPr>
          <a:xfrm>
            <a:off x="2813627" y="4274902"/>
            <a:ext cx="1926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Encoder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9F75CF0-6E5E-7E15-E0A6-026BD43CC406}"/>
              </a:ext>
            </a:extLst>
          </p:cNvPr>
          <p:cNvSpPr txBox="1"/>
          <p:nvPr/>
        </p:nvSpPr>
        <p:spPr>
          <a:xfrm>
            <a:off x="6835125" y="4270916"/>
            <a:ext cx="1926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Decoder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7A6C22D-003E-01C2-ED5A-A13F767F1F01}"/>
              </a:ext>
            </a:extLst>
          </p:cNvPr>
          <p:cNvCxnSpPr>
            <a:cxnSpLocks/>
          </p:cNvCxnSpPr>
          <p:nvPr/>
        </p:nvCxnSpPr>
        <p:spPr>
          <a:xfrm flipV="1">
            <a:off x="2252019" y="5929279"/>
            <a:ext cx="0" cy="44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D0D86575-7E3E-BE0B-FCF9-F3322948F42F}"/>
              </a:ext>
            </a:extLst>
          </p:cNvPr>
          <p:cNvSpPr/>
          <p:nvPr/>
        </p:nvSpPr>
        <p:spPr>
          <a:xfrm rot="5400000">
            <a:off x="677645" y="1940263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023D7BF-F9D6-C7BA-0BF0-DA55943F8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981056"/>
            <a:ext cx="7535327" cy="335326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430B5DE-A0B3-FCED-6C12-5860BA7A16AC}"/>
              </a:ext>
            </a:extLst>
          </p:cNvPr>
          <p:cNvSpPr txBox="1"/>
          <p:nvPr/>
        </p:nvSpPr>
        <p:spPr>
          <a:xfrm>
            <a:off x="8467320" y="940216"/>
            <a:ext cx="372468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transform token ID sequence</a:t>
            </a:r>
          </a:p>
          <a:p>
            <a:r>
              <a:rPr lang="en-US" altLang="ko-KR" dirty="0"/>
              <a:t>    to embedding matrix</a:t>
            </a:r>
          </a:p>
          <a:p>
            <a:endParaRPr lang="en-US" altLang="ko-KR" dirty="0"/>
          </a:p>
          <a:p>
            <a:r>
              <a:rPr lang="ko-KR" altLang="en-US" dirty="0"/>
              <a:t>▶ </a:t>
            </a:r>
            <a:r>
              <a:rPr lang="en-US" altLang="ko-KR" dirty="0"/>
              <a:t>Regularization</a:t>
            </a:r>
          </a:p>
          <a:p>
            <a:endParaRPr lang="en-US" altLang="ko-KR" dirty="0"/>
          </a:p>
          <a:p>
            <a:r>
              <a:rPr lang="ko-KR" altLang="en-US" dirty="0"/>
              <a:t>▶ </a:t>
            </a:r>
            <a:r>
              <a:rPr lang="en-US" altLang="ko-KR" dirty="0"/>
              <a:t>Add </a:t>
            </a:r>
            <a:r>
              <a:rPr lang="en-US" altLang="ko-KR" dirty="0" err="1"/>
              <a:t>pos_encoding</a:t>
            </a:r>
            <a:r>
              <a:rPr lang="en-US" altLang="ko-KR" dirty="0"/>
              <a:t> to x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▶ </a:t>
            </a:r>
            <a:r>
              <a:rPr lang="en-US" altLang="ko-KR" dirty="0"/>
              <a:t>According to training,</a:t>
            </a:r>
          </a:p>
          <a:p>
            <a:r>
              <a:rPr lang="en-US" altLang="ko-KR" dirty="0"/>
              <a:t>    if training is true, we will</a:t>
            </a:r>
          </a:p>
          <a:p>
            <a:r>
              <a:rPr lang="en-US" altLang="ko-KR" dirty="0"/>
              <a:t>    apply dropout to x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4B5F2D2-F2A2-0D8A-A63C-33EF479896BE}"/>
              </a:ext>
            </a:extLst>
          </p:cNvPr>
          <p:cNvSpPr/>
          <p:nvPr/>
        </p:nvSpPr>
        <p:spPr>
          <a:xfrm>
            <a:off x="6380789" y="6422599"/>
            <a:ext cx="1705618" cy="506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add embedding</a:t>
            </a:r>
          </a:p>
          <a:p>
            <a:pPr algn="ctr"/>
            <a:r>
              <a:rPr lang="en-US" altLang="ko-KR" sz="1400" dirty="0"/>
              <a:t>to input sequence</a:t>
            </a:r>
            <a:endParaRPr lang="ko-KR" altLang="en-US" sz="14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DB26C11-2163-8F0D-81FE-16DBC8F82EC5}"/>
              </a:ext>
            </a:extLst>
          </p:cNvPr>
          <p:cNvSpPr/>
          <p:nvPr/>
        </p:nvSpPr>
        <p:spPr>
          <a:xfrm>
            <a:off x="6380788" y="5929279"/>
            <a:ext cx="1699314" cy="506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add </a:t>
            </a:r>
            <a:r>
              <a:rPr lang="en-US" altLang="ko-KR" sz="1400" dirty="0" err="1"/>
              <a:t>pos_encoding</a:t>
            </a:r>
            <a:endParaRPr lang="en-US" altLang="ko-KR" sz="1400" dirty="0"/>
          </a:p>
          <a:p>
            <a:pPr algn="ctr"/>
            <a:r>
              <a:rPr lang="en-US" altLang="ko-KR" sz="1400" dirty="0"/>
              <a:t>to input sequence</a:t>
            </a:r>
            <a:endParaRPr lang="ko-KR" altLang="en-US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2150639-1CC0-BA1A-36E0-54D33D2BB75A}"/>
              </a:ext>
            </a:extLst>
          </p:cNvPr>
          <p:cNvSpPr/>
          <p:nvPr/>
        </p:nvSpPr>
        <p:spPr>
          <a:xfrm>
            <a:off x="2252019" y="6356350"/>
            <a:ext cx="1705618" cy="506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add embedding</a:t>
            </a:r>
          </a:p>
          <a:p>
            <a:pPr algn="ctr"/>
            <a:r>
              <a:rPr lang="en-US" altLang="ko-KR" sz="1400" dirty="0"/>
              <a:t>to input sequence</a:t>
            </a:r>
            <a:endParaRPr lang="ko-KR" altLang="en-US" sz="14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E3239BE-BF87-F86D-DBE2-D6A13920A97F}"/>
              </a:ext>
            </a:extLst>
          </p:cNvPr>
          <p:cNvSpPr/>
          <p:nvPr/>
        </p:nvSpPr>
        <p:spPr>
          <a:xfrm>
            <a:off x="2252018" y="5863030"/>
            <a:ext cx="1699314" cy="506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add </a:t>
            </a:r>
            <a:r>
              <a:rPr lang="en-US" altLang="ko-KR" sz="1400" dirty="0" err="1"/>
              <a:t>pos_encoding</a:t>
            </a:r>
            <a:endParaRPr lang="en-US" altLang="ko-KR" sz="1400" dirty="0"/>
          </a:p>
          <a:p>
            <a:pPr algn="ctr"/>
            <a:r>
              <a:rPr lang="en-US" altLang="ko-KR" sz="1400" dirty="0"/>
              <a:t>to input sequence</a:t>
            </a:r>
            <a:endParaRPr lang="ko-KR" altLang="en-US" sz="1400" dirty="0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7BA969E1-3447-1C63-96CD-3BFE45344139}"/>
              </a:ext>
            </a:extLst>
          </p:cNvPr>
          <p:cNvSpPr/>
          <p:nvPr/>
        </p:nvSpPr>
        <p:spPr>
          <a:xfrm rot="5400000">
            <a:off x="673277" y="2662348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29CCBAF-AE88-8A85-6EDA-49C684DB437B}"/>
              </a:ext>
            </a:extLst>
          </p:cNvPr>
          <p:cNvSpPr/>
          <p:nvPr/>
        </p:nvSpPr>
        <p:spPr>
          <a:xfrm>
            <a:off x="8610600" y="2902281"/>
            <a:ext cx="2949852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</a:rPr>
              <a:t>pos_encoding</a:t>
            </a:r>
            <a:r>
              <a:rPr lang="en-US" altLang="ko-KR" sz="1400" dirty="0">
                <a:ln w="0"/>
                <a:solidFill>
                  <a:schemeClr val="tx1"/>
                </a:solidFill>
              </a:rPr>
              <a:t>[:, :</a:t>
            </a:r>
            <a:r>
              <a:rPr lang="en-US" altLang="ko-KR" sz="1400" dirty="0" err="1">
                <a:ln w="0"/>
                <a:solidFill>
                  <a:schemeClr val="tx1"/>
                </a:solidFill>
              </a:rPr>
              <a:t>seq_len</a:t>
            </a:r>
            <a:r>
              <a:rPr lang="en-US" altLang="ko-KR" sz="1400" dirty="0">
                <a:ln w="0"/>
                <a:solidFill>
                  <a:schemeClr val="tx1"/>
                </a:solidFill>
              </a:rPr>
              <a:t>, :].shape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</a:rPr>
              <a:t>(1, </a:t>
            </a:r>
            <a:r>
              <a:rPr lang="en-US" altLang="ko-KR" sz="1400" dirty="0" err="1">
                <a:ln w="0"/>
                <a:solidFill>
                  <a:schemeClr val="tx1"/>
                </a:solidFill>
              </a:rPr>
              <a:t>tar_seq_len</a:t>
            </a:r>
            <a:r>
              <a:rPr lang="en-US" altLang="ko-KR" sz="1400" dirty="0">
                <a:ln w="0"/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ln w="0"/>
                <a:solidFill>
                  <a:schemeClr val="tx1"/>
                </a:solidFill>
              </a:rPr>
              <a:t>d_model</a:t>
            </a:r>
            <a:r>
              <a:rPr lang="en-US" altLang="ko-KR" sz="1400" dirty="0">
                <a:ln w="0"/>
                <a:solidFill>
                  <a:schemeClr val="tx1"/>
                </a:solidFill>
              </a:rPr>
              <a:t>)</a:t>
            </a:r>
            <a:endParaRPr lang="ko-KR" altLang="en-US" sz="1400" dirty="0">
              <a:ln w="0"/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01E077C-0ECA-3F29-CD2A-1F09374E5972}"/>
              </a:ext>
            </a:extLst>
          </p:cNvPr>
          <p:cNvSpPr/>
          <p:nvPr/>
        </p:nvSpPr>
        <p:spPr>
          <a:xfrm>
            <a:off x="8610600" y="3686161"/>
            <a:ext cx="2949852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</a:rPr>
              <a:t>x.shape</a:t>
            </a:r>
            <a:endParaRPr lang="en-US" altLang="ko-KR" sz="1400" dirty="0">
              <a:ln w="0"/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ln w="0"/>
                <a:solidFill>
                  <a:schemeClr val="tx1"/>
                </a:solidFill>
              </a:rPr>
              <a:t>batch_size</a:t>
            </a:r>
            <a:r>
              <a:rPr lang="en-US" altLang="ko-KR" sz="1400" dirty="0">
                <a:ln w="0"/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ln w="0"/>
                <a:solidFill>
                  <a:schemeClr val="tx1"/>
                </a:solidFill>
              </a:rPr>
              <a:t>tar_seq_len</a:t>
            </a:r>
            <a:r>
              <a:rPr lang="en-US" altLang="ko-KR" sz="1400" dirty="0">
                <a:ln w="0"/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ln w="0"/>
                <a:solidFill>
                  <a:schemeClr val="tx1"/>
                </a:solidFill>
              </a:rPr>
              <a:t>d_model</a:t>
            </a:r>
            <a:r>
              <a:rPr lang="en-US" altLang="ko-KR" sz="1400" dirty="0">
                <a:ln w="0"/>
                <a:solidFill>
                  <a:schemeClr val="tx1"/>
                </a:solidFill>
              </a:rPr>
              <a:t>)</a:t>
            </a:r>
            <a:endParaRPr lang="ko-KR" altLang="en-US" sz="1400" dirty="0">
              <a:ln w="0"/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1CDCDDA-EA18-668E-EAEF-38ED42BD58C9}"/>
              </a:ext>
            </a:extLst>
          </p:cNvPr>
          <p:cNvSpPr/>
          <p:nvPr/>
        </p:nvSpPr>
        <p:spPr>
          <a:xfrm>
            <a:off x="4112219" y="2375062"/>
            <a:ext cx="2722906" cy="63896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These steps are identical with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what we did in Encoder!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18941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96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and Decoder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403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90B5F62-9068-EEF0-D44F-5A6C936919E2}"/>
              </a:ext>
            </a:extLst>
          </p:cNvPr>
          <p:cNvSpPr/>
          <p:nvPr/>
        </p:nvSpPr>
        <p:spPr>
          <a:xfrm>
            <a:off x="1117487" y="5480556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294B367-0A9D-5B3E-CBF3-4689C2ECE7A3}"/>
              </a:ext>
            </a:extLst>
          </p:cNvPr>
          <p:cNvSpPr/>
          <p:nvPr/>
        </p:nvSpPr>
        <p:spPr>
          <a:xfrm>
            <a:off x="1117487" y="4722777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21DBE96-4F87-6D43-F598-DABC6FCCF5A5}"/>
              </a:ext>
            </a:extLst>
          </p:cNvPr>
          <p:cNvSpPr/>
          <p:nvPr/>
        </p:nvSpPr>
        <p:spPr>
          <a:xfrm>
            <a:off x="5240754" y="4722777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C9BF39AC-1EAB-21F7-C0F7-7C5DC0C513D7}"/>
              </a:ext>
            </a:extLst>
          </p:cNvPr>
          <p:cNvCxnSpPr>
            <a:cxnSpLocks/>
            <a:stCxn id="93" idx="0"/>
            <a:endCxn id="94" idx="2"/>
          </p:cNvCxnSpPr>
          <p:nvPr/>
        </p:nvCxnSpPr>
        <p:spPr>
          <a:xfrm flipV="1">
            <a:off x="2252020" y="5171500"/>
            <a:ext cx="0" cy="3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62B880CB-CB11-043D-91A6-8CCBBE5EEA98}"/>
              </a:ext>
            </a:extLst>
          </p:cNvPr>
          <p:cNvCxnSpPr>
            <a:cxnSpLocks/>
            <a:stCxn id="94" idx="3"/>
            <a:endCxn id="101" idx="1"/>
          </p:cNvCxnSpPr>
          <p:nvPr/>
        </p:nvCxnSpPr>
        <p:spPr>
          <a:xfrm>
            <a:off x="3386553" y="4947139"/>
            <a:ext cx="1854201" cy="757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24A0EBB8-2306-61D0-F529-9F49766517A3}"/>
              </a:ext>
            </a:extLst>
          </p:cNvPr>
          <p:cNvCxnSpPr>
            <a:cxnSpLocks/>
          </p:cNvCxnSpPr>
          <p:nvPr/>
        </p:nvCxnSpPr>
        <p:spPr>
          <a:xfrm flipV="1">
            <a:off x="6392220" y="5171500"/>
            <a:ext cx="0" cy="3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6B3C6DB9-AD0F-21F9-9CA2-92D4353F74E4}"/>
              </a:ext>
            </a:extLst>
          </p:cNvPr>
          <p:cNvCxnSpPr>
            <a:cxnSpLocks/>
          </p:cNvCxnSpPr>
          <p:nvPr/>
        </p:nvCxnSpPr>
        <p:spPr>
          <a:xfrm flipV="1">
            <a:off x="6392220" y="4413721"/>
            <a:ext cx="0" cy="3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45A44191-5637-406C-DB59-C1E2AA64A1B6}"/>
              </a:ext>
            </a:extLst>
          </p:cNvPr>
          <p:cNvCxnSpPr>
            <a:cxnSpLocks/>
          </p:cNvCxnSpPr>
          <p:nvPr/>
        </p:nvCxnSpPr>
        <p:spPr>
          <a:xfrm flipV="1">
            <a:off x="6380789" y="5929279"/>
            <a:ext cx="0" cy="44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6C7D19DF-E839-F68D-ADD8-DECF1904C7E3}"/>
              </a:ext>
            </a:extLst>
          </p:cNvPr>
          <p:cNvSpPr/>
          <p:nvPr/>
        </p:nvSpPr>
        <p:spPr>
          <a:xfrm>
            <a:off x="5240754" y="5480556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9D84B149-EEB6-9EC6-95B1-3B032B02FC9F}"/>
              </a:ext>
            </a:extLst>
          </p:cNvPr>
          <p:cNvCxnSpPr>
            <a:cxnSpLocks/>
            <a:stCxn id="94" idx="3"/>
            <a:endCxn id="95" idx="1"/>
          </p:cNvCxnSpPr>
          <p:nvPr/>
        </p:nvCxnSpPr>
        <p:spPr>
          <a:xfrm>
            <a:off x="3386553" y="4947139"/>
            <a:ext cx="1854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8E59920-2E00-A8D3-FEB2-80EF065CFB0E}"/>
              </a:ext>
            </a:extLst>
          </p:cNvPr>
          <p:cNvSpPr/>
          <p:nvPr/>
        </p:nvSpPr>
        <p:spPr>
          <a:xfrm>
            <a:off x="925551" y="4568249"/>
            <a:ext cx="2697479" cy="1527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69F615D-B3E7-CFCA-6ACB-7B00D12CEC5B}"/>
              </a:ext>
            </a:extLst>
          </p:cNvPr>
          <p:cNvSpPr/>
          <p:nvPr/>
        </p:nvSpPr>
        <p:spPr>
          <a:xfrm>
            <a:off x="5000227" y="4583801"/>
            <a:ext cx="2697479" cy="1527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0515B31-C12C-55B8-D945-90F7F533EC91}"/>
              </a:ext>
            </a:extLst>
          </p:cNvPr>
          <p:cNvSpPr txBox="1"/>
          <p:nvPr/>
        </p:nvSpPr>
        <p:spPr>
          <a:xfrm>
            <a:off x="2813627" y="4274902"/>
            <a:ext cx="1926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Encoder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9F75CF0-6E5E-7E15-E0A6-026BD43CC406}"/>
              </a:ext>
            </a:extLst>
          </p:cNvPr>
          <p:cNvSpPr txBox="1"/>
          <p:nvPr/>
        </p:nvSpPr>
        <p:spPr>
          <a:xfrm>
            <a:off x="6835125" y="4270916"/>
            <a:ext cx="1926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Decoder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7A6C22D-003E-01C2-ED5A-A13F767F1F01}"/>
              </a:ext>
            </a:extLst>
          </p:cNvPr>
          <p:cNvCxnSpPr>
            <a:cxnSpLocks/>
          </p:cNvCxnSpPr>
          <p:nvPr/>
        </p:nvCxnSpPr>
        <p:spPr>
          <a:xfrm flipV="1">
            <a:off x="2252019" y="5929279"/>
            <a:ext cx="0" cy="44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B023D7BF-F9D6-C7BA-0BF0-DA55943F8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981056"/>
            <a:ext cx="7535327" cy="335326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430B5DE-A0B3-FCED-6C12-5860BA7A16AC}"/>
              </a:ext>
            </a:extLst>
          </p:cNvPr>
          <p:cNvSpPr txBox="1"/>
          <p:nvPr/>
        </p:nvSpPr>
        <p:spPr>
          <a:xfrm>
            <a:off x="8467320" y="940216"/>
            <a:ext cx="37246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 err="1"/>
              <a:t>dec_layers</a:t>
            </a:r>
            <a:r>
              <a:rPr lang="en-US" altLang="ko-KR" dirty="0"/>
              <a:t> is an array,</a:t>
            </a:r>
          </a:p>
          <a:p>
            <a:r>
              <a:rPr lang="en-US" altLang="ko-KR" dirty="0"/>
              <a:t>    containing decoder layers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2150639-1CC0-BA1A-36E0-54D33D2BB75A}"/>
              </a:ext>
            </a:extLst>
          </p:cNvPr>
          <p:cNvSpPr/>
          <p:nvPr/>
        </p:nvSpPr>
        <p:spPr>
          <a:xfrm>
            <a:off x="2252019" y="6356350"/>
            <a:ext cx="1705618" cy="506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add embedding</a:t>
            </a:r>
          </a:p>
          <a:p>
            <a:pPr algn="ctr"/>
            <a:r>
              <a:rPr lang="en-US" altLang="ko-KR" sz="1400" dirty="0"/>
              <a:t>to input sequence</a:t>
            </a:r>
            <a:endParaRPr lang="ko-KR" altLang="en-US" sz="14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E3239BE-BF87-F86D-DBE2-D6A13920A97F}"/>
              </a:ext>
            </a:extLst>
          </p:cNvPr>
          <p:cNvSpPr/>
          <p:nvPr/>
        </p:nvSpPr>
        <p:spPr>
          <a:xfrm>
            <a:off x="2252018" y="5863030"/>
            <a:ext cx="1699314" cy="506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add </a:t>
            </a:r>
            <a:r>
              <a:rPr lang="en-US" altLang="ko-KR" sz="1400" dirty="0" err="1"/>
              <a:t>pos_encoding</a:t>
            </a:r>
            <a:endParaRPr lang="en-US" altLang="ko-KR" sz="1400" dirty="0"/>
          </a:p>
          <a:p>
            <a:pPr algn="ctr"/>
            <a:r>
              <a:rPr lang="en-US" altLang="ko-KR" sz="1400" dirty="0"/>
              <a:t>to input sequence</a:t>
            </a:r>
            <a:endParaRPr lang="ko-KR" altLang="en-US" sz="1400" dirty="0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7BA969E1-3447-1C63-96CD-3BFE45344139}"/>
              </a:ext>
            </a:extLst>
          </p:cNvPr>
          <p:cNvSpPr/>
          <p:nvPr/>
        </p:nvSpPr>
        <p:spPr>
          <a:xfrm rot="5400000">
            <a:off x="673277" y="2990964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550AC0-1B68-0BC7-649F-28062276D1C8}"/>
              </a:ext>
            </a:extLst>
          </p:cNvPr>
          <p:cNvSpPr/>
          <p:nvPr/>
        </p:nvSpPr>
        <p:spPr>
          <a:xfrm>
            <a:off x="3762716" y="1940069"/>
            <a:ext cx="4115209" cy="1200329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 returns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matrix that passed all of the layers,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two attention weight matrices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that used for each multi head attentions.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C6C0245-3718-4D15-57AC-21DA57D16D24}"/>
              </a:ext>
            </a:extLst>
          </p:cNvPr>
          <p:cNvSpPr/>
          <p:nvPr/>
        </p:nvSpPr>
        <p:spPr>
          <a:xfrm>
            <a:off x="925551" y="3428407"/>
            <a:ext cx="4115209" cy="594861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</a:rPr>
              <a:t>block1 and block2 will have attention weights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</a:rPr>
              <a:t>used in masked </a:t>
            </a:r>
            <a:r>
              <a:rPr lang="en-US" altLang="ko-KR" sz="1400" dirty="0" err="1">
                <a:ln w="0"/>
                <a:solidFill>
                  <a:schemeClr val="tx1"/>
                </a:solidFill>
              </a:rPr>
              <a:t>mha</a:t>
            </a:r>
            <a:r>
              <a:rPr lang="en-US" altLang="ko-KR" sz="1400" dirty="0">
                <a:ln w="0"/>
                <a:solidFill>
                  <a:schemeClr val="tx1"/>
                </a:solidFill>
              </a:rPr>
              <a:t> and </a:t>
            </a:r>
            <a:r>
              <a:rPr lang="en-US" altLang="ko-KR" sz="1400" dirty="0" err="1">
                <a:ln w="0"/>
                <a:solidFill>
                  <a:schemeClr val="tx1"/>
                </a:solidFill>
              </a:rPr>
              <a:t>mha</a:t>
            </a:r>
            <a:r>
              <a:rPr lang="en-US" altLang="ko-KR" sz="1400" dirty="0">
                <a:ln w="0"/>
                <a:solidFill>
                  <a:schemeClr val="tx1"/>
                </a:solidFill>
              </a:rPr>
              <a:t> each.</a:t>
            </a:r>
            <a:endParaRPr lang="ko-KR" altLang="en-US" sz="140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54738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97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and Decoder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403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90B5F62-9068-EEF0-D44F-5A6C936919E2}"/>
              </a:ext>
            </a:extLst>
          </p:cNvPr>
          <p:cNvSpPr/>
          <p:nvPr/>
        </p:nvSpPr>
        <p:spPr>
          <a:xfrm>
            <a:off x="1117487" y="5480556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294B367-0A9D-5B3E-CBF3-4689C2ECE7A3}"/>
              </a:ext>
            </a:extLst>
          </p:cNvPr>
          <p:cNvSpPr/>
          <p:nvPr/>
        </p:nvSpPr>
        <p:spPr>
          <a:xfrm>
            <a:off x="1117487" y="4722777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21DBE96-4F87-6D43-F598-DABC6FCCF5A5}"/>
              </a:ext>
            </a:extLst>
          </p:cNvPr>
          <p:cNvSpPr/>
          <p:nvPr/>
        </p:nvSpPr>
        <p:spPr>
          <a:xfrm>
            <a:off x="5240754" y="4722777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C9BF39AC-1EAB-21F7-C0F7-7C5DC0C513D7}"/>
              </a:ext>
            </a:extLst>
          </p:cNvPr>
          <p:cNvCxnSpPr>
            <a:cxnSpLocks/>
            <a:stCxn id="93" idx="0"/>
            <a:endCxn id="94" idx="2"/>
          </p:cNvCxnSpPr>
          <p:nvPr/>
        </p:nvCxnSpPr>
        <p:spPr>
          <a:xfrm flipV="1">
            <a:off x="2252020" y="5171500"/>
            <a:ext cx="0" cy="3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62B880CB-CB11-043D-91A6-8CCBBE5EEA98}"/>
              </a:ext>
            </a:extLst>
          </p:cNvPr>
          <p:cNvCxnSpPr>
            <a:cxnSpLocks/>
            <a:stCxn id="94" idx="3"/>
            <a:endCxn id="101" idx="1"/>
          </p:cNvCxnSpPr>
          <p:nvPr/>
        </p:nvCxnSpPr>
        <p:spPr>
          <a:xfrm>
            <a:off x="3386553" y="4947139"/>
            <a:ext cx="1854201" cy="757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24A0EBB8-2306-61D0-F529-9F49766517A3}"/>
              </a:ext>
            </a:extLst>
          </p:cNvPr>
          <p:cNvCxnSpPr>
            <a:cxnSpLocks/>
          </p:cNvCxnSpPr>
          <p:nvPr/>
        </p:nvCxnSpPr>
        <p:spPr>
          <a:xfrm flipV="1">
            <a:off x="6392220" y="5171500"/>
            <a:ext cx="0" cy="3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6B3C6DB9-AD0F-21F9-9CA2-92D4353F74E4}"/>
              </a:ext>
            </a:extLst>
          </p:cNvPr>
          <p:cNvCxnSpPr>
            <a:cxnSpLocks/>
          </p:cNvCxnSpPr>
          <p:nvPr/>
        </p:nvCxnSpPr>
        <p:spPr>
          <a:xfrm flipV="1">
            <a:off x="6392220" y="4413721"/>
            <a:ext cx="0" cy="3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45A44191-5637-406C-DB59-C1E2AA64A1B6}"/>
              </a:ext>
            </a:extLst>
          </p:cNvPr>
          <p:cNvCxnSpPr>
            <a:cxnSpLocks/>
          </p:cNvCxnSpPr>
          <p:nvPr/>
        </p:nvCxnSpPr>
        <p:spPr>
          <a:xfrm flipV="1">
            <a:off x="6380789" y="5929279"/>
            <a:ext cx="0" cy="44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6C7D19DF-E839-F68D-ADD8-DECF1904C7E3}"/>
              </a:ext>
            </a:extLst>
          </p:cNvPr>
          <p:cNvSpPr/>
          <p:nvPr/>
        </p:nvSpPr>
        <p:spPr>
          <a:xfrm>
            <a:off x="5240754" y="5480556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9D84B149-EEB6-9EC6-95B1-3B032B02FC9F}"/>
              </a:ext>
            </a:extLst>
          </p:cNvPr>
          <p:cNvCxnSpPr>
            <a:cxnSpLocks/>
            <a:stCxn id="94" idx="3"/>
            <a:endCxn id="95" idx="1"/>
          </p:cNvCxnSpPr>
          <p:nvPr/>
        </p:nvCxnSpPr>
        <p:spPr>
          <a:xfrm>
            <a:off x="3386553" y="4947139"/>
            <a:ext cx="1854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8E59920-2E00-A8D3-FEB2-80EF065CFB0E}"/>
              </a:ext>
            </a:extLst>
          </p:cNvPr>
          <p:cNvSpPr/>
          <p:nvPr/>
        </p:nvSpPr>
        <p:spPr>
          <a:xfrm>
            <a:off x="925551" y="4568249"/>
            <a:ext cx="2697479" cy="1527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69F615D-B3E7-CFCA-6ACB-7B00D12CEC5B}"/>
              </a:ext>
            </a:extLst>
          </p:cNvPr>
          <p:cNvSpPr/>
          <p:nvPr/>
        </p:nvSpPr>
        <p:spPr>
          <a:xfrm>
            <a:off x="5000227" y="4583801"/>
            <a:ext cx="2697479" cy="1527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0515B31-C12C-55B8-D945-90F7F533EC91}"/>
              </a:ext>
            </a:extLst>
          </p:cNvPr>
          <p:cNvSpPr txBox="1"/>
          <p:nvPr/>
        </p:nvSpPr>
        <p:spPr>
          <a:xfrm>
            <a:off x="2813627" y="4274902"/>
            <a:ext cx="1926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Encoder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9F75CF0-6E5E-7E15-E0A6-026BD43CC406}"/>
              </a:ext>
            </a:extLst>
          </p:cNvPr>
          <p:cNvSpPr txBox="1"/>
          <p:nvPr/>
        </p:nvSpPr>
        <p:spPr>
          <a:xfrm>
            <a:off x="6835125" y="4270916"/>
            <a:ext cx="1926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Decoder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7A6C22D-003E-01C2-ED5A-A13F767F1F01}"/>
              </a:ext>
            </a:extLst>
          </p:cNvPr>
          <p:cNvCxnSpPr>
            <a:cxnSpLocks/>
          </p:cNvCxnSpPr>
          <p:nvPr/>
        </p:nvCxnSpPr>
        <p:spPr>
          <a:xfrm flipV="1">
            <a:off x="2252019" y="5929279"/>
            <a:ext cx="0" cy="44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B023D7BF-F9D6-C7BA-0BF0-DA55943F8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981056"/>
            <a:ext cx="7535327" cy="335326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430B5DE-A0B3-FCED-6C12-5860BA7A16AC}"/>
              </a:ext>
            </a:extLst>
          </p:cNvPr>
          <p:cNvSpPr txBox="1"/>
          <p:nvPr/>
        </p:nvSpPr>
        <p:spPr>
          <a:xfrm>
            <a:off x="8467320" y="940216"/>
            <a:ext cx="37246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 err="1"/>
              <a:t>dec_layers</a:t>
            </a:r>
            <a:r>
              <a:rPr lang="en-US" altLang="ko-KR" dirty="0"/>
              <a:t> is an array,</a:t>
            </a:r>
          </a:p>
          <a:p>
            <a:r>
              <a:rPr lang="en-US" altLang="ko-KR" dirty="0"/>
              <a:t>    containing decoder layers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2150639-1CC0-BA1A-36E0-54D33D2BB75A}"/>
              </a:ext>
            </a:extLst>
          </p:cNvPr>
          <p:cNvSpPr/>
          <p:nvPr/>
        </p:nvSpPr>
        <p:spPr>
          <a:xfrm>
            <a:off x="2252019" y="6356350"/>
            <a:ext cx="1705618" cy="506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add embedding</a:t>
            </a:r>
          </a:p>
          <a:p>
            <a:pPr algn="ctr"/>
            <a:r>
              <a:rPr lang="en-US" altLang="ko-KR" sz="1400" dirty="0"/>
              <a:t>to input sequence</a:t>
            </a:r>
            <a:endParaRPr lang="ko-KR" altLang="en-US" sz="14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E3239BE-BF87-F86D-DBE2-D6A13920A97F}"/>
              </a:ext>
            </a:extLst>
          </p:cNvPr>
          <p:cNvSpPr/>
          <p:nvPr/>
        </p:nvSpPr>
        <p:spPr>
          <a:xfrm>
            <a:off x="2252018" y="5863030"/>
            <a:ext cx="1699314" cy="506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add </a:t>
            </a:r>
            <a:r>
              <a:rPr lang="en-US" altLang="ko-KR" sz="1400" dirty="0" err="1"/>
              <a:t>pos_encoding</a:t>
            </a:r>
            <a:endParaRPr lang="en-US" altLang="ko-KR" sz="1400" dirty="0"/>
          </a:p>
          <a:p>
            <a:pPr algn="ctr"/>
            <a:r>
              <a:rPr lang="en-US" altLang="ko-KR" sz="1400" dirty="0"/>
              <a:t>to input sequence</a:t>
            </a:r>
            <a:endParaRPr lang="ko-KR" altLang="en-US" sz="1400" dirty="0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7BA969E1-3447-1C63-96CD-3BFE45344139}"/>
              </a:ext>
            </a:extLst>
          </p:cNvPr>
          <p:cNvSpPr/>
          <p:nvPr/>
        </p:nvSpPr>
        <p:spPr>
          <a:xfrm rot="5400000">
            <a:off x="673277" y="3548182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550AC0-1B68-0BC7-649F-28062276D1C8}"/>
              </a:ext>
            </a:extLst>
          </p:cNvPr>
          <p:cNvSpPr/>
          <p:nvPr/>
        </p:nvSpPr>
        <p:spPr>
          <a:xfrm>
            <a:off x="3762716" y="1940069"/>
            <a:ext cx="4115209" cy="1200329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 returns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matrix that passed all of the layers,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two attention weight matrices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that used for each multi head attentions.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3EB3AFC-5653-FFD6-F5D6-FB0973580382}"/>
              </a:ext>
            </a:extLst>
          </p:cNvPr>
          <p:cNvSpPr/>
          <p:nvPr/>
        </p:nvSpPr>
        <p:spPr>
          <a:xfrm>
            <a:off x="2614986" y="3970208"/>
            <a:ext cx="3476233" cy="728233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</a:rPr>
              <a:t>for each decoder layer,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</a:rPr>
              <a:t>attention weights will be stored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</a:rPr>
              <a:t>in </a:t>
            </a:r>
            <a:r>
              <a:rPr lang="en-US" altLang="ko-KR" sz="1400" dirty="0" err="1">
                <a:ln w="0"/>
                <a:solidFill>
                  <a:schemeClr val="tx1"/>
                </a:solidFill>
              </a:rPr>
              <a:t>attention_wewights</a:t>
            </a:r>
            <a:r>
              <a:rPr lang="en-US" altLang="ko-KR" sz="1400" dirty="0">
                <a:ln w="0"/>
                <a:solidFill>
                  <a:schemeClr val="tx1"/>
                </a:solidFill>
              </a:rPr>
              <a:t> dictionary.</a:t>
            </a:r>
            <a:endParaRPr lang="ko-KR" altLang="en-US" sz="1400" dirty="0">
              <a:ln w="0"/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E18E3B-7CDC-4976-61AD-E0A18B0B3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552" y="4776457"/>
            <a:ext cx="7211688" cy="1475880"/>
          </a:xfrm>
          <a:prstGeom prst="rect">
            <a:avLst/>
          </a:prstGeom>
          <a:ln w="88900">
            <a:solidFill>
              <a:srgbClr val="FFCCFF"/>
            </a:solidFill>
          </a:ln>
        </p:spPr>
      </p:pic>
    </p:spTree>
    <p:extLst>
      <p:ext uri="{BB962C8B-B14F-4D97-AF65-F5344CB8AC3E}">
        <p14:creationId xmlns:p14="http://schemas.microsoft.com/office/powerpoint/2010/main" val="243305850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98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and Decoder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403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90B5F62-9068-EEF0-D44F-5A6C936919E2}"/>
              </a:ext>
            </a:extLst>
          </p:cNvPr>
          <p:cNvSpPr/>
          <p:nvPr/>
        </p:nvSpPr>
        <p:spPr>
          <a:xfrm>
            <a:off x="1117487" y="5480556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294B367-0A9D-5B3E-CBF3-4689C2ECE7A3}"/>
              </a:ext>
            </a:extLst>
          </p:cNvPr>
          <p:cNvSpPr/>
          <p:nvPr/>
        </p:nvSpPr>
        <p:spPr>
          <a:xfrm>
            <a:off x="1117487" y="4722777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21DBE96-4F87-6D43-F598-DABC6FCCF5A5}"/>
              </a:ext>
            </a:extLst>
          </p:cNvPr>
          <p:cNvSpPr/>
          <p:nvPr/>
        </p:nvSpPr>
        <p:spPr>
          <a:xfrm>
            <a:off x="5240754" y="4722777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C9BF39AC-1EAB-21F7-C0F7-7C5DC0C513D7}"/>
              </a:ext>
            </a:extLst>
          </p:cNvPr>
          <p:cNvCxnSpPr>
            <a:cxnSpLocks/>
            <a:stCxn id="93" idx="0"/>
            <a:endCxn id="94" idx="2"/>
          </p:cNvCxnSpPr>
          <p:nvPr/>
        </p:nvCxnSpPr>
        <p:spPr>
          <a:xfrm flipV="1">
            <a:off x="2252020" y="5171500"/>
            <a:ext cx="0" cy="3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62B880CB-CB11-043D-91A6-8CCBBE5EEA98}"/>
              </a:ext>
            </a:extLst>
          </p:cNvPr>
          <p:cNvCxnSpPr>
            <a:cxnSpLocks/>
            <a:stCxn id="94" idx="3"/>
            <a:endCxn id="101" idx="1"/>
          </p:cNvCxnSpPr>
          <p:nvPr/>
        </p:nvCxnSpPr>
        <p:spPr>
          <a:xfrm>
            <a:off x="3386553" y="4947139"/>
            <a:ext cx="1854201" cy="757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24A0EBB8-2306-61D0-F529-9F49766517A3}"/>
              </a:ext>
            </a:extLst>
          </p:cNvPr>
          <p:cNvCxnSpPr>
            <a:cxnSpLocks/>
          </p:cNvCxnSpPr>
          <p:nvPr/>
        </p:nvCxnSpPr>
        <p:spPr>
          <a:xfrm flipV="1">
            <a:off x="6392220" y="5171500"/>
            <a:ext cx="0" cy="3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6B3C6DB9-AD0F-21F9-9CA2-92D4353F74E4}"/>
              </a:ext>
            </a:extLst>
          </p:cNvPr>
          <p:cNvCxnSpPr>
            <a:cxnSpLocks/>
          </p:cNvCxnSpPr>
          <p:nvPr/>
        </p:nvCxnSpPr>
        <p:spPr>
          <a:xfrm flipV="1">
            <a:off x="6392220" y="4413721"/>
            <a:ext cx="0" cy="3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45A44191-5637-406C-DB59-C1E2AA64A1B6}"/>
              </a:ext>
            </a:extLst>
          </p:cNvPr>
          <p:cNvCxnSpPr>
            <a:cxnSpLocks/>
          </p:cNvCxnSpPr>
          <p:nvPr/>
        </p:nvCxnSpPr>
        <p:spPr>
          <a:xfrm flipV="1">
            <a:off x="6380789" y="5929279"/>
            <a:ext cx="0" cy="44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6C7D19DF-E839-F68D-ADD8-DECF1904C7E3}"/>
              </a:ext>
            </a:extLst>
          </p:cNvPr>
          <p:cNvSpPr/>
          <p:nvPr/>
        </p:nvSpPr>
        <p:spPr>
          <a:xfrm>
            <a:off x="5240754" y="5480556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9D84B149-EEB6-9EC6-95B1-3B032B02FC9F}"/>
              </a:ext>
            </a:extLst>
          </p:cNvPr>
          <p:cNvCxnSpPr>
            <a:cxnSpLocks/>
            <a:stCxn id="94" idx="3"/>
            <a:endCxn id="95" idx="1"/>
          </p:cNvCxnSpPr>
          <p:nvPr/>
        </p:nvCxnSpPr>
        <p:spPr>
          <a:xfrm>
            <a:off x="3386553" y="4947139"/>
            <a:ext cx="1854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8E59920-2E00-A8D3-FEB2-80EF065CFB0E}"/>
              </a:ext>
            </a:extLst>
          </p:cNvPr>
          <p:cNvSpPr/>
          <p:nvPr/>
        </p:nvSpPr>
        <p:spPr>
          <a:xfrm>
            <a:off x="925551" y="4568249"/>
            <a:ext cx="2697479" cy="1527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69F615D-B3E7-CFCA-6ACB-7B00D12CEC5B}"/>
              </a:ext>
            </a:extLst>
          </p:cNvPr>
          <p:cNvSpPr/>
          <p:nvPr/>
        </p:nvSpPr>
        <p:spPr>
          <a:xfrm>
            <a:off x="5000227" y="4583801"/>
            <a:ext cx="2697479" cy="1527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0515B31-C12C-55B8-D945-90F7F533EC91}"/>
              </a:ext>
            </a:extLst>
          </p:cNvPr>
          <p:cNvSpPr txBox="1"/>
          <p:nvPr/>
        </p:nvSpPr>
        <p:spPr>
          <a:xfrm>
            <a:off x="2813627" y="4274902"/>
            <a:ext cx="1926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Encoder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9F75CF0-6E5E-7E15-E0A6-026BD43CC406}"/>
              </a:ext>
            </a:extLst>
          </p:cNvPr>
          <p:cNvSpPr txBox="1"/>
          <p:nvPr/>
        </p:nvSpPr>
        <p:spPr>
          <a:xfrm>
            <a:off x="6835125" y="4270916"/>
            <a:ext cx="1926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Decoder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7A6C22D-003E-01C2-ED5A-A13F767F1F01}"/>
              </a:ext>
            </a:extLst>
          </p:cNvPr>
          <p:cNvCxnSpPr>
            <a:cxnSpLocks/>
          </p:cNvCxnSpPr>
          <p:nvPr/>
        </p:nvCxnSpPr>
        <p:spPr>
          <a:xfrm flipV="1">
            <a:off x="2252019" y="5929279"/>
            <a:ext cx="0" cy="44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B023D7BF-F9D6-C7BA-0BF0-DA55943F8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981056"/>
            <a:ext cx="7535327" cy="335326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430B5DE-A0B3-FCED-6C12-5860BA7A16AC}"/>
              </a:ext>
            </a:extLst>
          </p:cNvPr>
          <p:cNvSpPr txBox="1"/>
          <p:nvPr/>
        </p:nvSpPr>
        <p:spPr>
          <a:xfrm>
            <a:off x="8467320" y="940216"/>
            <a:ext cx="37246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Decoder returns matrix x</a:t>
            </a:r>
          </a:p>
          <a:p>
            <a:r>
              <a:rPr lang="en-US" altLang="ko-KR" dirty="0"/>
              <a:t>    and </a:t>
            </a:r>
            <a:r>
              <a:rPr lang="en-US" altLang="ko-KR" dirty="0" err="1"/>
              <a:t>attention_weights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2150639-1CC0-BA1A-36E0-54D33D2BB75A}"/>
              </a:ext>
            </a:extLst>
          </p:cNvPr>
          <p:cNvSpPr/>
          <p:nvPr/>
        </p:nvSpPr>
        <p:spPr>
          <a:xfrm>
            <a:off x="2252019" y="6356350"/>
            <a:ext cx="1705618" cy="506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add embedding</a:t>
            </a:r>
          </a:p>
          <a:p>
            <a:pPr algn="ctr"/>
            <a:r>
              <a:rPr lang="en-US" altLang="ko-KR" sz="1400" dirty="0"/>
              <a:t>to input sequence</a:t>
            </a:r>
            <a:endParaRPr lang="ko-KR" altLang="en-US" sz="14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E3239BE-BF87-F86D-DBE2-D6A13920A97F}"/>
              </a:ext>
            </a:extLst>
          </p:cNvPr>
          <p:cNvSpPr/>
          <p:nvPr/>
        </p:nvSpPr>
        <p:spPr>
          <a:xfrm>
            <a:off x="2252018" y="5863030"/>
            <a:ext cx="1699314" cy="506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add </a:t>
            </a:r>
            <a:r>
              <a:rPr lang="en-US" altLang="ko-KR" sz="1400" dirty="0" err="1"/>
              <a:t>pos_encoding</a:t>
            </a:r>
            <a:endParaRPr lang="en-US" altLang="ko-KR" sz="1400" dirty="0"/>
          </a:p>
          <a:p>
            <a:pPr algn="ctr"/>
            <a:r>
              <a:rPr lang="en-US" altLang="ko-KR" sz="1400" dirty="0"/>
              <a:t>to input sequence</a:t>
            </a:r>
            <a:endParaRPr lang="ko-KR" altLang="en-US" sz="1400" dirty="0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7BA969E1-3447-1C63-96CD-3BFE45344139}"/>
              </a:ext>
            </a:extLst>
          </p:cNvPr>
          <p:cNvSpPr/>
          <p:nvPr/>
        </p:nvSpPr>
        <p:spPr>
          <a:xfrm rot="5400000">
            <a:off x="673277" y="4105402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36C6156-24F7-3181-8099-3825E4ECBB8A}"/>
              </a:ext>
            </a:extLst>
          </p:cNvPr>
          <p:cNvSpPr/>
          <p:nvPr/>
        </p:nvSpPr>
        <p:spPr>
          <a:xfrm>
            <a:off x="8610600" y="1803143"/>
            <a:ext cx="2949852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</a:rPr>
              <a:t>x.shape</a:t>
            </a:r>
            <a:endParaRPr lang="en-US" altLang="ko-KR" sz="1400" dirty="0">
              <a:ln w="0"/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ln w="0"/>
                <a:solidFill>
                  <a:schemeClr val="tx1"/>
                </a:solidFill>
              </a:rPr>
              <a:t>batch_size</a:t>
            </a:r>
            <a:r>
              <a:rPr lang="en-US" altLang="ko-KR" sz="1400" dirty="0">
                <a:ln w="0"/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ln w="0"/>
                <a:solidFill>
                  <a:schemeClr val="tx1"/>
                </a:solidFill>
              </a:rPr>
              <a:t>tar_seq_len</a:t>
            </a:r>
            <a:r>
              <a:rPr lang="en-US" altLang="ko-KR" sz="1400" dirty="0">
                <a:ln w="0"/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ln w="0"/>
                <a:solidFill>
                  <a:schemeClr val="tx1"/>
                </a:solidFill>
              </a:rPr>
              <a:t>d_model</a:t>
            </a:r>
            <a:r>
              <a:rPr lang="en-US" altLang="ko-KR" sz="1400" dirty="0">
                <a:ln w="0"/>
                <a:solidFill>
                  <a:schemeClr val="tx1"/>
                </a:solidFill>
              </a:rPr>
              <a:t>)</a:t>
            </a:r>
            <a:endParaRPr lang="ko-KR" altLang="en-US" sz="1400" dirty="0">
              <a:ln w="0"/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FB960DE-4070-73EC-EA5B-32A3FEC76E7E}"/>
              </a:ext>
            </a:extLst>
          </p:cNvPr>
          <p:cNvSpPr/>
          <p:nvPr/>
        </p:nvSpPr>
        <p:spPr>
          <a:xfrm>
            <a:off x="8610600" y="2505642"/>
            <a:ext cx="2949852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</a:rPr>
              <a:t>attention_weights</a:t>
            </a:r>
            <a:r>
              <a:rPr lang="en-US" altLang="ko-KR" sz="1400" dirty="0">
                <a:ln w="0"/>
                <a:solidFill>
                  <a:schemeClr val="tx1"/>
                </a:solidFill>
              </a:rPr>
              <a:t> is a dictionary</a:t>
            </a:r>
            <a:endParaRPr lang="ko-KR" altLang="en-US" sz="140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14372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99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and Decoder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403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8237A83-235A-A0D1-F5E8-F34397083EB8}"/>
              </a:ext>
            </a:extLst>
          </p:cNvPr>
          <p:cNvCxnSpPr>
            <a:cxnSpLocks/>
          </p:cNvCxnSpPr>
          <p:nvPr/>
        </p:nvCxnSpPr>
        <p:spPr>
          <a:xfrm flipV="1">
            <a:off x="2664262" y="4030302"/>
            <a:ext cx="0" cy="44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147AE7F-288E-D04E-EB82-6FB4231FE454}"/>
              </a:ext>
            </a:extLst>
          </p:cNvPr>
          <p:cNvSpPr/>
          <p:nvPr/>
        </p:nvSpPr>
        <p:spPr>
          <a:xfrm>
            <a:off x="1529730" y="3581579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D723A46-0952-F9BE-0147-9B0B10D1F672}"/>
              </a:ext>
            </a:extLst>
          </p:cNvPr>
          <p:cNvSpPr/>
          <p:nvPr/>
        </p:nvSpPr>
        <p:spPr>
          <a:xfrm>
            <a:off x="1529730" y="2823800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B64595F-B5BA-386A-3821-0C5F73DFEF96}"/>
              </a:ext>
            </a:extLst>
          </p:cNvPr>
          <p:cNvSpPr/>
          <p:nvPr/>
        </p:nvSpPr>
        <p:spPr>
          <a:xfrm>
            <a:off x="5652997" y="2823800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2DB297E-824F-125F-6DF8-5E92FCBDF868}"/>
              </a:ext>
            </a:extLst>
          </p:cNvPr>
          <p:cNvCxnSpPr>
            <a:cxnSpLocks/>
            <a:stCxn id="34" idx="0"/>
            <a:endCxn id="36" idx="2"/>
          </p:cNvCxnSpPr>
          <p:nvPr/>
        </p:nvCxnSpPr>
        <p:spPr>
          <a:xfrm flipV="1">
            <a:off x="2664263" y="3272523"/>
            <a:ext cx="0" cy="3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01A86CB-6075-5945-3CC6-BC2437F3A728}"/>
              </a:ext>
            </a:extLst>
          </p:cNvPr>
          <p:cNvCxnSpPr>
            <a:cxnSpLocks/>
            <a:stCxn id="36" idx="3"/>
            <a:endCxn id="43" idx="1"/>
          </p:cNvCxnSpPr>
          <p:nvPr/>
        </p:nvCxnSpPr>
        <p:spPr>
          <a:xfrm>
            <a:off x="3798796" y="3048162"/>
            <a:ext cx="1854201" cy="757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1E2D4FC-8BB0-65F4-969B-E78F7C4453E9}"/>
              </a:ext>
            </a:extLst>
          </p:cNvPr>
          <p:cNvCxnSpPr>
            <a:cxnSpLocks/>
          </p:cNvCxnSpPr>
          <p:nvPr/>
        </p:nvCxnSpPr>
        <p:spPr>
          <a:xfrm flipV="1">
            <a:off x="6804463" y="3272523"/>
            <a:ext cx="0" cy="3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DF16403-FE3B-8DD9-EBB2-7549CBB3FB2D}"/>
              </a:ext>
            </a:extLst>
          </p:cNvPr>
          <p:cNvCxnSpPr>
            <a:cxnSpLocks/>
            <a:endCxn id="53" idx="2"/>
          </p:cNvCxnSpPr>
          <p:nvPr/>
        </p:nvCxnSpPr>
        <p:spPr>
          <a:xfrm flipV="1">
            <a:off x="6804463" y="2344474"/>
            <a:ext cx="0" cy="479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0EB0EC4-4744-2894-895B-379DFBDBC21D}"/>
              </a:ext>
            </a:extLst>
          </p:cNvPr>
          <p:cNvCxnSpPr>
            <a:cxnSpLocks/>
          </p:cNvCxnSpPr>
          <p:nvPr/>
        </p:nvCxnSpPr>
        <p:spPr>
          <a:xfrm flipV="1">
            <a:off x="6793032" y="4030302"/>
            <a:ext cx="0" cy="44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788B50D-D675-5500-6E6E-A3607803831E}"/>
              </a:ext>
            </a:extLst>
          </p:cNvPr>
          <p:cNvSpPr/>
          <p:nvPr/>
        </p:nvSpPr>
        <p:spPr>
          <a:xfrm>
            <a:off x="5652997" y="3581579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774C371-7F6E-AAD8-5732-941E329CBA0F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>
            <a:off x="3798796" y="3048162"/>
            <a:ext cx="1854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74D256A-633E-2C21-1674-942879173A53}"/>
              </a:ext>
            </a:extLst>
          </p:cNvPr>
          <p:cNvSpPr/>
          <p:nvPr/>
        </p:nvSpPr>
        <p:spPr>
          <a:xfrm>
            <a:off x="1337794" y="2669272"/>
            <a:ext cx="2697479" cy="1527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F5A30F5-F71C-1D82-F2FE-9E3FC21B308D}"/>
              </a:ext>
            </a:extLst>
          </p:cNvPr>
          <p:cNvSpPr/>
          <p:nvPr/>
        </p:nvSpPr>
        <p:spPr>
          <a:xfrm>
            <a:off x="5412470" y="2684824"/>
            <a:ext cx="2697479" cy="1527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D59270-E9F7-96AD-1F79-6749B09FCDFC}"/>
              </a:ext>
            </a:extLst>
          </p:cNvPr>
          <p:cNvSpPr txBox="1"/>
          <p:nvPr/>
        </p:nvSpPr>
        <p:spPr>
          <a:xfrm>
            <a:off x="3225870" y="2375925"/>
            <a:ext cx="1926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Encoder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F683C01-9595-0C18-4F1C-7B86F0C7EFCF}"/>
              </a:ext>
            </a:extLst>
          </p:cNvPr>
          <p:cNvSpPr txBox="1"/>
          <p:nvPr/>
        </p:nvSpPr>
        <p:spPr>
          <a:xfrm>
            <a:off x="7233080" y="2382221"/>
            <a:ext cx="1926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Decoder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AF6FCA8-AD67-8AD2-5785-2A464FC5B567}"/>
              </a:ext>
            </a:extLst>
          </p:cNvPr>
          <p:cNvSpPr/>
          <p:nvPr/>
        </p:nvSpPr>
        <p:spPr>
          <a:xfrm>
            <a:off x="1110262" y="4491107"/>
            <a:ext cx="3152542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 shape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batch_num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inp_seq_len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A0702D7-B0B7-EFD2-9D0D-5760CEAC0402}"/>
              </a:ext>
            </a:extLst>
          </p:cNvPr>
          <p:cNvSpPr/>
          <p:nvPr/>
        </p:nvSpPr>
        <p:spPr>
          <a:xfrm>
            <a:off x="5211259" y="4489567"/>
            <a:ext cx="3152542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 shape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batch_num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tar_seq_len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9888474-A414-D1AD-2FF3-20DD7515E0D5}"/>
              </a:ext>
            </a:extLst>
          </p:cNvPr>
          <p:cNvSpPr txBox="1"/>
          <p:nvPr/>
        </p:nvSpPr>
        <p:spPr>
          <a:xfrm>
            <a:off x="2717427" y="5051789"/>
            <a:ext cx="249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 padding mask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133D6E-217C-A9E3-49DD-DF9B60222D24}"/>
              </a:ext>
            </a:extLst>
          </p:cNvPr>
          <p:cNvSpPr txBox="1"/>
          <p:nvPr/>
        </p:nvSpPr>
        <p:spPr>
          <a:xfrm>
            <a:off x="6949541" y="5006331"/>
            <a:ext cx="2493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 padding mask</a:t>
            </a:r>
          </a:p>
          <a:p>
            <a:r>
              <a:rPr lang="en-US" altLang="ko-KR" dirty="0"/>
              <a:t>   look ahead mask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DE02370-A0F6-3A12-D4C3-554626C25561}"/>
              </a:ext>
            </a:extLst>
          </p:cNvPr>
          <p:cNvSpPr/>
          <p:nvPr/>
        </p:nvSpPr>
        <p:spPr>
          <a:xfrm>
            <a:off x="5228192" y="1784846"/>
            <a:ext cx="3152542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output matrix shape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batch_num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tar_seq_len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d_model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BD026AE-F583-DAED-C3F9-DB6D467F1411}"/>
              </a:ext>
            </a:extLst>
          </p:cNvPr>
          <p:cNvSpPr/>
          <p:nvPr/>
        </p:nvSpPr>
        <p:spPr>
          <a:xfrm>
            <a:off x="5230849" y="1224552"/>
            <a:ext cx="3152542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output dictionary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containing every </a:t>
            </a:r>
            <a:r>
              <a:rPr lang="en-US" altLang="ko-KR" sz="1400" dirty="0" err="1">
                <a:solidFill>
                  <a:schemeClr val="tx1"/>
                </a:solidFill>
              </a:rPr>
              <a:t>attention_weights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882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7382</Words>
  <Application>Microsoft Office PowerPoint</Application>
  <PresentationFormat>와이드스크린</PresentationFormat>
  <Paragraphs>1587</Paragraphs>
  <Slides>111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111</vt:i4>
      </vt:variant>
    </vt:vector>
  </HeadingPairs>
  <TitlesOfParts>
    <vt:vector size="117" baseType="lpstr">
      <vt:lpstr>맑은 고딕</vt:lpstr>
      <vt:lpstr>Arial</vt:lpstr>
      <vt:lpstr>Cambria Math</vt:lpstr>
      <vt:lpstr>Consolas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심승현</dc:creator>
  <cp:lastModifiedBy>심승현</cp:lastModifiedBy>
  <cp:revision>32</cp:revision>
  <dcterms:created xsi:type="dcterms:W3CDTF">2022-06-25T15:18:48Z</dcterms:created>
  <dcterms:modified xsi:type="dcterms:W3CDTF">2022-07-01T19:11:40Z</dcterms:modified>
</cp:coreProperties>
</file>