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7"/>
  </p:notesMasterIdLst>
  <p:sldIdLst>
    <p:sldId id="257" r:id="rId2"/>
    <p:sldId id="259" r:id="rId3"/>
    <p:sldId id="442" r:id="rId4"/>
    <p:sldId id="447" r:id="rId5"/>
    <p:sldId id="500" r:id="rId6"/>
    <p:sldId id="501" r:id="rId7"/>
    <p:sldId id="502" r:id="rId8"/>
    <p:sldId id="448" r:id="rId9"/>
    <p:sldId id="449" r:id="rId10"/>
    <p:sldId id="573" r:id="rId11"/>
    <p:sldId id="503" r:id="rId12"/>
    <p:sldId id="504" r:id="rId13"/>
    <p:sldId id="450" r:id="rId14"/>
    <p:sldId id="505" r:id="rId15"/>
    <p:sldId id="456" r:id="rId16"/>
    <p:sldId id="506" r:id="rId17"/>
    <p:sldId id="457" r:id="rId18"/>
    <p:sldId id="507" r:id="rId19"/>
    <p:sldId id="508" r:id="rId20"/>
    <p:sldId id="509" r:id="rId21"/>
    <p:sldId id="510" r:id="rId22"/>
    <p:sldId id="511" r:id="rId23"/>
    <p:sldId id="512" r:id="rId24"/>
    <p:sldId id="513" r:id="rId25"/>
    <p:sldId id="514" r:id="rId26"/>
    <p:sldId id="516" r:id="rId27"/>
    <p:sldId id="518" r:id="rId28"/>
    <p:sldId id="515" r:id="rId29"/>
    <p:sldId id="528" r:id="rId30"/>
    <p:sldId id="530" r:id="rId31"/>
    <p:sldId id="529" r:id="rId32"/>
    <p:sldId id="531" r:id="rId33"/>
    <p:sldId id="517" r:id="rId34"/>
    <p:sldId id="520" r:id="rId35"/>
    <p:sldId id="519" r:id="rId36"/>
    <p:sldId id="521" r:id="rId37"/>
    <p:sldId id="523" r:id="rId38"/>
    <p:sldId id="524" r:id="rId39"/>
    <p:sldId id="525" r:id="rId40"/>
    <p:sldId id="526" r:id="rId41"/>
    <p:sldId id="527" r:id="rId42"/>
    <p:sldId id="451" r:id="rId43"/>
    <p:sldId id="532" r:id="rId44"/>
    <p:sldId id="533" r:id="rId45"/>
    <p:sldId id="534" r:id="rId46"/>
    <p:sldId id="535" r:id="rId47"/>
    <p:sldId id="536" r:id="rId48"/>
    <p:sldId id="537" r:id="rId49"/>
    <p:sldId id="539" r:id="rId50"/>
    <p:sldId id="540" r:id="rId51"/>
    <p:sldId id="541" r:id="rId52"/>
    <p:sldId id="538" r:id="rId53"/>
    <p:sldId id="542" r:id="rId54"/>
    <p:sldId id="543" r:id="rId55"/>
    <p:sldId id="544" r:id="rId56"/>
    <p:sldId id="545" r:id="rId57"/>
    <p:sldId id="546" r:id="rId58"/>
    <p:sldId id="548" r:id="rId59"/>
    <p:sldId id="547" r:id="rId60"/>
    <p:sldId id="549" r:id="rId61"/>
    <p:sldId id="550" r:id="rId62"/>
    <p:sldId id="551" r:id="rId63"/>
    <p:sldId id="552" r:id="rId64"/>
    <p:sldId id="553" r:id="rId65"/>
    <p:sldId id="554" r:id="rId66"/>
    <p:sldId id="555" r:id="rId67"/>
    <p:sldId id="556" r:id="rId68"/>
    <p:sldId id="557" r:id="rId69"/>
    <p:sldId id="558" r:id="rId70"/>
    <p:sldId id="560" r:id="rId71"/>
    <p:sldId id="559" r:id="rId72"/>
    <p:sldId id="561" r:id="rId73"/>
    <p:sldId id="563" r:id="rId74"/>
    <p:sldId id="564" r:id="rId75"/>
    <p:sldId id="565" r:id="rId76"/>
    <p:sldId id="566" r:id="rId77"/>
    <p:sldId id="567" r:id="rId78"/>
    <p:sldId id="568" r:id="rId79"/>
    <p:sldId id="569" r:id="rId80"/>
    <p:sldId id="570" r:id="rId81"/>
    <p:sldId id="571" r:id="rId82"/>
    <p:sldId id="572" r:id="rId83"/>
    <p:sldId id="461" r:id="rId84"/>
    <p:sldId id="463" r:id="rId85"/>
    <p:sldId id="465" r:id="rId86"/>
    <p:sldId id="466" r:id="rId87"/>
    <p:sldId id="469" r:id="rId88"/>
    <p:sldId id="464" r:id="rId89"/>
    <p:sldId id="471" r:id="rId90"/>
    <p:sldId id="472" r:id="rId91"/>
    <p:sldId id="467" r:id="rId92"/>
    <p:sldId id="473" r:id="rId93"/>
    <p:sldId id="474" r:id="rId94"/>
    <p:sldId id="475" r:id="rId95"/>
    <p:sldId id="477" r:id="rId96"/>
    <p:sldId id="481" r:id="rId97"/>
    <p:sldId id="480" r:id="rId98"/>
    <p:sldId id="482" r:id="rId99"/>
    <p:sldId id="483" r:id="rId100"/>
    <p:sldId id="484" r:id="rId101"/>
    <p:sldId id="485" r:id="rId102"/>
    <p:sldId id="486" r:id="rId103"/>
    <p:sldId id="487" r:id="rId104"/>
    <p:sldId id="488" r:id="rId105"/>
    <p:sldId id="489" r:id="rId106"/>
    <p:sldId id="490" r:id="rId107"/>
    <p:sldId id="491" r:id="rId108"/>
    <p:sldId id="492" r:id="rId109"/>
    <p:sldId id="493" r:id="rId110"/>
    <p:sldId id="494" r:id="rId111"/>
    <p:sldId id="495" r:id="rId112"/>
    <p:sldId id="496" r:id="rId113"/>
    <p:sldId id="497" r:id="rId114"/>
    <p:sldId id="498" r:id="rId115"/>
    <p:sldId id="499" r:id="rId1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CC"/>
    <a:srgbClr val="FFCCCC"/>
    <a:srgbClr val="CCECFF"/>
    <a:srgbClr val="CCFFCC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0323F-0FB1-4F52-A6B3-B34F1FEA16C6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B0FEF-0080-44D8-9186-7C2BA67B9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29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3547A-A29F-7852-28AF-734B6F8E9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F04051-A9FE-5C63-3215-882AA0395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8445C6-7366-ADA8-5E72-2DD2F72E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F6F-BF22-4FB8-B16A-89DA02F9BB73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8D1629-3F1D-1B0E-6977-778BFA4AE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86CE4A-E57D-2CCB-192F-8E0D55E2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5E21-3054-4C6E-BACF-CB6D658F0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19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6DEE8-F314-4AC5-6492-1FE89809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A7FF0E-C8E2-78D0-02AF-D8EF1D138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0CF08A-F707-A702-D85A-052C8D3C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F6F-BF22-4FB8-B16A-89DA02F9BB73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3C87E1-A76B-FD06-9CFC-206559DB5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ED4018-91C0-65B2-6E5D-AA7C734F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5E21-3054-4C6E-BACF-CB6D658F0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96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23AB7A-0454-2A4F-2B33-C35791571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7E3D0D-0353-CBE9-5616-C5B1BF714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9D2906-DD0E-59F1-4509-BFCEC303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F6F-BF22-4FB8-B16A-89DA02F9BB73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DBEB8-9407-266F-6C3D-D8C43B45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EC974-9030-74CD-82D2-39447EF9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5E21-3054-4C6E-BACF-CB6D658F0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15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B01A7-6A25-DFD0-A85E-D60EB9489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2A948-C714-0113-4276-E47202D6E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A33845-6573-EA47-C4D2-83D00F88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F6F-BF22-4FB8-B16A-89DA02F9BB73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077033-FC21-26A9-B655-24EEDA97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D7A367-44B9-CC9F-5D75-2C84B53B7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5E21-3054-4C6E-BACF-CB6D658F0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92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3C536-16FC-6E3D-61B2-3D0A90EB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E4A644-836A-174D-4F06-66D58FDAA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E2778-9CF8-5279-1D81-9DEA4E23C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F6F-BF22-4FB8-B16A-89DA02F9BB73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E7D387-1311-2286-8D48-991186002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A411F6-0D07-165E-9A0B-38A44F53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5E21-3054-4C6E-BACF-CB6D658F0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1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93D19-E979-3A1E-31F2-07A1223E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E37F91-855F-1EEF-0EA8-386591C94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40793E-B3D1-8F4E-08BF-BAC643026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9709A3-EB34-C6C7-07BB-6E031B70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F6F-BF22-4FB8-B16A-89DA02F9BB73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07F3D8-E57A-22A9-CFF4-79AB48589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974F1A-453D-AC01-70F0-8E515C58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5E21-3054-4C6E-BACF-CB6D658F0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96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BDC39-E6BB-78F3-9178-7F5957F2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BA66CE-ACA3-0CF0-9115-809A96507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8FAD14-2EE4-B619-93C8-2043AFE72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BC123E-999C-33ED-DF60-D4F3A768B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080069-B07E-7295-F756-5F776D6D1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E5BF10-DE2F-FC09-3B37-8EA62DD6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F6F-BF22-4FB8-B16A-89DA02F9BB73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EB3826-0A47-EC4D-DC0F-71591DC51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A0F7C9-9C40-C03B-E831-D16DBE60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5E21-3054-4C6E-BACF-CB6D658F0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82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727CC-1C2C-1059-B99A-FE7C90B1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6E3DE9-6BA1-606A-5C25-DCC4AC27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F6F-BF22-4FB8-B16A-89DA02F9BB73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327193-AC38-5396-1FAE-ECAB1EFF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E5FF2-D347-12E4-2B0F-78C116D7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5E21-3054-4C6E-BACF-CB6D658F0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03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96331C-6B21-340D-F206-FD8DB5AD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F6F-BF22-4FB8-B16A-89DA02F9BB73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29BAD3-F189-A72A-605F-2EF34ED9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2AB097-7440-DA03-F2AF-E848E6ED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5E21-3054-4C6E-BACF-CB6D658F0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35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B8702-B626-4C5A-08E3-9422F6CB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5515F8-27BA-12C1-2E67-C118F14B5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12D291-D24B-19EB-C895-CFABDC83C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CB2BD-3DC1-3CD1-7B2C-80D700555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F6F-BF22-4FB8-B16A-89DA02F9BB73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2701C-463B-F9D2-942E-F510209F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82E8AD-AF20-B84A-C7F7-7981BD2E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5E21-3054-4C6E-BACF-CB6D658F0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52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53CE3-152C-FED3-1207-6839D5E0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E891B8-1084-CACC-F5DE-F90BD77B4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2D9FC9-E98C-04FB-EE91-F049198B8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ED894-4A44-B969-99D9-DD839CE7F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F6F-BF22-4FB8-B16A-89DA02F9BB73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80432F-95E5-4B23-BD6E-D22613C9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CF1271-676F-AA77-0CAE-998DA324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5E21-3054-4C6E-BACF-CB6D658F0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53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27F3C3-164C-A5F8-447C-17FAAD85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D58142-07F8-5C3B-E98C-1B6853C49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8D2F1-7B86-0E35-9F43-DC21EF074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06F6F-BF22-4FB8-B16A-89DA02F9BB73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639A30-C9C4-AA61-3901-2D559D221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B6139-0994-6BD1-0AA7-76A918AA0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85E21-3054-4C6E-BACF-CB6D658F0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17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ext/tutorials/transforme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6F9F1-F3C3-9009-98AA-D0593D200FBD}"/>
              </a:ext>
            </a:extLst>
          </p:cNvPr>
          <p:cNvSpPr txBox="1"/>
          <p:nvPr/>
        </p:nvSpPr>
        <p:spPr>
          <a:xfrm>
            <a:off x="2463148" y="2244060"/>
            <a:ext cx="72657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sz="4000" dirty="0"/>
              <a:t>Transformer Practice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컴퓨터소프트웨어학부</a:t>
            </a:r>
            <a:r>
              <a:rPr lang="ko-KR" altLang="en-US" dirty="0"/>
              <a:t> 심승현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5288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B494E42-830F-2889-BC8F-F58873961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885502"/>
            <a:ext cx="6640945" cy="250152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5E8278-8276-CB48-94C3-75BE00B5FFE6}"/>
              </a:ext>
            </a:extLst>
          </p:cNvPr>
          <p:cNvSpPr/>
          <p:nvPr/>
        </p:nvSpPr>
        <p:spPr>
          <a:xfrm>
            <a:off x="925551" y="1084242"/>
            <a:ext cx="6640945" cy="230278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578CA4-519A-D3B6-CAAB-1879FF8BA34B}"/>
              </a:ext>
            </a:extLst>
          </p:cNvPr>
          <p:cNvSpPr/>
          <p:nvPr/>
        </p:nvSpPr>
        <p:spPr>
          <a:xfrm>
            <a:off x="925551" y="3842328"/>
            <a:ext cx="4533140" cy="1248108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([[1, 3, 4, 2, 0]], [[1, 3, 5, 4, 2]])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9729E2-634E-3064-2868-A3A542107494}"/>
              </a:ext>
            </a:extLst>
          </p:cNvPr>
          <p:cNvSpPr/>
          <p:nvPr/>
        </p:nvSpPr>
        <p:spPr>
          <a:xfrm>
            <a:off x="2043151" y="885502"/>
            <a:ext cx="609600" cy="1987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05A16B-EB1D-31AB-B77B-1620A1A24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408" y="5939394"/>
            <a:ext cx="3229426" cy="342948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10DEFA-9580-383C-8C2A-0A669B0BAF58}"/>
              </a:ext>
            </a:extLst>
          </p:cNvPr>
          <p:cNvCxnSpPr>
            <a:stCxn id="3" idx="0"/>
            <a:endCxn id="10" idx="2"/>
          </p:cNvCxnSpPr>
          <p:nvPr/>
        </p:nvCxnSpPr>
        <p:spPr>
          <a:xfrm flipV="1">
            <a:off x="3192121" y="5090436"/>
            <a:ext cx="0" cy="84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FB1DD8-58AB-9960-8517-261E3ACBA149}"/>
              </a:ext>
            </a:extLst>
          </p:cNvPr>
          <p:cNvSpPr txBox="1"/>
          <p:nvPr/>
        </p:nvSpPr>
        <p:spPr>
          <a:xfrm>
            <a:off x="3192121" y="5361026"/>
            <a:ext cx="1342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tokenize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5465849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1D60C6E-E5CE-4AB2-2FC1-3D9B1797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088586"/>
            <a:ext cx="6219833" cy="281156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100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68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64F412-D293-23D1-ACAA-2F85A845A9AE}"/>
              </a:ext>
            </a:extLst>
          </p:cNvPr>
          <p:cNvSpPr/>
          <p:nvPr/>
        </p:nvSpPr>
        <p:spPr>
          <a:xfrm>
            <a:off x="925550" y="3043451"/>
            <a:ext cx="6219833" cy="85670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52BEB0-4E23-76C2-78E6-06D2FA89EE9F}"/>
              </a:ext>
            </a:extLst>
          </p:cNvPr>
          <p:cNvSpPr/>
          <p:nvPr/>
        </p:nvSpPr>
        <p:spPr>
          <a:xfrm>
            <a:off x="925549" y="1088581"/>
            <a:ext cx="6219833" cy="173650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D55696-762D-FB12-F043-B2DF18831E4F}"/>
              </a:ext>
            </a:extLst>
          </p:cNvPr>
          <p:cNvSpPr txBox="1"/>
          <p:nvPr/>
        </p:nvSpPr>
        <p:spPr>
          <a:xfrm>
            <a:off x="925549" y="4300699"/>
            <a:ext cx="92283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 err="1"/>
              <a:t>trainable_variables</a:t>
            </a:r>
            <a:r>
              <a:rPr lang="en-US" altLang="ko-KR" dirty="0"/>
              <a:t> is an array,</a:t>
            </a:r>
          </a:p>
          <a:p>
            <a:endParaRPr lang="en-US" altLang="ko-KR" dirty="0"/>
          </a:p>
          <a:p>
            <a:r>
              <a:rPr lang="en-US" altLang="ko-KR" dirty="0"/>
              <a:t>    consists of dense layers’ weights, and some other trainable values or matrices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B490C3-5E04-A4BE-A311-F16D2DF30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5295164"/>
            <a:ext cx="2581635" cy="13527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E2B3406-1D67-F2C6-2182-3E5886506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184" y="6404921"/>
            <a:ext cx="8363785" cy="2406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5D1CC7-3499-BE04-C347-2F4FA3652992}"/>
              </a:ext>
            </a:extLst>
          </p:cNvPr>
          <p:cNvSpPr txBox="1"/>
          <p:nvPr/>
        </p:nvSpPr>
        <p:spPr>
          <a:xfrm>
            <a:off x="4203509" y="5478306"/>
            <a:ext cx="6482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gradients is array of gradients,</a:t>
            </a:r>
          </a:p>
          <a:p>
            <a:r>
              <a:rPr lang="en-US" altLang="ko-KR" dirty="0"/>
              <a:t>    for each element of </a:t>
            </a:r>
            <a:r>
              <a:rPr lang="en-US" altLang="ko-KR" dirty="0" err="1"/>
              <a:t>trainable_variables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640014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1D60C6E-E5CE-4AB2-2FC1-3D9B1797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088586"/>
            <a:ext cx="6219833" cy="281156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101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68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64F412-D293-23D1-ACAA-2F85A845A9AE}"/>
              </a:ext>
            </a:extLst>
          </p:cNvPr>
          <p:cNvSpPr/>
          <p:nvPr/>
        </p:nvSpPr>
        <p:spPr>
          <a:xfrm>
            <a:off x="925550" y="3429000"/>
            <a:ext cx="6219833" cy="47115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52BEB0-4E23-76C2-78E6-06D2FA89EE9F}"/>
              </a:ext>
            </a:extLst>
          </p:cNvPr>
          <p:cNvSpPr/>
          <p:nvPr/>
        </p:nvSpPr>
        <p:spPr>
          <a:xfrm>
            <a:off x="925549" y="1088581"/>
            <a:ext cx="6219833" cy="193987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D55696-762D-FB12-F043-B2DF18831E4F}"/>
              </a:ext>
            </a:extLst>
          </p:cNvPr>
          <p:cNvSpPr txBox="1"/>
          <p:nvPr/>
        </p:nvSpPr>
        <p:spPr>
          <a:xfrm>
            <a:off x="925549" y="4300699"/>
            <a:ext cx="92283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Apply gradients to variables</a:t>
            </a:r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dirty="0" err="1"/>
              <a:t>apply_gradients</a:t>
            </a:r>
            <a:r>
              <a:rPr lang="en-US" altLang="ko-KR" dirty="0"/>
              <a:t> function gets (gradients, variable) tuple as input</a:t>
            </a:r>
          </a:p>
        </p:txBody>
      </p:sp>
    </p:spTree>
    <p:extLst>
      <p:ext uri="{BB962C8B-B14F-4D97-AF65-F5344CB8AC3E}">
        <p14:creationId xmlns:p14="http://schemas.microsoft.com/office/powerpoint/2010/main" val="90204689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1D60C6E-E5CE-4AB2-2FC1-3D9B1797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088586"/>
            <a:ext cx="6219833" cy="281156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102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68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52BEB0-4E23-76C2-78E6-06D2FA89EE9F}"/>
              </a:ext>
            </a:extLst>
          </p:cNvPr>
          <p:cNvSpPr/>
          <p:nvPr/>
        </p:nvSpPr>
        <p:spPr>
          <a:xfrm>
            <a:off x="925549" y="1088580"/>
            <a:ext cx="6219833" cy="234040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D14D52-14E8-E04E-0A97-A938D0AB1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4278746"/>
            <a:ext cx="5898332" cy="52323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23EFE0-C447-2F26-334B-5494B97539AF}"/>
              </a:ext>
            </a:extLst>
          </p:cNvPr>
          <p:cNvSpPr/>
          <p:nvPr/>
        </p:nvSpPr>
        <p:spPr>
          <a:xfrm>
            <a:off x="2509939" y="3792160"/>
            <a:ext cx="3127294" cy="544781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 is float32 variable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9FD7D7-E59D-907E-2568-6269E50D7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191" y="2328106"/>
            <a:ext cx="4619060" cy="187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8524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1D60C6E-E5CE-4AB2-2FC1-3D9B1797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088586"/>
            <a:ext cx="6219833" cy="281156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103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68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52BEB0-4E23-76C2-78E6-06D2FA89EE9F}"/>
              </a:ext>
            </a:extLst>
          </p:cNvPr>
          <p:cNvSpPr/>
          <p:nvPr/>
        </p:nvSpPr>
        <p:spPr>
          <a:xfrm>
            <a:off x="925549" y="1088580"/>
            <a:ext cx="6219833" cy="234040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D14D52-14E8-E04E-0A97-A938D0AB1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4278746"/>
            <a:ext cx="5898332" cy="52323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23EFE0-C447-2F26-334B-5494B97539AF}"/>
              </a:ext>
            </a:extLst>
          </p:cNvPr>
          <p:cNvSpPr/>
          <p:nvPr/>
        </p:nvSpPr>
        <p:spPr>
          <a:xfrm>
            <a:off x="2509939" y="3792160"/>
            <a:ext cx="3127294" cy="544781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 is float32 variable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9FD7D7-E59D-907E-2568-6269E50D7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191" y="2328106"/>
            <a:ext cx="4619060" cy="187035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8B33EA-C126-25C0-DD73-3D728C515EF5}"/>
              </a:ext>
            </a:extLst>
          </p:cNvPr>
          <p:cNvSpPr/>
          <p:nvPr/>
        </p:nvSpPr>
        <p:spPr>
          <a:xfrm>
            <a:off x="5240740" y="1222691"/>
            <a:ext cx="6437652" cy="1036093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</a:rPr>
              <a:t>tf.argmax</a:t>
            </a:r>
            <a:r>
              <a:rPr lang="en-US" altLang="ko-KR" dirty="0">
                <a:ln w="0"/>
                <a:solidFill>
                  <a:schemeClr val="tx1"/>
                </a:solidFill>
              </a:rPr>
              <a:t> returns </a:t>
            </a:r>
            <a:r>
              <a:rPr lang="en-US" altLang="ko-KR" b="1" dirty="0">
                <a:ln w="0"/>
                <a:solidFill>
                  <a:schemeClr val="tx1"/>
                </a:solidFill>
              </a:rPr>
              <a:t>index number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of which has the maximum value in input matrix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3B0AB6-FFC1-0B97-49AB-B1F591119B71}"/>
              </a:ext>
            </a:extLst>
          </p:cNvPr>
          <p:cNvSpPr/>
          <p:nvPr/>
        </p:nvSpPr>
        <p:spPr>
          <a:xfrm>
            <a:off x="7145382" y="2819680"/>
            <a:ext cx="3908072" cy="1779537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so, accuracies is a Boolean matrix</a:t>
            </a:r>
          </a:p>
          <a:p>
            <a:pPr algn="ctr"/>
            <a:endParaRPr lang="en-US" altLang="ko-KR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True for correct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False for incorrect</a:t>
            </a:r>
          </a:p>
        </p:txBody>
      </p:sp>
    </p:spTree>
    <p:extLst>
      <p:ext uri="{BB962C8B-B14F-4D97-AF65-F5344CB8AC3E}">
        <p14:creationId xmlns:p14="http://schemas.microsoft.com/office/powerpoint/2010/main" val="175530475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1D60C6E-E5CE-4AB2-2FC1-3D9B1797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088586"/>
            <a:ext cx="6219833" cy="281156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104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68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52BEB0-4E23-76C2-78E6-06D2FA89EE9F}"/>
              </a:ext>
            </a:extLst>
          </p:cNvPr>
          <p:cNvSpPr/>
          <p:nvPr/>
        </p:nvSpPr>
        <p:spPr>
          <a:xfrm>
            <a:off x="925549" y="1088580"/>
            <a:ext cx="6219833" cy="234040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D14D52-14E8-E04E-0A97-A938D0AB1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4278746"/>
            <a:ext cx="5898332" cy="52323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23EFE0-C447-2F26-334B-5494B97539AF}"/>
              </a:ext>
            </a:extLst>
          </p:cNvPr>
          <p:cNvSpPr/>
          <p:nvPr/>
        </p:nvSpPr>
        <p:spPr>
          <a:xfrm>
            <a:off x="2509939" y="3792160"/>
            <a:ext cx="3127294" cy="544781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 is float32 variable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9FD7D7-E59D-907E-2568-6269E50D7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191" y="2328106"/>
            <a:ext cx="4619060" cy="187035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19837C-EDCE-F5AF-27AD-2FDF70A4269B}"/>
              </a:ext>
            </a:extLst>
          </p:cNvPr>
          <p:cNvSpPr/>
          <p:nvPr/>
        </p:nvSpPr>
        <p:spPr>
          <a:xfrm>
            <a:off x="7002797" y="4198464"/>
            <a:ext cx="4957454" cy="864855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</a:rPr>
              <a:t>tf.reduce_sum</a:t>
            </a:r>
            <a:r>
              <a:rPr lang="en-US" altLang="ko-KR" dirty="0">
                <a:ln w="0"/>
                <a:solidFill>
                  <a:schemeClr val="tx1"/>
                </a:solidFill>
              </a:rPr>
              <a:t>(accuracies) : number of correct</a:t>
            </a:r>
          </a:p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</a:rPr>
              <a:t>tf.reduce_sum</a:t>
            </a:r>
            <a:r>
              <a:rPr lang="en-US" altLang="ko-KR" dirty="0">
                <a:ln w="0"/>
                <a:solidFill>
                  <a:schemeClr val="tx1"/>
                </a:solidFill>
              </a:rPr>
              <a:t>(mask) : number of words</a:t>
            </a:r>
          </a:p>
        </p:txBody>
      </p:sp>
    </p:spTree>
    <p:extLst>
      <p:ext uri="{BB962C8B-B14F-4D97-AF65-F5344CB8AC3E}">
        <p14:creationId xmlns:p14="http://schemas.microsoft.com/office/powerpoint/2010/main" val="148239638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105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68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13A20B67-DBA1-28D2-63A4-E7318D924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932103"/>
            <a:ext cx="5368023" cy="2008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F079F6-509D-A7F1-DBEB-8D66DE20219C}"/>
              </a:ext>
            </a:extLst>
          </p:cNvPr>
          <p:cNvSpPr txBox="1"/>
          <p:nvPr/>
        </p:nvSpPr>
        <p:spPr>
          <a:xfrm>
            <a:off x="925549" y="4300699"/>
            <a:ext cx="107569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In summary, </a:t>
            </a:r>
            <a:r>
              <a:rPr lang="en-US" altLang="ko-KR" dirty="0" err="1"/>
              <a:t>train_step</a:t>
            </a:r>
            <a:r>
              <a:rPr lang="en-US" altLang="ko-KR" dirty="0"/>
              <a:t> calls transformer, and calculate loss, and apply loss to trainable variables</a:t>
            </a:r>
          </a:p>
          <a:p>
            <a:endParaRPr lang="en-US" altLang="ko-KR" dirty="0"/>
          </a:p>
          <a:p>
            <a:r>
              <a:rPr lang="en-US" altLang="ko-KR" dirty="0"/>
              <a:t>    Through this code, we train the model !</a:t>
            </a:r>
          </a:p>
        </p:txBody>
      </p:sp>
    </p:spTree>
    <p:extLst>
      <p:ext uri="{BB962C8B-B14F-4D97-AF65-F5344CB8AC3E}">
        <p14:creationId xmlns:p14="http://schemas.microsoft.com/office/powerpoint/2010/main" val="75034926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106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Translator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278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1488A4-2051-FD03-812C-BA53D3AE1E01}"/>
              </a:ext>
            </a:extLst>
          </p:cNvPr>
          <p:cNvSpPr txBox="1"/>
          <p:nvPr/>
        </p:nvSpPr>
        <p:spPr>
          <a:xfrm>
            <a:off x="925551" y="1116464"/>
            <a:ext cx="10756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Through the trained model, we will build translator, converts Portuguese to English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EBB914-B9C9-5C2F-D8F2-8DA76FDFB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855127"/>
            <a:ext cx="6088798" cy="2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8971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107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Translator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278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1488A4-2051-FD03-812C-BA53D3AE1E01}"/>
              </a:ext>
            </a:extLst>
          </p:cNvPr>
          <p:cNvSpPr txBox="1"/>
          <p:nvPr/>
        </p:nvSpPr>
        <p:spPr>
          <a:xfrm>
            <a:off x="925551" y="1116464"/>
            <a:ext cx="10756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Through the trained model, we will build translator, converts Portuguese to English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6A4C20-9112-5241-CF3D-B1E892F5E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855127"/>
            <a:ext cx="6088798" cy="23051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8150E0-FFBA-E0D6-E1BB-8915E800C875}"/>
              </a:ext>
            </a:extLst>
          </p:cNvPr>
          <p:cNvSpPr txBox="1"/>
          <p:nvPr/>
        </p:nvSpPr>
        <p:spPr>
          <a:xfrm>
            <a:off x="925550" y="4639861"/>
            <a:ext cx="10756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Building Translator class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9AD320-01BF-DCF6-3467-332374FE7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5176447"/>
            <a:ext cx="4729812" cy="101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2826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108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Translator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278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6794ADBC-B195-CC0D-DD65-865F75CF7628}"/>
              </a:ext>
            </a:extLst>
          </p:cNvPr>
          <p:cNvSpPr/>
          <p:nvPr/>
        </p:nvSpPr>
        <p:spPr>
          <a:xfrm rot="5400000">
            <a:off x="677645" y="1119699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04879DF-8FA2-7EF3-5827-15D0F30B2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4608284"/>
            <a:ext cx="4895063" cy="64610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F5AD149-B64F-AD40-2AA2-6B7FA2B35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102780"/>
            <a:ext cx="7685721" cy="32645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56E63C4-4E88-BDB8-EDFB-3B50F70C9FE0}"/>
              </a:ext>
            </a:extLst>
          </p:cNvPr>
          <p:cNvSpPr txBox="1"/>
          <p:nvPr/>
        </p:nvSpPr>
        <p:spPr>
          <a:xfrm>
            <a:off x="906053" y="5385888"/>
            <a:ext cx="107569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Sentence is a string tensor</a:t>
            </a:r>
          </a:p>
          <a:p>
            <a:r>
              <a:rPr lang="ko-KR" altLang="en-US" dirty="0"/>
              <a:t>▶ </a:t>
            </a:r>
            <a:r>
              <a:rPr lang="en-US" altLang="ko-KR" dirty="0" err="1"/>
              <a:t>max_length</a:t>
            </a:r>
            <a:r>
              <a:rPr lang="en-US" altLang="ko-KR" dirty="0"/>
              <a:t> is max number of words for translator</a:t>
            </a:r>
          </a:p>
        </p:txBody>
      </p:sp>
    </p:spTree>
    <p:extLst>
      <p:ext uri="{BB962C8B-B14F-4D97-AF65-F5344CB8AC3E}">
        <p14:creationId xmlns:p14="http://schemas.microsoft.com/office/powerpoint/2010/main" val="357293672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109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Translator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278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6794ADBC-B195-CC0D-DD65-865F75CF7628}"/>
              </a:ext>
            </a:extLst>
          </p:cNvPr>
          <p:cNvSpPr/>
          <p:nvPr/>
        </p:nvSpPr>
        <p:spPr>
          <a:xfrm rot="5400000">
            <a:off x="677645" y="2839323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F5AD149-B64F-AD40-2AA2-6B7FA2B35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102780"/>
            <a:ext cx="7685721" cy="32645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56E63C4-4E88-BDB8-EDFB-3B50F70C9FE0}"/>
              </a:ext>
            </a:extLst>
          </p:cNvPr>
          <p:cNvSpPr txBox="1"/>
          <p:nvPr/>
        </p:nvSpPr>
        <p:spPr>
          <a:xfrm>
            <a:off x="925551" y="4722931"/>
            <a:ext cx="60621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 err="1"/>
              <a:t>start_end</a:t>
            </a:r>
            <a:r>
              <a:rPr lang="en-US" altLang="ko-KR" dirty="0"/>
              <a:t> contains (‘</a:t>
            </a:r>
            <a:r>
              <a:rPr lang="en-US" altLang="ko-KR" dirty="0" err="1"/>
              <a:t>sos</a:t>
            </a:r>
            <a:r>
              <a:rPr lang="en-US" altLang="ko-KR" dirty="0"/>
              <a:t> token ID’, ‘</a:t>
            </a:r>
            <a:r>
              <a:rPr lang="en-US" altLang="ko-KR" dirty="0" err="1"/>
              <a:t>eos</a:t>
            </a:r>
            <a:r>
              <a:rPr lang="en-US" altLang="ko-KR" dirty="0"/>
              <a:t> token ID’)</a:t>
            </a:r>
          </a:p>
          <a:p>
            <a:endParaRPr lang="en-US" altLang="ko-KR" dirty="0"/>
          </a:p>
          <a:p>
            <a:r>
              <a:rPr lang="en-US" altLang="ko-KR" dirty="0"/>
              <a:t>    start will have </a:t>
            </a:r>
            <a:r>
              <a:rPr lang="en-US" altLang="ko-KR" dirty="0" err="1"/>
              <a:t>sos</a:t>
            </a:r>
            <a:r>
              <a:rPr lang="en-US" altLang="ko-KR" dirty="0"/>
              <a:t> token ID,</a:t>
            </a:r>
          </a:p>
          <a:p>
            <a:r>
              <a:rPr lang="en-US" altLang="ko-KR" dirty="0"/>
              <a:t>    end will have </a:t>
            </a:r>
            <a:r>
              <a:rPr lang="en-US" altLang="ko-KR" dirty="0" err="1"/>
              <a:t>eos</a:t>
            </a:r>
            <a:r>
              <a:rPr lang="en-US" altLang="ko-KR" dirty="0"/>
              <a:t> token ID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9E7D18-9545-06B6-9CC9-E2B662230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652" y="3013140"/>
            <a:ext cx="4179991" cy="291012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5584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B494E42-830F-2889-BC8F-F58873961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890534"/>
            <a:ext cx="6640945" cy="250152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5E8278-8276-CB48-94C3-75BE00B5FFE6}"/>
              </a:ext>
            </a:extLst>
          </p:cNvPr>
          <p:cNvSpPr/>
          <p:nvPr/>
        </p:nvSpPr>
        <p:spPr>
          <a:xfrm>
            <a:off x="925551" y="1089274"/>
            <a:ext cx="6640945" cy="230278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9729E2-634E-3064-2868-A3A542107494}"/>
              </a:ext>
            </a:extLst>
          </p:cNvPr>
          <p:cNvSpPr/>
          <p:nvPr/>
        </p:nvSpPr>
        <p:spPr>
          <a:xfrm>
            <a:off x="2689696" y="902636"/>
            <a:ext cx="665019" cy="1866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B607C7-F154-F4FB-1535-20A14071FB25}"/>
              </a:ext>
            </a:extLst>
          </p:cNvPr>
          <p:cNvSpPr txBox="1"/>
          <p:nvPr/>
        </p:nvSpPr>
        <p:spPr>
          <a:xfrm>
            <a:off x="925551" y="3980226"/>
            <a:ext cx="44707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training is a Boolean type parameter</a:t>
            </a:r>
          </a:p>
          <a:p>
            <a:endParaRPr lang="en-US" altLang="ko-KR" dirty="0"/>
          </a:p>
          <a:p>
            <a:r>
              <a:rPr lang="en-US" altLang="ko-KR" dirty="0"/>
              <a:t>    True : Apply dropout ( train mode ) </a:t>
            </a:r>
          </a:p>
          <a:p>
            <a:r>
              <a:rPr lang="en-US" altLang="ko-KR" dirty="0"/>
              <a:t>    False : No dropout ( inference mode ) </a:t>
            </a:r>
          </a:p>
        </p:txBody>
      </p:sp>
    </p:spTree>
    <p:extLst>
      <p:ext uri="{BB962C8B-B14F-4D97-AF65-F5344CB8AC3E}">
        <p14:creationId xmlns:p14="http://schemas.microsoft.com/office/powerpoint/2010/main" val="252765489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110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Translator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278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6794ADBC-B195-CC0D-DD65-865F75CF7628}"/>
              </a:ext>
            </a:extLst>
          </p:cNvPr>
          <p:cNvSpPr/>
          <p:nvPr/>
        </p:nvSpPr>
        <p:spPr>
          <a:xfrm rot="5400000">
            <a:off x="697143" y="3841162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F5AD149-B64F-AD40-2AA2-6B7FA2B35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102780"/>
            <a:ext cx="7685721" cy="32645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706B32-B840-F977-FFE1-6060243C5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96" y="4763786"/>
            <a:ext cx="6285430" cy="1196062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133514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111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Translator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278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6794ADBC-B195-CC0D-DD65-865F75CF7628}"/>
              </a:ext>
            </a:extLst>
          </p:cNvPr>
          <p:cNvSpPr/>
          <p:nvPr/>
        </p:nvSpPr>
        <p:spPr>
          <a:xfrm rot="5400000">
            <a:off x="697143" y="1493748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C2408F-975E-1330-8C7B-F62E2BE01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212017"/>
            <a:ext cx="8878322" cy="27096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CBBE61-8496-C8B3-43BF-EA96DBBC2CCC}"/>
              </a:ext>
            </a:extLst>
          </p:cNvPr>
          <p:cNvSpPr txBox="1"/>
          <p:nvPr/>
        </p:nvSpPr>
        <p:spPr>
          <a:xfrm>
            <a:off x="925551" y="4386518"/>
            <a:ext cx="10756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output is (1,1) matrix at first, only contains start token ID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1A605D-9143-9315-841B-F4C351CCBD32}"/>
              </a:ext>
            </a:extLst>
          </p:cNvPr>
          <p:cNvSpPr/>
          <p:nvPr/>
        </p:nvSpPr>
        <p:spPr>
          <a:xfrm>
            <a:off x="1500006" y="5042293"/>
            <a:ext cx="2743200" cy="1351671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stack() stacks like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[[2],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[3],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[4]]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08A0AD-0996-D493-8634-5F7879398592}"/>
              </a:ext>
            </a:extLst>
          </p:cNvPr>
          <p:cNvSpPr/>
          <p:nvPr/>
        </p:nvSpPr>
        <p:spPr>
          <a:xfrm>
            <a:off x="6170038" y="5042293"/>
            <a:ext cx="2743200" cy="1351671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[[2, 3, 4]]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86CE12A-BA86-4597-3D78-C77EE74F57A2}"/>
              </a:ext>
            </a:extLst>
          </p:cNvPr>
          <p:cNvSpPr/>
          <p:nvPr/>
        </p:nvSpPr>
        <p:spPr>
          <a:xfrm>
            <a:off x="4544704" y="5522134"/>
            <a:ext cx="1296538" cy="3693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0136E-CAEE-7478-CD45-75C855B60350}"/>
              </a:ext>
            </a:extLst>
          </p:cNvPr>
          <p:cNvSpPr txBox="1"/>
          <p:nvPr/>
        </p:nvSpPr>
        <p:spPr>
          <a:xfrm>
            <a:off x="4544704" y="5891466"/>
            <a:ext cx="127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transpose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68197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112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Translator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278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6794ADBC-B195-CC0D-DD65-865F75CF7628}"/>
              </a:ext>
            </a:extLst>
          </p:cNvPr>
          <p:cNvSpPr/>
          <p:nvPr/>
        </p:nvSpPr>
        <p:spPr>
          <a:xfrm rot="5400000">
            <a:off x="697143" y="1684818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C2408F-975E-1330-8C7B-F62E2BE01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212017"/>
            <a:ext cx="8878322" cy="27096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CBBE61-8496-C8B3-43BF-EA96DBBC2CCC}"/>
              </a:ext>
            </a:extLst>
          </p:cNvPr>
          <p:cNvSpPr txBox="1"/>
          <p:nvPr/>
        </p:nvSpPr>
        <p:spPr>
          <a:xfrm>
            <a:off x="925551" y="4386518"/>
            <a:ext cx="107569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we call transformer for each words</a:t>
            </a:r>
          </a:p>
          <a:p>
            <a:endParaRPr lang="en-US" altLang="ko-KR" dirty="0"/>
          </a:p>
          <a:p>
            <a:r>
              <a:rPr lang="en-US" altLang="ko-KR" dirty="0"/>
              <a:t>    predictions is the last word of transformer output,</a:t>
            </a:r>
          </a:p>
          <a:p>
            <a:endParaRPr lang="en-US" altLang="ko-KR" dirty="0"/>
          </a:p>
          <a:p>
            <a:r>
              <a:rPr lang="en-US" altLang="ko-KR" dirty="0"/>
              <a:t>    argmax returns index of the element, that has max value</a:t>
            </a:r>
          </a:p>
        </p:txBody>
      </p:sp>
    </p:spTree>
    <p:extLst>
      <p:ext uri="{BB962C8B-B14F-4D97-AF65-F5344CB8AC3E}">
        <p14:creationId xmlns:p14="http://schemas.microsoft.com/office/powerpoint/2010/main" val="141843757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113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Translator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278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6794ADBC-B195-CC0D-DD65-865F75CF7628}"/>
              </a:ext>
            </a:extLst>
          </p:cNvPr>
          <p:cNvSpPr/>
          <p:nvPr/>
        </p:nvSpPr>
        <p:spPr>
          <a:xfrm rot="5400000">
            <a:off x="697143" y="1300203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BBE61-8496-C8B3-43BF-EA96DBBC2CCC}"/>
              </a:ext>
            </a:extLst>
          </p:cNvPr>
          <p:cNvSpPr txBox="1"/>
          <p:nvPr/>
        </p:nvSpPr>
        <p:spPr>
          <a:xfrm>
            <a:off x="925551" y="3789778"/>
            <a:ext cx="107569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After for loop, </a:t>
            </a:r>
            <a:r>
              <a:rPr lang="en-US" altLang="ko-KR" dirty="0" err="1"/>
              <a:t>output_array</a:t>
            </a:r>
            <a:r>
              <a:rPr lang="en-US" altLang="ko-KR" dirty="0"/>
              <a:t> has complete prediction token ID array</a:t>
            </a:r>
          </a:p>
          <a:p>
            <a:endParaRPr lang="en-US" altLang="ko-KR" dirty="0"/>
          </a:p>
          <a:p>
            <a:r>
              <a:rPr lang="en-US" altLang="ko-KR" dirty="0"/>
              <a:t>    text contains prediction string array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CC8B4A-D876-08FF-2728-265386D32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239636"/>
            <a:ext cx="8837333" cy="207406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116EC3-4527-CFF3-F455-6C062DE7CB1D}"/>
              </a:ext>
            </a:extLst>
          </p:cNvPr>
          <p:cNvSpPr/>
          <p:nvPr/>
        </p:nvSpPr>
        <p:spPr>
          <a:xfrm>
            <a:off x="1536397" y="5269117"/>
            <a:ext cx="2743200" cy="675836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output = [2, 4, 5, 6, 3]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C44D82-F120-6F07-DC81-CEF40D6DF971}"/>
              </a:ext>
            </a:extLst>
          </p:cNvPr>
          <p:cNvSpPr/>
          <p:nvPr/>
        </p:nvSpPr>
        <p:spPr>
          <a:xfrm>
            <a:off x="6096000" y="5269117"/>
            <a:ext cx="5257800" cy="675836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text = [‘I’, ‘love’, ‘you’]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tokens = [‘start’, ‘I’, love’, ‘you’, ‘end’]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CF4CD3C-6494-2857-8B11-780EA0D47345}"/>
              </a:ext>
            </a:extLst>
          </p:cNvPr>
          <p:cNvSpPr/>
          <p:nvPr/>
        </p:nvSpPr>
        <p:spPr>
          <a:xfrm>
            <a:off x="4626591" y="5422369"/>
            <a:ext cx="1296538" cy="3693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CFCD02-FB3E-0C87-B633-BA887F54C3E7}"/>
              </a:ext>
            </a:extLst>
          </p:cNvPr>
          <p:cNvSpPr txBox="1"/>
          <p:nvPr/>
        </p:nvSpPr>
        <p:spPr>
          <a:xfrm>
            <a:off x="4626591" y="5791701"/>
            <a:ext cx="127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transpose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495866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114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Translator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278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422BBFA3-4C19-A8F9-8800-3E2BAD78B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322864"/>
            <a:ext cx="6088798" cy="230512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E81F5D7-0FE7-A068-D303-206746B63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4203723"/>
            <a:ext cx="6941541" cy="110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7862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115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Translator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278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CC6CD7B1-6DAD-C022-02B5-59CE251E8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64" y="1243773"/>
            <a:ext cx="7184002" cy="6404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D6AE87-B3C9-AC92-E516-A5A6FF51A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64" y="2044449"/>
            <a:ext cx="7184002" cy="8826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65662B2-DE5F-A17B-2411-5BBDC6ACA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064" y="3506367"/>
            <a:ext cx="7184002" cy="8490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F4C6FB-285C-BC92-AF9D-0EB6D7C202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064" y="4586916"/>
            <a:ext cx="7184002" cy="109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77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B607C7-F154-F4FB-1535-20A14071FB25}"/>
              </a:ext>
            </a:extLst>
          </p:cNvPr>
          <p:cNvSpPr txBox="1"/>
          <p:nvPr/>
        </p:nvSpPr>
        <p:spPr>
          <a:xfrm>
            <a:off x="925551" y="3778571"/>
            <a:ext cx="51908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Actions are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▷ </a:t>
            </a:r>
            <a:r>
              <a:rPr lang="en-US" altLang="ko-KR" dirty="0"/>
              <a:t>Create mask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▷</a:t>
            </a:r>
            <a:r>
              <a:rPr lang="en-US" altLang="ko-KR" dirty="0"/>
              <a:t> call encoder and decoder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▷ </a:t>
            </a:r>
            <a:r>
              <a:rPr lang="en-US" altLang="ko-KR" dirty="0"/>
              <a:t>pass the final layer, and return the result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EF0C1AE-D36B-A089-A0B6-57D0B5A1A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890534"/>
            <a:ext cx="6640945" cy="2501522"/>
          </a:xfrm>
          <a:prstGeom prst="rect">
            <a:avLst/>
          </a:prstGeom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D61DDB23-ED02-5425-ADC4-FDE21E3DF67F}"/>
              </a:ext>
            </a:extLst>
          </p:cNvPr>
          <p:cNvSpPr/>
          <p:nvPr/>
        </p:nvSpPr>
        <p:spPr>
          <a:xfrm>
            <a:off x="979054" y="1163785"/>
            <a:ext cx="221673" cy="21532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969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63EFD4F6-566F-972A-EF8E-4BFC8747F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836" y="2371936"/>
            <a:ext cx="3279728" cy="448606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4361AEC-FE68-EC55-4B47-6036B8F1C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24" y="1519822"/>
            <a:ext cx="4905881" cy="923329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F4AE4A-C730-AE5E-8F1D-5D6B3E191E1B}"/>
              </a:ext>
            </a:extLst>
          </p:cNvPr>
          <p:cNvSpPr txBox="1"/>
          <p:nvPr/>
        </p:nvSpPr>
        <p:spPr>
          <a:xfrm>
            <a:off x="925551" y="950335"/>
            <a:ext cx="6269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Example transformer model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EB23328-BDBA-2087-432B-CC8A37CBD26D}"/>
              </a:ext>
            </a:extLst>
          </p:cNvPr>
          <p:cNvSpPr/>
          <p:nvPr/>
        </p:nvSpPr>
        <p:spPr>
          <a:xfrm>
            <a:off x="4394579" y="5659823"/>
            <a:ext cx="586854" cy="294344"/>
          </a:xfrm>
          <a:prstGeom prst="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6FAF0A-21EB-0826-3364-05A79766E179}"/>
              </a:ext>
            </a:extLst>
          </p:cNvPr>
          <p:cNvSpPr/>
          <p:nvPr/>
        </p:nvSpPr>
        <p:spPr>
          <a:xfrm>
            <a:off x="3491345" y="5659823"/>
            <a:ext cx="903234" cy="294344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pe_input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A2B9DB1-50F6-AD29-438B-E45863E8DAA0}"/>
              </a:ext>
            </a:extLst>
          </p:cNvPr>
          <p:cNvSpPr/>
          <p:nvPr/>
        </p:nvSpPr>
        <p:spPr>
          <a:xfrm>
            <a:off x="4431523" y="4765967"/>
            <a:ext cx="325203" cy="294344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9B2CBEE-F19C-E307-552F-502E84F863DB}"/>
              </a:ext>
            </a:extLst>
          </p:cNvPr>
          <p:cNvSpPr/>
          <p:nvPr/>
        </p:nvSpPr>
        <p:spPr>
          <a:xfrm>
            <a:off x="3408218" y="4765967"/>
            <a:ext cx="1023305" cy="294344"/>
          </a:xfrm>
          <a:prstGeom prst="rect">
            <a:avLst/>
          </a:prstGeom>
          <a:solidFill>
            <a:schemeClr val="bg1"/>
          </a:solidFill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num_layers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27B6726-068E-0688-A610-8786D896BB21}"/>
              </a:ext>
            </a:extLst>
          </p:cNvPr>
          <p:cNvSpPr/>
          <p:nvPr/>
        </p:nvSpPr>
        <p:spPr>
          <a:xfrm>
            <a:off x="5686068" y="5060311"/>
            <a:ext cx="1023305" cy="294344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num_heads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F6C1EA4-BE32-1C83-F526-B3CBBCF690E9}"/>
              </a:ext>
            </a:extLst>
          </p:cNvPr>
          <p:cNvSpPr/>
          <p:nvPr/>
        </p:nvSpPr>
        <p:spPr>
          <a:xfrm>
            <a:off x="5732129" y="4382558"/>
            <a:ext cx="1023305" cy="294344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dff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BF40BB8-3DA6-4406-B729-CC41C270AB0B}"/>
              </a:ext>
            </a:extLst>
          </p:cNvPr>
          <p:cNvSpPr/>
          <p:nvPr/>
        </p:nvSpPr>
        <p:spPr>
          <a:xfrm>
            <a:off x="3719453" y="6094998"/>
            <a:ext cx="1376654" cy="244611"/>
          </a:xfrm>
          <a:prstGeom prst="rect">
            <a:avLst/>
          </a:prstGeom>
          <a:solidFill>
            <a:schemeClr val="bg1"/>
          </a:solidFill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input_vocab_size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9901A55-EEBA-8E12-41CC-903C1686D0A1}"/>
              </a:ext>
            </a:extLst>
          </p:cNvPr>
          <p:cNvSpPr/>
          <p:nvPr/>
        </p:nvSpPr>
        <p:spPr>
          <a:xfrm>
            <a:off x="4077080" y="1772423"/>
            <a:ext cx="1010014" cy="2075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6F1E9B5-554F-756A-12E5-3D7309B81B2F}"/>
              </a:ext>
            </a:extLst>
          </p:cNvPr>
          <p:cNvSpPr/>
          <p:nvPr/>
        </p:nvSpPr>
        <p:spPr>
          <a:xfrm>
            <a:off x="1933304" y="1781660"/>
            <a:ext cx="1105460" cy="1836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F52D7BB-C364-4DF9-7DAE-5D63BC1E5DD0}"/>
              </a:ext>
            </a:extLst>
          </p:cNvPr>
          <p:cNvSpPr/>
          <p:nvPr/>
        </p:nvSpPr>
        <p:spPr>
          <a:xfrm>
            <a:off x="1905369" y="2179001"/>
            <a:ext cx="1105460" cy="20904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5D73350-91DB-7FFA-0AA0-0487F6B612B5}"/>
              </a:ext>
            </a:extLst>
          </p:cNvPr>
          <p:cNvSpPr/>
          <p:nvPr/>
        </p:nvSpPr>
        <p:spPr>
          <a:xfrm>
            <a:off x="1914605" y="1984188"/>
            <a:ext cx="1706050" cy="18369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E0A274-34E0-68A8-E774-971358CE5908}"/>
              </a:ext>
            </a:extLst>
          </p:cNvPr>
          <p:cNvSpPr/>
          <p:nvPr/>
        </p:nvSpPr>
        <p:spPr>
          <a:xfrm>
            <a:off x="5096107" y="1752459"/>
            <a:ext cx="636022" cy="222493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52AFE6-414F-0630-23D3-6AFE10D0D421}"/>
              </a:ext>
            </a:extLst>
          </p:cNvPr>
          <p:cNvSpPr txBox="1"/>
          <p:nvPr/>
        </p:nvSpPr>
        <p:spPr>
          <a:xfrm>
            <a:off x="6012050" y="1503694"/>
            <a:ext cx="50531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 err="1"/>
              <a:t>d_model</a:t>
            </a:r>
            <a:r>
              <a:rPr lang="en-US" altLang="ko-KR" dirty="0"/>
              <a:t> : decides the dimension of matrix</a:t>
            </a:r>
          </a:p>
          <a:p>
            <a:r>
              <a:rPr lang="en-US" altLang="ko-KR" dirty="0"/>
              <a:t>                  used in transformer</a:t>
            </a:r>
          </a:p>
          <a:p>
            <a:r>
              <a:rPr lang="ko-KR" altLang="en-US" dirty="0"/>
              <a:t>▶ </a:t>
            </a:r>
            <a:r>
              <a:rPr lang="en-US" altLang="ko-KR" dirty="0"/>
              <a:t>rate       : dropout rate</a:t>
            </a:r>
          </a:p>
        </p:txBody>
      </p:sp>
    </p:spTree>
    <p:extLst>
      <p:ext uri="{BB962C8B-B14F-4D97-AF65-F5344CB8AC3E}">
        <p14:creationId xmlns:p14="http://schemas.microsoft.com/office/powerpoint/2010/main" val="2043217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63EFD4F6-566F-972A-EF8E-4BFC8747F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836" y="2371936"/>
            <a:ext cx="3279728" cy="448606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DC73AAB-1C5E-F41D-9EA2-6D4A2C760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24" y="1519822"/>
            <a:ext cx="4905881" cy="923329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F4AE4A-C730-AE5E-8F1D-5D6B3E191E1B}"/>
              </a:ext>
            </a:extLst>
          </p:cNvPr>
          <p:cNvSpPr txBox="1"/>
          <p:nvPr/>
        </p:nvSpPr>
        <p:spPr>
          <a:xfrm>
            <a:off x="925551" y="950335"/>
            <a:ext cx="6269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Example transformer model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EB23328-BDBA-2087-432B-CC8A37CBD26D}"/>
              </a:ext>
            </a:extLst>
          </p:cNvPr>
          <p:cNvSpPr/>
          <p:nvPr/>
        </p:nvSpPr>
        <p:spPr>
          <a:xfrm>
            <a:off x="6810214" y="5678295"/>
            <a:ext cx="586854" cy="294344"/>
          </a:xfrm>
          <a:prstGeom prst="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6FAF0A-21EB-0826-3364-05A79766E179}"/>
              </a:ext>
            </a:extLst>
          </p:cNvPr>
          <p:cNvSpPr/>
          <p:nvPr/>
        </p:nvSpPr>
        <p:spPr>
          <a:xfrm>
            <a:off x="7397068" y="5678295"/>
            <a:ext cx="903234" cy="294344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pe_target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A2B9DB1-50F6-AD29-438B-E45863E8DAA0}"/>
              </a:ext>
            </a:extLst>
          </p:cNvPr>
          <p:cNvSpPr/>
          <p:nvPr/>
        </p:nvSpPr>
        <p:spPr>
          <a:xfrm>
            <a:off x="6968748" y="4412380"/>
            <a:ext cx="325203" cy="294344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9B2CBEE-F19C-E307-552F-502E84F863DB}"/>
              </a:ext>
            </a:extLst>
          </p:cNvPr>
          <p:cNvSpPr/>
          <p:nvPr/>
        </p:nvSpPr>
        <p:spPr>
          <a:xfrm>
            <a:off x="7293951" y="4412380"/>
            <a:ext cx="1023305" cy="294344"/>
          </a:xfrm>
          <a:prstGeom prst="rect">
            <a:avLst/>
          </a:prstGeom>
          <a:solidFill>
            <a:schemeClr val="bg1"/>
          </a:solidFill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num_layers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27B6726-068E-0688-A610-8786D896BB21}"/>
              </a:ext>
            </a:extLst>
          </p:cNvPr>
          <p:cNvSpPr/>
          <p:nvPr/>
        </p:nvSpPr>
        <p:spPr>
          <a:xfrm>
            <a:off x="5072695" y="5009591"/>
            <a:ext cx="1023305" cy="294344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num_heads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F6C1EA4-BE32-1C83-F526-B3CBBCF690E9}"/>
              </a:ext>
            </a:extLst>
          </p:cNvPr>
          <p:cNvSpPr/>
          <p:nvPr/>
        </p:nvSpPr>
        <p:spPr>
          <a:xfrm>
            <a:off x="5133051" y="3677629"/>
            <a:ext cx="1023305" cy="294344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dff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BF40BB8-3DA6-4406-B729-CC41C270AB0B}"/>
              </a:ext>
            </a:extLst>
          </p:cNvPr>
          <p:cNvSpPr/>
          <p:nvPr/>
        </p:nvSpPr>
        <p:spPr>
          <a:xfrm>
            <a:off x="6708741" y="6111739"/>
            <a:ext cx="1483914" cy="244611"/>
          </a:xfrm>
          <a:prstGeom prst="rect">
            <a:avLst/>
          </a:prstGeom>
          <a:solidFill>
            <a:schemeClr val="bg1"/>
          </a:solidFill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target_vocab_size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6F1E9B5-554F-756A-12E5-3D7309B81B2F}"/>
              </a:ext>
            </a:extLst>
          </p:cNvPr>
          <p:cNvSpPr/>
          <p:nvPr/>
        </p:nvSpPr>
        <p:spPr>
          <a:xfrm>
            <a:off x="1933304" y="1781660"/>
            <a:ext cx="1105460" cy="1836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F52D7BB-C364-4DF9-7DAE-5D63BC1E5DD0}"/>
              </a:ext>
            </a:extLst>
          </p:cNvPr>
          <p:cNvSpPr/>
          <p:nvPr/>
        </p:nvSpPr>
        <p:spPr>
          <a:xfrm>
            <a:off x="3029301" y="2181977"/>
            <a:ext cx="1105460" cy="20904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5D73350-91DB-7FFA-0AA0-0487F6B612B5}"/>
              </a:ext>
            </a:extLst>
          </p:cNvPr>
          <p:cNvSpPr/>
          <p:nvPr/>
        </p:nvSpPr>
        <p:spPr>
          <a:xfrm>
            <a:off x="3676385" y="1984082"/>
            <a:ext cx="1773070" cy="20904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E0A274-34E0-68A8-E774-971358CE5908}"/>
              </a:ext>
            </a:extLst>
          </p:cNvPr>
          <p:cNvSpPr/>
          <p:nvPr/>
        </p:nvSpPr>
        <p:spPr>
          <a:xfrm>
            <a:off x="5096107" y="1752459"/>
            <a:ext cx="636022" cy="222493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86497B-31DF-DBFE-6FA5-972F32DA4C63}"/>
              </a:ext>
            </a:extLst>
          </p:cNvPr>
          <p:cNvSpPr/>
          <p:nvPr/>
        </p:nvSpPr>
        <p:spPr>
          <a:xfrm>
            <a:off x="5072695" y="4265208"/>
            <a:ext cx="1023305" cy="294344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num_heads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4ED8BA-FF21-35E3-EDCA-30570D0CC23E}"/>
              </a:ext>
            </a:extLst>
          </p:cNvPr>
          <p:cNvSpPr/>
          <p:nvPr/>
        </p:nvSpPr>
        <p:spPr>
          <a:xfrm>
            <a:off x="6708741" y="3147547"/>
            <a:ext cx="1483914" cy="244611"/>
          </a:xfrm>
          <a:prstGeom prst="rect">
            <a:avLst/>
          </a:prstGeom>
          <a:solidFill>
            <a:schemeClr val="bg1"/>
          </a:solidFill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target_vocab_size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5044DF-6CD7-AA12-80E4-EB052AE1AC80}"/>
              </a:ext>
            </a:extLst>
          </p:cNvPr>
          <p:cNvSpPr txBox="1"/>
          <p:nvPr/>
        </p:nvSpPr>
        <p:spPr>
          <a:xfrm>
            <a:off x="6012050" y="1503694"/>
            <a:ext cx="50531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 err="1"/>
              <a:t>d_model</a:t>
            </a:r>
            <a:r>
              <a:rPr lang="en-US" altLang="ko-KR" dirty="0"/>
              <a:t> : decides the dimension of matrix</a:t>
            </a:r>
          </a:p>
          <a:p>
            <a:r>
              <a:rPr lang="en-US" altLang="ko-KR" dirty="0"/>
              <a:t>                  used in transformer</a:t>
            </a:r>
          </a:p>
          <a:p>
            <a:r>
              <a:rPr lang="ko-KR" altLang="en-US" dirty="0"/>
              <a:t>▶ </a:t>
            </a:r>
            <a:r>
              <a:rPr lang="en-US" altLang="ko-KR" dirty="0"/>
              <a:t>rate       : dropout rate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13E59C9-1625-EBD7-D939-40B61562AB0E}"/>
              </a:ext>
            </a:extLst>
          </p:cNvPr>
          <p:cNvSpPr/>
          <p:nvPr/>
        </p:nvSpPr>
        <p:spPr>
          <a:xfrm>
            <a:off x="4077080" y="1772423"/>
            <a:ext cx="1010014" cy="2075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856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7064037" y="4155541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E74C1E-9D59-0025-7495-80EF5C808120}"/>
              </a:ext>
            </a:extLst>
          </p:cNvPr>
          <p:cNvSpPr/>
          <p:nvPr/>
        </p:nvSpPr>
        <p:spPr>
          <a:xfrm>
            <a:off x="6150935" y="3693104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F953C3-2EC7-A6D3-C8B6-EB7CFEEE4438}"/>
              </a:ext>
            </a:extLst>
          </p:cNvPr>
          <p:cNvSpPr/>
          <p:nvPr/>
        </p:nvSpPr>
        <p:spPr>
          <a:xfrm>
            <a:off x="6150935" y="2935325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B2F247E-8871-C922-C02C-8931093FEC9D}"/>
              </a:ext>
            </a:extLst>
          </p:cNvPr>
          <p:cNvSpPr/>
          <p:nvPr/>
        </p:nvSpPr>
        <p:spPr>
          <a:xfrm>
            <a:off x="9241355" y="2932157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1F82209-5B0F-4A18-60AE-4B0C32A57220}"/>
              </a:ext>
            </a:extLst>
          </p:cNvPr>
          <p:cNvCxnSpPr>
            <a:cxnSpLocks/>
            <a:stCxn id="48" idx="0"/>
            <a:endCxn id="49" idx="2"/>
          </p:cNvCxnSpPr>
          <p:nvPr/>
        </p:nvCxnSpPr>
        <p:spPr>
          <a:xfrm flipV="1">
            <a:off x="7064038" y="3384048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6445F4F-3F75-306D-D291-481100DA230D}"/>
              </a:ext>
            </a:extLst>
          </p:cNvPr>
          <p:cNvCxnSpPr>
            <a:cxnSpLocks/>
            <a:stCxn id="49" idx="3"/>
            <a:endCxn id="56" idx="1"/>
          </p:cNvCxnSpPr>
          <p:nvPr/>
        </p:nvCxnSpPr>
        <p:spPr>
          <a:xfrm>
            <a:off x="7977140" y="3159687"/>
            <a:ext cx="1264215" cy="754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30DE71F-E988-031E-CB62-71A1AF74C6E8}"/>
              </a:ext>
            </a:extLst>
          </p:cNvPr>
          <p:cNvCxnSpPr>
            <a:cxnSpLocks/>
          </p:cNvCxnSpPr>
          <p:nvPr/>
        </p:nvCxnSpPr>
        <p:spPr>
          <a:xfrm flipV="1">
            <a:off x="10185992" y="3380880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9A2198D-878F-CA88-7434-6C9D2DE1092B}"/>
              </a:ext>
            </a:extLst>
          </p:cNvPr>
          <p:cNvCxnSpPr>
            <a:cxnSpLocks/>
          </p:cNvCxnSpPr>
          <p:nvPr/>
        </p:nvCxnSpPr>
        <p:spPr>
          <a:xfrm flipV="1">
            <a:off x="10185992" y="2029601"/>
            <a:ext cx="0" cy="763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V="1">
            <a:off x="10174561" y="4138659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17652C9-DE03-2859-5B51-E8A6B8C938C5}"/>
              </a:ext>
            </a:extLst>
          </p:cNvPr>
          <p:cNvSpPr/>
          <p:nvPr/>
        </p:nvSpPr>
        <p:spPr>
          <a:xfrm>
            <a:off x="9241355" y="3689936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92FC261-56C2-4BCF-3271-FDE108CAEBFF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flipV="1">
            <a:off x="7977140" y="3156519"/>
            <a:ext cx="1264215" cy="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57A4643-D768-1A2A-0549-C8CA4D796C2C}"/>
              </a:ext>
            </a:extLst>
          </p:cNvPr>
          <p:cNvSpPr/>
          <p:nvPr/>
        </p:nvSpPr>
        <p:spPr>
          <a:xfrm>
            <a:off x="5958999" y="2780797"/>
            <a:ext cx="2171003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FA92B1B-6EBC-235D-EA89-6C9EB6C0948F}"/>
              </a:ext>
            </a:extLst>
          </p:cNvPr>
          <p:cNvSpPr/>
          <p:nvPr/>
        </p:nvSpPr>
        <p:spPr>
          <a:xfrm>
            <a:off x="9000828" y="2793181"/>
            <a:ext cx="2171003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8799617" y="4597924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Target token ID sequence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3753A6C-EABF-3964-6D40-120CF05D77B7}"/>
              </a:ext>
            </a:extLst>
          </p:cNvPr>
          <p:cNvSpPr/>
          <p:nvPr/>
        </p:nvSpPr>
        <p:spPr>
          <a:xfrm>
            <a:off x="8816550" y="1022477"/>
            <a:ext cx="2537250" cy="99570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probability matrix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5731467" y="4597924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token ID sequence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F4D14D0-727F-0D2C-4B57-71DFE4AC9D94}"/>
              </a:ext>
            </a:extLst>
          </p:cNvPr>
          <p:cNvSpPr/>
          <p:nvPr/>
        </p:nvSpPr>
        <p:spPr>
          <a:xfrm>
            <a:off x="9225354" y="2301550"/>
            <a:ext cx="1826205" cy="267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57E38F6-48A8-656E-4837-BFC319BFB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232801"/>
            <a:ext cx="3229426" cy="3429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9DECF3A-9E94-B2C4-B42D-B877AD967AEA}"/>
              </a:ext>
            </a:extLst>
          </p:cNvPr>
          <p:cNvSpPr txBox="1"/>
          <p:nvPr/>
        </p:nvSpPr>
        <p:spPr>
          <a:xfrm>
            <a:off x="925550" y="1833518"/>
            <a:ext cx="52997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Let’s train the model through this sentence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▷ </a:t>
            </a:r>
            <a:r>
              <a:rPr lang="en-US" altLang="ko-KR" dirty="0"/>
              <a:t>Transform this string to token ID</a:t>
            </a:r>
          </a:p>
          <a:p>
            <a:r>
              <a:rPr lang="en-US" altLang="ko-KR" dirty="0"/>
              <a:t>        that transformer takes as input</a:t>
            </a:r>
          </a:p>
        </p:txBody>
      </p:sp>
    </p:spTree>
    <p:extLst>
      <p:ext uri="{BB962C8B-B14F-4D97-AF65-F5344CB8AC3E}">
        <p14:creationId xmlns:p14="http://schemas.microsoft.com/office/powerpoint/2010/main" val="4094448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7064037" y="4155541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E74C1E-9D59-0025-7495-80EF5C808120}"/>
              </a:ext>
            </a:extLst>
          </p:cNvPr>
          <p:cNvSpPr/>
          <p:nvPr/>
        </p:nvSpPr>
        <p:spPr>
          <a:xfrm>
            <a:off x="6150935" y="3693104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F953C3-2EC7-A6D3-C8B6-EB7CFEEE4438}"/>
              </a:ext>
            </a:extLst>
          </p:cNvPr>
          <p:cNvSpPr/>
          <p:nvPr/>
        </p:nvSpPr>
        <p:spPr>
          <a:xfrm>
            <a:off x="6150935" y="2935325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B2F247E-8871-C922-C02C-8931093FEC9D}"/>
              </a:ext>
            </a:extLst>
          </p:cNvPr>
          <p:cNvSpPr/>
          <p:nvPr/>
        </p:nvSpPr>
        <p:spPr>
          <a:xfrm>
            <a:off x="9241355" y="2932157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1F82209-5B0F-4A18-60AE-4B0C32A57220}"/>
              </a:ext>
            </a:extLst>
          </p:cNvPr>
          <p:cNvCxnSpPr>
            <a:cxnSpLocks/>
            <a:stCxn id="48" idx="0"/>
            <a:endCxn id="49" idx="2"/>
          </p:cNvCxnSpPr>
          <p:nvPr/>
        </p:nvCxnSpPr>
        <p:spPr>
          <a:xfrm flipV="1">
            <a:off x="7064038" y="3384048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6445F4F-3F75-306D-D291-481100DA230D}"/>
              </a:ext>
            </a:extLst>
          </p:cNvPr>
          <p:cNvCxnSpPr>
            <a:cxnSpLocks/>
            <a:stCxn id="49" idx="3"/>
            <a:endCxn id="56" idx="1"/>
          </p:cNvCxnSpPr>
          <p:nvPr/>
        </p:nvCxnSpPr>
        <p:spPr>
          <a:xfrm>
            <a:off x="7977140" y="3159687"/>
            <a:ext cx="1264215" cy="754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30DE71F-E988-031E-CB62-71A1AF74C6E8}"/>
              </a:ext>
            </a:extLst>
          </p:cNvPr>
          <p:cNvCxnSpPr>
            <a:cxnSpLocks/>
          </p:cNvCxnSpPr>
          <p:nvPr/>
        </p:nvCxnSpPr>
        <p:spPr>
          <a:xfrm flipV="1">
            <a:off x="10185992" y="3380880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9A2198D-878F-CA88-7434-6C9D2DE1092B}"/>
              </a:ext>
            </a:extLst>
          </p:cNvPr>
          <p:cNvCxnSpPr>
            <a:cxnSpLocks/>
          </p:cNvCxnSpPr>
          <p:nvPr/>
        </p:nvCxnSpPr>
        <p:spPr>
          <a:xfrm flipV="1">
            <a:off x="10185992" y="2029601"/>
            <a:ext cx="0" cy="763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V="1">
            <a:off x="10174561" y="4138659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17652C9-DE03-2859-5B51-E8A6B8C938C5}"/>
              </a:ext>
            </a:extLst>
          </p:cNvPr>
          <p:cNvSpPr/>
          <p:nvPr/>
        </p:nvSpPr>
        <p:spPr>
          <a:xfrm>
            <a:off x="9241355" y="3689936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92FC261-56C2-4BCF-3271-FDE108CAEBFF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flipV="1">
            <a:off x="7977140" y="3156519"/>
            <a:ext cx="1264215" cy="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57A4643-D768-1A2A-0549-C8CA4D796C2C}"/>
              </a:ext>
            </a:extLst>
          </p:cNvPr>
          <p:cNvSpPr/>
          <p:nvPr/>
        </p:nvSpPr>
        <p:spPr>
          <a:xfrm>
            <a:off x="5958999" y="2780797"/>
            <a:ext cx="2171003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FA92B1B-6EBC-235D-EA89-6C9EB6C0948F}"/>
              </a:ext>
            </a:extLst>
          </p:cNvPr>
          <p:cNvSpPr/>
          <p:nvPr/>
        </p:nvSpPr>
        <p:spPr>
          <a:xfrm>
            <a:off x="9000828" y="2793181"/>
            <a:ext cx="2171003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8799617" y="4597924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Target token ID sequence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3753A6C-EABF-3964-6D40-120CF05D77B7}"/>
              </a:ext>
            </a:extLst>
          </p:cNvPr>
          <p:cNvSpPr/>
          <p:nvPr/>
        </p:nvSpPr>
        <p:spPr>
          <a:xfrm>
            <a:off x="8816550" y="1022477"/>
            <a:ext cx="2537250" cy="99570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probability matrix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5731467" y="4597924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token ID sequence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F4D14D0-727F-0D2C-4B57-71DFE4AC9D94}"/>
              </a:ext>
            </a:extLst>
          </p:cNvPr>
          <p:cNvSpPr/>
          <p:nvPr/>
        </p:nvSpPr>
        <p:spPr>
          <a:xfrm>
            <a:off x="9225354" y="2301550"/>
            <a:ext cx="1826205" cy="267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57E38F6-48A8-656E-4837-BFC319BFB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232801"/>
            <a:ext cx="3229426" cy="3429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9DECF3A-9E94-B2C4-B42D-B877AD967AEA}"/>
              </a:ext>
            </a:extLst>
          </p:cNvPr>
          <p:cNvSpPr txBox="1"/>
          <p:nvPr/>
        </p:nvSpPr>
        <p:spPr>
          <a:xfrm>
            <a:off x="925550" y="1833518"/>
            <a:ext cx="52997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Let’s train the model through this sentence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▷ </a:t>
            </a:r>
            <a:r>
              <a:rPr lang="en-US" altLang="ko-KR" dirty="0"/>
              <a:t>Transform this string to token ID</a:t>
            </a:r>
          </a:p>
          <a:p>
            <a:r>
              <a:rPr lang="en-US" altLang="ko-KR" dirty="0"/>
              <a:t>        that transformer takes as input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BC73171-6FDE-8419-C383-A35D5C859AE1}"/>
              </a:ext>
            </a:extLst>
          </p:cNvPr>
          <p:cNvSpPr/>
          <p:nvPr/>
        </p:nvSpPr>
        <p:spPr>
          <a:xfrm>
            <a:off x="1335932" y="3914298"/>
            <a:ext cx="3229426" cy="76281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([[1, 3, 4, 2, 0]], [[1, 3, 5, 4, 2]])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12EF74C-B6A2-2786-85AA-862410974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932" y="5526066"/>
            <a:ext cx="3229426" cy="342948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6B61E7E-B942-73C6-6DEA-77F992A453A0}"/>
              </a:ext>
            </a:extLst>
          </p:cNvPr>
          <p:cNvCxnSpPr>
            <a:cxnSpLocks/>
            <a:stCxn id="26" idx="0"/>
            <a:endCxn id="24" idx="2"/>
          </p:cNvCxnSpPr>
          <p:nvPr/>
        </p:nvCxnSpPr>
        <p:spPr>
          <a:xfrm flipV="1">
            <a:off x="2950645" y="4677108"/>
            <a:ext cx="0" cy="84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8682B5-5820-C81B-2858-7448B1A22FCD}"/>
              </a:ext>
            </a:extLst>
          </p:cNvPr>
          <p:cNvSpPr txBox="1"/>
          <p:nvPr/>
        </p:nvSpPr>
        <p:spPr>
          <a:xfrm>
            <a:off x="2038511" y="4947698"/>
            <a:ext cx="1342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tokenize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63DBB7-418A-A423-89E2-0125F106A10F}"/>
              </a:ext>
            </a:extLst>
          </p:cNvPr>
          <p:cNvSpPr txBox="1"/>
          <p:nvPr/>
        </p:nvSpPr>
        <p:spPr>
          <a:xfrm>
            <a:off x="3860404" y="4633635"/>
            <a:ext cx="18229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‘1’ : </a:t>
            </a:r>
            <a:r>
              <a:rPr lang="en-US" altLang="ko-KR" sz="1400" dirty="0" err="1"/>
              <a:t>sos</a:t>
            </a:r>
            <a:endParaRPr lang="en-US" altLang="ko-KR" sz="1400" dirty="0"/>
          </a:p>
          <a:p>
            <a:r>
              <a:rPr lang="en-US" altLang="ko-KR" sz="1400" dirty="0"/>
              <a:t>‘2’ : </a:t>
            </a:r>
            <a:r>
              <a:rPr lang="en-US" altLang="ko-KR" sz="1400" dirty="0" err="1"/>
              <a:t>eos</a:t>
            </a:r>
            <a:endParaRPr lang="en-US" altLang="ko-KR" sz="1400" dirty="0"/>
          </a:p>
          <a:p>
            <a:r>
              <a:rPr lang="en-US" altLang="ko-KR" sz="1400" dirty="0"/>
              <a:t>‘0’ : pad token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3C253F-05E5-2DE9-EBDD-DDEC8974F08D}"/>
              </a:ext>
            </a:extLst>
          </p:cNvPr>
          <p:cNvSpPr txBox="1"/>
          <p:nvPr/>
        </p:nvSpPr>
        <p:spPr>
          <a:xfrm>
            <a:off x="3675677" y="5868892"/>
            <a:ext cx="1342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batch size = 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03743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61560A3-BCF3-C5DC-E074-41E89DCD3A76}"/>
              </a:ext>
            </a:extLst>
          </p:cNvPr>
          <p:cNvSpPr/>
          <p:nvPr/>
        </p:nvSpPr>
        <p:spPr>
          <a:xfrm>
            <a:off x="4383932" y="3868870"/>
            <a:ext cx="3229426" cy="76281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([[1, 3, 4, 2, 0]], [[1, 3, 5, 4, 2]])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86A122BE-B6A5-343B-AE0E-E33F5FC92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932" y="5480639"/>
            <a:ext cx="3229426" cy="342948"/>
          </a:xfrm>
          <a:prstGeom prst="rect">
            <a:avLst/>
          </a:prstGeom>
        </p:spPr>
      </p:pic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52FA8CE-14AE-7FFA-E7C5-30F78508B25C}"/>
              </a:ext>
            </a:extLst>
          </p:cNvPr>
          <p:cNvCxnSpPr>
            <a:cxnSpLocks/>
            <a:stCxn id="60" idx="0"/>
            <a:endCxn id="46" idx="2"/>
          </p:cNvCxnSpPr>
          <p:nvPr/>
        </p:nvCxnSpPr>
        <p:spPr>
          <a:xfrm flipV="1">
            <a:off x="5998645" y="4631680"/>
            <a:ext cx="0" cy="84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E14C4FD-2C8C-7790-4487-C30E72B5356A}"/>
              </a:ext>
            </a:extLst>
          </p:cNvPr>
          <p:cNvSpPr txBox="1"/>
          <p:nvPr/>
        </p:nvSpPr>
        <p:spPr>
          <a:xfrm>
            <a:off x="5086511" y="4902271"/>
            <a:ext cx="1342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tokenize</a:t>
            </a:r>
            <a:endParaRPr lang="ko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212BDEF-67CD-DB0B-321C-8608175C1A62}"/>
              </a:ext>
            </a:extLst>
          </p:cNvPr>
          <p:cNvSpPr txBox="1"/>
          <p:nvPr/>
        </p:nvSpPr>
        <p:spPr>
          <a:xfrm>
            <a:off x="6908404" y="4588208"/>
            <a:ext cx="18229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‘1’ : </a:t>
            </a:r>
            <a:r>
              <a:rPr lang="en-US" altLang="ko-KR" sz="1400" dirty="0" err="1"/>
              <a:t>sos</a:t>
            </a:r>
            <a:endParaRPr lang="en-US" altLang="ko-KR" sz="1400" dirty="0"/>
          </a:p>
          <a:p>
            <a:r>
              <a:rPr lang="en-US" altLang="ko-KR" sz="1400" dirty="0"/>
              <a:t>‘2’ : </a:t>
            </a:r>
            <a:r>
              <a:rPr lang="en-US" altLang="ko-KR" sz="1400" dirty="0" err="1"/>
              <a:t>eos</a:t>
            </a:r>
            <a:endParaRPr lang="en-US" altLang="ko-KR" sz="1400" dirty="0"/>
          </a:p>
          <a:p>
            <a:r>
              <a:rPr lang="en-US" altLang="ko-KR" sz="1400" dirty="0"/>
              <a:t>‘0’ : pad token</a:t>
            </a:r>
            <a:endParaRPr lang="ko-KR" altLang="en-US" sz="14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78A60F9-D2C5-473D-F8A5-272688B2B13F}"/>
              </a:ext>
            </a:extLst>
          </p:cNvPr>
          <p:cNvSpPr/>
          <p:nvPr/>
        </p:nvSpPr>
        <p:spPr>
          <a:xfrm>
            <a:off x="3957648" y="2738611"/>
            <a:ext cx="1595975" cy="45418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4, 2, 0]]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E39628F-323C-EFF7-8BCE-BD1424C6EE3E}"/>
              </a:ext>
            </a:extLst>
          </p:cNvPr>
          <p:cNvSpPr/>
          <p:nvPr/>
        </p:nvSpPr>
        <p:spPr>
          <a:xfrm>
            <a:off x="6504755" y="2782112"/>
            <a:ext cx="1595975" cy="45418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5, 4]]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2988791-3330-3B4A-6F02-905B4738F43A}"/>
              </a:ext>
            </a:extLst>
          </p:cNvPr>
          <p:cNvCxnSpPr>
            <a:cxnSpLocks/>
            <a:endCxn id="68" idx="2"/>
          </p:cNvCxnSpPr>
          <p:nvPr/>
        </p:nvCxnSpPr>
        <p:spPr>
          <a:xfrm flipH="1" flipV="1">
            <a:off x="4755636" y="3192791"/>
            <a:ext cx="1233399" cy="67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E43A3E1-3EC0-C075-A204-481827A65BEC}"/>
              </a:ext>
            </a:extLst>
          </p:cNvPr>
          <p:cNvCxnSpPr>
            <a:cxnSpLocks/>
            <a:stCxn id="46" idx="0"/>
            <a:endCxn id="69" idx="2"/>
          </p:cNvCxnSpPr>
          <p:nvPr/>
        </p:nvCxnSpPr>
        <p:spPr>
          <a:xfrm flipV="1">
            <a:off x="5998645" y="3236292"/>
            <a:ext cx="1304098" cy="63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2154CC1-D456-E5A4-906B-E26598250499}"/>
              </a:ext>
            </a:extLst>
          </p:cNvPr>
          <p:cNvSpPr/>
          <p:nvPr/>
        </p:nvSpPr>
        <p:spPr>
          <a:xfrm>
            <a:off x="3522234" y="1427406"/>
            <a:ext cx="2466801" cy="56840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transformer encoder input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2C5E116-623A-8467-F0D3-146FA45BEE99}"/>
              </a:ext>
            </a:extLst>
          </p:cNvPr>
          <p:cNvSpPr/>
          <p:nvPr/>
        </p:nvSpPr>
        <p:spPr>
          <a:xfrm>
            <a:off x="6111251" y="1436180"/>
            <a:ext cx="2382982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transformer decoder input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66D02C8-2354-B1CE-8AA1-48F660DAE9A6}"/>
              </a:ext>
            </a:extLst>
          </p:cNvPr>
          <p:cNvCxnSpPr>
            <a:cxnSpLocks/>
            <a:stCxn id="68" idx="0"/>
            <a:endCxn id="75" idx="2"/>
          </p:cNvCxnSpPr>
          <p:nvPr/>
        </p:nvCxnSpPr>
        <p:spPr>
          <a:xfrm flipH="1" flipV="1">
            <a:off x="4755635" y="1995808"/>
            <a:ext cx="1" cy="742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526C834-497F-6FAE-0958-29C80B7E70B1}"/>
              </a:ext>
            </a:extLst>
          </p:cNvPr>
          <p:cNvCxnSpPr>
            <a:cxnSpLocks/>
            <a:stCxn id="69" idx="0"/>
            <a:endCxn id="76" idx="2"/>
          </p:cNvCxnSpPr>
          <p:nvPr/>
        </p:nvCxnSpPr>
        <p:spPr>
          <a:xfrm flipH="1" flipV="1">
            <a:off x="7302742" y="1995808"/>
            <a:ext cx="1" cy="78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FEC280C-A333-A2E3-20C8-51A7608A2BBF}"/>
              </a:ext>
            </a:extLst>
          </p:cNvPr>
          <p:cNvCxnSpPr>
            <a:stCxn id="46" idx="3"/>
          </p:cNvCxnSpPr>
          <p:nvPr/>
        </p:nvCxnSpPr>
        <p:spPr>
          <a:xfrm>
            <a:off x="7613358" y="4250275"/>
            <a:ext cx="880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2A02BFD-055B-4ED4-C8A7-8CF7322D5A01}"/>
              </a:ext>
            </a:extLst>
          </p:cNvPr>
          <p:cNvSpPr/>
          <p:nvPr/>
        </p:nvSpPr>
        <p:spPr>
          <a:xfrm>
            <a:off x="8494233" y="4001449"/>
            <a:ext cx="1595975" cy="45418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[[3, 5, 4, 2]]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295E8C9-F246-B135-421E-383055E8176E}"/>
              </a:ext>
            </a:extLst>
          </p:cNvPr>
          <p:cNvSpPr txBox="1"/>
          <p:nvPr/>
        </p:nvSpPr>
        <p:spPr>
          <a:xfrm>
            <a:off x="9377852" y="4434320"/>
            <a:ext cx="2426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This is the expected output</a:t>
            </a:r>
          </a:p>
          <a:p>
            <a:r>
              <a:rPr lang="en-US" altLang="ko-KR" sz="1400" dirty="0"/>
              <a:t>of transformer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90870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9EF991E-7A4A-C4AE-EACF-6F3A88B75224}"/>
              </a:ext>
            </a:extLst>
          </p:cNvPr>
          <p:cNvCxnSpPr>
            <a:cxnSpLocks/>
          </p:cNvCxnSpPr>
          <p:nvPr/>
        </p:nvCxnSpPr>
        <p:spPr>
          <a:xfrm flipV="1">
            <a:off x="7064037" y="4524981"/>
            <a:ext cx="0" cy="442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FE550DE-A0E0-80F5-6E5A-0ADEE7E47AEF}"/>
              </a:ext>
            </a:extLst>
          </p:cNvPr>
          <p:cNvSpPr/>
          <p:nvPr/>
        </p:nvSpPr>
        <p:spPr>
          <a:xfrm>
            <a:off x="6150935" y="4062544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F03675D-DC62-6CA2-7FE2-68494A523033}"/>
              </a:ext>
            </a:extLst>
          </p:cNvPr>
          <p:cNvSpPr/>
          <p:nvPr/>
        </p:nvSpPr>
        <p:spPr>
          <a:xfrm>
            <a:off x="6150935" y="3304765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88E28DF-DB45-9868-DDE4-601673764111}"/>
              </a:ext>
            </a:extLst>
          </p:cNvPr>
          <p:cNvSpPr/>
          <p:nvPr/>
        </p:nvSpPr>
        <p:spPr>
          <a:xfrm>
            <a:off x="9241355" y="3301597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5825379-69F6-9116-0993-991D464AA36F}"/>
              </a:ext>
            </a:extLst>
          </p:cNvPr>
          <p:cNvCxnSpPr>
            <a:cxnSpLocks/>
            <a:stCxn id="30" idx="0"/>
            <a:endCxn id="31" idx="2"/>
          </p:cNvCxnSpPr>
          <p:nvPr/>
        </p:nvCxnSpPr>
        <p:spPr>
          <a:xfrm flipV="1">
            <a:off x="7064038" y="3753488"/>
            <a:ext cx="0" cy="309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47ED14A-9583-8838-DB5E-6CC594E03AFE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>
            <a:off x="7977140" y="3529127"/>
            <a:ext cx="1264215" cy="754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B0639AC-2A6E-6BA5-EC66-52DCB358327E}"/>
              </a:ext>
            </a:extLst>
          </p:cNvPr>
          <p:cNvCxnSpPr>
            <a:cxnSpLocks/>
          </p:cNvCxnSpPr>
          <p:nvPr/>
        </p:nvCxnSpPr>
        <p:spPr>
          <a:xfrm flipV="1">
            <a:off x="10185992" y="3750320"/>
            <a:ext cx="0" cy="309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3795745-9A3F-BA54-C3C2-33B0DDDA5DED}"/>
              </a:ext>
            </a:extLst>
          </p:cNvPr>
          <p:cNvCxnSpPr>
            <a:cxnSpLocks/>
          </p:cNvCxnSpPr>
          <p:nvPr/>
        </p:nvCxnSpPr>
        <p:spPr>
          <a:xfrm flipV="1">
            <a:off x="10185992" y="2399041"/>
            <a:ext cx="0" cy="763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B360C5C-DE11-DAEC-5B46-018E1BB8E9B9}"/>
              </a:ext>
            </a:extLst>
          </p:cNvPr>
          <p:cNvCxnSpPr>
            <a:cxnSpLocks/>
          </p:cNvCxnSpPr>
          <p:nvPr/>
        </p:nvCxnSpPr>
        <p:spPr>
          <a:xfrm flipV="1">
            <a:off x="10174561" y="4508099"/>
            <a:ext cx="0" cy="442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E5DDF92-2BB2-FF90-EEF0-4BC6CAE12CCC}"/>
              </a:ext>
            </a:extLst>
          </p:cNvPr>
          <p:cNvSpPr/>
          <p:nvPr/>
        </p:nvSpPr>
        <p:spPr>
          <a:xfrm>
            <a:off x="9241355" y="4059376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4E84232-1A97-4793-A0E6-D0D680FAFEEA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7977140" y="3525959"/>
            <a:ext cx="1264215" cy="3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C9E04AB-479F-CF83-8BDD-51BDCCFBB934}"/>
              </a:ext>
            </a:extLst>
          </p:cNvPr>
          <p:cNvSpPr/>
          <p:nvPr/>
        </p:nvSpPr>
        <p:spPr>
          <a:xfrm>
            <a:off x="5958999" y="3150237"/>
            <a:ext cx="2171003" cy="1527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0FE33AB-1888-E3B0-A5D5-EB30FABC84F1}"/>
              </a:ext>
            </a:extLst>
          </p:cNvPr>
          <p:cNvSpPr/>
          <p:nvPr/>
        </p:nvSpPr>
        <p:spPr>
          <a:xfrm>
            <a:off x="9000828" y="3162621"/>
            <a:ext cx="2171003" cy="1527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88F5AD2-A565-7314-D2A9-D6AEBE6FC7C9}"/>
              </a:ext>
            </a:extLst>
          </p:cNvPr>
          <p:cNvSpPr/>
          <p:nvPr/>
        </p:nvSpPr>
        <p:spPr>
          <a:xfrm>
            <a:off x="8816550" y="1702543"/>
            <a:ext cx="2537250" cy="68508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probability matrix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B678E1D-3B06-6DF6-1FC9-246DA2FD3EE8}"/>
              </a:ext>
            </a:extLst>
          </p:cNvPr>
          <p:cNvSpPr/>
          <p:nvPr/>
        </p:nvSpPr>
        <p:spPr>
          <a:xfrm>
            <a:off x="9225354" y="2670990"/>
            <a:ext cx="1826205" cy="267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61560A3-BCF3-C5DC-E074-41E89DCD3A76}"/>
              </a:ext>
            </a:extLst>
          </p:cNvPr>
          <p:cNvSpPr/>
          <p:nvPr/>
        </p:nvSpPr>
        <p:spPr>
          <a:xfrm>
            <a:off x="1335932" y="3914297"/>
            <a:ext cx="3229426" cy="76281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([[1, 3, 4, 2, 0]], [[1, 3, 5, 4, 2]])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86A122BE-B6A5-343B-AE0E-E33F5FC92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932" y="5526066"/>
            <a:ext cx="3229426" cy="342948"/>
          </a:xfrm>
          <a:prstGeom prst="rect">
            <a:avLst/>
          </a:prstGeom>
        </p:spPr>
      </p:pic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52FA8CE-14AE-7FFA-E7C5-30F78508B25C}"/>
              </a:ext>
            </a:extLst>
          </p:cNvPr>
          <p:cNvCxnSpPr>
            <a:cxnSpLocks/>
            <a:stCxn id="60" idx="0"/>
            <a:endCxn id="46" idx="2"/>
          </p:cNvCxnSpPr>
          <p:nvPr/>
        </p:nvCxnSpPr>
        <p:spPr>
          <a:xfrm flipV="1">
            <a:off x="2950645" y="4677107"/>
            <a:ext cx="0" cy="84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E14C4FD-2C8C-7790-4487-C30E72B5356A}"/>
              </a:ext>
            </a:extLst>
          </p:cNvPr>
          <p:cNvSpPr txBox="1"/>
          <p:nvPr/>
        </p:nvSpPr>
        <p:spPr>
          <a:xfrm>
            <a:off x="2038511" y="4947698"/>
            <a:ext cx="1342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tokenize</a:t>
            </a:r>
            <a:endParaRPr lang="ko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212BDEF-67CD-DB0B-321C-8608175C1A62}"/>
              </a:ext>
            </a:extLst>
          </p:cNvPr>
          <p:cNvSpPr txBox="1"/>
          <p:nvPr/>
        </p:nvSpPr>
        <p:spPr>
          <a:xfrm>
            <a:off x="3860404" y="4633635"/>
            <a:ext cx="18229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‘1’ : </a:t>
            </a:r>
            <a:r>
              <a:rPr lang="en-US" altLang="ko-KR" sz="1400" dirty="0" err="1"/>
              <a:t>sos</a:t>
            </a:r>
            <a:endParaRPr lang="en-US" altLang="ko-KR" sz="1400" dirty="0"/>
          </a:p>
          <a:p>
            <a:r>
              <a:rPr lang="en-US" altLang="ko-KR" sz="1400" dirty="0"/>
              <a:t>‘2’ : </a:t>
            </a:r>
            <a:r>
              <a:rPr lang="en-US" altLang="ko-KR" sz="1400" dirty="0" err="1"/>
              <a:t>eos</a:t>
            </a:r>
            <a:endParaRPr lang="en-US" altLang="ko-KR" sz="1400" dirty="0"/>
          </a:p>
          <a:p>
            <a:r>
              <a:rPr lang="en-US" altLang="ko-KR" sz="1400" dirty="0"/>
              <a:t>‘0’ : pad token</a:t>
            </a:r>
            <a:endParaRPr lang="ko-KR" altLang="en-US" sz="14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78A60F9-D2C5-473D-F8A5-272688B2B13F}"/>
              </a:ext>
            </a:extLst>
          </p:cNvPr>
          <p:cNvSpPr/>
          <p:nvPr/>
        </p:nvSpPr>
        <p:spPr>
          <a:xfrm>
            <a:off x="989954" y="2821112"/>
            <a:ext cx="1595975" cy="45418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4, 2, 0]]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E39628F-323C-EFF7-8BCE-BD1424C6EE3E}"/>
              </a:ext>
            </a:extLst>
          </p:cNvPr>
          <p:cNvSpPr/>
          <p:nvPr/>
        </p:nvSpPr>
        <p:spPr>
          <a:xfrm>
            <a:off x="3456755" y="2827539"/>
            <a:ext cx="1595975" cy="45418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5, 4]]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2988791-3330-3B4A-6F02-905B4738F43A}"/>
              </a:ext>
            </a:extLst>
          </p:cNvPr>
          <p:cNvCxnSpPr>
            <a:cxnSpLocks/>
          </p:cNvCxnSpPr>
          <p:nvPr/>
        </p:nvCxnSpPr>
        <p:spPr>
          <a:xfrm flipH="1" flipV="1">
            <a:off x="2170545" y="3281719"/>
            <a:ext cx="770490" cy="63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E43A3E1-3EC0-C075-A204-481827A65BEC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2950645" y="3281719"/>
            <a:ext cx="861216" cy="63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CA6E466-21E1-966F-66E6-96D4BFB413DC}"/>
              </a:ext>
            </a:extLst>
          </p:cNvPr>
          <p:cNvSpPr/>
          <p:nvPr/>
        </p:nvSpPr>
        <p:spPr>
          <a:xfrm>
            <a:off x="9388004" y="598695"/>
            <a:ext cx="1595975" cy="45418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[[3, 5, 4, 2]]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BDB9E0-CF24-D252-7805-41BE4F8B2BEE}"/>
              </a:ext>
            </a:extLst>
          </p:cNvPr>
          <p:cNvSpPr/>
          <p:nvPr/>
        </p:nvSpPr>
        <p:spPr>
          <a:xfrm>
            <a:off x="6266049" y="4984603"/>
            <a:ext cx="1595975" cy="454180"/>
          </a:xfrm>
          <a:prstGeom prst="rect">
            <a:avLst/>
          </a:prstGeom>
          <a:solidFill>
            <a:srgbClr val="FFFFCC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4, 2, 0]]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CCFED7F-0AFF-310A-69B3-7AA559A1EB19}"/>
              </a:ext>
            </a:extLst>
          </p:cNvPr>
          <p:cNvSpPr/>
          <p:nvPr/>
        </p:nvSpPr>
        <p:spPr>
          <a:xfrm>
            <a:off x="9376573" y="4957686"/>
            <a:ext cx="1595975" cy="454180"/>
          </a:xfrm>
          <a:prstGeom prst="rect">
            <a:avLst/>
          </a:prstGeom>
          <a:solidFill>
            <a:srgbClr val="FFFFCC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5, 4]]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화살표: 왼쪽/오른쪽 1">
            <a:extLst>
              <a:ext uri="{FF2B5EF4-FFF2-40B4-BE49-F238E27FC236}">
                <a16:creationId xmlns:a16="http://schemas.microsoft.com/office/drawing/2014/main" id="{F7C644EF-E127-2EB0-06E2-678E095BA332}"/>
              </a:ext>
            </a:extLst>
          </p:cNvPr>
          <p:cNvSpPr/>
          <p:nvPr/>
        </p:nvSpPr>
        <p:spPr>
          <a:xfrm>
            <a:off x="9966276" y="1306510"/>
            <a:ext cx="416570" cy="138973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838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FE550DE-A0E0-80F5-6E5A-0ADEE7E47AEF}"/>
              </a:ext>
            </a:extLst>
          </p:cNvPr>
          <p:cNvSpPr/>
          <p:nvPr/>
        </p:nvSpPr>
        <p:spPr>
          <a:xfrm>
            <a:off x="6150935" y="4062544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F03675D-DC62-6CA2-7FE2-68494A523033}"/>
              </a:ext>
            </a:extLst>
          </p:cNvPr>
          <p:cNvSpPr/>
          <p:nvPr/>
        </p:nvSpPr>
        <p:spPr>
          <a:xfrm>
            <a:off x="6150935" y="3304765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88E28DF-DB45-9868-DDE4-601673764111}"/>
              </a:ext>
            </a:extLst>
          </p:cNvPr>
          <p:cNvSpPr/>
          <p:nvPr/>
        </p:nvSpPr>
        <p:spPr>
          <a:xfrm>
            <a:off x="9241355" y="3301597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5825379-69F6-9116-0993-991D464AA36F}"/>
              </a:ext>
            </a:extLst>
          </p:cNvPr>
          <p:cNvCxnSpPr>
            <a:cxnSpLocks/>
            <a:stCxn id="30" idx="0"/>
            <a:endCxn id="31" idx="2"/>
          </p:cNvCxnSpPr>
          <p:nvPr/>
        </p:nvCxnSpPr>
        <p:spPr>
          <a:xfrm flipV="1">
            <a:off x="7064038" y="3753488"/>
            <a:ext cx="0" cy="309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47ED14A-9583-8838-DB5E-6CC594E03AFE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>
            <a:off x="7977140" y="3529127"/>
            <a:ext cx="1264215" cy="754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B0639AC-2A6E-6BA5-EC66-52DCB358327E}"/>
              </a:ext>
            </a:extLst>
          </p:cNvPr>
          <p:cNvCxnSpPr>
            <a:cxnSpLocks/>
          </p:cNvCxnSpPr>
          <p:nvPr/>
        </p:nvCxnSpPr>
        <p:spPr>
          <a:xfrm flipV="1">
            <a:off x="10185992" y="3750320"/>
            <a:ext cx="0" cy="309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3795745-9A3F-BA54-C3C2-33B0DDDA5DED}"/>
              </a:ext>
            </a:extLst>
          </p:cNvPr>
          <p:cNvCxnSpPr>
            <a:cxnSpLocks/>
          </p:cNvCxnSpPr>
          <p:nvPr/>
        </p:nvCxnSpPr>
        <p:spPr>
          <a:xfrm flipV="1">
            <a:off x="10185992" y="2399041"/>
            <a:ext cx="0" cy="763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B360C5C-DE11-DAEC-5B46-018E1BB8E9B9}"/>
              </a:ext>
            </a:extLst>
          </p:cNvPr>
          <p:cNvCxnSpPr>
            <a:cxnSpLocks/>
          </p:cNvCxnSpPr>
          <p:nvPr/>
        </p:nvCxnSpPr>
        <p:spPr>
          <a:xfrm flipV="1">
            <a:off x="10174561" y="4508099"/>
            <a:ext cx="0" cy="44238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E5DDF92-2BB2-FF90-EEF0-4BC6CAE12CCC}"/>
              </a:ext>
            </a:extLst>
          </p:cNvPr>
          <p:cNvSpPr/>
          <p:nvPr/>
        </p:nvSpPr>
        <p:spPr>
          <a:xfrm>
            <a:off x="9241355" y="4059376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4E84232-1A97-4793-A0E6-D0D680FAFEEA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7977140" y="3525959"/>
            <a:ext cx="1264215" cy="3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C9E04AB-479F-CF83-8BDD-51BDCCFBB934}"/>
              </a:ext>
            </a:extLst>
          </p:cNvPr>
          <p:cNvSpPr/>
          <p:nvPr/>
        </p:nvSpPr>
        <p:spPr>
          <a:xfrm>
            <a:off x="5958999" y="3150237"/>
            <a:ext cx="2171003" cy="1527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0FE33AB-1888-E3B0-A5D5-EB30FABC84F1}"/>
              </a:ext>
            </a:extLst>
          </p:cNvPr>
          <p:cNvSpPr/>
          <p:nvPr/>
        </p:nvSpPr>
        <p:spPr>
          <a:xfrm>
            <a:off x="9000828" y="3162621"/>
            <a:ext cx="2171003" cy="1527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88F5AD2-A565-7314-D2A9-D6AEBE6FC7C9}"/>
              </a:ext>
            </a:extLst>
          </p:cNvPr>
          <p:cNvSpPr/>
          <p:nvPr/>
        </p:nvSpPr>
        <p:spPr>
          <a:xfrm>
            <a:off x="8816550" y="1702543"/>
            <a:ext cx="2537250" cy="68508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probability matrix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B678E1D-3B06-6DF6-1FC9-246DA2FD3EE8}"/>
              </a:ext>
            </a:extLst>
          </p:cNvPr>
          <p:cNvSpPr/>
          <p:nvPr/>
        </p:nvSpPr>
        <p:spPr>
          <a:xfrm>
            <a:off x="9225354" y="2670990"/>
            <a:ext cx="1826205" cy="267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BDB9E0-CF24-D252-7805-41BE4F8B2BEE}"/>
              </a:ext>
            </a:extLst>
          </p:cNvPr>
          <p:cNvSpPr/>
          <p:nvPr/>
        </p:nvSpPr>
        <p:spPr>
          <a:xfrm>
            <a:off x="6266049" y="4984603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4, 2, 0]]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CCFED7F-0AFF-310A-69B3-7AA559A1EB19}"/>
              </a:ext>
            </a:extLst>
          </p:cNvPr>
          <p:cNvSpPr/>
          <p:nvPr/>
        </p:nvSpPr>
        <p:spPr>
          <a:xfrm>
            <a:off x="9376573" y="4957686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5, 4]]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9A2DA2-0D65-EE8D-AEBC-6BBE129EDDEE}"/>
              </a:ext>
            </a:extLst>
          </p:cNvPr>
          <p:cNvSpPr txBox="1"/>
          <p:nvPr/>
        </p:nvSpPr>
        <p:spPr>
          <a:xfrm>
            <a:off x="925551" y="1056188"/>
            <a:ext cx="5299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Add embedding and positional encoding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7CFE09-F55F-731A-2220-F83F85CD8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547" y="4358927"/>
            <a:ext cx="3905826" cy="108783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085F98D3-3057-017D-551A-4B1B4FC7D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510" y="1675643"/>
            <a:ext cx="4905881" cy="923329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002B2A08-0CC2-C32B-3645-0C22E9070327}"/>
              </a:ext>
            </a:extLst>
          </p:cNvPr>
          <p:cNvSpPr/>
          <p:nvPr/>
        </p:nvSpPr>
        <p:spPr>
          <a:xfrm>
            <a:off x="3162681" y="1916594"/>
            <a:ext cx="919792" cy="2077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120960" y="5491662"/>
            <a:ext cx="3362036" cy="25863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36A93D-67A0-B3F9-761D-658A96701D8A}"/>
              </a:ext>
            </a:extLst>
          </p:cNvPr>
          <p:cNvSpPr/>
          <p:nvPr/>
        </p:nvSpPr>
        <p:spPr>
          <a:xfrm>
            <a:off x="3748483" y="5776784"/>
            <a:ext cx="1310163" cy="33871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d_model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4</a:t>
            </a:r>
            <a:endParaRPr lang="ko-KR" altLang="en-US" sz="1400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>
            <a:off x="1603722" y="4623442"/>
            <a:ext cx="166254" cy="720436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E88B97B-69A9-C957-9D48-3EA7146248DA}"/>
              </a:ext>
            </a:extLst>
          </p:cNvPr>
          <p:cNvSpPr/>
          <p:nvPr/>
        </p:nvSpPr>
        <p:spPr>
          <a:xfrm>
            <a:off x="126425" y="4640262"/>
            <a:ext cx="1385976" cy="68679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 = 5</a:t>
            </a:r>
            <a:endParaRPr lang="ko-KR" altLang="en-US" sz="14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B55605D-38C8-9F64-3EFA-534B233DB610}"/>
              </a:ext>
            </a:extLst>
          </p:cNvPr>
          <p:cNvSpPr/>
          <p:nvPr/>
        </p:nvSpPr>
        <p:spPr>
          <a:xfrm>
            <a:off x="533388" y="5534268"/>
            <a:ext cx="1385975" cy="338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size = 1</a:t>
            </a:r>
            <a:endParaRPr lang="ko-KR" altLang="en-US" sz="14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B405997-48EB-F8BA-C6FA-96E70871C895}"/>
              </a:ext>
            </a:extLst>
          </p:cNvPr>
          <p:cNvSpPr/>
          <p:nvPr/>
        </p:nvSpPr>
        <p:spPr>
          <a:xfrm>
            <a:off x="2140412" y="3657260"/>
            <a:ext cx="3362036" cy="5694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embedding matrix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(1, 5, 4)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9EF991E-7A4A-C4AE-EACF-6F3A88B75224}"/>
              </a:ext>
            </a:extLst>
          </p:cNvPr>
          <p:cNvCxnSpPr>
            <a:cxnSpLocks/>
          </p:cNvCxnSpPr>
          <p:nvPr/>
        </p:nvCxnSpPr>
        <p:spPr>
          <a:xfrm flipV="1">
            <a:off x="7064037" y="4524981"/>
            <a:ext cx="0" cy="4423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34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Contents</a:t>
            </a:r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042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A2C8B3-F1FB-58A9-9783-4424E05B4E39}"/>
              </a:ext>
            </a:extLst>
          </p:cNvPr>
          <p:cNvSpPr txBox="1"/>
          <p:nvPr/>
        </p:nvSpPr>
        <p:spPr>
          <a:xfrm>
            <a:off x="1847385" y="1382748"/>
            <a:ext cx="8497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https://www.tensorflow.org/text/tutorials/transformer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Tensorflow.org, transformer tutorial</a:t>
            </a:r>
          </a:p>
          <a:p>
            <a:endParaRPr lang="en-US" altLang="ko-KR" dirty="0"/>
          </a:p>
          <a:p>
            <a:r>
              <a:rPr lang="en-US" altLang="ko-KR" dirty="0"/>
              <a:t>translating Portuguese to English using transformer model</a:t>
            </a:r>
          </a:p>
        </p:txBody>
      </p:sp>
    </p:spTree>
    <p:extLst>
      <p:ext uri="{BB962C8B-B14F-4D97-AF65-F5344CB8AC3E}">
        <p14:creationId xmlns:p14="http://schemas.microsoft.com/office/powerpoint/2010/main" val="3199108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FE550DE-A0E0-80F5-6E5A-0ADEE7E47AEF}"/>
              </a:ext>
            </a:extLst>
          </p:cNvPr>
          <p:cNvSpPr/>
          <p:nvPr/>
        </p:nvSpPr>
        <p:spPr>
          <a:xfrm>
            <a:off x="6150935" y="4062544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F03675D-DC62-6CA2-7FE2-68494A523033}"/>
              </a:ext>
            </a:extLst>
          </p:cNvPr>
          <p:cNvSpPr/>
          <p:nvPr/>
        </p:nvSpPr>
        <p:spPr>
          <a:xfrm>
            <a:off x="6150935" y="3304765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88E28DF-DB45-9868-DDE4-601673764111}"/>
              </a:ext>
            </a:extLst>
          </p:cNvPr>
          <p:cNvSpPr/>
          <p:nvPr/>
        </p:nvSpPr>
        <p:spPr>
          <a:xfrm>
            <a:off x="9241355" y="3301597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5825379-69F6-9116-0993-991D464AA36F}"/>
              </a:ext>
            </a:extLst>
          </p:cNvPr>
          <p:cNvCxnSpPr>
            <a:cxnSpLocks/>
            <a:stCxn id="30" idx="0"/>
            <a:endCxn id="31" idx="2"/>
          </p:cNvCxnSpPr>
          <p:nvPr/>
        </p:nvCxnSpPr>
        <p:spPr>
          <a:xfrm flipV="1">
            <a:off x="7064038" y="3753488"/>
            <a:ext cx="0" cy="309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47ED14A-9583-8838-DB5E-6CC594E03AFE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>
            <a:off x="7977140" y="3529127"/>
            <a:ext cx="1264215" cy="754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B0639AC-2A6E-6BA5-EC66-52DCB358327E}"/>
              </a:ext>
            </a:extLst>
          </p:cNvPr>
          <p:cNvCxnSpPr>
            <a:cxnSpLocks/>
          </p:cNvCxnSpPr>
          <p:nvPr/>
        </p:nvCxnSpPr>
        <p:spPr>
          <a:xfrm flipV="1">
            <a:off x="10185992" y="3750320"/>
            <a:ext cx="0" cy="309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3795745-9A3F-BA54-C3C2-33B0DDDA5DED}"/>
              </a:ext>
            </a:extLst>
          </p:cNvPr>
          <p:cNvCxnSpPr>
            <a:cxnSpLocks/>
          </p:cNvCxnSpPr>
          <p:nvPr/>
        </p:nvCxnSpPr>
        <p:spPr>
          <a:xfrm flipV="1">
            <a:off x="10185992" y="2399041"/>
            <a:ext cx="0" cy="763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B360C5C-DE11-DAEC-5B46-018E1BB8E9B9}"/>
              </a:ext>
            </a:extLst>
          </p:cNvPr>
          <p:cNvCxnSpPr>
            <a:cxnSpLocks/>
          </p:cNvCxnSpPr>
          <p:nvPr/>
        </p:nvCxnSpPr>
        <p:spPr>
          <a:xfrm flipV="1">
            <a:off x="10174561" y="4508099"/>
            <a:ext cx="0" cy="44238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E5DDF92-2BB2-FF90-EEF0-4BC6CAE12CCC}"/>
              </a:ext>
            </a:extLst>
          </p:cNvPr>
          <p:cNvSpPr/>
          <p:nvPr/>
        </p:nvSpPr>
        <p:spPr>
          <a:xfrm>
            <a:off x="9241355" y="4059376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4E84232-1A97-4793-A0E6-D0D680FAFEEA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7977140" y="3525959"/>
            <a:ext cx="1264215" cy="3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C9E04AB-479F-CF83-8BDD-51BDCCFBB934}"/>
              </a:ext>
            </a:extLst>
          </p:cNvPr>
          <p:cNvSpPr/>
          <p:nvPr/>
        </p:nvSpPr>
        <p:spPr>
          <a:xfrm>
            <a:off x="5958999" y="3150237"/>
            <a:ext cx="2171003" cy="1527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0FE33AB-1888-E3B0-A5D5-EB30FABC84F1}"/>
              </a:ext>
            </a:extLst>
          </p:cNvPr>
          <p:cNvSpPr/>
          <p:nvPr/>
        </p:nvSpPr>
        <p:spPr>
          <a:xfrm>
            <a:off x="9000828" y="3162621"/>
            <a:ext cx="2171003" cy="1527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88F5AD2-A565-7314-D2A9-D6AEBE6FC7C9}"/>
              </a:ext>
            </a:extLst>
          </p:cNvPr>
          <p:cNvSpPr/>
          <p:nvPr/>
        </p:nvSpPr>
        <p:spPr>
          <a:xfrm>
            <a:off x="8816550" y="1702543"/>
            <a:ext cx="2537250" cy="68508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probability matrix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B678E1D-3B06-6DF6-1FC9-246DA2FD3EE8}"/>
              </a:ext>
            </a:extLst>
          </p:cNvPr>
          <p:cNvSpPr/>
          <p:nvPr/>
        </p:nvSpPr>
        <p:spPr>
          <a:xfrm>
            <a:off x="9225354" y="2670990"/>
            <a:ext cx="1826205" cy="267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BDB9E0-CF24-D252-7805-41BE4F8B2BEE}"/>
              </a:ext>
            </a:extLst>
          </p:cNvPr>
          <p:cNvSpPr/>
          <p:nvPr/>
        </p:nvSpPr>
        <p:spPr>
          <a:xfrm>
            <a:off x="6266049" y="4984603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4, 2, 0]]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CCFED7F-0AFF-310A-69B3-7AA559A1EB19}"/>
              </a:ext>
            </a:extLst>
          </p:cNvPr>
          <p:cNvSpPr/>
          <p:nvPr/>
        </p:nvSpPr>
        <p:spPr>
          <a:xfrm>
            <a:off x="9376573" y="4957686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5, 4]]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9A2DA2-0D65-EE8D-AEBC-6BBE129EDDEE}"/>
              </a:ext>
            </a:extLst>
          </p:cNvPr>
          <p:cNvSpPr txBox="1"/>
          <p:nvPr/>
        </p:nvSpPr>
        <p:spPr>
          <a:xfrm>
            <a:off x="925551" y="1056188"/>
            <a:ext cx="5299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Add embedding and positional encoding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085F98D3-3057-017D-551A-4B1B4FC7D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10" y="1675643"/>
            <a:ext cx="4905881" cy="923329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002B2A08-0CC2-C32B-3645-0C22E9070327}"/>
              </a:ext>
            </a:extLst>
          </p:cNvPr>
          <p:cNvSpPr/>
          <p:nvPr/>
        </p:nvSpPr>
        <p:spPr>
          <a:xfrm>
            <a:off x="3162681" y="1916594"/>
            <a:ext cx="919792" cy="2077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120960" y="5491662"/>
            <a:ext cx="3362036" cy="25863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36A93D-67A0-B3F9-761D-658A96701D8A}"/>
              </a:ext>
            </a:extLst>
          </p:cNvPr>
          <p:cNvSpPr/>
          <p:nvPr/>
        </p:nvSpPr>
        <p:spPr>
          <a:xfrm>
            <a:off x="3748483" y="5776784"/>
            <a:ext cx="1310163" cy="33871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d_model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4</a:t>
            </a:r>
            <a:endParaRPr lang="ko-KR" altLang="en-US" sz="1400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>
            <a:off x="1603722" y="3934691"/>
            <a:ext cx="241666" cy="1409187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E88B97B-69A9-C957-9D48-3EA7146248DA}"/>
              </a:ext>
            </a:extLst>
          </p:cNvPr>
          <p:cNvSpPr/>
          <p:nvPr/>
        </p:nvSpPr>
        <p:spPr>
          <a:xfrm>
            <a:off x="126425" y="4557138"/>
            <a:ext cx="1385976" cy="33871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pe_input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10</a:t>
            </a:r>
            <a:endParaRPr lang="ko-KR" altLang="en-US" sz="14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B55605D-38C8-9F64-3EFA-534B233DB610}"/>
              </a:ext>
            </a:extLst>
          </p:cNvPr>
          <p:cNvSpPr/>
          <p:nvPr/>
        </p:nvSpPr>
        <p:spPr>
          <a:xfrm>
            <a:off x="533388" y="5534268"/>
            <a:ext cx="1385975" cy="338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size = 1</a:t>
            </a:r>
            <a:endParaRPr lang="ko-KR" altLang="en-US" sz="14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B405997-48EB-F8BA-C6FA-96E70871C895}"/>
              </a:ext>
            </a:extLst>
          </p:cNvPr>
          <p:cNvSpPr/>
          <p:nvPr/>
        </p:nvSpPr>
        <p:spPr>
          <a:xfrm>
            <a:off x="2161550" y="2938259"/>
            <a:ext cx="3362036" cy="5694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positional encoding matrix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(1, 10, 4)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9EF991E-7A4A-C4AE-EACF-6F3A88B75224}"/>
              </a:ext>
            </a:extLst>
          </p:cNvPr>
          <p:cNvCxnSpPr>
            <a:cxnSpLocks/>
          </p:cNvCxnSpPr>
          <p:nvPr/>
        </p:nvCxnSpPr>
        <p:spPr>
          <a:xfrm flipV="1">
            <a:off x="7064037" y="4524981"/>
            <a:ext cx="0" cy="4423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5246DFB-F115-F3BD-9F79-4DE9B3200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007" y="3619979"/>
            <a:ext cx="3620005" cy="1810003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F5E5949D-C3B2-A6EE-7FF2-F73B30B7DB51}"/>
              </a:ext>
            </a:extLst>
          </p:cNvPr>
          <p:cNvSpPr/>
          <p:nvPr/>
        </p:nvSpPr>
        <p:spPr>
          <a:xfrm>
            <a:off x="2006007" y="2326322"/>
            <a:ext cx="977338" cy="24494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500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FE550DE-A0E0-80F5-6E5A-0ADEE7E47AEF}"/>
              </a:ext>
            </a:extLst>
          </p:cNvPr>
          <p:cNvSpPr/>
          <p:nvPr/>
        </p:nvSpPr>
        <p:spPr>
          <a:xfrm>
            <a:off x="6150935" y="4062544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F03675D-DC62-6CA2-7FE2-68494A523033}"/>
              </a:ext>
            </a:extLst>
          </p:cNvPr>
          <p:cNvSpPr/>
          <p:nvPr/>
        </p:nvSpPr>
        <p:spPr>
          <a:xfrm>
            <a:off x="6150935" y="3304765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88E28DF-DB45-9868-DDE4-601673764111}"/>
              </a:ext>
            </a:extLst>
          </p:cNvPr>
          <p:cNvSpPr/>
          <p:nvPr/>
        </p:nvSpPr>
        <p:spPr>
          <a:xfrm>
            <a:off x="9241355" y="3301597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5825379-69F6-9116-0993-991D464AA36F}"/>
              </a:ext>
            </a:extLst>
          </p:cNvPr>
          <p:cNvCxnSpPr>
            <a:cxnSpLocks/>
            <a:stCxn id="30" idx="0"/>
            <a:endCxn id="31" idx="2"/>
          </p:cNvCxnSpPr>
          <p:nvPr/>
        </p:nvCxnSpPr>
        <p:spPr>
          <a:xfrm flipV="1">
            <a:off x="7064038" y="3753488"/>
            <a:ext cx="0" cy="309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47ED14A-9583-8838-DB5E-6CC594E03AFE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>
            <a:off x="7977140" y="3529127"/>
            <a:ext cx="1264215" cy="754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B0639AC-2A6E-6BA5-EC66-52DCB358327E}"/>
              </a:ext>
            </a:extLst>
          </p:cNvPr>
          <p:cNvCxnSpPr>
            <a:cxnSpLocks/>
          </p:cNvCxnSpPr>
          <p:nvPr/>
        </p:nvCxnSpPr>
        <p:spPr>
          <a:xfrm flipV="1">
            <a:off x="10185992" y="3750320"/>
            <a:ext cx="0" cy="309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3795745-9A3F-BA54-C3C2-33B0DDDA5DED}"/>
              </a:ext>
            </a:extLst>
          </p:cNvPr>
          <p:cNvCxnSpPr>
            <a:cxnSpLocks/>
          </p:cNvCxnSpPr>
          <p:nvPr/>
        </p:nvCxnSpPr>
        <p:spPr>
          <a:xfrm flipV="1">
            <a:off x="10185992" y="2399041"/>
            <a:ext cx="0" cy="763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B360C5C-DE11-DAEC-5B46-018E1BB8E9B9}"/>
              </a:ext>
            </a:extLst>
          </p:cNvPr>
          <p:cNvCxnSpPr>
            <a:cxnSpLocks/>
          </p:cNvCxnSpPr>
          <p:nvPr/>
        </p:nvCxnSpPr>
        <p:spPr>
          <a:xfrm flipV="1">
            <a:off x="10174561" y="4508099"/>
            <a:ext cx="0" cy="44238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E5DDF92-2BB2-FF90-EEF0-4BC6CAE12CCC}"/>
              </a:ext>
            </a:extLst>
          </p:cNvPr>
          <p:cNvSpPr/>
          <p:nvPr/>
        </p:nvSpPr>
        <p:spPr>
          <a:xfrm>
            <a:off x="9241355" y="4059376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4E84232-1A97-4793-A0E6-D0D680FAFEEA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7977140" y="3525959"/>
            <a:ext cx="1264215" cy="3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C9E04AB-479F-CF83-8BDD-51BDCCFBB934}"/>
              </a:ext>
            </a:extLst>
          </p:cNvPr>
          <p:cNvSpPr/>
          <p:nvPr/>
        </p:nvSpPr>
        <p:spPr>
          <a:xfrm>
            <a:off x="5958999" y="3150237"/>
            <a:ext cx="2171003" cy="1527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0FE33AB-1888-E3B0-A5D5-EB30FABC84F1}"/>
              </a:ext>
            </a:extLst>
          </p:cNvPr>
          <p:cNvSpPr/>
          <p:nvPr/>
        </p:nvSpPr>
        <p:spPr>
          <a:xfrm>
            <a:off x="9000828" y="3162621"/>
            <a:ext cx="2171003" cy="1527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88F5AD2-A565-7314-D2A9-D6AEBE6FC7C9}"/>
              </a:ext>
            </a:extLst>
          </p:cNvPr>
          <p:cNvSpPr/>
          <p:nvPr/>
        </p:nvSpPr>
        <p:spPr>
          <a:xfrm>
            <a:off x="8816550" y="1702543"/>
            <a:ext cx="2537250" cy="68508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probability matrix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B678E1D-3B06-6DF6-1FC9-246DA2FD3EE8}"/>
              </a:ext>
            </a:extLst>
          </p:cNvPr>
          <p:cNvSpPr/>
          <p:nvPr/>
        </p:nvSpPr>
        <p:spPr>
          <a:xfrm>
            <a:off x="9225354" y="2670990"/>
            <a:ext cx="1826205" cy="267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BDB9E0-CF24-D252-7805-41BE4F8B2BEE}"/>
              </a:ext>
            </a:extLst>
          </p:cNvPr>
          <p:cNvSpPr/>
          <p:nvPr/>
        </p:nvSpPr>
        <p:spPr>
          <a:xfrm>
            <a:off x="6266049" y="4984603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4, 2, 0]]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CCFED7F-0AFF-310A-69B3-7AA559A1EB19}"/>
              </a:ext>
            </a:extLst>
          </p:cNvPr>
          <p:cNvSpPr/>
          <p:nvPr/>
        </p:nvSpPr>
        <p:spPr>
          <a:xfrm>
            <a:off x="9376573" y="4957686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5, 4]]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9A2DA2-0D65-EE8D-AEBC-6BBE129EDDEE}"/>
              </a:ext>
            </a:extLst>
          </p:cNvPr>
          <p:cNvSpPr txBox="1"/>
          <p:nvPr/>
        </p:nvSpPr>
        <p:spPr>
          <a:xfrm>
            <a:off x="925551" y="1056188"/>
            <a:ext cx="5299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Add embedding and positional encoding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085F98D3-3057-017D-551A-4B1B4FC7D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10" y="1675643"/>
            <a:ext cx="4905881" cy="923329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002B2A08-0CC2-C32B-3645-0C22E9070327}"/>
              </a:ext>
            </a:extLst>
          </p:cNvPr>
          <p:cNvSpPr/>
          <p:nvPr/>
        </p:nvSpPr>
        <p:spPr>
          <a:xfrm>
            <a:off x="3162681" y="1916594"/>
            <a:ext cx="919792" cy="2077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120960" y="5491662"/>
            <a:ext cx="3362036" cy="25863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36A93D-67A0-B3F9-761D-658A96701D8A}"/>
              </a:ext>
            </a:extLst>
          </p:cNvPr>
          <p:cNvSpPr/>
          <p:nvPr/>
        </p:nvSpPr>
        <p:spPr>
          <a:xfrm>
            <a:off x="3748483" y="5776784"/>
            <a:ext cx="1310163" cy="33871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d_model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4</a:t>
            </a:r>
            <a:endParaRPr lang="ko-KR" altLang="en-US" sz="14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B55605D-38C8-9F64-3EFA-534B233DB610}"/>
              </a:ext>
            </a:extLst>
          </p:cNvPr>
          <p:cNvSpPr/>
          <p:nvPr/>
        </p:nvSpPr>
        <p:spPr>
          <a:xfrm>
            <a:off x="533388" y="5534268"/>
            <a:ext cx="1385975" cy="338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size = 1</a:t>
            </a:r>
            <a:endParaRPr lang="ko-KR" altLang="en-US" sz="14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B405997-48EB-F8BA-C6FA-96E70871C895}"/>
              </a:ext>
            </a:extLst>
          </p:cNvPr>
          <p:cNvSpPr/>
          <p:nvPr/>
        </p:nvSpPr>
        <p:spPr>
          <a:xfrm>
            <a:off x="1996738" y="3697080"/>
            <a:ext cx="3610479" cy="5694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embedding and positional encoding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(1, 5, 4)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9EF991E-7A4A-C4AE-EACF-6F3A88B75224}"/>
              </a:ext>
            </a:extLst>
          </p:cNvPr>
          <p:cNvCxnSpPr>
            <a:cxnSpLocks/>
          </p:cNvCxnSpPr>
          <p:nvPr/>
        </p:nvCxnSpPr>
        <p:spPr>
          <a:xfrm flipV="1">
            <a:off x="7064037" y="4524981"/>
            <a:ext cx="0" cy="4423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55544CBA-3942-2B86-B786-322976259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738" y="4383747"/>
            <a:ext cx="3610479" cy="990738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45DFF68F-704B-B4C9-0AD0-338D90102068}"/>
              </a:ext>
            </a:extLst>
          </p:cNvPr>
          <p:cNvSpPr/>
          <p:nvPr/>
        </p:nvSpPr>
        <p:spPr>
          <a:xfrm>
            <a:off x="266263" y="4623966"/>
            <a:ext cx="1385976" cy="68679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 = 5</a:t>
            </a:r>
            <a:endParaRPr lang="ko-KR" altLang="en-US" sz="1400" dirty="0"/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B41CABA8-835D-B7D7-FD14-53B9D1E43FFF}"/>
              </a:ext>
            </a:extLst>
          </p:cNvPr>
          <p:cNvSpPr/>
          <p:nvPr/>
        </p:nvSpPr>
        <p:spPr>
          <a:xfrm>
            <a:off x="1746956" y="4613408"/>
            <a:ext cx="166254" cy="720436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651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FE550DE-A0E0-80F5-6E5A-0ADEE7E47AEF}"/>
              </a:ext>
            </a:extLst>
          </p:cNvPr>
          <p:cNvSpPr/>
          <p:nvPr/>
        </p:nvSpPr>
        <p:spPr>
          <a:xfrm>
            <a:off x="6150935" y="4062544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F03675D-DC62-6CA2-7FE2-68494A523033}"/>
              </a:ext>
            </a:extLst>
          </p:cNvPr>
          <p:cNvSpPr/>
          <p:nvPr/>
        </p:nvSpPr>
        <p:spPr>
          <a:xfrm>
            <a:off x="6150935" y="3304765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88E28DF-DB45-9868-DDE4-601673764111}"/>
              </a:ext>
            </a:extLst>
          </p:cNvPr>
          <p:cNvSpPr/>
          <p:nvPr/>
        </p:nvSpPr>
        <p:spPr>
          <a:xfrm>
            <a:off x="9241355" y="3301597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5825379-69F6-9116-0993-991D464AA36F}"/>
              </a:ext>
            </a:extLst>
          </p:cNvPr>
          <p:cNvCxnSpPr>
            <a:cxnSpLocks/>
            <a:stCxn id="30" idx="0"/>
            <a:endCxn id="31" idx="2"/>
          </p:cNvCxnSpPr>
          <p:nvPr/>
        </p:nvCxnSpPr>
        <p:spPr>
          <a:xfrm flipV="1">
            <a:off x="7064038" y="3753488"/>
            <a:ext cx="0" cy="309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47ED14A-9583-8838-DB5E-6CC594E03AFE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>
            <a:off x="7977140" y="3529127"/>
            <a:ext cx="1264215" cy="754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B0639AC-2A6E-6BA5-EC66-52DCB358327E}"/>
              </a:ext>
            </a:extLst>
          </p:cNvPr>
          <p:cNvCxnSpPr>
            <a:cxnSpLocks/>
          </p:cNvCxnSpPr>
          <p:nvPr/>
        </p:nvCxnSpPr>
        <p:spPr>
          <a:xfrm flipV="1">
            <a:off x="10185992" y="3750320"/>
            <a:ext cx="0" cy="309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3795745-9A3F-BA54-C3C2-33B0DDDA5DED}"/>
              </a:ext>
            </a:extLst>
          </p:cNvPr>
          <p:cNvCxnSpPr>
            <a:cxnSpLocks/>
          </p:cNvCxnSpPr>
          <p:nvPr/>
        </p:nvCxnSpPr>
        <p:spPr>
          <a:xfrm flipV="1">
            <a:off x="10185992" y="2399041"/>
            <a:ext cx="0" cy="763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B360C5C-DE11-DAEC-5B46-018E1BB8E9B9}"/>
              </a:ext>
            </a:extLst>
          </p:cNvPr>
          <p:cNvCxnSpPr>
            <a:cxnSpLocks/>
          </p:cNvCxnSpPr>
          <p:nvPr/>
        </p:nvCxnSpPr>
        <p:spPr>
          <a:xfrm flipV="1">
            <a:off x="10174561" y="4508099"/>
            <a:ext cx="0" cy="4423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E5DDF92-2BB2-FF90-EEF0-4BC6CAE12CCC}"/>
              </a:ext>
            </a:extLst>
          </p:cNvPr>
          <p:cNvSpPr/>
          <p:nvPr/>
        </p:nvSpPr>
        <p:spPr>
          <a:xfrm>
            <a:off x="9241355" y="4059376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4E84232-1A97-4793-A0E6-D0D680FAFEEA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7977140" y="3525959"/>
            <a:ext cx="1264215" cy="3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C9E04AB-479F-CF83-8BDD-51BDCCFBB934}"/>
              </a:ext>
            </a:extLst>
          </p:cNvPr>
          <p:cNvSpPr/>
          <p:nvPr/>
        </p:nvSpPr>
        <p:spPr>
          <a:xfrm>
            <a:off x="5958999" y="3150237"/>
            <a:ext cx="2171003" cy="1527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0FE33AB-1888-E3B0-A5D5-EB30FABC84F1}"/>
              </a:ext>
            </a:extLst>
          </p:cNvPr>
          <p:cNvSpPr/>
          <p:nvPr/>
        </p:nvSpPr>
        <p:spPr>
          <a:xfrm>
            <a:off x="9000828" y="3162621"/>
            <a:ext cx="2171003" cy="1527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88F5AD2-A565-7314-D2A9-D6AEBE6FC7C9}"/>
              </a:ext>
            </a:extLst>
          </p:cNvPr>
          <p:cNvSpPr/>
          <p:nvPr/>
        </p:nvSpPr>
        <p:spPr>
          <a:xfrm>
            <a:off x="8816550" y="1702543"/>
            <a:ext cx="2537250" cy="68508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probability matrix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B678E1D-3B06-6DF6-1FC9-246DA2FD3EE8}"/>
              </a:ext>
            </a:extLst>
          </p:cNvPr>
          <p:cNvSpPr/>
          <p:nvPr/>
        </p:nvSpPr>
        <p:spPr>
          <a:xfrm>
            <a:off x="9225354" y="2670990"/>
            <a:ext cx="1826205" cy="267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BDB9E0-CF24-D252-7805-41BE4F8B2BEE}"/>
              </a:ext>
            </a:extLst>
          </p:cNvPr>
          <p:cNvSpPr/>
          <p:nvPr/>
        </p:nvSpPr>
        <p:spPr>
          <a:xfrm>
            <a:off x="6266049" y="4984603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4, 2, 0]]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CCFED7F-0AFF-310A-69B3-7AA559A1EB19}"/>
              </a:ext>
            </a:extLst>
          </p:cNvPr>
          <p:cNvSpPr/>
          <p:nvPr/>
        </p:nvSpPr>
        <p:spPr>
          <a:xfrm>
            <a:off x="9376573" y="4957686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5, 4]]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9A2DA2-0D65-EE8D-AEBC-6BBE129EDDEE}"/>
              </a:ext>
            </a:extLst>
          </p:cNvPr>
          <p:cNvSpPr txBox="1"/>
          <p:nvPr/>
        </p:nvSpPr>
        <p:spPr>
          <a:xfrm>
            <a:off x="925551" y="1056188"/>
            <a:ext cx="5299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Add embedding and positional encoding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085F98D3-3057-017D-551A-4B1B4FC7D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10" y="1675643"/>
            <a:ext cx="4905881" cy="923329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002B2A08-0CC2-C32B-3645-0C22E9070327}"/>
              </a:ext>
            </a:extLst>
          </p:cNvPr>
          <p:cNvSpPr/>
          <p:nvPr/>
        </p:nvSpPr>
        <p:spPr>
          <a:xfrm>
            <a:off x="3162681" y="1916594"/>
            <a:ext cx="919792" cy="2077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120960" y="5491662"/>
            <a:ext cx="3362036" cy="25863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36A93D-67A0-B3F9-761D-658A96701D8A}"/>
              </a:ext>
            </a:extLst>
          </p:cNvPr>
          <p:cNvSpPr/>
          <p:nvPr/>
        </p:nvSpPr>
        <p:spPr>
          <a:xfrm>
            <a:off x="3748483" y="5776784"/>
            <a:ext cx="1310163" cy="33871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d_model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4</a:t>
            </a:r>
            <a:endParaRPr lang="ko-KR" altLang="en-US" sz="14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B55605D-38C8-9F64-3EFA-534B233DB610}"/>
              </a:ext>
            </a:extLst>
          </p:cNvPr>
          <p:cNvSpPr/>
          <p:nvPr/>
        </p:nvSpPr>
        <p:spPr>
          <a:xfrm>
            <a:off x="533388" y="5534268"/>
            <a:ext cx="1385975" cy="338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size = 1</a:t>
            </a:r>
            <a:endParaRPr lang="ko-KR" altLang="en-US" sz="14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B405997-48EB-F8BA-C6FA-96E70871C895}"/>
              </a:ext>
            </a:extLst>
          </p:cNvPr>
          <p:cNvSpPr/>
          <p:nvPr/>
        </p:nvSpPr>
        <p:spPr>
          <a:xfrm>
            <a:off x="1996738" y="3697080"/>
            <a:ext cx="3610479" cy="5694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embedding and positional encoding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(1, 4, 4)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9EF991E-7A4A-C4AE-EACF-6F3A88B75224}"/>
              </a:ext>
            </a:extLst>
          </p:cNvPr>
          <p:cNvCxnSpPr>
            <a:cxnSpLocks/>
          </p:cNvCxnSpPr>
          <p:nvPr/>
        </p:nvCxnSpPr>
        <p:spPr>
          <a:xfrm flipV="1">
            <a:off x="7064037" y="4524981"/>
            <a:ext cx="0" cy="44238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5DFF68F-704B-B4C9-0AD0-338D90102068}"/>
              </a:ext>
            </a:extLst>
          </p:cNvPr>
          <p:cNvSpPr/>
          <p:nvPr/>
        </p:nvSpPr>
        <p:spPr>
          <a:xfrm>
            <a:off x="266263" y="4623966"/>
            <a:ext cx="1385976" cy="68679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 = 4</a:t>
            </a:r>
            <a:endParaRPr lang="ko-KR" altLang="en-US" sz="1400" dirty="0"/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B41CABA8-835D-B7D7-FD14-53B9D1E43FFF}"/>
              </a:ext>
            </a:extLst>
          </p:cNvPr>
          <p:cNvSpPr/>
          <p:nvPr/>
        </p:nvSpPr>
        <p:spPr>
          <a:xfrm>
            <a:off x="1746956" y="4613408"/>
            <a:ext cx="166254" cy="720436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9F7043-1011-DB20-6F6F-7F8C75C8D584}"/>
              </a:ext>
            </a:extLst>
          </p:cNvPr>
          <p:cNvSpPr txBox="1"/>
          <p:nvPr/>
        </p:nvSpPr>
        <p:spPr>
          <a:xfrm>
            <a:off x="922510" y="2804624"/>
            <a:ext cx="5299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Same step with target input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B88B19-DFF5-28F1-55F6-6F833D39D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82" y="4505053"/>
            <a:ext cx="3600953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68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FE550DE-A0E0-80F5-6E5A-0ADEE7E47AEF}"/>
              </a:ext>
            </a:extLst>
          </p:cNvPr>
          <p:cNvSpPr/>
          <p:nvPr/>
        </p:nvSpPr>
        <p:spPr>
          <a:xfrm>
            <a:off x="6150935" y="4062544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F03675D-DC62-6CA2-7FE2-68494A523033}"/>
              </a:ext>
            </a:extLst>
          </p:cNvPr>
          <p:cNvSpPr/>
          <p:nvPr/>
        </p:nvSpPr>
        <p:spPr>
          <a:xfrm>
            <a:off x="6150935" y="3304765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88E28DF-DB45-9868-DDE4-601673764111}"/>
              </a:ext>
            </a:extLst>
          </p:cNvPr>
          <p:cNvSpPr/>
          <p:nvPr/>
        </p:nvSpPr>
        <p:spPr>
          <a:xfrm>
            <a:off x="9241355" y="3301597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5825379-69F6-9116-0993-991D464AA36F}"/>
              </a:ext>
            </a:extLst>
          </p:cNvPr>
          <p:cNvCxnSpPr>
            <a:cxnSpLocks/>
            <a:stCxn id="30" idx="0"/>
            <a:endCxn id="31" idx="2"/>
          </p:cNvCxnSpPr>
          <p:nvPr/>
        </p:nvCxnSpPr>
        <p:spPr>
          <a:xfrm flipV="1">
            <a:off x="7064038" y="3753488"/>
            <a:ext cx="0" cy="309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47ED14A-9583-8838-DB5E-6CC594E03AFE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>
            <a:off x="7977140" y="3529127"/>
            <a:ext cx="1264215" cy="754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B0639AC-2A6E-6BA5-EC66-52DCB358327E}"/>
              </a:ext>
            </a:extLst>
          </p:cNvPr>
          <p:cNvCxnSpPr>
            <a:cxnSpLocks/>
          </p:cNvCxnSpPr>
          <p:nvPr/>
        </p:nvCxnSpPr>
        <p:spPr>
          <a:xfrm flipV="1">
            <a:off x="10185992" y="3750320"/>
            <a:ext cx="0" cy="309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3795745-9A3F-BA54-C3C2-33B0DDDA5DED}"/>
              </a:ext>
            </a:extLst>
          </p:cNvPr>
          <p:cNvCxnSpPr>
            <a:cxnSpLocks/>
          </p:cNvCxnSpPr>
          <p:nvPr/>
        </p:nvCxnSpPr>
        <p:spPr>
          <a:xfrm flipV="1">
            <a:off x="10185992" y="2399041"/>
            <a:ext cx="0" cy="763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B360C5C-DE11-DAEC-5B46-018E1BB8E9B9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10174561" y="4508099"/>
            <a:ext cx="0" cy="877214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E5DDF92-2BB2-FF90-EEF0-4BC6CAE12CCC}"/>
              </a:ext>
            </a:extLst>
          </p:cNvPr>
          <p:cNvSpPr/>
          <p:nvPr/>
        </p:nvSpPr>
        <p:spPr>
          <a:xfrm>
            <a:off x="9241355" y="4059376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4E84232-1A97-4793-A0E6-D0D680FAFEEA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7977140" y="3525959"/>
            <a:ext cx="1264215" cy="3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C9E04AB-479F-CF83-8BDD-51BDCCFBB934}"/>
              </a:ext>
            </a:extLst>
          </p:cNvPr>
          <p:cNvSpPr/>
          <p:nvPr/>
        </p:nvSpPr>
        <p:spPr>
          <a:xfrm>
            <a:off x="5958999" y="3150237"/>
            <a:ext cx="2171003" cy="1527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0FE33AB-1888-E3B0-A5D5-EB30FABC84F1}"/>
              </a:ext>
            </a:extLst>
          </p:cNvPr>
          <p:cNvSpPr/>
          <p:nvPr/>
        </p:nvSpPr>
        <p:spPr>
          <a:xfrm>
            <a:off x="9000828" y="3162621"/>
            <a:ext cx="2171003" cy="1527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88F5AD2-A565-7314-D2A9-D6AEBE6FC7C9}"/>
              </a:ext>
            </a:extLst>
          </p:cNvPr>
          <p:cNvSpPr/>
          <p:nvPr/>
        </p:nvSpPr>
        <p:spPr>
          <a:xfrm>
            <a:off x="8816550" y="1702543"/>
            <a:ext cx="2537250" cy="68508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probability matrix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B678E1D-3B06-6DF6-1FC9-246DA2FD3EE8}"/>
              </a:ext>
            </a:extLst>
          </p:cNvPr>
          <p:cNvSpPr/>
          <p:nvPr/>
        </p:nvSpPr>
        <p:spPr>
          <a:xfrm>
            <a:off x="9225354" y="2670990"/>
            <a:ext cx="1826205" cy="267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BDB9E0-CF24-D252-7805-41BE4F8B2BEE}"/>
              </a:ext>
            </a:extLst>
          </p:cNvPr>
          <p:cNvSpPr/>
          <p:nvPr/>
        </p:nvSpPr>
        <p:spPr>
          <a:xfrm>
            <a:off x="6266049" y="5411866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4, 2, 0]]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CCFED7F-0AFF-310A-69B3-7AA559A1EB19}"/>
              </a:ext>
            </a:extLst>
          </p:cNvPr>
          <p:cNvSpPr/>
          <p:nvPr/>
        </p:nvSpPr>
        <p:spPr>
          <a:xfrm>
            <a:off x="9376573" y="5385313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5, 4]]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9A2DA2-0D65-EE8D-AEBC-6BBE129EDDEE}"/>
              </a:ext>
            </a:extLst>
          </p:cNvPr>
          <p:cNvSpPr txBox="1"/>
          <p:nvPr/>
        </p:nvSpPr>
        <p:spPr>
          <a:xfrm>
            <a:off x="925551" y="1056188"/>
            <a:ext cx="52997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This (1, 5, 4) shape matrix is</a:t>
            </a:r>
          </a:p>
          <a:p>
            <a:r>
              <a:rPr lang="en-US" altLang="ko-KR" dirty="0"/>
              <a:t>    input of Encoder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9EF991E-7A4A-C4AE-EACF-6F3A88B75224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7064037" y="4524981"/>
            <a:ext cx="0" cy="88688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>
            <a:extLst>
              <a:ext uri="{FF2B5EF4-FFF2-40B4-BE49-F238E27FC236}">
                <a16:creationId xmlns:a16="http://schemas.microsoft.com/office/drawing/2014/main" id="{5AFD4468-DA1B-0164-494E-3C94D0C8F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738" y="1829188"/>
            <a:ext cx="3610479" cy="990738"/>
          </a:xfrm>
          <a:prstGeom prst="rect">
            <a:avLst/>
          </a:prstGeom>
        </p:spPr>
      </p:pic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E2FB0577-DEE0-E075-60D6-B582E1A95688}"/>
              </a:ext>
            </a:extLst>
          </p:cNvPr>
          <p:cNvSpPr/>
          <p:nvPr/>
        </p:nvSpPr>
        <p:spPr>
          <a:xfrm>
            <a:off x="2006007" y="2903989"/>
            <a:ext cx="3362036" cy="25863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57D9DCF-7A78-E7BB-ED07-418B91955A77}"/>
              </a:ext>
            </a:extLst>
          </p:cNvPr>
          <p:cNvSpPr/>
          <p:nvPr/>
        </p:nvSpPr>
        <p:spPr>
          <a:xfrm>
            <a:off x="3633530" y="3189111"/>
            <a:ext cx="1310163" cy="33871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d_model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4</a:t>
            </a:r>
            <a:endParaRPr lang="ko-KR" altLang="en-US" sz="14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376BC7-1D91-C0CF-817E-959467921484}"/>
              </a:ext>
            </a:extLst>
          </p:cNvPr>
          <p:cNvSpPr/>
          <p:nvPr/>
        </p:nvSpPr>
        <p:spPr>
          <a:xfrm>
            <a:off x="418435" y="2946595"/>
            <a:ext cx="1385975" cy="338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size = 1</a:t>
            </a:r>
            <a:endParaRPr lang="ko-KR" altLang="en-US" sz="14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7AA48F5-840E-7FD8-6023-4FE7AFCD0BCB}"/>
              </a:ext>
            </a:extLst>
          </p:cNvPr>
          <p:cNvSpPr/>
          <p:nvPr/>
        </p:nvSpPr>
        <p:spPr>
          <a:xfrm>
            <a:off x="151310" y="2036293"/>
            <a:ext cx="1385976" cy="68679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 = 5</a:t>
            </a:r>
            <a:endParaRPr lang="ko-KR" altLang="en-US" sz="1400" dirty="0"/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7BCE4D37-5633-C203-77D4-5252562F92CA}"/>
              </a:ext>
            </a:extLst>
          </p:cNvPr>
          <p:cNvSpPr/>
          <p:nvPr/>
        </p:nvSpPr>
        <p:spPr>
          <a:xfrm>
            <a:off x="1632003" y="2025735"/>
            <a:ext cx="166254" cy="720436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CD9A0DA-F784-B1E7-EEBE-3AA0590B52F3}"/>
              </a:ext>
            </a:extLst>
          </p:cNvPr>
          <p:cNvSpPr/>
          <p:nvPr/>
        </p:nvSpPr>
        <p:spPr>
          <a:xfrm>
            <a:off x="6117590" y="4848944"/>
            <a:ext cx="1892892" cy="33871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matrix</a:t>
            </a:r>
            <a:endParaRPr lang="ko-KR" altLang="en-US" sz="14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53EB675-136A-FA70-AB7D-168CAF969CCC}"/>
              </a:ext>
            </a:extLst>
          </p:cNvPr>
          <p:cNvSpPr/>
          <p:nvPr/>
        </p:nvSpPr>
        <p:spPr>
          <a:xfrm>
            <a:off x="9258436" y="4828296"/>
            <a:ext cx="1892892" cy="33871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matrix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91597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26C4E727-A3AD-024A-4E55-70581DBBE8EB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10174561" y="4508099"/>
            <a:ext cx="0" cy="877214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5975495-73CB-C4D0-9EFB-B2AC8231F53F}"/>
              </a:ext>
            </a:extLst>
          </p:cNvPr>
          <p:cNvSpPr/>
          <p:nvPr/>
        </p:nvSpPr>
        <p:spPr>
          <a:xfrm>
            <a:off x="6266049" y="5411866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4, 2, 0]]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AA38775-76DA-B11B-5F2F-BB06323BEB6E}"/>
              </a:ext>
            </a:extLst>
          </p:cNvPr>
          <p:cNvSpPr/>
          <p:nvPr/>
        </p:nvSpPr>
        <p:spPr>
          <a:xfrm>
            <a:off x="9376573" y="5385313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5, 4]]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61CB07B-4941-FBE7-831F-30020AD91175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7064037" y="4524981"/>
            <a:ext cx="0" cy="88688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1234291-BD26-53E7-DCB7-30AE8DD29C22}"/>
              </a:ext>
            </a:extLst>
          </p:cNvPr>
          <p:cNvSpPr/>
          <p:nvPr/>
        </p:nvSpPr>
        <p:spPr>
          <a:xfrm>
            <a:off x="6117590" y="4848944"/>
            <a:ext cx="1892892" cy="33871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matrix</a:t>
            </a:r>
            <a:endParaRPr lang="ko-KR" altLang="en-US" sz="14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8D1C55C-9F70-7601-8CE5-C1A22AC42202}"/>
              </a:ext>
            </a:extLst>
          </p:cNvPr>
          <p:cNvSpPr/>
          <p:nvPr/>
        </p:nvSpPr>
        <p:spPr>
          <a:xfrm>
            <a:off x="9258436" y="4828296"/>
            <a:ext cx="1892892" cy="33871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matrix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1B569A0-97E8-EE04-D3A6-8BAA76DE2701}"/>
              </a:ext>
            </a:extLst>
          </p:cNvPr>
          <p:cNvSpPr/>
          <p:nvPr/>
        </p:nvSpPr>
        <p:spPr>
          <a:xfrm>
            <a:off x="1429060" y="2500040"/>
            <a:ext cx="1671637" cy="1603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B904D18-8B57-B515-3112-95B3E54E23D5}"/>
              </a:ext>
            </a:extLst>
          </p:cNvPr>
          <p:cNvCxnSpPr>
            <a:cxnSpLocks/>
          </p:cNvCxnSpPr>
          <p:nvPr/>
        </p:nvCxnSpPr>
        <p:spPr>
          <a:xfrm flipV="1">
            <a:off x="2267714" y="2281382"/>
            <a:ext cx="0" cy="215102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FE550DE-A0E0-80F5-6E5A-0ADEE7E47AEF}"/>
              </a:ext>
            </a:extLst>
          </p:cNvPr>
          <p:cNvSpPr/>
          <p:nvPr/>
        </p:nvSpPr>
        <p:spPr>
          <a:xfrm>
            <a:off x="6150935" y="4062544"/>
            <a:ext cx="1826205" cy="44872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F03675D-DC62-6CA2-7FE2-68494A523033}"/>
              </a:ext>
            </a:extLst>
          </p:cNvPr>
          <p:cNvSpPr/>
          <p:nvPr/>
        </p:nvSpPr>
        <p:spPr>
          <a:xfrm>
            <a:off x="6150935" y="3304765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88E28DF-DB45-9868-DDE4-601673764111}"/>
              </a:ext>
            </a:extLst>
          </p:cNvPr>
          <p:cNvSpPr/>
          <p:nvPr/>
        </p:nvSpPr>
        <p:spPr>
          <a:xfrm>
            <a:off x="9241355" y="3301597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5825379-69F6-9116-0993-991D464AA36F}"/>
              </a:ext>
            </a:extLst>
          </p:cNvPr>
          <p:cNvCxnSpPr>
            <a:cxnSpLocks/>
            <a:stCxn id="30" idx="0"/>
            <a:endCxn id="31" idx="2"/>
          </p:cNvCxnSpPr>
          <p:nvPr/>
        </p:nvCxnSpPr>
        <p:spPr>
          <a:xfrm flipV="1">
            <a:off x="7064038" y="3753488"/>
            <a:ext cx="0" cy="309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47ED14A-9583-8838-DB5E-6CC594E03AFE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>
            <a:off x="7977140" y="3529127"/>
            <a:ext cx="1264215" cy="754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B0639AC-2A6E-6BA5-EC66-52DCB358327E}"/>
              </a:ext>
            </a:extLst>
          </p:cNvPr>
          <p:cNvCxnSpPr>
            <a:cxnSpLocks/>
          </p:cNvCxnSpPr>
          <p:nvPr/>
        </p:nvCxnSpPr>
        <p:spPr>
          <a:xfrm flipV="1">
            <a:off x="10185992" y="3750320"/>
            <a:ext cx="0" cy="309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3795745-9A3F-BA54-C3C2-33B0DDDA5DED}"/>
              </a:ext>
            </a:extLst>
          </p:cNvPr>
          <p:cNvCxnSpPr>
            <a:cxnSpLocks/>
          </p:cNvCxnSpPr>
          <p:nvPr/>
        </p:nvCxnSpPr>
        <p:spPr>
          <a:xfrm flipV="1">
            <a:off x="10185992" y="2399041"/>
            <a:ext cx="0" cy="763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E5DDF92-2BB2-FF90-EEF0-4BC6CAE12CCC}"/>
              </a:ext>
            </a:extLst>
          </p:cNvPr>
          <p:cNvSpPr/>
          <p:nvPr/>
        </p:nvSpPr>
        <p:spPr>
          <a:xfrm>
            <a:off x="9241355" y="4059376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4E84232-1A97-4793-A0E6-D0D680FAFEEA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7977140" y="3525959"/>
            <a:ext cx="1264215" cy="3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C9E04AB-479F-CF83-8BDD-51BDCCFBB934}"/>
              </a:ext>
            </a:extLst>
          </p:cNvPr>
          <p:cNvSpPr/>
          <p:nvPr/>
        </p:nvSpPr>
        <p:spPr>
          <a:xfrm>
            <a:off x="5958999" y="3150237"/>
            <a:ext cx="2171003" cy="152706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0FE33AB-1888-E3B0-A5D5-EB30FABC84F1}"/>
              </a:ext>
            </a:extLst>
          </p:cNvPr>
          <p:cNvSpPr/>
          <p:nvPr/>
        </p:nvSpPr>
        <p:spPr>
          <a:xfrm>
            <a:off x="9000828" y="3162621"/>
            <a:ext cx="2171003" cy="1527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88F5AD2-A565-7314-D2A9-D6AEBE6FC7C9}"/>
              </a:ext>
            </a:extLst>
          </p:cNvPr>
          <p:cNvSpPr/>
          <p:nvPr/>
        </p:nvSpPr>
        <p:spPr>
          <a:xfrm>
            <a:off x="8816550" y="1702543"/>
            <a:ext cx="2537250" cy="68508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probability matrix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B678E1D-3B06-6DF6-1FC9-246DA2FD3EE8}"/>
              </a:ext>
            </a:extLst>
          </p:cNvPr>
          <p:cNvSpPr/>
          <p:nvPr/>
        </p:nvSpPr>
        <p:spPr>
          <a:xfrm>
            <a:off x="9225354" y="2670990"/>
            <a:ext cx="1826205" cy="267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5AFD4468-DA1B-0164-494E-3C94D0C8F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349" y="4848755"/>
            <a:ext cx="3610479" cy="990738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6753C3D9-13F9-7ABE-A3B2-F03583807B92}"/>
              </a:ext>
            </a:extLst>
          </p:cNvPr>
          <p:cNvSpPr/>
          <p:nvPr/>
        </p:nvSpPr>
        <p:spPr>
          <a:xfrm>
            <a:off x="1779106" y="3525958"/>
            <a:ext cx="971551" cy="2748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11EB0DC-4ED1-8471-E23E-347747EF6FDA}"/>
              </a:ext>
            </a:extLst>
          </p:cNvPr>
          <p:cNvSpPr/>
          <p:nvPr/>
        </p:nvSpPr>
        <p:spPr>
          <a:xfrm>
            <a:off x="1779102" y="2938259"/>
            <a:ext cx="971551" cy="274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B90F076-EC5A-37F3-5DB2-86784F3619AA}"/>
              </a:ext>
            </a:extLst>
          </p:cNvPr>
          <p:cNvSpPr txBox="1"/>
          <p:nvPr/>
        </p:nvSpPr>
        <p:spPr>
          <a:xfrm>
            <a:off x="925551" y="1056188"/>
            <a:ext cx="52997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Encoder consists of Encoder Layers</a:t>
            </a:r>
          </a:p>
          <a:p>
            <a:endParaRPr lang="en-US" altLang="ko-KR" dirty="0"/>
          </a:p>
          <a:p>
            <a:r>
              <a:rPr lang="en-US" altLang="ko-KR" dirty="0"/>
              <a:t>    Encoder Layer consists of two sublayers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26FF00-6828-76D9-7BD1-9170A6BF5C6D}"/>
              </a:ext>
            </a:extLst>
          </p:cNvPr>
          <p:cNvSpPr txBox="1"/>
          <p:nvPr/>
        </p:nvSpPr>
        <p:spPr>
          <a:xfrm>
            <a:off x="2599386" y="4097075"/>
            <a:ext cx="172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2978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3F7F23BB-1555-7B6C-3A31-1E26F3A609CB}"/>
              </a:ext>
            </a:extLst>
          </p:cNvPr>
          <p:cNvSpPr/>
          <p:nvPr/>
        </p:nvSpPr>
        <p:spPr>
          <a:xfrm>
            <a:off x="8976829" y="2205529"/>
            <a:ext cx="1754907" cy="1650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F0D4C52-A863-E245-DABC-68C7BB8E7654}"/>
              </a:ext>
            </a:extLst>
          </p:cNvPr>
          <p:cNvCxnSpPr>
            <a:cxnSpLocks/>
          </p:cNvCxnSpPr>
          <p:nvPr/>
        </p:nvCxnSpPr>
        <p:spPr>
          <a:xfrm flipV="1">
            <a:off x="9854286" y="2021072"/>
            <a:ext cx="0" cy="1309154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B904D18-8B57-B515-3112-95B3E54E23D5}"/>
              </a:ext>
            </a:extLst>
          </p:cNvPr>
          <p:cNvCxnSpPr>
            <a:cxnSpLocks/>
          </p:cNvCxnSpPr>
          <p:nvPr/>
        </p:nvCxnSpPr>
        <p:spPr>
          <a:xfrm flipV="1">
            <a:off x="6631122" y="4359564"/>
            <a:ext cx="0" cy="54766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BDB9E0-CF24-D252-7805-41BE4F8B2BEE}"/>
              </a:ext>
            </a:extLst>
          </p:cNvPr>
          <p:cNvSpPr/>
          <p:nvPr/>
        </p:nvSpPr>
        <p:spPr>
          <a:xfrm>
            <a:off x="9056298" y="4568661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4, 2, 0]]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9EF991E-7A4A-C4AE-EACF-6F3A88B75224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9854286" y="3605031"/>
            <a:ext cx="0" cy="96363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47CB98E7-EFC3-BA66-AB0D-10BA9B1EB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438" y="5022841"/>
            <a:ext cx="3610479" cy="990738"/>
          </a:xfrm>
          <a:prstGeom prst="rect">
            <a:avLst/>
          </a:prstGeom>
        </p:spPr>
      </p:pic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17E860B1-CA68-C538-0496-AF3FD2DF8422}"/>
              </a:ext>
            </a:extLst>
          </p:cNvPr>
          <p:cNvSpPr/>
          <p:nvPr/>
        </p:nvSpPr>
        <p:spPr>
          <a:xfrm>
            <a:off x="5140707" y="6097642"/>
            <a:ext cx="3362036" cy="25863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0D07196-DB3C-12A6-7C7F-F010BC7D27AB}"/>
              </a:ext>
            </a:extLst>
          </p:cNvPr>
          <p:cNvSpPr/>
          <p:nvPr/>
        </p:nvSpPr>
        <p:spPr>
          <a:xfrm>
            <a:off x="6768230" y="6382764"/>
            <a:ext cx="1310163" cy="33871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d_model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4</a:t>
            </a:r>
            <a:endParaRPr lang="ko-KR" altLang="en-US" sz="14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FB1634-FBDF-3956-FDFD-BB0D932DE336}"/>
              </a:ext>
            </a:extLst>
          </p:cNvPr>
          <p:cNvSpPr/>
          <p:nvPr/>
        </p:nvSpPr>
        <p:spPr>
          <a:xfrm>
            <a:off x="3553135" y="6140248"/>
            <a:ext cx="1385975" cy="338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size = 1</a:t>
            </a:r>
            <a:endParaRPr lang="ko-KR" altLang="en-US" sz="14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AFC8E60-E600-848B-478C-ABBC0E4ADDBC}"/>
              </a:ext>
            </a:extLst>
          </p:cNvPr>
          <p:cNvSpPr/>
          <p:nvPr/>
        </p:nvSpPr>
        <p:spPr>
          <a:xfrm>
            <a:off x="3286010" y="5229946"/>
            <a:ext cx="1385976" cy="6867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 = 5</a:t>
            </a:r>
            <a:endParaRPr lang="ko-KR" altLang="en-US" sz="1400" dirty="0"/>
          </a:p>
        </p:txBody>
      </p:sp>
      <p:sp>
        <p:nvSpPr>
          <p:cNvPr id="57" name="자유형: 도형 56">
            <a:extLst>
              <a:ext uri="{FF2B5EF4-FFF2-40B4-BE49-F238E27FC236}">
                <a16:creationId xmlns:a16="http://schemas.microsoft.com/office/drawing/2014/main" id="{276F1C25-87EB-A513-58BD-0E8252979177}"/>
              </a:ext>
            </a:extLst>
          </p:cNvPr>
          <p:cNvSpPr/>
          <p:nvPr/>
        </p:nvSpPr>
        <p:spPr>
          <a:xfrm>
            <a:off x="4766703" y="5219388"/>
            <a:ext cx="166254" cy="720436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E7C171BC-B5A4-D86B-5CED-A980BAF96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58" y="1097743"/>
            <a:ext cx="4905881" cy="923329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77C5688F-EEF3-F33D-D0F2-53214BC7D1DC}"/>
              </a:ext>
            </a:extLst>
          </p:cNvPr>
          <p:cNvSpPr/>
          <p:nvPr/>
        </p:nvSpPr>
        <p:spPr>
          <a:xfrm>
            <a:off x="8907839" y="4010661"/>
            <a:ext cx="1892892" cy="33871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matrix</a:t>
            </a:r>
            <a:endParaRPr lang="ko-KR" altLang="en-US" sz="14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CD26405-8EC6-E454-E018-EF5B460A5A59}"/>
              </a:ext>
            </a:extLst>
          </p:cNvPr>
          <p:cNvSpPr/>
          <p:nvPr/>
        </p:nvSpPr>
        <p:spPr>
          <a:xfrm>
            <a:off x="2578641" y="1351638"/>
            <a:ext cx="919792" cy="2077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2205768-F11B-857E-7146-402CD7CC0E5E}"/>
              </a:ext>
            </a:extLst>
          </p:cNvPr>
          <p:cNvSpPr/>
          <p:nvPr/>
        </p:nvSpPr>
        <p:spPr>
          <a:xfrm>
            <a:off x="3535376" y="1336552"/>
            <a:ext cx="1145845" cy="22454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5EAB9B5-5619-FF4B-F073-F61A6F55D982}"/>
              </a:ext>
            </a:extLst>
          </p:cNvPr>
          <p:cNvSpPr/>
          <p:nvPr/>
        </p:nvSpPr>
        <p:spPr>
          <a:xfrm>
            <a:off x="9368509" y="3330226"/>
            <a:ext cx="971551" cy="274805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5AD0D04-13B7-FC0E-37F1-E76CD7974214}"/>
              </a:ext>
            </a:extLst>
          </p:cNvPr>
          <p:cNvSpPr/>
          <p:nvPr/>
        </p:nvSpPr>
        <p:spPr>
          <a:xfrm>
            <a:off x="9368508" y="2731614"/>
            <a:ext cx="971551" cy="274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DB81C8-C78C-BCDB-8D36-7E0BFD5777E2}"/>
              </a:ext>
            </a:extLst>
          </p:cNvPr>
          <p:cNvSpPr txBox="1"/>
          <p:nvPr/>
        </p:nvSpPr>
        <p:spPr>
          <a:xfrm>
            <a:off x="8976829" y="2192691"/>
            <a:ext cx="1403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Encoder</a:t>
            </a:r>
          </a:p>
          <a:p>
            <a:r>
              <a:rPr lang="en-US" altLang="ko-KR" sz="1200" dirty="0"/>
              <a:t>Layer</a:t>
            </a:r>
            <a:endParaRPr lang="ko-KR" altLang="en-US" sz="12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59E45BB-A21A-D52C-B53B-37DEFD9288F2}"/>
              </a:ext>
            </a:extLst>
          </p:cNvPr>
          <p:cNvSpPr/>
          <p:nvPr/>
        </p:nvSpPr>
        <p:spPr>
          <a:xfrm>
            <a:off x="497344" y="2205529"/>
            <a:ext cx="3110828" cy="569490"/>
          </a:xfrm>
          <a:prstGeom prst="rect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input matrix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(1, 5, 4)</a:t>
            </a:r>
          </a:p>
        </p:txBody>
      </p:sp>
    </p:spTree>
    <p:extLst>
      <p:ext uri="{BB962C8B-B14F-4D97-AF65-F5344CB8AC3E}">
        <p14:creationId xmlns:p14="http://schemas.microsoft.com/office/powerpoint/2010/main" val="3739854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3F7F23BB-1555-7B6C-3A31-1E26F3A609CB}"/>
              </a:ext>
            </a:extLst>
          </p:cNvPr>
          <p:cNvSpPr/>
          <p:nvPr/>
        </p:nvSpPr>
        <p:spPr>
          <a:xfrm>
            <a:off x="8976829" y="2205529"/>
            <a:ext cx="1754907" cy="1650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F0D4C52-A863-E245-DABC-68C7BB8E7654}"/>
              </a:ext>
            </a:extLst>
          </p:cNvPr>
          <p:cNvCxnSpPr>
            <a:cxnSpLocks/>
          </p:cNvCxnSpPr>
          <p:nvPr/>
        </p:nvCxnSpPr>
        <p:spPr>
          <a:xfrm flipV="1">
            <a:off x="9854286" y="2021072"/>
            <a:ext cx="0" cy="1309154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B904D18-8B57-B515-3112-95B3E54E23D5}"/>
              </a:ext>
            </a:extLst>
          </p:cNvPr>
          <p:cNvCxnSpPr>
            <a:cxnSpLocks/>
          </p:cNvCxnSpPr>
          <p:nvPr/>
        </p:nvCxnSpPr>
        <p:spPr>
          <a:xfrm flipV="1">
            <a:off x="6631122" y="4359564"/>
            <a:ext cx="0" cy="54766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BDB9E0-CF24-D252-7805-41BE4F8B2BEE}"/>
              </a:ext>
            </a:extLst>
          </p:cNvPr>
          <p:cNvSpPr/>
          <p:nvPr/>
        </p:nvSpPr>
        <p:spPr>
          <a:xfrm>
            <a:off x="9056298" y="4568661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4, 2, 0]]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9EF991E-7A4A-C4AE-EACF-6F3A88B75224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9854286" y="3605031"/>
            <a:ext cx="0" cy="96363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47CB98E7-EFC3-BA66-AB0D-10BA9B1EB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438" y="5022841"/>
            <a:ext cx="3610479" cy="990738"/>
          </a:xfrm>
          <a:prstGeom prst="rect">
            <a:avLst/>
          </a:prstGeom>
        </p:spPr>
      </p:pic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17E860B1-CA68-C538-0496-AF3FD2DF8422}"/>
              </a:ext>
            </a:extLst>
          </p:cNvPr>
          <p:cNvSpPr/>
          <p:nvPr/>
        </p:nvSpPr>
        <p:spPr>
          <a:xfrm>
            <a:off x="5140707" y="6097642"/>
            <a:ext cx="3362036" cy="25863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0D07196-DB3C-12A6-7C7F-F010BC7D27AB}"/>
              </a:ext>
            </a:extLst>
          </p:cNvPr>
          <p:cNvSpPr/>
          <p:nvPr/>
        </p:nvSpPr>
        <p:spPr>
          <a:xfrm>
            <a:off x="6768230" y="6382764"/>
            <a:ext cx="1310163" cy="33871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d_model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4</a:t>
            </a:r>
            <a:endParaRPr lang="ko-KR" altLang="en-US" sz="14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FB1634-FBDF-3956-FDFD-BB0D932DE336}"/>
              </a:ext>
            </a:extLst>
          </p:cNvPr>
          <p:cNvSpPr/>
          <p:nvPr/>
        </p:nvSpPr>
        <p:spPr>
          <a:xfrm>
            <a:off x="3553135" y="6140248"/>
            <a:ext cx="1385975" cy="338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size = 1</a:t>
            </a:r>
            <a:endParaRPr lang="ko-KR" altLang="en-US" sz="14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AFC8E60-E600-848B-478C-ABBC0E4ADDBC}"/>
              </a:ext>
            </a:extLst>
          </p:cNvPr>
          <p:cNvSpPr/>
          <p:nvPr/>
        </p:nvSpPr>
        <p:spPr>
          <a:xfrm>
            <a:off x="3286010" y="5229946"/>
            <a:ext cx="1385976" cy="6867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 = 5</a:t>
            </a:r>
            <a:endParaRPr lang="ko-KR" altLang="en-US" sz="1400" dirty="0"/>
          </a:p>
        </p:txBody>
      </p:sp>
      <p:sp>
        <p:nvSpPr>
          <p:cNvPr id="57" name="자유형: 도형 56">
            <a:extLst>
              <a:ext uri="{FF2B5EF4-FFF2-40B4-BE49-F238E27FC236}">
                <a16:creationId xmlns:a16="http://schemas.microsoft.com/office/drawing/2014/main" id="{276F1C25-87EB-A513-58BD-0E8252979177}"/>
              </a:ext>
            </a:extLst>
          </p:cNvPr>
          <p:cNvSpPr/>
          <p:nvPr/>
        </p:nvSpPr>
        <p:spPr>
          <a:xfrm>
            <a:off x="4766703" y="5219388"/>
            <a:ext cx="166254" cy="720436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3A85F3-E285-86A0-D669-C57070FFB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468" y="2303551"/>
            <a:ext cx="2152950" cy="1971950"/>
          </a:xfrm>
          <a:prstGeom prst="rect">
            <a:avLst/>
          </a:prstGeom>
        </p:spPr>
      </p:pic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DEA1BD60-BCE8-85F1-C052-FDFE14D7161A}"/>
              </a:ext>
            </a:extLst>
          </p:cNvPr>
          <p:cNvSpPr/>
          <p:nvPr/>
        </p:nvSpPr>
        <p:spPr>
          <a:xfrm>
            <a:off x="5271839" y="2524768"/>
            <a:ext cx="166254" cy="720436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95B9AA8-2E8E-B595-F758-7CD45B84959E}"/>
              </a:ext>
            </a:extLst>
          </p:cNvPr>
          <p:cNvSpPr/>
          <p:nvPr/>
        </p:nvSpPr>
        <p:spPr>
          <a:xfrm>
            <a:off x="3546982" y="3725942"/>
            <a:ext cx="1508350" cy="338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size = 1</a:t>
            </a:r>
            <a:endParaRPr lang="ko-KR" altLang="en-US" sz="14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172059A-3F5A-7E00-4E49-B5EE473888A3}"/>
              </a:ext>
            </a:extLst>
          </p:cNvPr>
          <p:cNvSpPr/>
          <p:nvPr/>
        </p:nvSpPr>
        <p:spPr>
          <a:xfrm>
            <a:off x="3546981" y="4068039"/>
            <a:ext cx="1508351" cy="33871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num_heads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2</a:t>
            </a:r>
            <a:endParaRPr lang="ko-KR" altLang="en-US" sz="14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F6C3F9A-6ADD-6114-EFFA-FD0DEF076B56}"/>
              </a:ext>
            </a:extLst>
          </p:cNvPr>
          <p:cNvSpPr/>
          <p:nvPr/>
        </p:nvSpPr>
        <p:spPr>
          <a:xfrm>
            <a:off x="3751293" y="2525619"/>
            <a:ext cx="1385976" cy="6867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 = 5</a:t>
            </a:r>
            <a:endParaRPr lang="ko-KR" altLang="en-US" sz="14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9EBEF77-8FA2-5E09-3B58-7FF308D0C137}"/>
              </a:ext>
            </a:extLst>
          </p:cNvPr>
          <p:cNvSpPr/>
          <p:nvPr/>
        </p:nvSpPr>
        <p:spPr>
          <a:xfrm>
            <a:off x="5560468" y="1531626"/>
            <a:ext cx="2304213" cy="369333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d_model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// </a:t>
            </a:r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num_heads</a:t>
            </a:r>
            <a:endParaRPr lang="ko-KR" altLang="en-US" sz="1400" dirty="0"/>
          </a:p>
        </p:txBody>
      </p:sp>
      <p:sp>
        <p:nvSpPr>
          <p:cNvPr id="63" name="자유형: 도형 62">
            <a:extLst>
              <a:ext uri="{FF2B5EF4-FFF2-40B4-BE49-F238E27FC236}">
                <a16:creationId xmlns:a16="http://schemas.microsoft.com/office/drawing/2014/main" id="{3EC056D9-ACBE-66D5-78DD-41FE218431E6}"/>
              </a:ext>
            </a:extLst>
          </p:cNvPr>
          <p:cNvSpPr/>
          <p:nvPr/>
        </p:nvSpPr>
        <p:spPr>
          <a:xfrm rot="10800000">
            <a:off x="5976040" y="1946897"/>
            <a:ext cx="1310163" cy="25863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E7C171BC-B5A4-D86B-5CED-A980BAF96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958" y="1097743"/>
            <a:ext cx="4905881" cy="923329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77C5688F-EEF3-F33D-D0F2-53214BC7D1DC}"/>
              </a:ext>
            </a:extLst>
          </p:cNvPr>
          <p:cNvSpPr/>
          <p:nvPr/>
        </p:nvSpPr>
        <p:spPr>
          <a:xfrm>
            <a:off x="8907839" y="4010661"/>
            <a:ext cx="1892892" cy="33871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matrix</a:t>
            </a:r>
            <a:endParaRPr lang="ko-KR" altLang="en-US" sz="14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CD26405-8EC6-E454-E018-EF5B460A5A59}"/>
              </a:ext>
            </a:extLst>
          </p:cNvPr>
          <p:cNvSpPr/>
          <p:nvPr/>
        </p:nvSpPr>
        <p:spPr>
          <a:xfrm>
            <a:off x="2578641" y="1351638"/>
            <a:ext cx="919792" cy="2077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2205768-F11B-857E-7146-402CD7CC0E5E}"/>
              </a:ext>
            </a:extLst>
          </p:cNvPr>
          <p:cNvSpPr/>
          <p:nvPr/>
        </p:nvSpPr>
        <p:spPr>
          <a:xfrm>
            <a:off x="3535376" y="1336552"/>
            <a:ext cx="1145845" cy="22454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D824055-17E5-ADBB-6194-8F4C1A3A9852}"/>
              </a:ext>
            </a:extLst>
          </p:cNvPr>
          <p:cNvCxnSpPr>
            <a:stCxn id="60" idx="3"/>
          </p:cNvCxnSpPr>
          <p:nvPr/>
        </p:nvCxnSpPr>
        <p:spPr>
          <a:xfrm flipV="1">
            <a:off x="5055332" y="3851564"/>
            <a:ext cx="652741" cy="38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1859432-9BB9-8491-C49A-CD7D728E2213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5055332" y="2937164"/>
            <a:ext cx="652741" cy="1300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5EAB9B5-5619-FF4B-F073-F61A6F55D982}"/>
              </a:ext>
            </a:extLst>
          </p:cNvPr>
          <p:cNvSpPr/>
          <p:nvPr/>
        </p:nvSpPr>
        <p:spPr>
          <a:xfrm>
            <a:off x="9368509" y="3330226"/>
            <a:ext cx="971551" cy="274805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5AD0D04-13B7-FC0E-37F1-E76CD7974214}"/>
              </a:ext>
            </a:extLst>
          </p:cNvPr>
          <p:cNvSpPr/>
          <p:nvPr/>
        </p:nvSpPr>
        <p:spPr>
          <a:xfrm>
            <a:off x="9368508" y="2731614"/>
            <a:ext cx="971551" cy="274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DB81C8-C78C-BCDB-8D36-7E0BFD5777E2}"/>
              </a:ext>
            </a:extLst>
          </p:cNvPr>
          <p:cNvSpPr txBox="1"/>
          <p:nvPr/>
        </p:nvSpPr>
        <p:spPr>
          <a:xfrm>
            <a:off x="8976829" y="2192691"/>
            <a:ext cx="1403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Encoder</a:t>
            </a:r>
          </a:p>
          <a:p>
            <a:r>
              <a:rPr lang="en-US" altLang="ko-KR" sz="1200" dirty="0"/>
              <a:t>Layer</a:t>
            </a:r>
            <a:endParaRPr lang="ko-KR" altLang="en-US" sz="12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59E45BB-A21A-D52C-B53B-37DEFD9288F2}"/>
              </a:ext>
            </a:extLst>
          </p:cNvPr>
          <p:cNvSpPr/>
          <p:nvPr/>
        </p:nvSpPr>
        <p:spPr>
          <a:xfrm>
            <a:off x="497344" y="2205529"/>
            <a:ext cx="3110828" cy="569490"/>
          </a:xfrm>
          <a:prstGeom prst="rect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 head attention matrix (inside)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</a:t>
            </a:r>
            <a:r>
              <a:rPr lang="en-US" altLang="ko-KR" sz="14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5, </a:t>
            </a:r>
            <a:r>
              <a:rPr lang="en-US" altLang="ko-KR" sz="14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8188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3F7F23BB-1555-7B6C-3A31-1E26F3A609CB}"/>
              </a:ext>
            </a:extLst>
          </p:cNvPr>
          <p:cNvSpPr/>
          <p:nvPr/>
        </p:nvSpPr>
        <p:spPr>
          <a:xfrm>
            <a:off x="8976829" y="2205529"/>
            <a:ext cx="1754907" cy="1650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F0D4C52-A863-E245-DABC-68C7BB8E7654}"/>
              </a:ext>
            </a:extLst>
          </p:cNvPr>
          <p:cNvCxnSpPr>
            <a:cxnSpLocks/>
          </p:cNvCxnSpPr>
          <p:nvPr/>
        </p:nvCxnSpPr>
        <p:spPr>
          <a:xfrm flipV="1">
            <a:off x="9854286" y="2021072"/>
            <a:ext cx="0" cy="1309154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BDB9E0-CF24-D252-7805-41BE4F8B2BEE}"/>
              </a:ext>
            </a:extLst>
          </p:cNvPr>
          <p:cNvSpPr/>
          <p:nvPr/>
        </p:nvSpPr>
        <p:spPr>
          <a:xfrm>
            <a:off x="9056298" y="4568661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4, 2, 0]]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9EF991E-7A4A-C4AE-EACF-6F3A88B75224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9854286" y="3605031"/>
            <a:ext cx="0" cy="96363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093A85F3-E285-86A0-D669-C57070FFB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468" y="2303551"/>
            <a:ext cx="2152950" cy="1971950"/>
          </a:xfrm>
          <a:prstGeom prst="rect">
            <a:avLst/>
          </a:prstGeom>
        </p:spPr>
      </p:pic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DEA1BD60-BCE8-85F1-C052-FDFE14D7161A}"/>
              </a:ext>
            </a:extLst>
          </p:cNvPr>
          <p:cNvSpPr/>
          <p:nvPr/>
        </p:nvSpPr>
        <p:spPr>
          <a:xfrm>
            <a:off x="5271839" y="2524768"/>
            <a:ext cx="166254" cy="720436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95B9AA8-2E8E-B595-F758-7CD45B84959E}"/>
              </a:ext>
            </a:extLst>
          </p:cNvPr>
          <p:cNvSpPr/>
          <p:nvPr/>
        </p:nvSpPr>
        <p:spPr>
          <a:xfrm>
            <a:off x="3546982" y="3725942"/>
            <a:ext cx="1508350" cy="338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size = 1</a:t>
            </a:r>
            <a:endParaRPr lang="ko-KR" altLang="en-US" sz="14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172059A-3F5A-7E00-4E49-B5EE473888A3}"/>
              </a:ext>
            </a:extLst>
          </p:cNvPr>
          <p:cNvSpPr/>
          <p:nvPr/>
        </p:nvSpPr>
        <p:spPr>
          <a:xfrm>
            <a:off x="3546981" y="4068039"/>
            <a:ext cx="1508351" cy="33871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num_heads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2</a:t>
            </a:r>
            <a:endParaRPr lang="ko-KR" altLang="en-US" sz="14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F6C3F9A-6ADD-6114-EFFA-FD0DEF076B56}"/>
              </a:ext>
            </a:extLst>
          </p:cNvPr>
          <p:cNvSpPr/>
          <p:nvPr/>
        </p:nvSpPr>
        <p:spPr>
          <a:xfrm>
            <a:off x="3751293" y="2525619"/>
            <a:ext cx="1385976" cy="6867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 = 5</a:t>
            </a:r>
            <a:endParaRPr lang="ko-KR" altLang="en-US" sz="14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9EBEF77-8FA2-5E09-3B58-7FF308D0C137}"/>
              </a:ext>
            </a:extLst>
          </p:cNvPr>
          <p:cNvSpPr/>
          <p:nvPr/>
        </p:nvSpPr>
        <p:spPr>
          <a:xfrm>
            <a:off x="5560468" y="1531626"/>
            <a:ext cx="2304213" cy="369333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d_model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// </a:t>
            </a:r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num_heads</a:t>
            </a:r>
            <a:endParaRPr lang="ko-KR" altLang="en-US" sz="1400" dirty="0"/>
          </a:p>
        </p:txBody>
      </p:sp>
      <p:sp>
        <p:nvSpPr>
          <p:cNvPr id="63" name="자유형: 도형 62">
            <a:extLst>
              <a:ext uri="{FF2B5EF4-FFF2-40B4-BE49-F238E27FC236}">
                <a16:creationId xmlns:a16="http://schemas.microsoft.com/office/drawing/2014/main" id="{3EC056D9-ACBE-66D5-78DD-41FE218431E6}"/>
              </a:ext>
            </a:extLst>
          </p:cNvPr>
          <p:cNvSpPr/>
          <p:nvPr/>
        </p:nvSpPr>
        <p:spPr>
          <a:xfrm rot="10800000">
            <a:off x="5976040" y="1946897"/>
            <a:ext cx="1310163" cy="25863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E7C171BC-B5A4-D86B-5CED-A980BAF96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58" y="1097743"/>
            <a:ext cx="4905881" cy="923329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77C5688F-EEF3-F33D-D0F2-53214BC7D1DC}"/>
              </a:ext>
            </a:extLst>
          </p:cNvPr>
          <p:cNvSpPr/>
          <p:nvPr/>
        </p:nvSpPr>
        <p:spPr>
          <a:xfrm>
            <a:off x="8907839" y="4010661"/>
            <a:ext cx="1892892" cy="33871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matrix</a:t>
            </a:r>
            <a:endParaRPr lang="ko-KR" altLang="en-US" sz="14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CD26405-8EC6-E454-E018-EF5B460A5A59}"/>
              </a:ext>
            </a:extLst>
          </p:cNvPr>
          <p:cNvSpPr/>
          <p:nvPr/>
        </p:nvSpPr>
        <p:spPr>
          <a:xfrm>
            <a:off x="2578641" y="1351638"/>
            <a:ext cx="919792" cy="2077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2205768-F11B-857E-7146-402CD7CC0E5E}"/>
              </a:ext>
            </a:extLst>
          </p:cNvPr>
          <p:cNvSpPr/>
          <p:nvPr/>
        </p:nvSpPr>
        <p:spPr>
          <a:xfrm>
            <a:off x="3535376" y="1336552"/>
            <a:ext cx="1145845" cy="22454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D824055-17E5-ADBB-6194-8F4C1A3A9852}"/>
              </a:ext>
            </a:extLst>
          </p:cNvPr>
          <p:cNvCxnSpPr>
            <a:stCxn id="60" idx="3"/>
          </p:cNvCxnSpPr>
          <p:nvPr/>
        </p:nvCxnSpPr>
        <p:spPr>
          <a:xfrm flipV="1">
            <a:off x="5055332" y="3851564"/>
            <a:ext cx="652741" cy="38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1859432-9BB9-8491-C49A-CD7D728E2213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5055332" y="2937164"/>
            <a:ext cx="652741" cy="1300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5EAB9B5-5619-FF4B-F073-F61A6F55D982}"/>
              </a:ext>
            </a:extLst>
          </p:cNvPr>
          <p:cNvSpPr/>
          <p:nvPr/>
        </p:nvSpPr>
        <p:spPr>
          <a:xfrm>
            <a:off x="9368509" y="3330226"/>
            <a:ext cx="971551" cy="274805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5AD0D04-13B7-FC0E-37F1-E76CD7974214}"/>
              </a:ext>
            </a:extLst>
          </p:cNvPr>
          <p:cNvSpPr/>
          <p:nvPr/>
        </p:nvSpPr>
        <p:spPr>
          <a:xfrm>
            <a:off x="9368508" y="2731614"/>
            <a:ext cx="971551" cy="274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DB81C8-C78C-BCDB-8D36-7E0BFD5777E2}"/>
              </a:ext>
            </a:extLst>
          </p:cNvPr>
          <p:cNvSpPr txBox="1"/>
          <p:nvPr/>
        </p:nvSpPr>
        <p:spPr>
          <a:xfrm>
            <a:off x="8976829" y="2192691"/>
            <a:ext cx="1403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Encoder</a:t>
            </a:r>
          </a:p>
          <a:p>
            <a:r>
              <a:rPr lang="en-US" altLang="ko-KR" sz="1200" dirty="0"/>
              <a:t>Layer</a:t>
            </a:r>
            <a:endParaRPr lang="ko-KR" altLang="en-US" sz="12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59E45BB-A21A-D52C-B53B-37DEFD9288F2}"/>
              </a:ext>
            </a:extLst>
          </p:cNvPr>
          <p:cNvSpPr/>
          <p:nvPr/>
        </p:nvSpPr>
        <p:spPr>
          <a:xfrm>
            <a:off x="497344" y="2205529"/>
            <a:ext cx="3110828" cy="569490"/>
          </a:xfrm>
          <a:prstGeom prst="rect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 head attention matrix (inside)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</a:t>
            </a:r>
            <a:r>
              <a:rPr lang="en-US" altLang="ko-KR" sz="14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5, </a:t>
            </a:r>
            <a:r>
              <a:rPr lang="en-US" altLang="ko-KR" sz="14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9275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3F7F23BB-1555-7B6C-3A31-1E26F3A609CB}"/>
              </a:ext>
            </a:extLst>
          </p:cNvPr>
          <p:cNvSpPr/>
          <p:nvPr/>
        </p:nvSpPr>
        <p:spPr>
          <a:xfrm>
            <a:off x="8976829" y="2205529"/>
            <a:ext cx="1754907" cy="1650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F0D4C52-A863-E245-DABC-68C7BB8E7654}"/>
              </a:ext>
            </a:extLst>
          </p:cNvPr>
          <p:cNvCxnSpPr>
            <a:cxnSpLocks/>
          </p:cNvCxnSpPr>
          <p:nvPr/>
        </p:nvCxnSpPr>
        <p:spPr>
          <a:xfrm flipV="1">
            <a:off x="9854286" y="2021072"/>
            <a:ext cx="0" cy="1309154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BDB9E0-CF24-D252-7805-41BE4F8B2BEE}"/>
              </a:ext>
            </a:extLst>
          </p:cNvPr>
          <p:cNvSpPr/>
          <p:nvPr/>
        </p:nvSpPr>
        <p:spPr>
          <a:xfrm>
            <a:off x="9056298" y="4568661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4, 2, 0]]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9EF991E-7A4A-C4AE-EACF-6F3A88B75224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9854286" y="3605031"/>
            <a:ext cx="0" cy="96363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>
            <a:extLst>
              <a:ext uri="{FF2B5EF4-FFF2-40B4-BE49-F238E27FC236}">
                <a16:creationId xmlns:a16="http://schemas.microsoft.com/office/drawing/2014/main" id="{E7C171BC-B5A4-D86B-5CED-A980BAF96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58" y="1097743"/>
            <a:ext cx="4905881" cy="923329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77C5688F-EEF3-F33D-D0F2-53214BC7D1DC}"/>
              </a:ext>
            </a:extLst>
          </p:cNvPr>
          <p:cNvSpPr/>
          <p:nvPr/>
        </p:nvSpPr>
        <p:spPr>
          <a:xfrm>
            <a:off x="8907839" y="4010661"/>
            <a:ext cx="1892892" cy="33871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matrix</a:t>
            </a:r>
            <a:endParaRPr lang="ko-KR" altLang="en-US" sz="14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CD26405-8EC6-E454-E018-EF5B460A5A59}"/>
              </a:ext>
            </a:extLst>
          </p:cNvPr>
          <p:cNvSpPr/>
          <p:nvPr/>
        </p:nvSpPr>
        <p:spPr>
          <a:xfrm>
            <a:off x="2578641" y="1351638"/>
            <a:ext cx="919792" cy="2077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2205768-F11B-857E-7146-402CD7CC0E5E}"/>
              </a:ext>
            </a:extLst>
          </p:cNvPr>
          <p:cNvSpPr/>
          <p:nvPr/>
        </p:nvSpPr>
        <p:spPr>
          <a:xfrm>
            <a:off x="3535376" y="1336552"/>
            <a:ext cx="1145845" cy="22454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5EAB9B5-5619-FF4B-F073-F61A6F55D982}"/>
              </a:ext>
            </a:extLst>
          </p:cNvPr>
          <p:cNvSpPr/>
          <p:nvPr/>
        </p:nvSpPr>
        <p:spPr>
          <a:xfrm>
            <a:off x="9368509" y="3330226"/>
            <a:ext cx="971551" cy="274805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5AD0D04-13B7-FC0E-37F1-E76CD7974214}"/>
              </a:ext>
            </a:extLst>
          </p:cNvPr>
          <p:cNvSpPr/>
          <p:nvPr/>
        </p:nvSpPr>
        <p:spPr>
          <a:xfrm>
            <a:off x="9368508" y="2731614"/>
            <a:ext cx="971551" cy="274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DB81C8-C78C-BCDB-8D36-7E0BFD5777E2}"/>
              </a:ext>
            </a:extLst>
          </p:cNvPr>
          <p:cNvSpPr txBox="1"/>
          <p:nvPr/>
        </p:nvSpPr>
        <p:spPr>
          <a:xfrm>
            <a:off x="8976829" y="2192691"/>
            <a:ext cx="1403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Encoder</a:t>
            </a:r>
          </a:p>
          <a:p>
            <a:r>
              <a:rPr lang="en-US" altLang="ko-KR" sz="1200" dirty="0"/>
              <a:t>Layer</a:t>
            </a:r>
            <a:endParaRPr lang="ko-KR" altLang="en-US" sz="12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59E45BB-A21A-D52C-B53B-37DEFD9288F2}"/>
              </a:ext>
            </a:extLst>
          </p:cNvPr>
          <p:cNvSpPr/>
          <p:nvPr/>
        </p:nvSpPr>
        <p:spPr>
          <a:xfrm>
            <a:off x="497343" y="3004531"/>
            <a:ext cx="3119379" cy="569490"/>
          </a:xfrm>
          <a:prstGeom prst="rect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 head attention output matrix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(1, 5, </a:t>
            </a:r>
            <a:r>
              <a:rPr lang="en-US" altLang="ko-KR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83C778-C5E5-670E-63C6-9C9B21117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071" y="5206924"/>
            <a:ext cx="3610479" cy="1000265"/>
          </a:xfrm>
          <a:prstGeom prst="rect">
            <a:avLst/>
          </a:prstGeom>
        </p:spPr>
      </p:pic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54883738-0351-62F7-5DCB-CF549E1BE5F2}"/>
              </a:ext>
            </a:extLst>
          </p:cNvPr>
          <p:cNvSpPr/>
          <p:nvPr/>
        </p:nvSpPr>
        <p:spPr>
          <a:xfrm>
            <a:off x="4681221" y="6269739"/>
            <a:ext cx="3362036" cy="25863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AB45DB1-B645-1236-16F6-828C91E39862}"/>
              </a:ext>
            </a:extLst>
          </p:cNvPr>
          <p:cNvSpPr/>
          <p:nvPr/>
        </p:nvSpPr>
        <p:spPr>
          <a:xfrm>
            <a:off x="7058336" y="6401422"/>
            <a:ext cx="1310163" cy="33871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d_model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4</a:t>
            </a:r>
            <a:endParaRPr lang="ko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600312B-207F-2E1C-2A2F-2B7589BF72C1}"/>
              </a:ext>
            </a:extLst>
          </p:cNvPr>
          <p:cNvSpPr/>
          <p:nvPr/>
        </p:nvSpPr>
        <p:spPr>
          <a:xfrm>
            <a:off x="3192658" y="6141489"/>
            <a:ext cx="1385975" cy="338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size = 1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FAFB770-6419-9096-B6F0-FC31F85C3DC1}"/>
              </a:ext>
            </a:extLst>
          </p:cNvPr>
          <p:cNvSpPr/>
          <p:nvPr/>
        </p:nvSpPr>
        <p:spPr>
          <a:xfrm>
            <a:off x="2831097" y="5370825"/>
            <a:ext cx="1385976" cy="6867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 = 5</a:t>
            </a:r>
            <a:endParaRPr lang="ko-KR" altLang="en-US" sz="1400" dirty="0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99AC51D0-6DBA-F9B7-27A8-F52C0D0583B3}"/>
              </a:ext>
            </a:extLst>
          </p:cNvPr>
          <p:cNvSpPr/>
          <p:nvPr/>
        </p:nvSpPr>
        <p:spPr>
          <a:xfrm>
            <a:off x="4283985" y="5360675"/>
            <a:ext cx="166254" cy="720436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D560C2DF-EC84-A771-706B-66CDDD0BF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468" y="2303551"/>
            <a:ext cx="2152950" cy="1971950"/>
          </a:xfrm>
          <a:prstGeom prst="rect">
            <a:avLst/>
          </a:prstGeom>
        </p:spPr>
      </p:pic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93ECB98F-27BB-1AFA-BEB7-13B87BA75081}"/>
              </a:ext>
            </a:extLst>
          </p:cNvPr>
          <p:cNvSpPr/>
          <p:nvPr/>
        </p:nvSpPr>
        <p:spPr>
          <a:xfrm>
            <a:off x="5271839" y="2524768"/>
            <a:ext cx="166254" cy="720436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47490D4-158D-7F02-A345-060CC5C70361}"/>
              </a:ext>
            </a:extLst>
          </p:cNvPr>
          <p:cNvSpPr/>
          <p:nvPr/>
        </p:nvSpPr>
        <p:spPr>
          <a:xfrm>
            <a:off x="3546982" y="3725942"/>
            <a:ext cx="1508350" cy="338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size = 1</a:t>
            </a:r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DB7706-F943-5441-B1E8-F52C6B228B17}"/>
              </a:ext>
            </a:extLst>
          </p:cNvPr>
          <p:cNvSpPr/>
          <p:nvPr/>
        </p:nvSpPr>
        <p:spPr>
          <a:xfrm>
            <a:off x="3546981" y="4068039"/>
            <a:ext cx="1508351" cy="33871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num_heads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2</a:t>
            </a:r>
            <a:endParaRPr lang="ko-KR" altLang="en-US" sz="14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939404F-DC05-D5BC-4663-6E257E5392A9}"/>
              </a:ext>
            </a:extLst>
          </p:cNvPr>
          <p:cNvSpPr/>
          <p:nvPr/>
        </p:nvSpPr>
        <p:spPr>
          <a:xfrm>
            <a:off x="3751293" y="2525619"/>
            <a:ext cx="1385976" cy="6867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 = 5</a:t>
            </a:r>
            <a:endParaRPr lang="ko-KR" altLang="en-US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8569C1-EE10-BAB9-923B-F9859D8270A0}"/>
              </a:ext>
            </a:extLst>
          </p:cNvPr>
          <p:cNvSpPr/>
          <p:nvPr/>
        </p:nvSpPr>
        <p:spPr>
          <a:xfrm>
            <a:off x="5560468" y="1531626"/>
            <a:ext cx="2304213" cy="369333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d_model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// </a:t>
            </a:r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num_heads</a:t>
            </a:r>
            <a:endParaRPr lang="ko-KR" altLang="en-US" sz="1400" dirty="0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C63D0061-E548-3BA0-31A3-DA6C55D0206F}"/>
              </a:ext>
            </a:extLst>
          </p:cNvPr>
          <p:cNvSpPr/>
          <p:nvPr/>
        </p:nvSpPr>
        <p:spPr>
          <a:xfrm rot="10800000">
            <a:off x="5976040" y="1946897"/>
            <a:ext cx="1310163" cy="25863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4151478-8253-FCCE-C6A9-2B2A07DC7545}"/>
              </a:ext>
            </a:extLst>
          </p:cNvPr>
          <p:cNvCxnSpPr>
            <a:stCxn id="46" idx="3"/>
          </p:cNvCxnSpPr>
          <p:nvPr/>
        </p:nvCxnSpPr>
        <p:spPr>
          <a:xfrm flipV="1">
            <a:off x="5055332" y="3851564"/>
            <a:ext cx="652741" cy="38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73FF0DC-0834-0CF8-6246-9E55875D0D13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5055332" y="2937164"/>
            <a:ext cx="652741" cy="1300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3FEAFEA-74FB-D928-6963-CED4465A748D}"/>
              </a:ext>
            </a:extLst>
          </p:cNvPr>
          <p:cNvCxnSpPr>
            <a:cxnSpLocks/>
          </p:cNvCxnSpPr>
          <p:nvPr/>
        </p:nvCxnSpPr>
        <p:spPr>
          <a:xfrm>
            <a:off x="6511636" y="4349372"/>
            <a:ext cx="0" cy="75833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31BF5D9-5A89-63BE-1885-8587568CF155}"/>
              </a:ext>
            </a:extLst>
          </p:cNvPr>
          <p:cNvSpPr/>
          <p:nvPr/>
        </p:nvSpPr>
        <p:spPr>
          <a:xfrm>
            <a:off x="500582" y="2197268"/>
            <a:ext cx="3110828" cy="569490"/>
          </a:xfrm>
          <a:prstGeom prst="rect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 head attention matrix (inside)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(1, 2, 5, 2)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42C67B6-46F9-5773-1E42-F15E126E4A26}"/>
              </a:ext>
            </a:extLst>
          </p:cNvPr>
          <p:cNvCxnSpPr>
            <a:cxnSpLocks/>
          </p:cNvCxnSpPr>
          <p:nvPr/>
        </p:nvCxnSpPr>
        <p:spPr>
          <a:xfrm>
            <a:off x="2055996" y="2775994"/>
            <a:ext cx="1037" cy="22853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333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3F7F23BB-1555-7B6C-3A31-1E26F3A609CB}"/>
              </a:ext>
            </a:extLst>
          </p:cNvPr>
          <p:cNvSpPr/>
          <p:nvPr/>
        </p:nvSpPr>
        <p:spPr>
          <a:xfrm>
            <a:off x="8976829" y="2205529"/>
            <a:ext cx="1754907" cy="1650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F0D4C52-A863-E245-DABC-68C7BB8E7654}"/>
              </a:ext>
            </a:extLst>
          </p:cNvPr>
          <p:cNvCxnSpPr>
            <a:cxnSpLocks/>
          </p:cNvCxnSpPr>
          <p:nvPr/>
        </p:nvCxnSpPr>
        <p:spPr>
          <a:xfrm flipV="1">
            <a:off x="9854286" y="2021072"/>
            <a:ext cx="0" cy="1309154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BDB9E0-CF24-D252-7805-41BE4F8B2BEE}"/>
              </a:ext>
            </a:extLst>
          </p:cNvPr>
          <p:cNvSpPr/>
          <p:nvPr/>
        </p:nvSpPr>
        <p:spPr>
          <a:xfrm>
            <a:off x="9056298" y="4568661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4, 2, 0]]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9EF991E-7A4A-C4AE-EACF-6F3A88B75224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9854286" y="3605031"/>
            <a:ext cx="0" cy="96363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7C5688F-EEF3-F33D-D0F2-53214BC7D1DC}"/>
              </a:ext>
            </a:extLst>
          </p:cNvPr>
          <p:cNvSpPr/>
          <p:nvPr/>
        </p:nvSpPr>
        <p:spPr>
          <a:xfrm>
            <a:off x="8907839" y="4010661"/>
            <a:ext cx="1892892" cy="33871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matrix</a:t>
            </a:r>
            <a:endParaRPr lang="ko-KR" altLang="en-US" sz="14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5EAB9B5-5619-FF4B-F073-F61A6F55D982}"/>
              </a:ext>
            </a:extLst>
          </p:cNvPr>
          <p:cNvSpPr/>
          <p:nvPr/>
        </p:nvSpPr>
        <p:spPr>
          <a:xfrm>
            <a:off x="9368509" y="3330226"/>
            <a:ext cx="971551" cy="274805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5AD0D04-13B7-FC0E-37F1-E76CD7974214}"/>
              </a:ext>
            </a:extLst>
          </p:cNvPr>
          <p:cNvSpPr/>
          <p:nvPr/>
        </p:nvSpPr>
        <p:spPr>
          <a:xfrm>
            <a:off x="9368508" y="2731614"/>
            <a:ext cx="971551" cy="274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DB81C8-C78C-BCDB-8D36-7E0BFD5777E2}"/>
              </a:ext>
            </a:extLst>
          </p:cNvPr>
          <p:cNvSpPr txBox="1"/>
          <p:nvPr/>
        </p:nvSpPr>
        <p:spPr>
          <a:xfrm>
            <a:off x="8976829" y="2192691"/>
            <a:ext cx="1403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Encoder</a:t>
            </a:r>
          </a:p>
          <a:p>
            <a:r>
              <a:rPr lang="en-US" altLang="ko-KR" sz="1200" dirty="0"/>
              <a:t>Layer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83C778-C5E5-670E-63C6-9C9B21117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071" y="5206924"/>
            <a:ext cx="3610479" cy="1000265"/>
          </a:xfrm>
          <a:prstGeom prst="rect">
            <a:avLst/>
          </a:prstGeom>
        </p:spPr>
      </p:pic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54883738-0351-62F7-5DCB-CF549E1BE5F2}"/>
              </a:ext>
            </a:extLst>
          </p:cNvPr>
          <p:cNvSpPr/>
          <p:nvPr/>
        </p:nvSpPr>
        <p:spPr>
          <a:xfrm>
            <a:off x="4681221" y="6269739"/>
            <a:ext cx="3362036" cy="25863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AB45DB1-B645-1236-16F6-828C91E39862}"/>
              </a:ext>
            </a:extLst>
          </p:cNvPr>
          <p:cNvSpPr/>
          <p:nvPr/>
        </p:nvSpPr>
        <p:spPr>
          <a:xfrm>
            <a:off x="7058336" y="6401422"/>
            <a:ext cx="1310163" cy="33871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d_model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4</a:t>
            </a:r>
            <a:endParaRPr lang="ko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600312B-207F-2E1C-2A2F-2B7589BF72C1}"/>
              </a:ext>
            </a:extLst>
          </p:cNvPr>
          <p:cNvSpPr/>
          <p:nvPr/>
        </p:nvSpPr>
        <p:spPr>
          <a:xfrm>
            <a:off x="3192658" y="6141489"/>
            <a:ext cx="1385975" cy="338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size = 1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FAFB770-6419-9096-B6F0-FC31F85C3DC1}"/>
              </a:ext>
            </a:extLst>
          </p:cNvPr>
          <p:cNvSpPr/>
          <p:nvPr/>
        </p:nvSpPr>
        <p:spPr>
          <a:xfrm>
            <a:off x="2831097" y="5370825"/>
            <a:ext cx="1385976" cy="6867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 = 5</a:t>
            </a:r>
            <a:endParaRPr lang="ko-KR" altLang="en-US" sz="1400" dirty="0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99AC51D0-6DBA-F9B7-27A8-F52C0D0583B3}"/>
              </a:ext>
            </a:extLst>
          </p:cNvPr>
          <p:cNvSpPr/>
          <p:nvPr/>
        </p:nvSpPr>
        <p:spPr>
          <a:xfrm>
            <a:off x="4283985" y="5360675"/>
            <a:ext cx="166254" cy="720436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6EFCBAAF-3E9C-8C2E-79D5-15559689C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925" y="562466"/>
            <a:ext cx="2152950" cy="1971950"/>
          </a:xfrm>
          <a:prstGeom prst="rect">
            <a:avLst/>
          </a:prstGeom>
        </p:spPr>
      </p:pic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C535FB5-B05E-C111-3E33-275C3EDEE285}"/>
              </a:ext>
            </a:extLst>
          </p:cNvPr>
          <p:cNvCxnSpPr>
            <a:cxnSpLocks/>
          </p:cNvCxnSpPr>
          <p:nvPr/>
        </p:nvCxnSpPr>
        <p:spPr>
          <a:xfrm>
            <a:off x="6502400" y="2843059"/>
            <a:ext cx="0" cy="217978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36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Transformer structure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2916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8237A83-235A-A0D1-F5E8-F34397083EB8}"/>
              </a:ext>
            </a:extLst>
          </p:cNvPr>
          <p:cNvCxnSpPr>
            <a:cxnSpLocks/>
          </p:cNvCxnSpPr>
          <p:nvPr/>
        </p:nvCxnSpPr>
        <p:spPr>
          <a:xfrm flipV="1">
            <a:off x="3549003" y="4476354"/>
            <a:ext cx="0" cy="442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147AE7F-288E-D04E-EB82-6FB4231FE454}"/>
              </a:ext>
            </a:extLst>
          </p:cNvPr>
          <p:cNvSpPr/>
          <p:nvPr/>
        </p:nvSpPr>
        <p:spPr>
          <a:xfrm>
            <a:off x="2414471" y="4027631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D723A46-0952-F9BE-0147-9B0B10D1F672}"/>
              </a:ext>
            </a:extLst>
          </p:cNvPr>
          <p:cNvSpPr/>
          <p:nvPr/>
        </p:nvSpPr>
        <p:spPr>
          <a:xfrm>
            <a:off x="2414471" y="3269852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B64595F-B5BA-386A-3821-0C5F73DFEF96}"/>
              </a:ext>
            </a:extLst>
          </p:cNvPr>
          <p:cNvSpPr/>
          <p:nvPr/>
        </p:nvSpPr>
        <p:spPr>
          <a:xfrm>
            <a:off x="6537738" y="3269852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2DB297E-824F-125F-6DF8-5E92FCBDF868}"/>
              </a:ext>
            </a:extLst>
          </p:cNvPr>
          <p:cNvCxnSpPr>
            <a:cxnSpLocks/>
            <a:stCxn id="34" idx="0"/>
            <a:endCxn id="36" idx="2"/>
          </p:cNvCxnSpPr>
          <p:nvPr/>
        </p:nvCxnSpPr>
        <p:spPr>
          <a:xfrm flipV="1">
            <a:off x="3549004" y="3718575"/>
            <a:ext cx="0" cy="309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01A86CB-6075-5945-3CC6-BC2437F3A728}"/>
              </a:ext>
            </a:extLst>
          </p:cNvPr>
          <p:cNvCxnSpPr>
            <a:cxnSpLocks/>
            <a:stCxn id="36" idx="3"/>
            <a:endCxn id="43" idx="1"/>
          </p:cNvCxnSpPr>
          <p:nvPr/>
        </p:nvCxnSpPr>
        <p:spPr>
          <a:xfrm>
            <a:off x="4683537" y="3494214"/>
            <a:ext cx="1854201" cy="757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1E2D4FC-8BB0-65F4-969B-E78F7C4453E9}"/>
              </a:ext>
            </a:extLst>
          </p:cNvPr>
          <p:cNvCxnSpPr>
            <a:cxnSpLocks/>
          </p:cNvCxnSpPr>
          <p:nvPr/>
        </p:nvCxnSpPr>
        <p:spPr>
          <a:xfrm flipV="1">
            <a:off x="7689204" y="3718575"/>
            <a:ext cx="0" cy="309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DF16403-FE3B-8DD9-EBB2-7549CBB3FB2D}"/>
              </a:ext>
            </a:extLst>
          </p:cNvPr>
          <p:cNvCxnSpPr>
            <a:cxnSpLocks/>
          </p:cNvCxnSpPr>
          <p:nvPr/>
        </p:nvCxnSpPr>
        <p:spPr>
          <a:xfrm flipV="1">
            <a:off x="7689204" y="2364534"/>
            <a:ext cx="0" cy="770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0EB0EC4-4744-2894-895B-379DFBDBC21D}"/>
              </a:ext>
            </a:extLst>
          </p:cNvPr>
          <p:cNvCxnSpPr>
            <a:cxnSpLocks/>
          </p:cNvCxnSpPr>
          <p:nvPr/>
        </p:nvCxnSpPr>
        <p:spPr>
          <a:xfrm flipV="1">
            <a:off x="7677773" y="4476354"/>
            <a:ext cx="0" cy="442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88B50D-D675-5500-6E6E-A3607803831E}"/>
              </a:ext>
            </a:extLst>
          </p:cNvPr>
          <p:cNvSpPr/>
          <p:nvPr/>
        </p:nvSpPr>
        <p:spPr>
          <a:xfrm>
            <a:off x="6537738" y="4027631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774C371-7F6E-AAD8-5732-941E329CBA0F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4683537" y="3494214"/>
            <a:ext cx="1854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4D256A-633E-2C21-1674-942879173A53}"/>
              </a:ext>
            </a:extLst>
          </p:cNvPr>
          <p:cNvSpPr/>
          <p:nvPr/>
        </p:nvSpPr>
        <p:spPr>
          <a:xfrm>
            <a:off x="2222535" y="3115324"/>
            <a:ext cx="2697479" cy="152706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F5A30F5-F71C-1D82-F2FE-9E3FC21B308D}"/>
              </a:ext>
            </a:extLst>
          </p:cNvPr>
          <p:cNvSpPr/>
          <p:nvPr/>
        </p:nvSpPr>
        <p:spPr>
          <a:xfrm>
            <a:off x="6297211" y="3130876"/>
            <a:ext cx="2697479" cy="152706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D59270-E9F7-96AD-1F79-6749B09FCDFC}"/>
              </a:ext>
            </a:extLst>
          </p:cNvPr>
          <p:cNvSpPr txBox="1"/>
          <p:nvPr/>
        </p:nvSpPr>
        <p:spPr>
          <a:xfrm>
            <a:off x="4110611" y="2821977"/>
            <a:ext cx="1926754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Encoder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F683C01-9595-0C18-4F1C-7B86F0C7EFCF}"/>
              </a:ext>
            </a:extLst>
          </p:cNvPr>
          <p:cNvSpPr txBox="1"/>
          <p:nvPr/>
        </p:nvSpPr>
        <p:spPr>
          <a:xfrm>
            <a:off x="8173576" y="2855169"/>
            <a:ext cx="1926754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Decoder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DE02370-A0F6-3A12-D4C3-554626C25561}"/>
              </a:ext>
            </a:extLst>
          </p:cNvPr>
          <p:cNvSpPr/>
          <p:nvPr/>
        </p:nvSpPr>
        <p:spPr>
          <a:xfrm>
            <a:off x="5936778" y="1360172"/>
            <a:ext cx="3589359" cy="995707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matrix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seq_len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target_vocab_size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563F2E-440A-72EF-29F8-6DB85583DDCD}"/>
              </a:ext>
            </a:extLst>
          </p:cNvPr>
          <p:cNvSpPr/>
          <p:nvPr/>
        </p:nvSpPr>
        <p:spPr>
          <a:xfrm>
            <a:off x="6521737" y="2639245"/>
            <a:ext cx="2269066" cy="267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2FF056B-8F58-F79B-9EBD-AA375FC008C8}"/>
              </a:ext>
            </a:extLst>
          </p:cNvPr>
          <p:cNvCxnSpPr>
            <a:cxnSpLocks/>
          </p:cNvCxnSpPr>
          <p:nvPr/>
        </p:nvCxnSpPr>
        <p:spPr>
          <a:xfrm flipV="1">
            <a:off x="3527230" y="5404383"/>
            <a:ext cx="0" cy="442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D401C06-1C2D-4929-2CED-C26E661A784F}"/>
              </a:ext>
            </a:extLst>
          </p:cNvPr>
          <p:cNvCxnSpPr>
            <a:cxnSpLocks/>
          </p:cNvCxnSpPr>
          <p:nvPr/>
        </p:nvCxnSpPr>
        <p:spPr>
          <a:xfrm flipV="1">
            <a:off x="7678042" y="5364781"/>
            <a:ext cx="0" cy="442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D52D93E-B2F2-FB53-E39E-9885013424EF}"/>
              </a:ext>
            </a:extLst>
          </p:cNvPr>
          <p:cNvSpPr/>
          <p:nvPr/>
        </p:nvSpPr>
        <p:spPr>
          <a:xfrm>
            <a:off x="2222532" y="4924359"/>
            <a:ext cx="2697479" cy="480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+embedding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+positional encoding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54D831-C02E-2337-4767-780690061DFC}"/>
              </a:ext>
            </a:extLst>
          </p:cNvPr>
          <p:cNvSpPr/>
          <p:nvPr/>
        </p:nvSpPr>
        <p:spPr>
          <a:xfrm>
            <a:off x="6297210" y="4916058"/>
            <a:ext cx="269747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+embedding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+positional encoding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83AC05F-6F55-86DD-B158-68F5B123E9C4}"/>
              </a:ext>
            </a:extLst>
          </p:cNvPr>
          <p:cNvSpPr/>
          <p:nvPr/>
        </p:nvSpPr>
        <p:spPr>
          <a:xfrm>
            <a:off x="2392199" y="5846766"/>
            <a:ext cx="2269066" cy="44872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input sequence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65C4F9B-2205-F33C-E1B9-E4A1F084DF59}"/>
              </a:ext>
            </a:extLst>
          </p:cNvPr>
          <p:cNvSpPr/>
          <p:nvPr/>
        </p:nvSpPr>
        <p:spPr>
          <a:xfrm>
            <a:off x="6511417" y="5810364"/>
            <a:ext cx="2269066" cy="44872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target sequence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6D11F3-1812-1B5F-2821-F99837807A94}"/>
              </a:ext>
            </a:extLst>
          </p:cNvPr>
          <p:cNvSpPr/>
          <p:nvPr/>
        </p:nvSpPr>
        <p:spPr>
          <a:xfrm>
            <a:off x="1787857" y="1023582"/>
            <a:ext cx="7989672" cy="457199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D036FD0-9F1C-9DB5-085E-D3593552B889}"/>
              </a:ext>
            </a:extLst>
          </p:cNvPr>
          <p:cNvSpPr txBox="1"/>
          <p:nvPr/>
        </p:nvSpPr>
        <p:spPr>
          <a:xfrm>
            <a:off x="9777529" y="1016763"/>
            <a:ext cx="192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Transformer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F5733F0-7BF6-FBA8-8C78-B6968F7FB291}"/>
              </a:ext>
            </a:extLst>
          </p:cNvPr>
          <p:cNvCxnSpPr>
            <a:cxnSpLocks/>
          </p:cNvCxnSpPr>
          <p:nvPr/>
        </p:nvCxnSpPr>
        <p:spPr>
          <a:xfrm flipV="1">
            <a:off x="7717809" y="589577"/>
            <a:ext cx="0" cy="770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882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3F7F23BB-1555-7B6C-3A31-1E26F3A609CB}"/>
              </a:ext>
            </a:extLst>
          </p:cNvPr>
          <p:cNvSpPr/>
          <p:nvPr/>
        </p:nvSpPr>
        <p:spPr>
          <a:xfrm>
            <a:off x="8976829" y="2205529"/>
            <a:ext cx="1754907" cy="1650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F0D4C52-A863-E245-DABC-68C7BB8E7654}"/>
              </a:ext>
            </a:extLst>
          </p:cNvPr>
          <p:cNvCxnSpPr>
            <a:cxnSpLocks/>
          </p:cNvCxnSpPr>
          <p:nvPr/>
        </p:nvCxnSpPr>
        <p:spPr>
          <a:xfrm flipV="1">
            <a:off x="9854286" y="2021072"/>
            <a:ext cx="0" cy="1309154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BDB9E0-CF24-D252-7805-41BE4F8B2BEE}"/>
              </a:ext>
            </a:extLst>
          </p:cNvPr>
          <p:cNvSpPr/>
          <p:nvPr/>
        </p:nvSpPr>
        <p:spPr>
          <a:xfrm>
            <a:off x="9056298" y="4568661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4, 2, 0]]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9EF991E-7A4A-C4AE-EACF-6F3A88B75224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9854286" y="3605031"/>
            <a:ext cx="0" cy="96363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7C5688F-EEF3-F33D-D0F2-53214BC7D1DC}"/>
              </a:ext>
            </a:extLst>
          </p:cNvPr>
          <p:cNvSpPr/>
          <p:nvPr/>
        </p:nvSpPr>
        <p:spPr>
          <a:xfrm>
            <a:off x="8907839" y="4010661"/>
            <a:ext cx="1892892" cy="33871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matrix</a:t>
            </a:r>
            <a:endParaRPr lang="ko-KR" altLang="en-US" sz="14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5EAB9B5-5619-FF4B-F073-F61A6F55D982}"/>
              </a:ext>
            </a:extLst>
          </p:cNvPr>
          <p:cNvSpPr/>
          <p:nvPr/>
        </p:nvSpPr>
        <p:spPr>
          <a:xfrm>
            <a:off x="9368509" y="3330226"/>
            <a:ext cx="971551" cy="274805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5AD0D04-13B7-FC0E-37F1-E76CD7974214}"/>
              </a:ext>
            </a:extLst>
          </p:cNvPr>
          <p:cNvSpPr/>
          <p:nvPr/>
        </p:nvSpPr>
        <p:spPr>
          <a:xfrm>
            <a:off x="9368508" y="2731614"/>
            <a:ext cx="971551" cy="274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DB81C8-C78C-BCDB-8D36-7E0BFD5777E2}"/>
              </a:ext>
            </a:extLst>
          </p:cNvPr>
          <p:cNvSpPr txBox="1"/>
          <p:nvPr/>
        </p:nvSpPr>
        <p:spPr>
          <a:xfrm>
            <a:off x="8976829" y="2192691"/>
            <a:ext cx="1403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Encoder</a:t>
            </a:r>
          </a:p>
          <a:p>
            <a:r>
              <a:rPr lang="en-US" altLang="ko-KR" sz="1200" dirty="0"/>
              <a:t>Layer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83C778-C5E5-670E-63C6-9C9B21117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071" y="5206924"/>
            <a:ext cx="3610479" cy="1000265"/>
          </a:xfrm>
          <a:prstGeom prst="rect">
            <a:avLst/>
          </a:prstGeom>
        </p:spPr>
      </p:pic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54883738-0351-62F7-5DCB-CF549E1BE5F2}"/>
              </a:ext>
            </a:extLst>
          </p:cNvPr>
          <p:cNvSpPr/>
          <p:nvPr/>
        </p:nvSpPr>
        <p:spPr>
          <a:xfrm>
            <a:off x="4681221" y="6269739"/>
            <a:ext cx="3362036" cy="25863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AB45DB1-B645-1236-16F6-828C91E39862}"/>
              </a:ext>
            </a:extLst>
          </p:cNvPr>
          <p:cNvSpPr/>
          <p:nvPr/>
        </p:nvSpPr>
        <p:spPr>
          <a:xfrm>
            <a:off x="7058336" y="6401422"/>
            <a:ext cx="1310163" cy="33871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d_model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4</a:t>
            </a:r>
            <a:endParaRPr lang="ko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600312B-207F-2E1C-2A2F-2B7589BF72C1}"/>
              </a:ext>
            </a:extLst>
          </p:cNvPr>
          <p:cNvSpPr/>
          <p:nvPr/>
        </p:nvSpPr>
        <p:spPr>
          <a:xfrm>
            <a:off x="3192658" y="6141489"/>
            <a:ext cx="1385975" cy="338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size = 1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FAFB770-6419-9096-B6F0-FC31F85C3DC1}"/>
              </a:ext>
            </a:extLst>
          </p:cNvPr>
          <p:cNvSpPr/>
          <p:nvPr/>
        </p:nvSpPr>
        <p:spPr>
          <a:xfrm>
            <a:off x="2831097" y="5370825"/>
            <a:ext cx="1385976" cy="6867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 = 5</a:t>
            </a:r>
            <a:endParaRPr lang="ko-KR" altLang="en-US" sz="1400" dirty="0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99AC51D0-6DBA-F9B7-27A8-F52C0D0583B3}"/>
              </a:ext>
            </a:extLst>
          </p:cNvPr>
          <p:cNvSpPr/>
          <p:nvPr/>
        </p:nvSpPr>
        <p:spPr>
          <a:xfrm>
            <a:off x="4283985" y="5360675"/>
            <a:ext cx="166254" cy="720436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6EFCBAAF-3E9C-8C2E-79D5-15559689C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925" y="562466"/>
            <a:ext cx="2152950" cy="1971950"/>
          </a:xfrm>
          <a:prstGeom prst="rect">
            <a:avLst/>
          </a:prstGeom>
        </p:spPr>
      </p:pic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C535FB5-B05E-C111-3E33-275C3EDEE285}"/>
              </a:ext>
            </a:extLst>
          </p:cNvPr>
          <p:cNvCxnSpPr>
            <a:cxnSpLocks/>
          </p:cNvCxnSpPr>
          <p:nvPr/>
        </p:nvCxnSpPr>
        <p:spPr>
          <a:xfrm>
            <a:off x="6502400" y="2843059"/>
            <a:ext cx="0" cy="217978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160CA40-C8A2-5588-CF9B-0A1980361852}"/>
              </a:ext>
            </a:extLst>
          </p:cNvPr>
          <p:cNvSpPr/>
          <p:nvPr/>
        </p:nvSpPr>
        <p:spPr>
          <a:xfrm>
            <a:off x="10146095" y="4628401"/>
            <a:ext cx="369455" cy="342171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F50247-B120-14B9-22AC-750D444554F3}"/>
              </a:ext>
            </a:extLst>
          </p:cNvPr>
          <p:cNvSpPr txBox="1"/>
          <p:nvPr/>
        </p:nvSpPr>
        <p:spPr>
          <a:xfrm>
            <a:off x="10146095" y="4938540"/>
            <a:ext cx="146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pad token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74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3F7F23BB-1555-7B6C-3A31-1E26F3A609CB}"/>
              </a:ext>
            </a:extLst>
          </p:cNvPr>
          <p:cNvSpPr/>
          <p:nvPr/>
        </p:nvSpPr>
        <p:spPr>
          <a:xfrm>
            <a:off x="8976829" y="2205529"/>
            <a:ext cx="1754907" cy="1650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F0D4C52-A863-E245-DABC-68C7BB8E7654}"/>
              </a:ext>
            </a:extLst>
          </p:cNvPr>
          <p:cNvCxnSpPr>
            <a:cxnSpLocks/>
          </p:cNvCxnSpPr>
          <p:nvPr/>
        </p:nvCxnSpPr>
        <p:spPr>
          <a:xfrm flipV="1">
            <a:off x="9854286" y="2021072"/>
            <a:ext cx="0" cy="1309154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BDB9E0-CF24-D252-7805-41BE4F8B2BEE}"/>
              </a:ext>
            </a:extLst>
          </p:cNvPr>
          <p:cNvSpPr/>
          <p:nvPr/>
        </p:nvSpPr>
        <p:spPr>
          <a:xfrm>
            <a:off x="9056298" y="4568661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4, 2, 0]]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9EF991E-7A4A-C4AE-EACF-6F3A88B75224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9854286" y="3605031"/>
            <a:ext cx="0" cy="96363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7C5688F-EEF3-F33D-D0F2-53214BC7D1DC}"/>
              </a:ext>
            </a:extLst>
          </p:cNvPr>
          <p:cNvSpPr/>
          <p:nvPr/>
        </p:nvSpPr>
        <p:spPr>
          <a:xfrm>
            <a:off x="8907839" y="4010661"/>
            <a:ext cx="1892892" cy="33871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matrix</a:t>
            </a:r>
            <a:endParaRPr lang="ko-KR" altLang="en-US" sz="14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5EAB9B5-5619-FF4B-F073-F61A6F55D982}"/>
              </a:ext>
            </a:extLst>
          </p:cNvPr>
          <p:cNvSpPr/>
          <p:nvPr/>
        </p:nvSpPr>
        <p:spPr>
          <a:xfrm>
            <a:off x="9368509" y="3330226"/>
            <a:ext cx="971551" cy="274805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5AD0D04-13B7-FC0E-37F1-E76CD7974214}"/>
              </a:ext>
            </a:extLst>
          </p:cNvPr>
          <p:cNvSpPr/>
          <p:nvPr/>
        </p:nvSpPr>
        <p:spPr>
          <a:xfrm>
            <a:off x="9368508" y="2731614"/>
            <a:ext cx="971551" cy="274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DB81C8-C78C-BCDB-8D36-7E0BFD5777E2}"/>
              </a:ext>
            </a:extLst>
          </p:cNvPr>
          <p:cNvSpPr txBox="1"/>
          <p:nvPr/>
        </p:nvSpPr>
        <p:spPr>
          <a:xfrm>
            <a:off x="8976829" y="2192691"/>
            <a:ext cx="1403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Encoder</a:t>
            </a:r>
          </a:p>
          <a:p>
            <a:r>
              <a:rPr lang="en-US" altLang="ko-KR" sz="1200" dirty="0"/>
              <a:t>Layer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83C778-C5E5-670E-63C6-9C9B21117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071" y="5206924"/>
            <a:ext cx="3610479" cy="1000265"/>
          </a:xfrm>
          <a:prstGeom prst="rect">
            <a:avLst/>
          </a:prstGeom>
        </p:spPr>
      </p:pic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54883738-0351-62F7-5DCB-CF549E1BE5F2}"/>
              </a:ext>
            </a:extLst>
          </p:cNvPr>
          <p:cNvSpPr/>
          <p:nvPr/>
        </p:nvSpPr>
        <p:spPr>
          <a:xfrm>
            <a:off x="4681221" y="6269739"/>
            <a:ext cx="3362036" cy="25863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AB45DB1-B645-1236-16F6-828C91E39862}"/>
              </a:ext>
            </a:extLst>
          </p:cNvPr>
          <p:cNvSpPr/>
          <p:nvPr/>
        </p:nvSpPr>
        <p:spPr>
          <a:xfrm>
            <a:off x="7058336" y="6401422"/>
            <a:ext cx="1310163" cy="33871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d_model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4</a:t>
            </a:r>
            <a:endParaRPr lang="ko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600312B-207F-2E1C-2A2F-2B7589BF72C1}"/>
              </a:ext>
            </a:extLst>
          </p:cNvPr>
          <p:cNvSpPr/>
          <p:nvPr/>
        </p:nvSpPr>
        <p:spPr>
          <a:xfrm>
            <a:off x="3192658" y="6141489"/>
            <a:ext cx="1385975" cy="338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size = 1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FAFB770-6419-9096-B6F0-FC31F85C3DC1}"/>
              </a:ext>
            </a:extLst>
          </p:cNvPr>
          <p:cNvSpPr/>
          <p:nvPr/>
        </p:nvSpPr>
        <p:spPr>
          <a:xfrm>
            <a:off x="2831097" y="5370825"/>
            <a:ext cx="1385976" cy="6867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 = 5</a:t>
            </a:r>
            <a:endParaRPr lang="ko-KR" altLang="en-US" sz="1400" dirty="0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99AC51D0-6DBA-F9B7-27A8-F52C0D0583B3}"/>
              </a:ext>
            </a:extLst>
          </p:cNvPr>
          <p:cNvSpPr/>
          <p:nvPr/>
        </p:nvSpPr>
        <p:spPr>
          <a:xfrm>
            <a:off x="4283985" y="5360675"/>
            <a:ext cx="166254" cy="720436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6EFCBAAF-3E9C-8C2E-79D5-15559689C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925" y="562466"/>
            <a:ext cx="2152950" cy="1971950"/>
          </a:xfrm>
          <a:prstGeom prst="rect">
            <a:avLst/>
          </a:prstGeom>
        </p:spPr>
      </p:pic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C535FB5-B05E-C111-3E33-275C3EDEE285}"/>
              </a:ext>
            </a:extLst>
          </p:cNvPr>
          <p:cNvCxnSpPr>
            <a:cxnSpLocks/>
          </p:cNvCxnSpPr>
          <p:nvPr/>
        </p:nvCxnSpPr>
        <p:spPr>
          <a:xfrm>
            <a:off x="6502400" y="2843059"/>
            <a:ext cx="0" cy="217978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160CA40-C8A2-5588-CF9B-0A1980361852}"/>
              </a:ext>
            </a:extLst>
          </p:cNvPr>
          <p:cNvSpPr/>
          <p:nvPr/>
        </p:nvSpPr>
        <p:spPr>
          <a:xfrm>
            <a:off x="10146095" y="4628401"/>
            <a:ext cx="369455" cy="342171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475A9B-CB4C-1EC4-BCF0-82CE0FACF22E}"/>
              </a:ext>
            </a:extLst>
          </p:cNvPr>
          <p:cNvSpPr/>
          <p:nvPr/>
        </p:nvSpPr>
        <p:spPr>
          <a:xfrm>
            <a:off x="5525840" y="3136317"/>
            <a:ext cx="1953119" cy="4808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Padding mask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(1, 1, 1, 5)</a:t>
            </a:r>
            <a:endParaRPr lang="ko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024D57-94A8-A655-3DE4-68F713726BC7}"/>
              </a:ext>
            </a:extLst>
          </p:cNvPr>
          <p:cNvSpPr/>
          <p:nvPr/>
        </p:nvSpPr>
        <p:spPr>
          <a:xfrm>
            <a:off x="5527594" y="3617117"/>
            <a:ext cx="1953119" cy="4808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[[[[0, 0, 0, 0, 1]]]]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DC2264-58BD-79AD-4A55-9FAF8AECEDE4}"/>
              </a:ext>
            </a:extLst>
          </p:cNvPr>
          <p:cNvSpPr txBox="1"/>
          <p:nvPr/>
        </p:nvSpPr>
        <p:spPr>
          <a:xfrm>
            <a:off x="10146095" y="4938540"/>
            <a:ext cx="146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pad token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15EB45-F55C-65A8-695E-F3BE39C5E5D9}"/>
              </a:ext>
            </a:extLst>
          </p:cNvPr>
          <p:cNvSpPr/>
          <p:nvPr/>
        </p:nvSpPr>
        <p:spPr>
          <a:xfrm>
            <a:off x="500582" y="5055891"/>
            <a:ext cx="3110828" cy="569490"/>
          </a:xfrm>
          <a:prstGeom prst="rect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input matrix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(1, 5, 4)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388EB9C-A8D0-3360-B1CE-3FBABDB0A4A6}"/>
              </a:ext>
            </a:extLst>
          </p:cNvPr>
          <p:cNvSpPr/>
          <p:nvPr/>
        </p:nvSpPr>
        <p:spPr>
          <a:xfrm>
            <a:off x="500582" y="2197268"/>
            <a:ext cx="3110828" cy="569490"/>
          </a:xfrm>
          <a:prstGeom prst="rect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 head attention matrix (inside)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(1, 2, 5, 2)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45F2F08-DF5B-E91E-E708-92C152BF9891}"/>
              </a:ext>
            </a:extLst>
          </p:cNvPr>
          <p:cNvCxnSpPr>
            <a:cxnSpLocks/>
          </p:cNvCxnSpPr>
          <p:nvPr/>
        </p:nvCxnSpPr>
        <p:spPr>
          <a:xfrm>
            <a:off x="2037523" y="2921302"/>
            <a:ext cx="0" cy="2026796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394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3F7F23BB-1555-7B6C-3A31-1E26F3A609CB}"/>
              </a:ext>
            </a:extLst>
          </p:cNvPr>
          <p:cNvSpPr/>
          <p:nvPr/>
        </p:nvSpPr>
        <p:spPr>
          <a:xfrm>
            <a:off x="8976829" y="2205529"/>
            <a:ext cx="1754907" cy="1650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F0D4C52-A863-E245-DABC-68C7BB8E7654}"/>
              </a:ext>
            </a:extLst>
          </p:cNvPr>
          <p:cNvCxnSpPr>
            <a:cxnSpLocks/>
          </p:cNvCxnSpPr>
          <p:nvPr/>
        </p:nvCxnSpPr>
        <p:spPr>
          <a:xfrm flipV="1">
            <a:off x="9854286" y="2021072"/>
            <a:ext cx="0" cy="1309154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BDB9E0-CF24-D252-7805-41BE4F8B2BEE}"/>
              </a:ext>
            </a:extLst>
          </p:cNvPr>
          <p:cNvSpPr/>
          <p:nvPr/>
        </p:nvSpPr>
        <p:spPr>
          <a:xfrm>
            <a:off x="9056298" y="4568661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4, 2, 0]]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9EF991E-7A4A-C4AE-EACF-6F3A88B75224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9854286" y="3605031"/>
            <a:ext cx="0" cy="96363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7C5688F-EEF3-F33D-D0F2-53214BC7D1DC}"/>
              </a:ext>
            </a:extLst>
          </p:cNvPr>
          <p:cNvSpPr/>
          <p:nvPr/>
        </p:nvSpPr>
        <p:spPr>
          <a:xfrm>
            <a:off x="8907839" y="4010661"/>
            <a:ext cx="1892892" cy="33871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matrix</a:t>
            </a:r>
            <a:endParaRPr lang="ko-KR" altLang="en-US" sz="14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5EAB9B5-5619-FF4B-F073-F61A6F55D982}"/>
              </a:ext>
            </a:extLst>
          </p:cNvPr>
          <p:cNvSpPr/>
          <p:nvPr/>
        </p:nvSpPr>
        <p:spPr>
          <a:xfrm>
            <a:off x="9368509" y="3330226"/>
            <a:ext cx="971551" cy="274805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5AD0D04-13B7-FC0E-37F1-E76CD7974214}"/>
              </a:ext>
            </a:extLst>
          </p:cNvPr>
          <p:cNvSpPr/>
          <p:nvPr/>
        </p:nvSpPr>
        <p:spPr>
          <a:xfrm>
            <a:off x="9368508" y="2731614"/>
            <a:ext cx="971551" cy="274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DB81C8-C78C-BCDB-8D36-7E0BFD5777E2}"/>
              </a:ext>
            </a:extLst>
          </p:cNvPr>
          <p:cNvSpPr txBox="1"/>
          <p:nvPr/>
        </p:nvSpPr>
        <p:spPr>
          <a:xfrm>
            <a:off x="8976829" y="2192691"/>
            <a:ext cx="1403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Encoder</a:t>
            </a:r>
          </a:p>
          <a:p>
            <a:r>
              <a:rPr lang="en-US" altLang="ko-KR" sz="1200" dirty="0"/>
              <a:t>Layer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83C778-C5E5-670E-63C6-9C9B21117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071" y="5206924"/>
            <a:ext cx="3610479" cy="1000265"/>
          </a:xfrm>
          <a:prstGeom prst="rect">
            <a:avLst/>
          </a:prstGeom>
        </p:spPr>
      </p:pic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54883738-0351-62F7-5DCB-CF549E1BE5F2}"/>
              </a:ext>
            </a:extLst>
          </p:cNvPr>
          <p:cNvSpPr/>
          <p:nvPr/>
        </p:nvSpPr>
        <p:spPr>
          <a:xfrm>
            <a:off x="4681221" y="6269739"/>
            <a:ext cx="3362036" cy="25863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AB45DB1-B645-1236-16F6-828C91E39862}"/>
              </a:ext>
            </a:extLst>
          </p:cNvPr>
          <p:cNvSpPr/>
          <p:nvPr/>
        </p:nvSpPr>
        <p:spPr>
          <a:xfrm>
            <a:off x="7058336" y="6401422"/>
            <a:ext cx="1310163" cy="33871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d_model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4</a:t>
            </a:r>
            <a:endParaRPr lang="ko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600312B-207F-2E1C-2A2F-2B7589BF72C1}"/>
              </a:ext>
            </a:extLst>
          </p:cNvPr>
          <p:cNvSpPr/>
          <p:nvPr/>
        </p:nvSpPr>
        <p:spPr>
          <a:xfrm>
            <a:off x="3192658" y="6141489"/>
            <a:ext cx="1385975" cy="338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size = 1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FAFB770-6419-9096-B6F0-FC31F85C3DC1}"/>
              </a:ext>
            </a:extLst>
          </p:cNvPr>
          <p:cNvSpPr/>
          <p:nvPr/>
        </p:nvSpPr>
        <p:spPr>
          <a:xfrm>
            <a:off x="2831097" y="5370825"/>
            <a:ext cx="1385976" cy="6867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 = 5</a:t>
            </a:r>
            <a:endParaRPr lang="ko-KR" altLang="en-US" sz="1400" dirty="0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99AC51D0-6DBA-F9B7-27A8-F52C0D0583B3}"/>
              </a:ext>
            </a:extLst>
          </p:cNvPr>
          <p:cNvSpPr/>
          <p:nvPr/>
        </p:nvSpPr>
        <p:spPr>
          <a:xfrm>
            <a:off x="4283985" y="5360675"/>
            <a:ext cx="166254" cy="720436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6EFCBAAF-3E9C-8C2E-79D5-15559689C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925" y="562466"/>
            <a:ext cx="2152950" cy="1971950"/>
          </a:xfrm>
          <a:prstGeom prst="rect">
            <a:avLst/>
          </a:prstGeom>
        </p:spPr>
      </p:pic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C535FB5-B05E-C111-3E33-275C3EDEE285}"/>
              </a:ext>
            </a:extLst>
          </p:cNvPr>
          <p:cNvCxnSpPr>
            <a:cxnSpLocks/>
          </p:cNvCxnSpPr>
          <p:nvPr/>
        </p:nvCxnSpPr>
        <p:spPr>
          <a:xfrm>
            <a:off x="6502400" y="2843059"/>
            <a:ext cx="0" cy="217978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160CA40-C8A2-5588-CF9B-0A1980361852}"/>
              </a:ext>
            </a:extLst>
          </p:cNvPr>
          <p:cNvSpPr/>
          <p:nvPr/>
        </p:nvSpPr>
        <p:spPr>
          <a:xfrm>
            <a:off x="10146095" y="4628401"/>
            <a:ext cx="369455" cy="342171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475A9B-CB4C-1EC4-BCF0-82CE0FACF22E}"/>
              </a:ext>
            </a:extLst>
          </p:cNvPr>
          <p:cNvSpPr/>
          <p:nvPr/>
        </p:nvSpPr>
        <p:spPr>
          <a:xfrm>
            <a:off x="5525840" y="3136317"/>
            <a:ext cx="1953119" cy="4808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Padding mask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(1, 1, 1, 5)</a:t>
            </a:r>
            <a:endParaRPr lang="ko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024D57-94A8-A655-3DE4-68F713726BC7}"/>
              </a:ext>
            </a:extLst>
          </p:cNvPr>
          <p:cNvSpPr/>
          <p:nvPr/>
        </p:nvSpPr>
        <p:spPr>
          <a:xfrm>
            <a:off x="5527594" y="3617117"/>
            <a:ext cx="1953119" cy="4808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[[[[0, 0, 0, 0, 1]]]]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6FD28A7-5DB5-8325-0C97-BD33715C8123}"/>
              </a:ext>
            </a:extLst>
          </p:cNvPr>
          <p:cNvSpPr/>
          <p:nvPr/>
        </p:nvSpPr>
        <p:spPr>
          <a:xfrm>
            <a:off x="500582" y="5055891"/>
            <a:ext cx="3110828" cy="569490"/>
          </a:xfrm>
          <a:prstGeom prst="rect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input matrix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(1, 5, 4)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583A1D9-D7BD-31C2-DEDC-48A9A5D3AC18}"/>
              </a:ext>
            </a:extLst>
          </p:cNvPr>
          <p:cNvSpPr/>
          <p:nvPr/>
        </p:nvSpPr>
        <p:spPr>
          <a:xfrm>
            <a:off x="500582" y="2197268"/>
            <a:ext cx="3110828" cy="569490"/>
          </a:xfrm>
          <a:prstGeom prst="rect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 head attention matrix (inside)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(1, 2, 5, 2)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6C51D65-3DB9-D427-038F-E27A03087890}"/>
              </a:ext>
            </a:extLst>
          </p:cNvPr>
          <p:cNvCxnSpPr>
            <a:cxnSpLocks/>
          </p:cNvCxnSpPr>
          <p:nvPr/>
        </p:nvCxnSpPr>
        <p:spPr>
          <a:xfrm>
            <a:off x="2037523" y="2921302"/>
            <a:ext cx="0" cy="2026796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C9340BB-E86A-972C-8F78-541C08947B33}"/>
              </a:ext>
            </a:extLst>
          </p:cNvPr>
          <p:cNvSpPr/>
          <p:nvPr/>
        </p:nvSpPr>
        <p:spPr>
          <a:xfrm>
            <a:off x="500582" y="3319351"/>
            <a:ext cx="3110828" cy="569490"/>
          </a:xfrm>
          <a:prstGeom prst="rect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 head attention matrix (inside)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(1, 2, 5, 5)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DC2264-58BD-79AD-4A55-9FAF8AECEDE4}"/>
              </a:ext>
            </a:extLst>
          </p:cNvPr>
          <p:cNvSpPr txBox="1"/>
          <p:nvPr/>
        </p:nvSpPr>
        <p:spPr>
          <a:xfrm>
            <a:off x="10146095" y="4938540"/>
            <a:ext cx="146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pad token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66878E-7CBC-F437-88BA-0B6B5F0BA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294" y="2946062"/>
            <a:ext cx="3362794" cy="247685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D84942E0-099A-CF22-ED49-443B88565175}"/>
              </a:ext>
            </a:extLst>
          </p:cNvPr>
          <p:cNvSpPr/>
          <p:nvPr/>
        </p:nvSpPr>
        <p:spPr>
          <a:xfrm>
            <a:off x="2133623" y="4149033"/>
            <a:ext cx="1953119" cy="4808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Padding mask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(1, 1, 1, 5)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322701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3F7F23BB-1555-7B6C-3A31-1E26F3A609CB}"/>
              </a:ext>
            </a:extLst>
          </p:cNvPr>
          <p:cNvSpPr/>
          <p:nvPr/>
        </p:nvSpPr>
        <p:spPr>
          <a:xfrm>
            <a:off x="8976829" y="2205529"/>
            <a:ext cx="1754907" cy="1650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F0D4C52-A863-E245-DABC-68C7BB8E7654}"/>
              </a:ext>
            </a:extLst>
          </p:cNvPr>
          <p:cNvCxnSpPr>
            <a:cxnSpLocks/>
          </p:cNvCxnSpPr>
          <p:nvPr/>
        </p:nvCxnSpPr>
        <p:spPr>
          <a:xfrm flipV="1">
            <a:off x="9854286" y="2021072"/>
            <a:ext cx="0" cy="1309154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BDB9E0-CF24-D252-7805-41BE4F8B2BEE}"/>
              </a:ext>
            </a:extLst>
          </p:cNvPr>
          <p:cNvSpPr/>
          <p:nvPr/>
        </p:nvSpPr>
        <p:spPr>
          <a:xfrm>
            <a:off x="9056298" y="4568661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4, 2, 0]]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9EF991E-7A4A-C4AE-EACF-6F3A88B75224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9854286" y="3605031"/>
            <a:ext cx="0" cy="96363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7C5688F-EEF3-F33D-D0F2-53214BC7D1DC}"/>
              </a:ext>
            </a:extLst>
          </p:cNvPr>
          <p:cNvSpPr/>
          <p:nvPr/>
        </p:nvSpPr>
        <p:spPr>
          <a:xfrm>
            <a:off x="8907839" y="4010661"/>
            <a:ext cx="1892892" cy="33871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matrix</a:t>
            </a:r>
            <a:endParaRPr lang="ko-KR" altLang="en-US" sz="14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5EAB9B5-5619-FF4B-F073-F61A6F55D982}"/>
              </a:ext>
            </a:extLst>
          </p:cNvPr>
          <p:cNvSpPr/>
          <p:nvPr/>
        </p:nvSpPr>
        <p:spPr>
          <a:xfrm>
            <a:off x="9368509" y="3330226"/>
            <a:ext cx="971551" cy="274805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5AD0D04-13B7-FC0E-37F1-E76CD7974214}"/>
              </a:ext>
            </a:extLst>
          </p:cNvPr>
          <p:cNvSpPr/>
          <p:nvPr/>
        </p:nvSpPr>
        <p:spPr>
          <a:xfrm>
            <a:off x="9368508" y="2731614"/>
            <a:ext cx="971551" cy="274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DB81C8-C78C-BCDB-8D36-7E0BFD5777E2}"/>
              </a:ext>
            </a:extLst>
          </p:cNvPr>
          <p:cNvSpPr txBox="1"/>
          <p:nvPr/>
        </p:nvSpPr>
        <p:spPr>
          <a:xfrm>
            <a:off x="8976829" y="2192691"/>
            <a:ext cx="1403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Encoder</a:t>
            </a:r>
          </a:p>
          <a:p>
            <a:r>
              <a:rPr lang="en-US" altLang="ko-KR" sz="1200" dirty="0"/>
              <a:t>Layer</a:t>
            </a:r>
            <a:endParaRPr lang="ko-KR" altLang="en-US" sz="1200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169B974-FBDB-E6F2-69CD-BCAF2802C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071" y="5206924"/>
            <a:ext cx="3610479" cy="1000265"/>
          </a:xfrm>
          <a:prstGeom prst="rect">
            <a:avLst/>
          </a:prstGeom>
        </p:spPr>
      </p:pic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182DE4CA-DA71-4366-5BC4-FE1DF1A5398F}"/>
              </a:ext>
            </a:extLst>
          </p:cNvPr>
          <p:cNvSpPr/>
          <p:nvPr/>
        </p:nvSpPr>
        <p:spPr>
          <a:xfrm>
            <a:off x="4681221" y="6269739"/>
            <a:ext cx="3362036" cy="25863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0CCE508-FEA9-2E4D-DDD8-7E51C7305CAE}"/>
              </a:ext>
            </a:extLst>
          </p:cNvPr>
          <p:cNvSpPr/>
          <p:nvPr/>
        </p:nvSpPr>
        <p:spPr>
          <a:xfrm>
            <a:off x="7058336" y="6401422"/>
            <a:ext cx="1310163" cy="338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d_model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4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4D3C08C-2BD8-F893-22CE-3993F163C0BE}"/>
              </a:ext>
            </a:extLst>
          </p:cNvPr>
          <p:cNvSpPr/>
          <p:nvPr/>
        </p:nvSpPr>
        <p:spPr>
          <a:xfrm>
            <a:off x="3192658" y="6141489"/>
            <a:ext cx="1385975" cy="338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size = 1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0837F9B-C827-90B2-BB39-C47675062107}"/>
              </a:ext>
            </a:extLst>
          </p:cNvPr>
          <p:cNvSpPr/>
          <p:nvPr/>
        </p:nvSpPr>
        <p:spPr>
          <a:xfrm>
            <a:off x="2831097" y="5370825"/>
            <a:ext cx="1385976" cy="6867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 = 5</a:t>
            </a:r>
            <a:endParaRPr lang="ko-KR" altLang="en-US" sz="1400" dirty="0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CAB88065-3A57-9281-7DF9-AB1C9F70C27E}"/>
              </a:ext>
            </a:extLst>
          </p:cNvPr>
          <p:cNvSpPr/>
          <p:nvPr/>
        </p:nvSpPr>
        <p:spPr>
          <a:xfrm>
            <a:off x="4283985" y="5360675"/>
            <a:ext cx="166254" cy="720436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F8C30B5-B0C4-E88B-E2CD-350FF34E704D}"/>
              </a:ext>
            </a:extLst>
          </p:cNvPr>
          <p:cNvSpPr/>
          <p:nvPr/>
        </p:nvSpPr>
        <p:spPr>
          <a:xfrm>
            <a:off x="509847" y="2123412"/>
            <a:ext cx="3119379" cy="569490"/>
          </a:xfrm>
          <a:prstGeom prst="rect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 head attention output matrix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(1, 5, 4)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FDFBD6B-09FB-7DF7-8C1E-B97A004F9424}"/>
              </a:ext>
            </a:extLst>
          </p:cNvPr>
          <p:cNvCxnSpPr>
            <a:cxnSpLocks/>
          </p:cNvCxnSpPr>
          <p:nvPr/>
        </p:nvCxnSpPr>
        <p:spPr>
          <a:xfrm flipV="1">
            <a:off x="6211453" y="3216563"/>
            <a:ext cx="0" cy="1891146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1452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3F7F23BB-1555-7B6C-3A31-1E26F3A609CB}"/>
              </a:ext>
            </a:extLst>
          </p:cNvPr>
          <p:cNvSpPr/>
          <p:nvPr/>
        </p:nvSpPr>
        <p:spPr>
          <a:xfrm>
            <a:off x="8976829" y="2205529"/>
            <a:ext cx="1754907" cy="1650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F0D4C52-A863-E245-DABC-68C7BB8E7654}"/>
              </a:ext>
            </a:extLst>
          </p:cNvPr>
          <p:cNvCxnSpPr>
            <a:cxnSpLocks/>
          </p:cNvCxnSpPr>
          <p:nvPr/>
        </p:nvCxnSpPr>
        <p:spPr>
          <a:xfrm flipV="1">
            <a:off x="9854286" y="2021072"/>
            <a:ext cx="0" cy="1309154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BDB9E0-CF24-D252-7805-41BE4F8B2BEE}"/>
              </a:ext>
            </a:extLst>
          </p:cNvPr>
          <p:cNvSpPr/>
          <p:nvPr/>
        </p:nvSpPr>
        <p:spPr>
          <a:xfrm>
            <a:off x="9056298" y="4568661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4, 2, 0]]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9EF991E-7A4A-C4AE-EACF-6F3A88B75224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9854286" y="3605031"/>
            <a:ext cx="0" cy="96363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7C5688F-EEF3-F33D-D0F2-53214BC7D1DC}"/>
              </a:ext>
            </a:extLst>
          </p:cNvPr>
          <p:cNvSpPr/>
          <p:nvPr/>
        </p:nvSpPr>
        <p:spPr>
          <a:xfrm>
            <a:off x="8907839" y="4010661"/>
            <a:ext cx="1892892" cy="33871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matrix</a:t>
            </a:r>
            <a:endParaRPr lang="ko-KR" altLang="en-US" sz="14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5EAB9B5-5619-FF4B-F073-F61A6F55D982}"/>
              </a:ext>
            </a:extLst>
          </p:cNvPr>
          <p:cNvSpPr/>
          <p:nvPr/>
        </p:nvSpPr>
        <p:spPr>
          <a:xfrm>
            <a:off x="9368509" y="3330226"/>
            <a:ext cx="971551" cy="274805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5AD0D04-13B7-FC0E-37F1-E76CD7974214}"/>
              </a:ext>
            </a:extLst>
          </p:cNvPr>
          <p:cNvSpPr/>
          <p:nvPr/>
        </p:nvSpPr>
        <p:spPr>
          <a:xfrm>
            <a:off x="9368508" y="2731614"/>
            <a:ext cx="971551" cy="274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DB81C8-C78C-BCDB-8D36-7E0BFD5777E2}"/>
              </a:ext>
            </a:extLst>
          </p:cNvPr>
          <p:cNvSpPr txBox="1"/>
          <p:nvPr/>
        </p:nvSpPr>
        <p:spPr>
          <a:xfrm>
            <a:off x="8976829" y="2192691"/>
            <a:ext cx="1403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Encoder</a:t>
            </a:r>
          </a:p>
          <a:p>
            <a:r>
              <a:rPr lang="en-US" altLang="ko-KR" sz="1200" dirty="0"/>
              <a:t>Layer</a:t>
            </a:r>
            <a:endParaRPr lang="ko-KR" altLang="en-US" sz="1200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169B974-FBDB-E6F2-69CD-BCAF2802C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071" y="5206924"/>
            <a:ext cx="3610479" cy="1000265"/>
          </a:xfrm>
          <a:prstGeom prst="rect">
            <a:avLst/>
          </a:prstGeom>
        </p:spPr>
      </p:pic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182DE4CA-DA71-4366-5BC4-FE1DF1A5398F}"/>
              </a:ext>
            </a:extLst>
          </p:cNvPr>
          <p:cNvSpPr/>
          <p:nvPr/>
        </p:nvSpPr>
        <p:spPr>
          <a:xfrm>
            <a:off x="4681221" y="6269739"/>
            <a:ext cx="3362036" cy="25863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0CCE508-FEA9-2E4D-DDD8-7E51C7305CAE}"/>
              </a:ext>
            </a:extLst>
          </p:cNvPr>
          <p:cNvSpPr/>
          <p:nvPr/>
        </p:nvSpPr>
        <p:spPr>
          <a:xfrm>
            <a:off x="7058336" y="6401422"/>
            <a:ext cx="1310163" cy="338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d_model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4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4D3C08C-2BD8-F893-22CE-3993F163C0BE}"/>
              </a:ext>
            </a:extLst>
          </p:cNvPr>
          <p:cNvSpPr/>
          <p:nvPr/>
        </p:nvSpPr>
        <p:spPr>
          <a:xfrm>
            <a:off x="3192658" y="6141489"/>
            <a:ext cx="1385975" cy="338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size = 1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0837F9B-C827-90B2-BB39-C47675062107}"/>
              </a:ext>
            </a:extLst>
          </p:cNvPr>
          <p:cNvSpPr/>
          <p:nvPr/>
        </p:nvSpPr>
        <p:spPr>
          <a:xfrm>
            <a:off x="2831097" y="5370825"/>
            <a:ext cx="1385976" cy="6867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 = 5</a:t>
            </a:r>
            <a:endParaRPr lang="ko-KR" altLang="en-US" sz="1400" dirty="0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CAB88065-3A57-9281-7DF9-AB1C9F70C27E}"/>
              </a:ext>
            </a:extLst>
          </p:cNvPr>
          <p:cNvSpPr/>
          <p:nvPr/>
        </p:nvSpPr>
        <p:spPr>
          <a:xfrm>
            <a:off x="4283985" y="5360675"/>
            <a:ext cx="166254" cy="720436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F8C30B5-B0C4-E88B-E2CD-350FF34E704D}"/>
              </a:ext>
            </a:extLst>
          </p:cNvPr>
          <p:cNvSpPr/>
          <p:nvPr/>
        </p:nvSpPr>
        <p:spPr>
          <a:xfrm>
            <a:off x="509847" y="2123412"/>
            <a:ext cx="3119379" cy="569490"/>
          </a:xfrm>
          <a:prstGeom prst="rect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 head attention output matrix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(1, 5, 4)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034FA51-F460-EF9C-D032-2BFCAE14F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675" y="2123412"/>
            <a:ext cx="3381847" cy="1009791"/>
          </a:xfrm>
          <a:prstGeom prst="rect">
            <a:avLst/>
          </a:prstGeom>
        </p:spPr>
      </p:pic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FDFBD6B-09FB-7DF7-8C1E-B97A004F9424}"/>
              </a:ext>
            </a:extLst>
          </p:cNvPr>
          <p:cNvCxnSpPr>
            <a:cxnSpLocks/>
          </p:cNvCxnSpPr>
          <p:nvPr/>
        </p:nvCxnSpPr>
        <p:spPr>
          <a:xfrm flipV="1">
            <a:off x="6211453" y="3216563"/>
            <a:ext cx="0" cy="1891146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F6C176-6289-912E-DBCB-65D7C41029C1}"/>
              </a:ext>
            </a:extLst>
          </p:cNvPr>
          <p:cNvSpPr/>
          <p:nvPr/>
        </p:nvSpPr>
        <p:spPr>
          <a:xfrm>
            <a:off x="509846" y="2693965"/>
            <a:ext cx="3119379" cy="731089"/>
          </a:xfrm>
          <a:prstGeom prst="rect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Feed forward network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 matrix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(1, 5, 4)</a:t>
            </a:r>
          </a:p>
        </p:txBody>
      </p:sp>
    </p:spTree>
    <p:extLst>
      <p:ext uri="{BB962C8B-B14F-4D97-AF65-F5344CB8AC3E}">
        <p14:creationId xmlns:p14="http://schemas.microsoft.com/office/powerpoint/2010/main" val="2225180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3F7F23BB-1555-7B6C-3A31-1E26F3A609CB}"/>
              </a:ext>
            </a:extLst>
          </p:cNvPr>
          <p:cNvSpPr/>
          <p:nvPr/>
        </p:nvSpPr>
        <p:spPr>
          <a:xfrm>
            <a:off x="8976829" y="2205529"/>
            <a:ext cx="1754907" cy="1650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F0D4C52-A863-E245-DABC-68C7BB8E7654}"/>
              </a:ext>
            </a:extLst>
          </p:cNvPr>
          <p:cNvCxnSpPr>
            <a:cxnSpLocks/>
          </p:cNvCxnSpPr>
          <p:nvPr/>
        </p:nvCxnSpPr>
        <p:spPr>
          <a:xfrm flipV="1">
            <a:off x="9854286" y="2021072"/>
            <a:ext cx="0" cy="1309154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BDB9E0-CF24-D252-7805-41BE4F8B2BEE}"/>
              </a:ext>
            </a:extLst>
          </p:cNvPr>
          <p:cNvSpPr/>
          <p:nvPr/>
        </p:nvSpPr>
        <p:spPr>
          <a:xfrm>
            <a:off x="9056298" y="4568661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4, 2, 0]]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9EF991E-7A4A-C4AE-EACF-6F3A88B75224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9854286" y="3605031"/>
            <a:ext cx="0" cy="96363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>
            <a:extLst>
              <a:ext uri="{FF2B5EF4-FFF2-40B4-BE49-F238E27FC236}">
                <a16:creationId xmlns:a16="http://schemas.microsoft.com/office/drawing/2014/main" id="{E7C171BC-B5A4-D86B-5CED-A980BAF96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58" y="1097743"/>
            <a:ext cx="4905881" cy="923329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77C5688F-EEF3-F33D-D0F2-53214BC7D1DC}"/>
              </a:ext>
            </a:extLst>
          </p:cNvPr>
          <p:cNvSpPr/>
          <p:nvPr/>
        </p:nvSpPr>
        <p:spPr>
          <a:xfrm>
            <a:off x="8907839" y="4010661"/>
            <a:ext cx="1892892" cy="33871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matrix</a:t>
            </a:r>
            <a:endParaRPr lang="ko-KR" altLang="en-US" sz="14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CD26405-8EC6-E454-E018-EF5B460A5A59}"/>
              </a:ext>
            </a:extLst>
          </p:cNvPr>
          <p:cNvSpPr/>
          <p:nvPr/>
        </p:nvSpPr>
        <p:spPr>
          <a:xfrm>
            <a:off x="4632190" y="1342403"/>
            <a:ext cx="630413" cy="182440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5EAB9B5-5619-FF4B-F073-F61A6F55D982}"/>
              </a:ext>
            </a:extLst>
          </p:cNvPr>
          <p:cNvSpPr/>
          <p:nvPr/>
        </p:nvSpPr>
        <p:spPr>
          <a:xfrm>
            <a:off x="9368509" y="3330226"/>
            <a:ext cx="971551" cy="274805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5AD0D04-13B7-FC0E-37F1-E76CD7974214}"/>
              </a:ext>
            </a:extLst>
          </p:cNvPr>
          <p:cNvSpPr/>
          <p:nvPr/>
        </p:nvSpPr>
        <p:spPr>
          <a:xfrm>
            <a:off x="9368508" y="2731614"/>
            <a:ext cx="971551" cy="274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DB81C8-C78C-BCDB-8D36-7E0BFD5777E2}"/>
              </a:ext>
            </a:extLst>
          </p:cNvPr>
          <p:cNvSpPr txBox="1"/>
          <p:nvPr/>
        </p:nvSpPr>
        <p:spPr>
          <a:xfrm>
            <a:off x="8976829" y="2192691"/>
            <a:ext cx="1403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Encoder</a:t>
            </a:r>
          </a:p>
          <a:p>
            <a:r>
              <a:rPr lang="en-US" altLang="ko-KR" sz="1200" dirty="0"/>
              <a:t>Layer</a:t>
            </a:r>
            <a:endParaRPr lang="ko-KR" altLang="en-US" sz="1200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169B974-FBDB-E6F2-69CD-BCAF2802C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071" y="5206924"/>
            <a:ext cx="3610479" cy="1000265"/>
          </a:xfrm>
          <a:prstGeom prst="rect">
            <a:avLst/>
          </a:prstGeom>
        </p:spPr>
      </p:pic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182DE4CA-DA71-4366-5BC4-FE1DF1A5398F}"/>
              </a:ext>
            </a:extLst>
          </p:cNvPr>
          <p:cNvSpPr/>
          <p:nvPr/>
        </p:nvSpPr>
        <p:spPr>
          <a:xfrm>
            <a:off x="4681221" y="6269739"/>
            <a:ext cx="3362036" cy="25863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0CCE508-FEA9-2E4D-DDD8-7E51C7305CAE}"/>
              </a:ext>
            </a:extLst>
          </p:cNvPr>
          <p:cNvSpPr/>
          <p:nvPr/>
        </p:nvSpPr>
        <p:spPr>
          <a:xfrm>
            <a:off x="7058336" y="6401422"/>
            <a:ext cx="1310163" cy="338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d_model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4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4D3C08C-2BD8-F893-22CE-3993F163C0BE}"/>
              </a:ext>
            </a:extLst>
          </p:cNvPr>
          <p:cNvSpPr/>
          <p:nvPr/>
        </p:nvSpPr>
        <p:spPr>
          <a:xfrm>
            <a:off x="3192658" y="6141489"/>
            <a:ext cx="1385975" cy="338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size = 1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0837F9B-C827-90B2-BB39-C47675062107}"/>
              </a:ext>
            </a:extLst>
          </p:cNvPr>
          <p:cNvSpPr/>
          <p:nvPr/>
        </p:nvSpPr>
        <p:spPr>
          <a:xfrm>
            <a:off x="2831097" y="5370825"/>
            <a:ext cx="1385976" cy="6867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 = 5</a:t>
            </a:r>
            <a:endParaRPr lang="ko-KR" altLang="en-US" sz="1400" dirty="0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CAB88065-3A57-9281-7DF9-AB1C9F70C27E}"/>
              </a:ext>
            </a:extLst>
          </p:cNvPr>
          <p:cNvSpPr/>
          <p:nvPr/>
        </p:nvSpPr>
        <p:spPr>
          <a:xfrm>
            <a:off x="4283985" y="5360675"/>
            <a:ext cx="166254" cy="720436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F8C30B5-B0C4-E88B-E2CD-350FF34E704D}"/>
              </a:ext>
            </a:extLst>
          </p:cNvPr>
          <p:cNvSpPr/>
          <p:nvPr/>
        </p:nvSpPr>
        <p:spPr>
          <a:xfrm>
            <a:off x="365958" y="2249851"/>
            <a:ext cx="3263268" cy="569490"/>
          </a:xfrm>
          <a:prstGeom prst="rect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Feed forward network hidden matrix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(1, 5, 8)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DCAA51A-1A7C-0DA3-1F51-7B718C1C0DF8}"/>
              </a:ext>
            </a:extLst>
          </p:cNvPr>
          <p:cNvCxnSpPr>
            <a:cxnSpLocks/>
          </p:cNvCxnSpPr>
          <p:nvPr/>
        </p:nvCxnSpPr>
        <p:spPr>
          <a:xfrm flipV="1">
            <a:off x="6197599" y="4736513"/>
            <a:ext cx="0" cy="42487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A034FA51-F460-EF9C-D032-2BFCAE14F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675" y="2123412"/>
            <a:ext cx="3381847" cy="1009791"/>
          </a:xfrm>
          <a:prstGeom prst="rect">
            <a:avLst/>
          </a:prstGeom>
        </p:spPr>
      </p:pic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FDFBD6B-09FB-7DF7-8C1E-B97A004F9424}"/>
              </a:ext>
            </a:extLst>
          </p:cNvPr>
          <p:cNvCxnSpPr>
            <a:cxnSpLocks/>
          </p:cNvCxnSpPr>
          <p:nvPr/>
        </p:nvCxnSpPr>
        <p:spPr>
          <a:xfrm flipV="1">
            <a:off x="6211453" y="3216563"/>
            <a:ext cx="0" cy="42487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11">
            <a:extLst>
              <a:ext uri="{FF2B5EF4-FFF2-40B4-BE49-F238E27FC236}">
                <a16:creationId xmlns:a16="http://schemas.microsoft.com/office/drawing/2014/main" id="{DB6126F6-973D-B45C-33C5-E9D825F2B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933993"/>
              </p:ext>
            </p:extLst>
          </p:nvPr>
        </p:nvGraphicFramePr>
        <p:xfrm>
          <a:off x="4632190" y="3242125"/>
          <a:ext cx="3155707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6243">
                  <a:extLst>
                    <a:ext uri="{9D8B030D-6E8A-4147-A177-3AD203B41FA5}">
                      <a16:colId xmlns:a16="http://schemas.microsoft.com/office/drawing/2014/main" val="2499359488"/>
                    </a:ext>
                  </a:extLst>
                </a:gridCol>
                <a:gridCol w="391352">
                  <a:extLst>
                    <a:ext uri="{9D8B030D-6E8A-4147-A177-3AD203B41FA5}">
                      <a16:colId xmlns:a16="http://schemas.microsoft.com/office/drawing/2014/main" val="2516297633"/>
                    </a:ext>
                  </a:extLst>
                </a:gridCol>
                <a:gridCol w="391352">
                  <a:extLst>
                    <a:ext uri="{9D8B030D-6E8A-4147-A177-3AD203B41FA5}">
                      <a16:colId xmlns:a16="http://schemas.microsoft.com/office/drawing/2014/main" val="325100765"/>
                    </a:ext>
                  </a:extLst>
                </a:gridCol>
                <a:gridCol w="391352">
                  <a:extLst>
                    <a:ext uri="{9D8B030D-6E8A-4147-A177-3AD203B41FA5}">
                      <a16:colId xmlns:a16="http://schemas.microsoft.com/office/drawing/2014/main" val="1612909730"/>
                    </a:ext>
                  </a:extLst>
                </a:gridCol>
                <a:gridCol w="391352">
                  <a:extLst>
                    <a:ext uri="{9D8B030D-6E8A-4147-A177-3AD203B41FA5}">
                      <a16:colId xmlns:a16="http://schemas.microsoft.com/office/drawing/2014/main" val="3397626888"/>
                    </a:ext>
                  </a:extLst>
                </a:gridCol>
                <a:gridCol w="391352">
                  <a:extLst>
                    <a:ext uri="{9D8B030D-6E8A-4147-A177-3AD203B41FA5}">
                      <a16:colId xmlns:a16="http://schemas.microsoft.com/office/drawing/2014/main" val="1538309317"/>
                    </a:ext>
                  </a:extLst>
                </a:gridCol>
                <a:gridCol w="391352">
                  <a:extLst>
                    <a:ext uri="{9D8B030D-6E8A-4147-A177-3AD203B41FA5}">
                      <a16:colId xmlns:a16="http://schemas.microsoft.com/office/drawing/2014/main" val="279978457"/>
                    </a:ext>
                  </a:extLst>
                </a:gridCol>
                <a:gridCol w="391352">
                  <a:extLst>
                    <a:ext uri="{9D8B030D-6E8A-4147-A177-3AD203B41FA5}">
                      <a16:colId xmlns:a16="http://schemas.microsoft.com/office/drawing/2014/main" val="2777770809"/>
                    </a:ext>
                  </a:extLst>
                </a:gridCol>
              </a:tblGrid>
              <a:tr h="117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153683"/>
                  </a:ext>
                </a:extLst>
              </a:tr>
              <a:tr h="117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463459"/>
                  </a:ext>
                </a:extLst>
              </a:tr>
              <a:tr h="117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091955"/>
                  </a:ext>
                </a:extLst>
              </a:tr>
              <a:tr h="117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40777"/>
                  </a:ext>
                </a:extLst>
              </a:tr>
              <a:tr h="117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74853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E586A00-999A-BE2D-8AA6-4D6EB3156A83}"/>
              </a:ext>
            </a:extLst>
          </p:cNvPr>
          <p:cNvSpPr txBox="1"/>
          <p:nvPr/>
        </p:nvSpPr>
        <p:spPr>
          <a:xfrm>
            <a:off x="4371021" y="3240677"/>
            <a:ext cx="35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[[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EB1531-12DB-5FB8-3414-9E66BF42C147}"/>
              </a:ext>
            </a:extLst>
          </p:cNvPr>
          <p:cNvSpPr txBox="1"/>
          <p:nvPr/>
        </p:nvSpPr>
        <p:spPr>
          <a:xfrm>
            <a:off x="7716927" y="4710829"/>
            <a:ext cx="35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]]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7FBFEAE-9637-5DB3-BE0B-86D5DA7E8FB9}"/>
              </a:ext>
            </a:extLst>
          </p:cNvPr>
          <p:cNvSpPr/>
          <p:nvPr/>
        </p:nvSpPr>
        <p:spPr>
          <a:xfrm>
            <a:off x="3164819" y="3751654"/>
            <a:ext cx="1385976" cy="68679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 = 5</a:t>
            </a:r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EAE0770-A8CD-CFCD-20C3-47F9DB9D26D3}"/>
              </a:ext>
            </a:extLst>
          </p:cNvPr>
          <p:cNvSpPr/>
          <p:nvPr/>
        </p:nvSpPr>
        <p:spPr>
          <a:xfrm>
            <a:off x="6096000" y="2840030"/>
            <a:ext cx="2354359" cy="33871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dff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915927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3F7F23BB-1555-7B6C-3A31-1E26F3A609CB}"/>
              </a:ext>
            </a:extLst>
          </p:cNvPr>
          <p:cNvSpPr/>
          <p:nvPr/>
        </p:nvSpPr>
        <p:spPr>
          <a:xfrm>
            <a:off x="8976829" y="2205529"/>
            <a:ext cx="1754907" cy="1650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F0D4C52-A863-E245-DABC-68C7BB8E7654}"/>
              </a:ext>
            </a:extLst>
          </p:cNvPr>
          <p:cNvCxnSpPr>
            <a:cxnSpLocks/>
          </p:cNvCxnSpPr>
          <p:nvPr/>
        </p:nvCxnSpPr>
        <p:spPr>
          <a:xfrm flipV="1">
            <a:off x="9854286" y="2021072"/>
            <a:ext cx="0" cy="1309154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BDB9E0-CF24-D252-7805-41BE4F8B2BEE}"/>
              </a:ext>
            </a:extLst>
          </p:cNvPr>
          <p:cNvSpPr/>
          <p:nvPr/>
        </p:nvSpPr>
        <p:spPr>
          <a:xfrm>
            <a:off x="9056298" y="4568661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4, 2, 0]]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9EF991E-7A4A-C4AE-EACF-6F3A88B75224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9854286" y="3605031"/>
            <a:ext cx="0" cy="96363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7C5688F-EEF3-F33D-D0F2-53214BC7D1DC}"/>
              </a:ext>
            </a:extLst>
          </p:cNvPr>
          <p:cNvSpPr/>
          <p:nvPr/>
        </p:nvSpPr>
        <p:spPr>
          <a:xfrm>
            <a:off x="8907839" y="4010661"/>
            <a:ext cx="1892892" cy="33871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matrix</a:t>
            </a:r>
            <a:endParaRPr lang="ko-KR" altLang="en-US" sz="14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5EAB9B5-5619-FF4B-F073-F61A6F55D982}"/>
              </a:ext>
            </a:extLst>
          </p:cNvPr>
          <p:cNvSpPr/>
          <p:nvPr/>
        </p:nvSpPr>
        <p:spPr>
          <a:xfrm>
            <a:off x="9368509" y="3330226"/>
            <a:ext cx="971551" cy="274805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5AD0D04-13B7-FC0E-37F1-E76CD7974214}"/>
              </a:ext>
            </a:extLst>
          </p:cNvPr>
          <p:cNvSpPr/>
          <p:nvPr/>
        </p:nvSpPr>
        <p:spPr>
          <a:xfrm>
            <a:off x="9368508" y="2731614"/>
            <a:ext cx="971551" cy="274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DB81C8-C78C-BCDB-8D36-7E0BFD5777E2}"/>
              </a:ext>
            </a:extLst>
          </p:cNvPr>
          <p:cNvSpPr txBox="1"/>
          <p:nvPr/>
        </p:nvSpPr>
        <p:spPr>
          <a:xfrm>
            <a:off x="8976829" y="2192691"/>
            <a:ext cx="1403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Encoder</a:t>
            </a:r>
          </a:p>
          <a:p>
            <a:r>
              <a:rPr lang="en-US" altLang="ko-KR" sz="1200" dirty="0"/>
              <a:t>Layer</a:t>
            </a:r>
            <a:endParaRPr lang="ko-KR" altLang="en-US" sz="1200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169B974-FBDB-E6F2-69CD-BCAF2802C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071" y="5206924"/>
            <a:ext cx="3610479" cy="1000265"/>
          </a:xfrm>
          <a:prstGeom prst="rect">
            <a:avLst/>
          </a:prstGeom>
        </p:spPr>
      </p:pic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182DE4CA-DA71-4366-5BC4-FE1DF1A5398F}"/>
              </a:ext>
            </a:extLst>
          </p:cNvPr>
          <p:cNvSpPr/>
          <p:nvPr/>
        </p:nvSpPr>
        <p:spPr>
          <a:xfrm rot="10800000">
            <a:off x="4506675" y="1770151"/>
            <a:ext cx="3362036" cy="25863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0CCE508-FEA9-2E4D-DDD8-7E51C7305CAE}"/>
              </a:ext>
            </a:extLst>
          </p:cNvPr>
          <p:cNvSpPr/>
          <p:nvPr/>
        </p:nvSpPr>
        <p:spPr>
          <a:xfrm>
            <a:off x="5556371" y="1389759"/>
            <a:ext cx="1310163" cy="338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d_model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4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4D3C08C-2BD8-F893-22CE-3993F163C0BE}"/>
              </a:ext>
            </a:extLst>
          </p:cNvPr>
          <p:cNvSpPr/>
          <p:nvPr/>
        </p:nvSpPr>
        <p:spPr>
          <a:xfrm>
            <a:off x="3004062" y="3266320"/>
            <a:ext cx="1385975" cy="338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size = 1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0837F9B-C827-90B2-BB39-C47675062107}"/>
              </a:ext>
            </a:extLst>
          </p:cNvPr>
          <p:cNvSpPr/>
          <p:nvPr/>
        </p:nvSpPr>
        <p:spPr>
          <a:xfrm>
            <a:off x="2810996" y="2406631"/>
            <a:ext cx="1385976" cy="6867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 = 5</a:t>
            </a:r>
            <a:endParaRPr lang="ko-KR" altLang="en-US" sz="1400" dirty="0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CAB88065-3A57-9281-7DF9-AB1C9F70C27E}"/>
              </a:ext>
            </a:extLst>
          </p:cNvPr>
          <p:cNvSpPr/>
          <p:nvPr/>
        </p:nvSpPr>
        <p:spPr>
          <a:xfrm>
            <a:off x="4227709" y="2371396"/>
            <a:ext cx="166254" cy="720436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034FA51-F460-EF9C-D032-2BFCAE14F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675" y="2123412"/>
            <a:ext cx="3381847" cy="1009791"/>
          </a:xfrm>
          <a:prstGeom prst="rect">
            <a:avLst/>
          </a:prstGeom>
        </p:spPr>
      </p:pic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FDFBD6B-09FB-7DF7-8C1E-B97A004F9424}"/>
              </a:ext>
            </a:extLst>
          </p:cNvPr>
          <p:cNvCxnSpPr>
            <a:cxnSpLocks/>
          </p:cNvCxnSpPr>
          <p:nvPr/>
        </p:nvCxnSpPr>
        <p:spPr>
          <a:xfrm flipV="1">
            <a:off x="6211453" y="3216563"/>
            <a:ext cx="0" cy="1891146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FAA97BE-9163-E3F0-6F54-7201B9309D90}"/>
              </a:ext>
            </a:extLst>
          </p:cNvPr>
          <p:cNvSpPr/>
          <p:nvPr/>
        </p:nvSpPr>
        <p:spPr>
          <a:xfrm>
            <a:off x="925551" y="1236175"/>
            <a:ext cx="3119379" cy="731089"/>
          </a:xfrm>
          <a:prstGeom prst="rect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Feed forward network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 matrix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(1, 5, 4)</a:t>
            </a:r>
          </a:p>
        </p:txBody>
      </p:sp>
    </p:spTree>
    <p:extLst>
      <p:ext uri="{BB962C8B-B14F-4D97-AF65-F5344CB8AC3E}">
        <p14:creationId xmlns:p14="http://schemas.microsoft.com/office/powerpoint/2010/main" val="4249387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182DE4CA-DA71-4366-5BC4-FE1DF1A5398F}"/>
              </a:ext>
            </a:extLst>
          </p:cNvPr>
          <p:cNvSpPr/>
          <p:nvPr/>
        </p:nvSpPr>
        <p:spPr>
          <a:xfrm rot="10800000">
            <a:off x="3547619" y="2585921"/>
            <a:ext cx="3362036" cy="25863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0CCE508-FEA9-2E4D-DDD8-7E51C7305CAE}"/>
              </a:ext>
            </a:extLst>
          </p:cNvPr>
          <p:cNvSpPr/>
          <p:nvPr/>
        </p:nvSpPr>
        <p:spPr>
          <a:xfrm>
            <a:off x="4597315" y="2205529"/>
            <a:ext cx="1310163" cy="338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d_model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4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4D3C08C-2BD8-F893-22CE-3993F163C0BE}"/>
              </a:ext>
            </a:extLst>
          </p:cNvPr>
          <p:cNvSpPr/>
          <p:nvPr/>
        </p:nvSpPr>
        <p:spPr>
          <a:xfrm>
            <a:off x="2045006" y="4082090"/>
            <a:ext cx="1385975" cy="338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size = 1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0837F9B-C827-90B2-BB39-C47675062107}"/>
              </a:ext>
            </a:extLst>
          </p:cNvPr>
          <p:cNvSpPr/>
          <p:nvPr/>
        </p:nvSpPr>
        <p:spPr>
          <a:xfrm>
            <a:off x="1851940" y="3222401"/>
            <a:ext cx="1385976" cy="6867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 = 5</a:t>
            </a:r>
            <a:endParaRPr lang="ko-KR" altLang="en-US" sz="1400" dirty="0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CAB88065-3A57-9281-7DF9-AB1C9F70C27E}"/>
              </a:ext>
            </a:extLst>
          </p:cNvPr>
          <p:cNvSpPr/>
          <p:nvPr/>
        </p:nvSpPr>
        <p:spPr>
          <a:xfrm>
            <a:off x="3268653" y="3187166"/>
            <a:ext cx="166254" cy="720436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034FA51-F460-EF9C-D032-2BFCAE14F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619" y="2939182"/>
            <a:ext cx="3381847" cy="10097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262414D-7D41-31FE-ED6A-E28FCA244EC2}"/>
              </a:ext>
            </a:extLst>
          </p:cNvPr>
          <p:cNvSpPr txBox="1"/>
          <p:nvPr/>
        </p:nvSpPr>
        <p:spPr>
          <a:xfrm>
            <a:off x="925551" y="1056188"/>
            <a:ext cx="6075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this is the output matrix of a single encoder layer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CAF603E-418B-B0D3-523A-566291B792F7}"/>
              </a:ext>
            </a:extLst>
          </p:cNvPr>
          <p:cNvSpPr/>
          <p:nvPr/>
        </p:nvSpPr>
        <p:spPr>
          <a:xfrm>
            <a:off x="8976829" y="2205529"/>
            <a:ext cx="1754907" cy="165061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B70DBDA-14A5-65AA-D05E-3D55E18E3874}"/>
              </a:ext>
            </a:extLst>
          </p:cNvPr>
          <p:cNvCxnSpPr>
            <a:cxnSpLocks/>
          </p:cNvCxnSpPr>
          <p:nvPr/>
        </p:nvCxnSpPr>
        <p:spPr>
          <a:xfrm flipV="1">
            <a:off x="9854286" y="2021072"/>
            <a:ext cx="0" cy="1309154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59727F2-7E3C-6DD8-0556-8C80B016ECC3}"/>
              </a:ext>
            </a:extLst>
          </p:cNvPr>
          <p:cNvSpPr/>
          <p:nvPr/>
        </p:nvSpPr>
        <p:spPr>
          <a:xfrm>
            <a:off x="9056298" y="4568661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4, 2, 0]]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BC81940-CCC2-85A2-99E8-F5D80CC6BC03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9854286" y="3605031"/>
            <a:ext cx="0" cy="96363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E546599-1F47-8B59-2C2F-BA6D83CF59A8}"/>
              </a:ext>
            </a:extLst>
          </p:cNvPr>
          <p:cNvSpPr/>
          <p:nvPr/>
        </p:nvSpPr>
        <p:spPr>
          <a:xfrm>
            <a:off x="8907839" y="4010661"/>
            <a:ext cx="1892892" cy="33871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matrix</a:t>
            </a:r>
            <a:endParaRPr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A2EDCAF-ED4D-0FE9-DF2D-FAB7F17658EB}"/>
              </a:ext>
            </a:extLst>
          </p:cNvPr>
          <p:cNvSpPr/>
          <p:nvPr/>
        </p:nvSpPr>
        <p:spPr>
          <a:xfrm>
            <a:off x="9368509" y="3330226"/>
            <a:ext cx="971551" cy="274805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28BA0C2-D3B3-627B-86AD-4E841FC88E8D}"/>
              </a:ext>
            </a:extLst>
          </p:cNvPr>
          <p:cNvSpPr/>
          <p:nvPr/>
        </p:nvSpPr>
        <p:spPr>
          <a:xfrm>
            <a:off x="9368508" y="2731614"/>
            <a:ext cx="971551" cy="274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D055B-4E30-2891-B81F-E520C44F3B62}"/>
              </a:ext>
            </a:extLst>
          </p:cNvPr>
          <p:cNvSpPr txBox="1"/>
          <p:nvPr/>
        </p:nvSpPr>
        <p:spPr>
          <a:xfrm>
            <a:off x="8976829" y="2192691"/>
            <a:ext cx="1403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Encoder</a:t>
            </a:r>
          </a:p>
          <a:p>
            <a:r>
              <a:rPr lang="en-US" altLang="ko-KR" sz="1200" dirty="0"/>
              <a:t>Layer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67240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182DE4CA-DA71-4366-5BC4-FE1DF1A5398F}"/>
              </a:ext>
            </a:extLst>
          </p:cNvPr>
          <p:cNvSpPr/>
          <p:nvPr/>
        </p:nvSpPr>
        <p:spPr>
          <a:xfrm rot="10800000">
            <a:off x="3547619" y="2585921"/>
            <a:ext cx="3362036" cy="25863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0CCE508-FEA9-2E4D-DDD8-7E51C7305CAE}"/>
              </a:ext>
            </a:extLst>
          </p:cNvPr>
          <p:cNvSpPr/>
          <p:nvPr/>
        </p:nvSpPr>
        <p:spPr>
          <a:xfrm>
            <a:off x="4597315" y="2205529"/>
            <a:ext cx="1310163" cy="338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d_model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4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4D3C08C-2BD8-F893-22CE-3993F163C0BE}"/>
              </a:ext>
            </a:extLst>
          </p:cNvPr>
          <p:cNvSpPr/>
          <p:nvPr/>
        </p:nvSpPr>
        <p:spPr>
          <a:xfrm>
            <a:off x="2045006" y="4082090"/>
            <a:ext cx="1385975" cy="338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size = 1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0837F9B-C827-90B2-BB39-C47675062107}"/>
              </a:ext>
            </a:extLst>
          </p:cNvPr>
          <p:cNvSpPr/>
          <p:nvPr/>
        </p:nvSpPr>
        <p:spPr>
          <a:xfrm>
            <a:off x="1851940" y="3222401"/>
            <a:ext cx="1385976" cy="6867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 = 5</a:t>
            </a:r>
            <a:endParaRPr lang="ko-KR" altLang="en-US" sz="1400" dirty="0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CAB88065-3A57-9281-7DF9-AB1C9F70C27E}"/>
              </a:ext>
            </a:extLst>
          </p:cNvPr>
          <p:cNvSpPr/>
          <p:nvPr/>
        </p:nvSpPr>
        <p:spPr>
          <a:xfrm>
            <a:off x="3268653" y="3187166"/>
            <a:ext cx="166254" cy="720436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2414D-7D41-31FE-ED6A-E28FCA244EC2}"/>
              </a:ext>
            </a:extLst>
          </p:cNvPr>
          <p:cNvSpPr txBox="1"/>
          <p:nvPr/>
        </p:nvSpPr>
        <p:spPr>
          <a:xfrm>
            <a:off x="925551" y="1056188"/>
            <a:ext cx="6075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this is the output matrix of a single encoder layer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F13C206-6F6C-DDBE-48B0-8E9C460B74A0}"/>
              </a:ext>
            </a:extLst>
          </p:cNvPr>
          <p:cNvSpPr/>
          <p:nvPr/>
        </p:nvSpPr>
        <p:spPr>
          <a:xfrm>
            <a:off x="9489847" y="4163562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4, 2, 0]]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580A555-3690-C4DB-FAD9-6B7978488EC9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10287835" y="3276677"/>
            <a:ext cx="0" cy="88688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E0E8612-6E12-75EF-D9CA-7439AA6F66CF}"/>
              </a:ext>
            </a:extLst>
          </p:cNvPr>
          <p:cNvSpPr/>
          <p:nvPr/>
        </p:nvSpPr>
        <p:spPr>
          <a:xfrm>
            <a:off x="9341388" y="3600640"/>
            <a:ext cx="1892892" cy="33871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matrix</a:t>
            </a:r>
            <a:endParaRPr lang="ko-KR" altLang="en-US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CC3D94F-964F-09AA-B0A8-1B3846B19E2A}"/>
              </a:ext>
            </a:extLst>
          </p:cNvPr>
          <p:cNvSpPr/>
          <p:nvPr/>
        </p:nvSpPr>
        <p:spPr>
          <a:xfrm>
            <a:off x="9374733" y="2814240"/>
            <a:ext cx="1826205" cy="44872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0A1DC24-27ED-9B8B-D89A-6298A0BA4E36}"/>
              </a:ext>
            </a:extLst>
          </p:cNvPr>
          <p:cNvSpPr/>
          <p:nvPr/>
        </p:nvSpPr>
        <p:spPr>
          <a:xfrm>
            <a:off x="9374733" y="2056461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CE65619-13AE-45CA-2244-BE8EF967CAF6}"/>
              </a:ext>
            </a:extLst>
          </p:cNvPr>
          <p:cNvCxnSpPr>
            <a:cxnSpLocks/>
            <a:stCxn id="24" idx="0"/>
            <a:endCxn id="26" idx="2"/>
          </p:cNvCxnSpPr>
          <p:nvPr/>
        </p:nvCxnSpPr>
        <p:spPr>
          <a:xfrm flipV="1">
            <a:off x="10287836" y="2505184"/>
            <a:ext cx="0" cy="309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E3C201B-EE5C-CE8B-EB71-51F516CB6440}"/>
              </a:ext>
            </a:extLst>
          </p:cNvPr>
          <p:cNvSpPr/>
          <p:nvPr/>
        </p:nvSpPr>
        <p:spPr>
          <a:xfrm>
            <a:off x="9182797" y="1901933"/>
            <a:ext cx="2171003" cy="152706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FF8B0E-CEA2-057C-C359-ACB327661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644" y="2965913"/>
            <a:ext cx="3658111" cy="100979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142DA22-21A6-7B0D-BD6A-908D69F85EF7}"/>
              </a:ext>
            </a:extLst>
          </p:cNvPr>
          <p:cNvSpPr/>
          <p:nvPr/>
        </p:nvSpPr>
        <p:spPr>
          <a:xfrm>
            <a:off x="6568219" y="2627625"/>
            <a:ext cx="1595974" cy="4455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Normalize!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8359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182DE4CA-DA71-4366-5BC4-FE1DF1A5398F}"/>
              </a:ext>
            </a:extLst>
          </p:cNvPr>
          <p:cNvSpPr/>
          <p:nvPr/>
        </p:nvSpPr>
        <p:spPr>
          <a:xfrm rot="10800000">
            <a:off x="3547619" y="2585921"/>
            <a:ext cx="3362036" cy="25863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0CCE508-FEA9-2E4D-DDD8-7E51C7305CAE}"/>
              </a:ext>
            </a:extLst>
          </p:cNvPr>
          <p:cNvSpPr/>
          <p:nvPr/>
        </p:nvSpPr>
        <p:spPr>
          <a:xfrm>
            <a:off x="4597315" y="2205529"/>
            <a:ext cx="1310163" cy="338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d_model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4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4D3C08C-2BD8-F893-22CE-3993F163C0BE}"/>
              </a:ext>
            </a:extLst>
          </p:cNvPr>
          <p:cNvSpPr/>
          <p:nvPr/>
        </p:nvSpPr>
        <p:spPr>
          <a:xfrm>
            <a:off x="2045006" y="4082090"/>
            <a:ext cx="1385975" cy="338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size = 1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0837F9B-C827-90B2-BB39-C47675062107}"/>
              </a:ext>
            </a:extLst>
          </p:cNvPr>
          <p:cNvSpPr/>
          <p:nvPr/>
        </p:nvSpPr>
        <p:spPr>
          <a:xfrm>
            <a:off x="1851940" y="3222401"/>
            <a:ext cx="1385976" cy="6867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 = 5</a:t>
            </a:r>
            <a:endParaRPr lang="ko-KR" altLang="en-US" sz="1400" dirty="0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CAB88065-3A57-9281-7DF9-AB1C9F70C27E}"/>
              </a:ext>
            </a:extLst>
          </p:cNvPr>
          <p:cNvSpPr/>
          <p:nvPr/>
        </p:nvSpPr>
        <p:spPr>
          <a:xfrm>
            <a:off x="3268653" y="3187166"/>
            <a:ext cx="166254" cy="720436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2414D-7D41-31FE-ED6A-E28FCA244EC2}"/>
              </a:ext>
            </a:extLst>
          </p:cNvPr>
          <p:cNvSpPr txBox="1"/>
          <p:nvPr/>
        </p:nvSpPr>
        <p:spPr>
          <a:xfrm>
            <a:off x="925551" y="1056188"/>
            <a:ext cx="77751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Same method to other encoder layers,</a:t>
            </a:r>
          </a:p>
          <a:p>
            <a:r>
              <a:rPr lang="en-US" altLang="ko-KR" dirty="0"/>
              <a:t>    and the final encoder layer’s output is the </a:t>
            </a:r>
            <a:r>
              <a:rPr lang="en-US" altLang="ko-KR" dirty="0">
                <a:solidFill>
                  <a:srgbClr val="7030A0"/>
                </a:solidFill>
              </a:rPr>
              <a:t>output of Encoder</a:t>
            </a:r>
            <a:r>
              <a:rPr lang="en-US" altLang="ko-KR" dirty="0"/>
              <a:t>!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F13C206-6F6C-DDBE-48B0-8E9C460B74A0}"/>
              </a:ext>
            </a:extLst>
          </p:cNvPr>
          <p:cNvSpPr/>
          <p:nvPr/>
        </p:nvSpPr>
        <p:spPr>
          <a:xfrm>
            <a:off x="9489847" y="4163562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4, 2, 0]]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580A555-3690-C4DB-FAD9-6B7978488EC9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10287835" y="3276677"/>
            <a:ext cx="0" cy="88688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E0E8612-6E12-75EF-D9CA-7439AA6F66CF}"/>
              </a:ext>
            </a:extLst>
          </p:cNvPr>
          <p:cNvSpPr/>
          <p:nvPr/>
        </p:nvSpPr>
        <p:spPr>
          <a:xfrm>
            <a:off x="9341388" y="3600640"/>
            <a:ext cx="1892892" cy="33871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matrix</a:t>
            </a:r>
            <a:endParaRPr lang="ko-KR" altLang="en-US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CC3D94F-964F-09AA-B0A8-1B3846B19E2A}"/>
              </a:ext>
            </a:extLst>
          </p:cNvPr>
          <p:cNvSpPr/>
          <p:nvPr/>
        </p:nvSpPr>
        <p:spPr>
          <a:xfrm>
            <a:off x="9374733" y="2814240"/>
            <a:ext cx="1826205" cy="44872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0A1DC24-27ED-9B8B-D89A-6298A0BA4E36}"/>
              </a:ext>
            </a:extLst>
          </p:cNvPr>
          <p:cNvSpPr/>
          <p:nvPr/>
        </p:nvSpPr>
        <p:spPr>
          <a:xfrm>
            <a:off x="9374733" y="2056461"/>
            <a:ext cx="1826205" cy="44872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CE65619-13AE-45CA-2244-BE8EF967CAF6}"/>
              </a:ext>
            </a:extLst>
          </p:cNvPr>
          <p:cNvCxnSpPr>
            <a:cxnSpLocks/>
            <a:stCxn id="24" idx="0"/>
            <a:endCxn id="26" idx="2"/>
          </p:cNvCxnSpPr>
          <p:nvPr/>
        </p:nvCxnSpPr>
        <p:spPr>
          <a:xfrm flipV="1">
            <a:off x="10287836" y="2505184"/>
            <a:ext cx="0" cy="309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E3C201B-EE5C-CE8B-EB71-51F516CB6440}"/>
              </a:ext>
            </a:extLst>
          </p:cNvPr>
          <p:cNvSpPr/>
          <p:nvPr/>
        </p:nvSpPr>
        <p:spPr>
          <a:xfrm>
            <a:off x="9182797" y="1901933"/>
            <a:ext cx="2171003" cy="15270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BBFC02-3805-7CA2-E8A5-336EB8177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972" y="2968814"/>
            <a:ext cx="3639058" cy="100979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142DA22-21A6-7B0D-BD6A-908D69F85EF7}"/>
              </a:ext>
            </a:extLst>
          </p:cNvPr>
          <p:cNvSpPr/>
          <p:nvPr/>
        </p:nvSpPr>
        <p:spPr>
          <a:xfrm>
            <a:off x="6568219" y="2627625"/>
            <a:ext cx="1595974" cy="4455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Normalize!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14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07CB8E5-3B55-D3AE-9EFC-AEA0EF7EC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836" y="2371936"/>
            <a:ext cx="3279728" cy="448606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B0D6FD0-D193-DE8A-5708-7C090DB9C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940778"/>
            <a:ext cx="10531016" cy="15183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E379FA-F5EA-9AC2-DD83-414C6D75C710}"/>
              </a:ext>
            </a:extLst>
          </p:cNvPr>
          <p:cNvSpPr/>
          <p:nvPr/>
        </p:nvSpPr>
        <p:spPr>
          <a:xfrm>
            <a:off x="925551" y="1651379"/>
            <a:ext cx="10531016" cy="80777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63DD43-B227-858C-4962-8F308835980E}"/>
              </a:ext>
            </a:extLst>
          </p:cNvPr>
          <p:cNvSpPr/>
          <p:nvPr/>
        </p:nvSpPr>
        <p:spPr>
          <a:xfrm>
            <a:off x="4394579" y="5659823"/>
            <a:ext cx="586854" cy="294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4F7772-3120-ED0B-68DA-24EC51FA60AC}"/>
              </a:ext>
            </a:extLst>
          </p:cNvPr>
          <p:cNvSpPr/>
          <p:nvPr/>
        </p:nvSpPr>
        <p:spPr>
          <a:xfrm>
            <a:off x="3491345" y="5659823"/>
            <a:ext cx="903234" cy="29434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pe_input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505C6A-CE2E-BDF1-06F3-FCF7AA9E3382}"/>
              </a:ext>
            </a:extLst>
          </p:cNvPr>
          <p:cNvSpPr/>
          <p:nvPr/>
        </p:nvSpPr>
        <p:spPr>
          <a:xfrm>
            <a:off x="4431523" y="4765967"/>
            <a:ext cx="325203" cy="29434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5097745-6F4F-B8D6-745A-97FFE7BB9F5E}"/>
              </a:ext>
            </a:extLst>
          </p:cNvPr>
          <p:cNvSpPr/>
          <p:nvPr/>
        </p:nvSpPr>
        <p:spPr>
          <a:xfrm>
            <a:off x="3408218" y="4765967"/>
            <a:ext cx="1023305" cy="29434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num_layers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35F466C-147D-8D92-2225-3BF9EF92F7FF}"/>
              </a:ext>
            </a:extLst>
          </p:cNvPr>
          <p:cNvSpPr/>
          <p:nvPr/>
        </p:nvSpPr>
        <p:spPr>
          <a:xfrm>
            <a:off x="3166142" y="1346644"/>
            <a:ext cx="953276" cy="294344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A8CE61-6849-27FB-5C0F-56C7B8625EA7}"/>
              </a:ext>
            </a:extLst>
          </p:cNvPr>
          <p:cNvSpPr/>
          <p:nvPr/>
        </p:nvSpPr>
        <p:spPr>
          <a:xfrm>
            <a:off x="7779156" y="1346644"/>
            <a:ext cx="755244" cy="2943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BE5DC5-EBE5-AE75-7C0C-DA99F192E58E}"/>
              </a:ext>
            </a:extLst>
          </p:cNvPr>
          <p:cNvSpPr/>
          <p:nvPr/>
        </p:nvSpPr>
        <p:spPr>
          <a:xfrm>
            <a:off x="3719453" y="6094998"/>
            <a:ext cx="1376654" cy="24461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input_vocab_size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9EDB239-9B0D-DAFD-DF79-84090D95956A}"/>
              </a:ext>
            </a:extLst>
          </p:cNvPr>
          <p:cNvSpPr/>
          <p:nvPr/>
        </p:nvSpPr>
        <p:spPr>
          <a:xfrm>
            <a:off x="6271490" y="1347799"/>
            <a:ext cx="1440873" cy="29434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4857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33451E0-BB75-218F-04FE-02FA73587127}"/>
              </a:ext>
            </a:extLst>
          </p:cNvPr>
          <p:cNvCxnSpPr>
            <a:cxnSpLocks/>
          </p:cNvCxnSpPr>
          <p:nvPr/>
        </p:nvCxnSpPr>
        <p:spPr>
          <a:xfrm flipV="1">
            <a:off x="10287835" y="1742426"/>
            <a:ext cx="0" cy="309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182DE4CA-DA71-4366-5BC4-FE1DF1A5398F}"/>
              </a:ext>
            </a:extLst>
          </p:cNvPr>
          <p:cNvSpPr/>
          <p:nvPr/>
        </p:nvSpPr>
        <p:spPr>
          <a:xfrm rot="10800000">
            <a:off x="3547619" y="2585921"/>
            <a:ext cx="3362036" cy="25863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0CCE508-FEA9-2E4D-DDD8-7E51C7305CAE}"/>
              </a:ext>
            </a:extLst>
          </p:cNvPr>
          <p:cNvSpPr/>
          <p:nvPr/>
        </p:nvSpPr>
        <p:spPr>
          <a:xfrm>
            <a:off x="4597315" y="2205529"/>
            <a:ext cx="1310163" cy="338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d_model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4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4D3C08C-2BD8-F893-22CE-3993F163C0BE}"/>
              </a:ext>
            </a:extLst>
          </p:cNvPr>
          <p:cNvSpPr/>
          <p:nvPr/>
        </p:nvSpPr>
        <p:spPr>
          <a:xfrm>
            <a:off x="2045006" y="4082090"/>
            <a:ext cx="1385975" cy="338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size = 1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0837F9B-C827-90B2-BB39-C47675062107}"/>
              </a:ext>
            </a:extLst>
          </p:cNvPr>
          <p:cNvSpPr/>
          <p:nvPr/>
        </p:nvSpPr>
        <p:spPr>
          <a:xfrm>
            <a:off x="1851940" y="3222401"/>
            <a:ext cx="1385976" cy="6867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 = 5</a:t>
            </a:r>
            <a:endParaRPr lang="ko-KR" altLang="en-US" sz="1400" dirty="0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CAB88065-3A57-9281-7DF9-AB1C9F70C27E}"/>
              </a:ext>
            </a:extLst>
          </p:cNvPr>
          <p:cNvSpPr/>
          <p:nvPr/>
        </p:nvSpPr>
        <p:spPr>
          <a:xfrm>
            <a:off x="3268653" y="3187166"/>
            <a:ext cx="166254" cy="720436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2414D-7D41-31FE-ED6A-E28FCA244EC2}"/>
              </a:ext>
            </a:extLst>
          </p:cNvPr>
          <p:cNvSpPr txBox="1"/>
          <p:nvPr/>
        </p:nvSpPr>
        <p:spPr>
          <a:xfrm>
            <a:off x="925551" y="1056188"/>
            <a:ext cx="77751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Same method to other encoder layers,</a:t>
            </a:r>
          </a:p>
          <a:p>
            <a:r>
              <a:rPr lang="en-US" altLang="ko-KR" dirty="0"/>
              <a:t>    and the final encoder layer’s output is the </a:t>
            </a:r>
            <a:r>
              <a:rPr lang="en-US" altLang="ko-KR" dirty="0">
                <a:solidFill>
                  <a:srgbClr val="7030A0"/>
                </a:solidFill>
              </a:rPr>
              <a:t>output of Encoder</a:t>
            </a:r>
            <a:r>
              <a:rPr lang="en-US" altLang="ko-KR" dirty="0"/>
              <a:t>!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F13C206-6F6C-DDBE-48B0-8E9C460B74A0}"/>
              </a:ext>
            </a:extLst>
          </p:cNvPr>
          <p:cNvSpPr/>
          <p:nvPr/>
        </p:nvSpPr>
        <p:spPr>
          <a:xfrm>
            <a:off x="9489847" y="4163562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4, 2, 0]]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580A555-3690-C4DB-FAD9-6B7978488EC9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10287835" y="3276677"/>
            <a:ext cx="0" cy="88688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E0E8612-6E12-75EF-D9CA-7439AA6F66CF}"/>
              </a:ext>
            </a:extLst>
          </p:cNvPr>
          <p:cNvSpPr/>
          <p:nvPr/>
        </p:nvSpPr>
        <p:spPr>
          <a:xfrm>
            <a:off x="9341388" y="3600640"/>
            <a:ext cx="1892892" cy="33871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matrix</a:t>
            </a:r>
            <a:endParaRPr lang="ko-KR" altLang="en-US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CC3D94F-964F-09AA-B0A8-1B3846B19E2A}"/>
              </a:ext>
            </a:extLst>
          </p:cNvPr>
          <p:cNvSpPr/>
          <p:nvPr/>
        </p:nvSpPr>
        <p:spPr>
          <a:xfrm>
            <a:off x="9374733" y="2814240"/>
            <a:ext cx="1826205" cy="44872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0A1DC24-27ED-9B8B-D89A-6298A0BA4E36}"/>
              </a:ext>
            </a:extLst>
          </p:cNvPr>
          <p:cNvSpPr/>
          <p:nvPr/>
        </p:nvSpPr>
        <p:spPr>
          <a:xfrm>
            <a:off x="9374733" y="2056461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CE65619-13AE-45CA-2244-BE8EF967CAF6}"/>
              </a:ext>
            </a:extLst>
          </p:cNvPr>
          <p:cNvCxnSpPr>
            <a:cxnSpLocks/>
            <a:stCxn id="24" idx="0"/>
            <a:endCxn id="26" idx="2"/>
          </p:cNvCxnSpPr>
          <p:nvPr/>
        </p:nvCxnSpPr>
        <p:spPr>
          <a:xfrm flipV="1">
            <a:off x="10287836" y="2505184"/>
            <a:ext cx="0" cy="309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E3C201B-EE5C-CE8B-EB71-51F516CB6440}"/>
              </a:ext>
            </a:extLst>
          </p:cNvPr>
          <p:cNvSpPr/>
          <p:nvPr/>
        </p:nvSpPr>
        <p:spPr>
          <a:xfrm>
            <a:off x="9182797" y="1901933"/>
            <a:ext cx="2171003" cy="1527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BBFC02-3805-7CA2-E8A5-336EB8177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972" y="2968814"/>
            <a:ext cx="3639058" cy="100979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142DA22-21A6-7B0D-BD6A-908D69F85EF7}"/>
              </a:ext>
            </a:extLst>
          </p:cNvPr>
          <p:cNvSpPr/>
          <p:nvPr/>
        </p:nvSpPr>
        <p:spPr>
          <a:xfrm>
            <a:off x="6568219" y="2627625"/>
            <a:ext cx="1595974" cy="4455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Normalize!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73944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33451E0-BB75-218F-04FE-02FA73587127}"/>
              </a:ext>
            </a:extLst>
          </p:cNvPr>
          <p:cNvCxnSpPr>
            <a:cxnSpLocks/>
          </p:cNvCxnSpPr>
          <p:nvPr/>
        </p:nvCxnSpPr>
        <p:spPr>
          <a:xfrm flipV="1">
            <a:off x="10287835" y="1742426"/>
            <a:ext cx="0" cy="309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182DE4CA-DA71-4366-5BC4-FE1DF1A5398F}"/>
              </a:ext>
            </a:extLst>
          </p:cNvPr>
          <p:cNvSpPr/>
          <p:nvPr/>
        </p:nvSpPr>
        <p:spPr>
          <a:xfrm rot="10800000">
            <a:off x="3547619" y="2585921"/>
            <a:ext cx="3362036" cy="25863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0CCE508-FEA9-2E4D-DDD8-7E51C7305CAE}"/>
              </a:ext>
            </a:extLst>
          </p:cNvPr>
          <p:cNvSpPr/>
          <p:nvPr/>
        </p:nvSpPr>
        <p:spPr>
          <a:xfrm>
            <a:off x="4597315" y="2205529"/>
            <a:ext cx="1310163" cy="338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d_model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4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4D3C08C-2BD8-F893-22CE-3993F163C0BE}"/>
              </a:ext>
            </a:extLst>
          </p:cNvPr>
          <p:cNvSpPr/>
          <p:nvPr/>
        </p:nvSpPr>
        <p:spPr>
          <a:xfrm>
            <a:off x="2045006" y="4082090"/>
            <a:ext cx="1385975" cy="338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size = 1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0837F9B-C827-90B2-BB39-C47675062107}"/>
              </a:ext>
            </a:extLst>
          </p:cNvPr>
          <p:cNvSpPr/>
          <p:nvPr/>
        </p:nvSpPr>
        <p:spPr>
          <a:xfrm>
            <a:off x="1851940" y="3222401"/>
            <a:ext cx="1385976" cy="6867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 = 5</a:t>
            </a:r>
            <a:endParaRPr lang="ko-KR" altLang="en-US" sz="1400" dirty="0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CAB88065-3A57-9281-7DF9-AB1C9F70C27E}"/>
              </a:ext>
            </a:extLst>
          </p:cNvPr>
          <p:cNvSpPr/>
          <p:nvPr/>
        </p:nvSpPr>
        <p:spPr>
          <a:xfrm>
            <a:off x="3268653" y="3187166"/>
            <a:ext cx="166254" cy="720436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2414D-7D41-31FE-ED6A-E28FCA244EC2}"/>
              </a:ext>
            </a:extLst>
          </p:cNvPr>
          <p:cNvSpPr txBox="1"/>
          <p:nvPr/>
        </p:nvSpPr>
        <p:spPr>
          <a:xfrm>
            <a:off x="925551" y="1056188"/>
            <a:ext cx="77751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Same method to other encoder layers,</a:t>
            </a:r>
          </a:p>
          <a:p>
            <a:r>
              <a:rPr lang="en-US" altLang="ko-KR" dirty="0"/>
              <a:t>    and the final encoder layer’s output is the </a:t>
            </a:r>
            <a:r>
              <a:rPr lang="en-US" altLang="ko-KR" dirty="0">
                <a:solidFill>
                  <a:srgbClr val="7030A0"/>
                </a:solidFill>
              </a:rPr>
              <a:t>output of Encoder</a:t>
            </a:r>
            <a:r>
              <a:rPr lang="en-US" altLang="ko-KR" dirty="0"/>
              <a:t>!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F13C206-6F6C-DDBE-48B0-8E9C460B74A0}"/>
              </a:ext>
            </a:extLst>
          </p:cNvPr>
          <p:cNvSpPr/>
          <p:nvPr/>
        </p:nvSpPr>
        <p:spPr>
          <a:xfrm>
            <a:off x="9489847" y="4163562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4, 2, 0]]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580A555-3690-C4DB-FAD9-6B7978488EC9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10287835" y="3276677"/>
            <a:ext cx="0" cy="88688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E0E8612-6E12-75EF-D9CA-7439AA6F66CF}"/>
              </a:ext>
            </a:extLst>
          </p:cNvPr>
          <p:cNvSpPr/>
          <p:nvPr/>
        </p:nvSpPr>
        <p:spPr>
          <a:xfrm>
            <a:off x="9341388" y="3600640"/>
            <a:ext cx="1892892" cy="33871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matrix</a:t>
            </a:r>
            <a:endParaRPr lang="ko-KR" altLang="en-US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CC3D94F-964F-09AA-B0A8-1B3846B19E2A}"/>
              </a:ext>
            </a:extLst>
          </p:cNvPr>
          <p:cNvSpPr/>
          <p:nvPr/>
        </p:nvSpPr>
        <p:spPr>
          <a:xfrm>
            <a:off x="9374733" y="2814240"/>
            <a:ext cx="1826205" cy="44872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0A1DC24-27ED-9B8B-D89A-6298A0BA4E36}"/>
              </a:ext>
            </a:extLst>
          </p:cNvPr>
          <p:cNvSpPr/>
          <p:nvPr/>
        </p:nvSpPr>
        <p:spPr>
          <a:xfrm>
            <a:off x="9374733" y="2056461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CE65619-13AE-45CA-2244-BE8EF967CAF6}"/>
              </a:ext>
            </a:extLst>
          </p:cNvPr>
          <p:cNvCxnSpPr>
            <a:cxnSpLocks/>
            <a:stCxn id="24" idx="0"/>
            <a:endCxn id="26" idx="2"/>
          </p:cNvCxnSpPr>
          <p:nvPr/>
        </p:nvCxnSpPr>
        <p:spPr>
          <a:xfrm flipV="1">
            <a:off x="10287836" y="2505184"/>
            <a:ext cx="0" cy="309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E3C201B-EE5C-CE8B-EB71-51F516CB6440}"/>
              </a:ext>
            </a:extLst>
          </p:cNvPr>
          <p:cNvSpPr/>
          <p:nvPr/>
        </p:nvSpPr>
        <p:spPr>
          <a:xfrm>
            <a:off x="9182797" y="1901933"/>
            <a:ext cx="2171003" cy="1527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BBFC02-3805-7CA2-E8A5-336EB8177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972" y="2968814"/>
            <a:ext cx="3639058" cy="100979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142DA22-21A6-7B0D-BD6A-908D69F85EF7}"/>
              </a:ext>
            </a:extLst>
          </p:cNvPr>
          <p:cNvSpPr/>
          <p:nvPr/>
        </p:nvSpPr>
        <p:spPr>
          <a:xfrm>
            <a:off x="6568219" y="2627625"/>
            <a:ext cx="1595974" cy="4455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Normalize!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B9579E9A-25AC-8634-960D-4D20930B7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305" y="737614"/>
            <a:ext cx="3639058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637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>
            <a:extLst>
              <a:ext uri="{FF2B5EF4-FFF2-40B4-BE49-F238E27FC236}">
                <a16:creationId xmlns:a16="http://schemas.microsoft.com/office/drawing/2014/main" id="{23CE8D13-E946-98E3-7129-18ECBB5D06E3}"/>
              </a:ext>
            </a:extLst>
          </p:cNvPr>
          <p:cNvSpPr/>
          <p:nvPr/>
        </p:nvSpPr>
        <p:spPr>
          <a:xfrm>
            <a:off x="5958999" y="3150237"/>
            <a:ext cx="2171003" cy="152706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A42935C-2EAB-1A2E-2540-BFFA4FA741AA}"/>
              </a:ext>
            </a:extLst>
          </p:cNvPr>
          <p:cNvSpPr txBox="1"/>
          <p:nvPr/>
        </p:nvSpPr>
        <p:spPr>
          <a:xfrm>
            <a:off x="925551" y="1056188"/>
            <a:ext cx="7775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Let’s move on to Decoder !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9EEA145-F055-B949-6E64-B34BD29A6406}"/>
              </a:ext>
            </a:extLst>
          </p:cNvPr>
          <p:cNvSpPr/>
          <p:nvPr/>
        </p:nvSpPr>
        <p:spPr>
          <a:xfrm>
            <a:off x="6150935" y="4062544"/>
            <a:ext cx="1826205" cy="44872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7BEAEE9-1C73-E73E-43BC-6A41113D33AF}"/>
              </a:ext>
            </a:extLst>
          </p:cNvPr>
          <p:cNvSpPr/>
          <p:nvPr/>
        </p:nvSpPr>
        <p:spPr>
          <a:xfrm>
            <a:off x="6150935" y="3304765"/>
            <a:ext cx="1826205" cy="44872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58F82DC-57B9-DE75-AA83-91E9BFB885DF}"/>
              </a:ext>
            </a:extLst>
          </p:cNvPr>
          <p:cNvSpPr/>
          <p:nvPr/>
        </p:nvSpPr>
        <p:spPr>
          <a:xfrm>
            <a:off x="9241355" y="3301597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4DD4035-60A6-722B-4E25-001C97E37463}"/>
              </a:ext>
            </a:extLst>
          </p:cNvPr>
          <p:cNvCxnSpPr>
            <a:cxnSpLocks/>
            <a:stCxn id="73" idx="0"/>
            <a:endCxn id="74" idx="2"/>
          </p:cNvCxnSpPr>
          <p:nvPr/>
        </p:nvCxnSpPr>
        <p:spPr>
          <a:xfrm flipV="1">
            <a:off x="7064038" y="3753488"/>
            <a:ext cx="0" cy="309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4BEFBB7-EF4C-F35A-16D9-02076158ECE4}"/>
              </a:ext>
            </a:extLst>
          </p:cNvPr>
          <p:cNvCxnSpPr>
            <a:cxnSpLocks/>
            <a:stCxn id="74" idx="3"/>
            <a:endCxn id="82" idx="1"/>
          </p:cNvCxnSpPr>
          <p:nvPr/>
        </p:nvCxnSpPr>
        <p:spPr>
          <a:xfrm>
            <a:off x="7977140" y="3529127"/>
            <a:ext cx="1264215" cy="75461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EFFFBC3-AFC0-7D0E-5273-CDF340A28FE0}"/>
              </a:ext>
            </a:extLst>
          </p:cNvPr>
          <p:cNvCxnSpPr>
            <a:cxnSpLocks/>
          </p:cNvCxnSpPr>
          <p:nvPr/>
        </p:nvCxnSpPr>
        <p:spPr>
          <a:xfrm flipV="1">
            <a:off x="10185992" y="3750320"/>
            <a:ext cx="0" cy="309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A9DDD6A-5543-919B-7EA7-A872C4A6750F}"/>
              </a:ext>
            </a:extLst>
          </p:cNvPr>
          <p:cNvCxnSpPr>
            <a:cxnSpLocks/>
          </p:cNvCxnSpPr>
          <p:nvPr/>
        </p:nvCxnSpPr>
        <p:spPr>
          <a:xfrm flipV="1">
            <a:off x="10185992" y="2399041"/>
            <a:ext cx="0" cy="763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D3FA91C7-9DB0-2B41-CC78-28B5FB74C6DC}"/>
              </a:ext>
            </a:extLst>
          </p:cNvPr>
          <p:cNvCxnSpPr>
            <a:cxnSpLocks/>
          </p:cNvCxnSpPr>
          <p:nvPr/>
        </p:nvCxnSpPr>
        <p:spPr>
          <a:xfrm flipV="1">
            <a:off x="10174561" y="4508099"/>
            <a:ext cx="0" cy="44238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4EC0A6F-C656-C858-BF18-6A582D433F63}"/>
              </a:ext>
            </a:extLst>
          </p:cNvPr>
          <p:cNvSpPr/>
          <p:nvPr/>
        </p:nvSpPr>
        <p:spPr>
          <a:xfrm>
            <a:off x="9241355" y="4059376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BDD14DD-5A46-F10A-0C79-21D42AA30D09}"/>
              </a:ext>
            </a:extLst>
          </p:cNvPr>
          <p:cNvCxnSpPr>
            <a:cxnSpLocks/>
            <a:stCxn id="74" idx="3"/>
            <a:endCxn id="75" idx="1"/>
          </p:cNvCxnSpPr>
          <p:nvPr/>
        </p:nvCxnSpPr>
        <p:spPr>
          <a:xfrm flipV="1">
            <a:off x="7977140" y="3525959"/>
            <a:ext cx="1264215" cy="316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25736B6-1EAD-3437-83FE-F2CD0F9C7374}"/>
              </a:ext>
            </a:extLst>
          </p:cNvPr>
          <p:cNvSpPr/>
          <p:nvPr/>
        </p:nvSpPr>
        <p:spPr>
          <a:xfrm>
            <a:off x="9000828" y="3162621"/>
            <a:ext cx="2171003" cy="1527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8786E03-54DB-D600-E3EA-761B95679147}"/>
              </a:ext>
            </a:extLst>
          </p:cNvPr>
          <p:cNvSpPr/>
          <p:nvPr/>
        </p:nvSpPr>
        <p:spPr>
          <a:xfrm>
            <a:off x="8816550" y="1702543"/>
            <a:ext cx="2537250" cy="68508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probability matrix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572BCFE-9384-CBE1-84CC-41DC791AB477}"/>
              </a:ext>
            </a:extLst>
          </p:cNvPr>
          <p:cNvSpPr/>
          <p:nvPr/>
        </p:nvSpPr>
        <p:spPr>
          <a:xfrm>
            <a:off x="9225354" y="2670990"/>
            <a:ext cx="1826205" cy="267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044B27C-258C-441A-C1E9-879EC62C5354}"/>
              </a:ext>
            </a:extLst>
          </p:cNvPr>
          <p:cNvSpPr/>
          <p:nvPr/>
        </p:nvSpPr>
        <p:spPr>
          <a:xfrm>
            <a:off x="6266049" y="4984603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4, 2, 0]]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116D928-9227-BEA5-817C-4701755789AB}"/>
              </a:ext>
            </a:extLst>
          </p:cNvPr>
          <p:cNvSpPr/>
          <p:nvPr/>
        </p:nvSpPr>
        <p:spPr>
          <a:xfrm>
            <a:off x="9376573" y="4957686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5, 4]]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DE5DBD03-1C82-858F-8C5F-8B05609AC189}"/>
              </a:ext>
            </a:extLst>
          </p:cNvPr>
          <p:cNvCxnSpPr>
            <a:cxnSpLocks/>
          </p:cNvCxnSpPr>
          <p:nvPr/>
        </p:nvCxnSpPr>
        <p:spPr>
          <a:xfrm flipV="1">
            <a:off x="7064037" y="4524981"/>
            <a:ext cx="0" cy="4423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5598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>
            <a:extLst>
              <a:ext uri="{FF2B5EF4-FFF2-40B4-BE49-F238E27FC236}">
                <a16:creationId xmlns:a16="http://schemas.microsoft.com/office/drawing/2014/main" id="{23CE8D13-E946-98E3-7129-18ECBB5D06E3}"/>
              </a:ext>
            </a:extLst>
          </p:cNvPr>
          <p:cNvSpPr/>
          <p:nvPr/>
        </p:nvSpPr>
        <p:spPr>
          <a:xfrm>
            <a:off x="5958999" y="3150237"/>
            <a:ext cx="2171003" cy="152706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50DE904-E13E-34BF-337C-5A9DDB83CA01}"/>
              </a:ext>
            </a:extLst>
          </p:cNvPr>
          <p:cNvSpPr/>
          <p:nvPr/>
        </p:nvSpPr>
        <p:spPr>
          <a:xfrm>
            <a:off x="1963313" y="3162621"/>
            <a:ext cx="1754907" cy="2499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7B5BD94-76BC-6B5D-BEE4-89B814679B64}"/>
              </a:ext>
            </a:extLst>
          </p:cNvPr>
          <p:cNvCxnSpPr>
            <a:cxnSpLocks/>
          </p:cNvCxnSpPr>
          <p:nvPr/>
        </p:nvCxnSpPr>
        <p:spPr>
          <a:xfrm flipV="1">
            <a:off x="2840765" y="2978164"/>
            <a:ext cx="5" cy="312707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0E12C47-29B9-5D95-288D-ADA90B8EAF78}"/>
              </a:ext>
            </a:extLst>
          </p:cNvPr>
          <p:cNvSpPr/>
          <p:nvPr/>
        </p:nvSpPr>
        <p:spPr>
          <a:xfrm>
            <a:off x="2354993" y="4287318"/>
            <a:ext cx="971551" cy="274805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B4E2F70-0BB0-63F6-DCBA-1CDF824F967B}"/>
              </a:ext>
            </a:extLst>
          </p:cNvPr>
          <p:cNvSpPr/>
          <p:nvPr/>
        </p:nvSpPr>
        <p:spPr>
          <a:xfrm>
            <a:off x="2354992" y="3688706"/>
            <a:ext cx="971551" cy="274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A0C5DE9-59B0-4C16-FFC9-798504C77973}"/>
              </a:ext>
            </a:extLst>
          </p:cNvPr>
          <p:cNvSpPr/>
          <p:nvPr/>
        </p:nvSpPr>
        <p:spPr>
          <a:xfrm>
            <a:off x="2354990" y="4966011"/>
            <a:ext cx="971551" cy="274805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549CC60-A284-6544-E1E6-64B7C96D80A7}"/>
              </a:ext>
            </a:extLst>
          </p:cNvPr>
          <p:cNvCxnSpPr>
            <a:cxnSpLocks/>
          </p:cNvCxnSpPr>
          <p:nvPr/>
        </p:nvCxnSpPr>
        <p:spPr>
          <a:xfrm>
            <a:off x="1094107" y="4424720"/>
            <a:ext cx="1258279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C389A0-98B8-2BCA-A6FF-1C2C6A6C95AF}"/>
              </a:ext>
            </a:extLst>
          </p:cNvPr>
          <p:cNvSpPr/>
          <p:nvPr/>
        </p:nvSpPr>
        <p:spPr>
          <a:xfrm>
            <a:off x="571527" y="3904848"/>
            <a:ext cx="1585642" cy="461210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Layer1 output</a:t>
            </a: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Encoder output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42935C-2EAB-1A2E-2540-BFFA4FA741AA}"/>
              </a:ext>
            </a:extLst>
          </p:cNvPr>
          <p:cNvSpPr txBox="1"/>
          <p:nvPr/>
        </p:nvSpPr>
        <p:spPr>
          <a:xfrm>
            <a:off x="925551" y="1056188"/>
            <a:ext cx="7775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Let’s move on to Decoder !</a:t>
            </a:r>
          </a:p>
          <a:p>
            <a:endParaRPr lang="en-US" altLang="ko-KR" dirty="0"/>
          </a:p>
          <a:p>
            <a:r>
              <a:rPr lang="en-US" altLang="ko-KR" dirty="0"/>
              <a:t>    Decoder consists of 3 sub layers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9EEA145-F055-B949-6E64-B34BD29A6406}"/>
              </a:ext>
            </a:extLst>
          </p:cNvPr>
          <p:cNvSpPr/>
          <p:nvPr/>
        </p:nvSpPr>
        <p:spPr>
          <a:xfrm>
            <a:off x="6150935" y="4062544"/>
            <a:ext cx="1826205" cy="44872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7BEAEE9-1C73-E73E-43BC-6A41113D33AF}"/>
              </a:ext>
            </a:extLst>
          </p:cNvPr>
          <p:cNvSpPr/>
          <p:nvPr/>
        </p:nvSpPr>
        <p:spPr>
          <a:xfrm>
            <a:off x="6150935" y="3304765"/>
            <a:ext cx="1826205" cy="44872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58F82DC-57B9-DE75-AA83-91E9BFB885DF}"/>
              </a:ext>
            </a:extLst>
          </p:cNvPr>
          <p:cNvSpPr/>
          <p:nvPr/>
        </p:nvSpPr>
        <p:spPr>
          <a:xfrm>
            <a:off x="9241355" y="3301597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4DD4035-60A6-722B-4E25-001C97E37463}"/>
              </a:ext>
            </a:extLst>
          </p:cNvPr>
          <p:cNvCxnSpPr>
            <a:cxnSpLocks/>
            <a:stCxn id="73" idx="0"/>
            <a:endCxn id="74" idx="2"/>
          </p:cNvCxnSpPr>
          <p:nvPr/>
        </p:nvCxnSpPr>
        <p:spPr>
          <a:xfrm flipV="1">
            <a:off x="7064038" y="3753488"/>
            <a:ext cx="0" cy="309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4BEFBB7-EF4C-F35A-16D9-02076158ECE4}"/>
              </a:ext>
            </a:extLst>
          </p:cNvPr>
          <p:cNvCxnSpPr>
            <a:cxnSpLocks/>
            <a:stCxn id="74" idx="3"/>
            <a:endCxn id="82" idx="1"/>
          </p:cNvCxnSpPr>
          <p:nvPr/>
        </p:nvCxnSpPr>
        <p:spPr>
          <a:xfrm>
            <a:off x="7977140" y="3529127"/>
            <a:ext cx="1264215" cy="75461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EFFFBC3-AFC0-7D0E-5273-CDF340A28FE0}"/>
              </a:ext>
            </a:extLst>
          </p:cNvPr>
          <p:cNvCxnSpPr>
            <a:cxnSpLocks/>
          </p:cNvCxnSpPr>
          <p:nvPr/>
        </p:nvCxnSpPr>
        <p:spPr>
          <a:xfrm flipV="1">
            <a:off x="10185992" y="3750320"/>
            <a:ext cx="0" cy="309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A9DDD6A-5543-919B-7EA7-A872C4A6750F}"/>
              </a:ext>
            </a:extLst>
          </p:cNvPr>
          <p:cNvCxnSpPr>
            <a:cxnSpLocks/>
          </p:cNvCxnSpPr>
          <p:nvPr/>
        </p:nvCxnSpPr>
        <p:spPr>
          <a:xfrm flipV="1">
            <a:off x="10185992" y="2399041"/>
            <a:ext cx="0" cy="763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D3FA91C7-9DB0-2B41-CC78-28B5FB74C6DC}"/>
              </a:ext>
            </a:extLst>
          </p:cNvPr>
          <p:cNvCxnSpPr>
            <a:cxnSpLocks/>
          </p:cNvCxnSpPr>
          <p:nvPr/>
        </p:nvCxnSpPr>
        <p:spPr>
          <a:xfrm flipV="1">
            <a:off x="10174561" y="4508099"/>
            <a:ext cx="0" cy="44238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4EC0A6F-C656-C858-BF18-6A582D433F63}"/>
              </a:ext>
            </a:extLst>
          </p:cNvPr>
          <p:cNvSpPr/>
          <p:nvPr/>
        </p:nvSpPr>
        <p:spPr>
          <a:xfrm>
            <a:off x="9241355" y="4059376"/>
            <a:ext cx="1826205" cy="44872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BDD14DD-5A46-F10A-0C79-21D42AA30D09}"/>
              </a:ext>
            </a:extLst>
          </p:cNvPr>
          <p:cNvCxnSpPr>
            <a:cxnSpLocks/>
            <a:stCxn id="74" idx="3"/>
            <a:endCxn id="75" idx="1"/>
          </p:cNvCxnSpPr>
          <p:nvPr/>
        </p:nvCxnSpPr>
        <p:spPr>
          <a:xfrm flipV="1">
            <a:off x="7977140" y="3525959"/>
            <a:ext cx="1264215" cy="316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25736B6-1EAD-3437-83FE-F2CD0F9C7374}"/>
              </a:ext>
            </a:extLst>
          </p:cNvPr>
          <p:cNvSpPr/>
          <p:nvPr/>
        </p:nvSpPr>
        <p:spPr>
          <a:xfrm>
            <a:off x="9000828" y="3162621"/>
            <a:ext cx="2171003" cy="1527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8786E03-54DB-D600-E3EA-761B95679147}"/>
              </a:ext>
            </a:extLst>
          </p:cNvPr>
          <p:cNvSpPr/>
          <p:nvPr/>
        </p:nvSpPr>
        <p:spPr>
          <a:xfrm>
            <a:off x="8816550" y="1702543"/>
            <a:ext cx="2537250" cy="68508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probability matrix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572BCFE-9384-CBE1-84CC-41DC791AB477}"/>
              </a:ext>
            </a:extLst>
          </p:cNvPr>
          <p:cNvSpPr/>
          <p:nvPr/>
        </p:nvSpPr>
        <p:spPr>
          <a:xfrm>
            <a:off x="9225354" y="2670990"/>
            <a:ext cx="1826205" cy="267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044B27C-258C-441A-C1E9-879EC62C5354}"/>
              </a:ext>
            </a:extLst>
          </p:cNvPr>
          <p:cNvSpPr/>
          <p:nvPr/>
        </p:nvSpPr>
        <p:spPr>
          <a:xfrm>
            <a:off x="6266049" y="4984603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4, 2, 0]]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116D928-9227-BEA5-817C-4701755789AB}"/>
              </a:ext>
            </a:extLst>
          </p:cNvPr>
          <p:cNvSpPr/>
          <p:nvPr/>
        </p:nvSpPr>
        <p:spPr>
          <a:xfrm>
            <a:off x="9376573" y="5582250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5, 4]]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DE5DBD03-1C82-858F-8C5F-8B05609AC189}"/>
              </a:ext>
            </a:extLst>
          </p:cNvPr>
          <p:cNvCxnSpPr>
            <a:cxnSpLocks/>
          </p:cNvCxnSpPr>
          <p:nvPr/>
        </p:nvCxnSpPr>
        <p:spPr>
          <a:xfrm flipV="1">
            <a:off x="7064037" y="4524981"/>
            <a:ext cx="0" cy="4423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3884059-4DB5-E076-D49F-EB948A17E515}"/>
              </a:ext>
            </a:extLst>
          </p:cNvPr>
          <p:cNvSpPr txBox="1"/>
          <p:nvPr/>
        </p:nvSpPr>
        <p:spPr>
          <a:xfrm>
            <a:off x="1927729" y="3136155"/>
            <a:ext cx="1294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Decoder</a:t>
            </a:r>
          </a:p>
          <a:p>
            <a:r>
              <a:rPr lang="en-US" altLang="ko-KR" sz="1400" dirty="0"/>
              <a:t>Layer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A6FD5E-B4BB-3256-35E4-59755FEEB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083" y="4800347"/>
            <a:ext cx="3600953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868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44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50DE904-E13E-34BF-337C-5A9DDB83CA01}"/>
              </a:ext>
            </a:extLst>
          </p:cNvPr>
          <p:cNvSpPr/>
          <p:nvPr/>
        </p:nvSpPr>
        <p:spPr>
          <a:xfrm>
            <a:off x="1963313" y="3162621"/>
            <a:ext cx="1754907" cy="2499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7B5BD94-76BC-6B5D-BEE4-89B814679B64}"/>
              </a:ext>
            </a:extLst>
          </p:cNvPr>
          <p:cNvCxnSpPr>
            <a:cxnSpLocks/>
          </p:cNvCxnSpPr>
          <p:nvPr/>
        </p:nvCxnSpPr>
        <p:spPr>
          <a:xfrm flipV="1">
            <a:off x="2840765" y="2978164"/>
            <a:ext cx="5" cy="312707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0E12C47-29B9-5D95-288D-ADA90B8EAF78}"/>
              </a:ext>
            </a:extLst>
          </p:cNvPr>
          <p:cNvSpPr/>
          <p:nvPr/>
        </p:nvSpPr>
        <p:spPr>
          <a:xfrm>
            <a:off x="2354993" y="4287318"/>
            <a:ext cx="971551" cy="274805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B4E2F70-0BB0-63F6-DCBA-1CDF824F967B}"/>
              </a:ext>
            </a:extLst>
          </p:cNvPr>
          <p:cNvSpPr/>
          <p:nvPr/>
        </p:nvSpPr>
        <p:spPr>
          <a:xfrm>
            <a:off x="2354992" y="3688706"/>
            <a:ext cx="971551" cy="274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A0C5DE9-59B0-4C16-FFC9-798504C77973}"/>
              </a:ext>
            </a:extLst>
          </p:cNvPr>
          <p:cNvSpPr/>
          <p:nvPr/>
        </p:nvSpPr>
        <p:spPr>
          <a:xfrm>
            <a:off x="2354990" y="4966011"/>
            <a:ext cx="971551" cy="274805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549CC60-A284-6544-E1E6-64B7C96D80A7}"/>
              </a:ext>
            </a:extLst>
          </p:cNvPr>
          <p:cNvCxnSpPr>
            <a:cxnSpLocks/>
          </p:cNvCxnSpPr>
          <p:nvPr/>
        </p:nvCxnSpPr>
        <p:spPr>
          <a:xfrm>
            <a:off x="1094107" y="4424720"/>
            <a:ext cx="1258279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C389A0-98B8-2BCA-A6FF-1C2C6A6C95AF}"/>
              </a:ext>
            </a:extLst>
          </p:cNvPr>
          <p:cNvSpPr/>
          <p:nvPr/>
        </p:nvSpPr>
        <p:spPr>
          <a:xfrm>
            <a:off x="571527" y="3904848"/>
            <a:ext cx="1585642" cy="461210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Layer1 output</a:t>
            </a: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Encoder output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42935C-2EAB-1A2E-2540-BFFA4FA741AA}"/>
              </a:ext>
            </a:extLst>
          </p:cNvPr>
          <p:cNvSpPr txBox="1"/>
          <p:nvPr/>
        </p:nvSpPr>
        <p:spPr>
          <a:xfrm>
            <a:off x="925551" y="1056188"/>
            <a:ext cx="51704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First multi head attention</a:t>
            </a:r>
          </a:p>
          <a:p>
            <a:endParaRPr lang="en-US" altLang="ko-KR" dirty="0"/>
          </a:p>
          <a:p>
            <a:r>
              <a:rPr lang="en-US" altLang="ko-KR" dirty="0"/>
              <a:t>    multi head attention with look ahead mask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804AEF3-D6B4-36E7-37D8-0D04A1A8A481}"/>
              </a:ext>
            </a:extLst>
          </p:cNvPr>
          <p:cNvSpPr/>
          <p:nvPr/>
        </p:nvSpPr>
        <p:spPr>
          <a:xfrm>
            <a:off x="2042777" y="6088684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5, 4]]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817CBA-9AC6-E60A-9ACA-43ADD0CD2AFB}"/>
              </a:ext>
            </a:extLst>
          </p:cNvPr>
          <p:cNvSpPr txBox="1"/>
          <p:nvPr/>
        </p:nvSpPr>
        <p:spPr>
          <a:xfrm>
            <a:off x="1927729" y="3136155"/>
            <a:ext cx="1294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Decoder</a:t>
            </a:r>
          </a:p>
          <a:p>
            <a:r>
              <a:rPr lang="en-US" altLang="ko-KR" sz="1400" dirty="0"/>
              <a:t>Layer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579709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50DE904-E13E-34BF-337C-5A9DDB83CA01}"/>
              </a:ext>
            </a:extLst>
          </p:cNvPr>
          <p:cNvSpPr/>
          <p:nvPr/>
        </p:nvSpPr>
        <p:spPr>
          <a:xfrm>
            <a:off x="1963313" y="3162621"/>
            <a:ext cx="1754907" cy="2499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7B5BD94-76BC-6B5D-BEE4-89B814679B64}"/>
              </a:ext>
            </a:extLst>
          </p:cNvPr>
          <p:cNvCxnSpPr>
            <a:cxnSpLocks/>
          </p:cNvCxnSpPr>
          <p:nvPr/>
        </p:nvCxnSpPr>
        <p:spPr>
          <a:xfrm flipV="1">
            <a:off x="2840765" y="2978164"/>
            <a:ext cx="5" cy="312707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0E12C47-29B9-5D95-288D-ADA90B8EAF78}"/>
              </a:ext>
            </a:extLst>
          </p:cNvPr>
          <p:cNvSpPr/>
          <p:nvPr/>
        </p:nvSpPr>
        <p:spPr>
          <a:xfrm>
            <a:off x="2354993" y="4287318"/>
            <a:ext cx="971551" cy="274805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B4E2F70-0BB0-63F6-DCBA-1CDF824F967B}"/>
              </a:ext>
            </a:extLst>
          </p:cNvPr>
          <p:cNvSpPr/>
          <p:nvPr/>
        </p:nvSpPr>
        <p:spPr>
          <a:xfrm>
            <a:off x="2354992" y="3688706"/>
            <a:ext cx="971551" cy="274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A0C5DE9-59B0-4C16-FFC9-798504C77973}"/>
              </a:ext>
            </a:extLst>
          </p:cNvPr>
          <p:cNvSpPr/>
          <p:nvPr/>
        </p:nvSpPr>
        <p:spPr>
          <a:xfrm>
            <a:off x="2354990" y="4966011"/>
            <a:ext cx="971551" cy="274805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549CC60-A284-6544-E1E6-64B7C96D80A7}"/>
              </a:ext>
            </a:extLst>
          </p:cNvPr>
          <p:cNvCxnSpPr>
            <a:cxnSpLocks/>
          </p:cNvCxnSpPr>
          <p:nvPr/>
        </p:nvCxnSpPr>
        <p:spPr>
          <a:xfrm>
            <a:off x="1094107" y="4424720"/>
            <a:ext cx="1258279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C389A0-98B8-2BCA-A6FF-1C2C6A6C95AF}"/>
              </a:ext>
            </a:extLst>
          </p:cNvPr>
          <p:cNvSpPr/>
          <p:nvPr/>
        </p:nvSpPr>
        <p:spPr>
          <a:xfrm>
            <a:off x="571527" y="3904848"/>
            <a:ext cx="1585642" cy="461210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Layer1 output</a:t>
            </a: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Encoder output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42935C-2EAB-1A2E-2540-BFFA4FA741AA}"/>
              </a:ext>
            </a:extLst>
          </p:cNvPr>
          <p:cNvSpPr txBox="1"/>
          <p:nvPr/>
        </p:nvSpPr>
        <p:spPr>
          <a:xfrm>
            <a:off x="925551" y="1056188"/>
            <a:ext cx="51704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First multi head attention</a:t>
            </a:r>
          </a:p>
          <a:p>
            <a:endParaRPr lang="en-US" altLang="ko-KR" dirty="0"/>
          </a:p>
          <a:p>
            <a:r>
              <a:rPr lang="en-US" altLang="ko-KR" dirty="0"/>
              <a:t>    multi head attention with look ahead mask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804AEF3-D6B4-36E7-37D8-0D04A1A8A481}"/>
              </a:ext>
            </a:extLst>
          </p:cNvPr>
          <p:cNvSpPr/>
          <p:nvPr/>
        </p:nvSpPr>
        <p:spPr>
          <a:xfrm>
            <a:off x="2042777" y="6088684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5, 4]]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817CBA-9AC6-E60A-9ACA-43ADD0CD2AFB}"/>
              </a:ext>
            </a:extLst>
          </p:cNvPr>
          <p:cNvSpPr txBox="1"/>
          <p:nvPr/>
        </p:nvSpPr>
        <p:spPr>
          <a:xfrm>
            <a:off x="1927729" y="3136155"/>
            <a:ext cx="1294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Decoder</a:t>
            </a:r>
          </a:p>
          <a:p>
            <a:r>
              <a:rPr lang="en-US" altLang="ko-KR" sz="1400" dirty="0"/>
              <a:t>Layer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38A7C8-FC7F-D308-5CD2-892FED9988B9}"/>
              </a:ext>
            </a:extLst>
          </p:cNvPr>
          <p:cNvSpPr/>
          <p:nvPr/>
        </p:nvSpPr>
        <p:spPr>
          <a:xfrm>
            <a:off x="5218545" y="2207491"/>
            <a:ext cx="5879343" cy="312707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 Look Ahead Mask &gt;</a:t>
            </a:r>
          </a:p>
          <a:p>
            <a:pPr algn="ctr"/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60EE1D-A7A5-C5B6-07A4-73A1BA805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461" y="2869311"/>
            <a:ext cx="2078204" cy="9567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3CE09B7-EECD-50C1-5897-D56FAEB33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125" y="2869311"/>
            <a:ext cx="2122219" cy="95679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FDC1FA-1D53-8C66-50C9-4EE994C84220}"/>
              </a:ext>
            </a:extLst>
          </p:cNvPr>
          <p:cNvSpPr/>
          <p:nvPr/>
        </p:nvSpPr>
        <p:spPr>
          <a:xfrm>
            <a:off x="6197600" y="3851291"/>
            <a:ext cx="1773382" cy="5147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Look Ahead Mask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size = 5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39D8E3A-DB81-E60B-86F1-6BA243F09F99}"/>
              </a:ext>
            </a:extLst>
          </p:cNvPr>
          <p:cNvSpPr/>
          <p:nvPr/>
        </p:nvSpPr>
        <p:spPr>
          <a:xfrm>
            <a:off x="8906147" y="3851291"/>
            <a:ext cx="2122219" cy="3238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Arbitrary padding mask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81327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50DE904-E13E-34BF-337C-5A9DDB83CA01}"/>
              </a:ext>
            </a:extLst>
          </p:cNvPr>
          <p:cNvSpPr/>
          <p:nvPr/>
        </p:nvSpPr>
        <p:spPr>
          <a:xfrm>
            <a:off x="1963313" y="3162621"/>
            <a:ext cx="1754907" cy="2499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7B5BD94-76BC-6B5D-BEE4-89B814679B64}"/>
              </a:ext>
            </a:extLst>
          </p:cNvPr>
          <p:cNvCxnSpPr>
            <a:cxnSpLocks/>
          </p:cNvCxnSpPr>
          <p:nvPr/>
        </p:nvCxnSpPr>
        <p:spPr>
          <a:xfrm flipV="1">
            <a:off x="2840765" y="2978164"/>
            <a:ext cx="5" cy="312707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0E12C47-29B9-5D95-288D-ADA90B8EAF78}"/>
              </a:ext>
            </a:extLst>
          </p:cNvPr>
          <p:cNvSpPr/>
          <p:nvPr/>
        </p:nvSpPr>
        <p:spPr>
          <a:xfrm>
            <a:off x="2354993" y="4287318"/>
            <a:ext cx="971551" cy="274805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B4E2F70-0BB0-63F6-DCBA-1CDF824F967B}"/>
              </a:ext>
            </a:extLst>
          </p:cNvPr>
          <p:cNvSpPr/>
          <p:nvPr/>
        </p:nvSpPr>
        <p:spPr>
          <a:xfrm>
            <a:off x="2354992" y="3688706"/>
            <a:ext cx="971551" cy="274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A0C5DE9-59B0-4C16-FFC9-798504C77973}"/>
              </a:ext>
            </a:extLst>
          </p:cNvPr>
          <p:cNvSpPr/>
          <p:nvPr/>
        </p:nvSpPr>
        <p:spPr>
          <a:xfrm>
            <a:off x="2354990" y="4966011"/>
            <a:ext cx="971551" cy="274805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549CC60-A284-6544-E1E6-64B7C96D80A7}"/>
              </a:ext>
            </a:extLst>
          </p:cNvPr>
          <p:cNvCxnSpPr>
            <a:cxnSpLocks/>
          </p:cNvCxnSpPr>
          <p:nvPr/>
        </p:nvCxnSpPr>
        <p:spPr>
          <a:xfrm>
            <a:off x="1094107" y="4424720"/>
            <a:ext cx="1258279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C389A0-98B8-2BCA-A6FF-1C2C6A6C95AF}"/>
              </a:ext>
            </a:extLst>
          </p:cNvPr>
          <p:cNvSpPr/>
          <p:nvPr/>
        </p:nvSpPr>
        <p:spPr>
          <a:xfrm>
            <a:off x="571527" y="3904848"/>
            <a:ext cx="1585642" cy="461210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Layer1 output</a:t>
            </a: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Encoder output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42935C-2EAB-1A2E-2540-BFFA4FA741AA}"/>
              </a:ext>
            </a:extLst>
          </p:cNvPr>
          <p:cNvSpPr txBox="1"/>
          <p:nvPr/>
        </p:nvSpPr>
        <p:spPr>
          <a:xfrm>
            <a:off x="925551" y="1056188"/>
            <a:ext cx="51704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First multi head attention</a:t>
            </a:r>
          </a:p>
          <a:p>
            <a:endParaRPr lang="en-US" altLang="ko-KR" dirty="0"/>
          </a:p>
          <a:p>
            <a:r>
              <a:rPr lang="en-US" altLang="ko-KR" dirty="0"/>
              <a:t>    multi head attention with look ahead mask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804AEF3-D6B4-36E7-37D8-0D04A1A8A481}"/>
              </a:ext>
            </a:extLst>
          </p:cNvPr>
          <p:cNvSpPr/>
          <p:nvPr/>
        </p:nvSpPr>
        <p:spPr>
          <a:xfrm>
            <a:off x="2042777" y="6088684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5, 4]]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817CBA-9AC6-E60A-9ACA-43ADD0CD2AFB}"/>
              </a:ext>
            </a:extLst>
          </p:cNvPr>
          <p:cNvSpPr txBox="1"/>
          <p:nvPr/>
        </p:nvSpPr>
        <p:spPr>
          <a:xfrm>
            <a:off x="1927729" y="3136155"/>
            <a:ext cx="1294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Decoder</a:t>
            </a:r>
          </a:p>
          <a:p>
            <a:r>
              <a:rPr lang="en-US" altLang="ko-KR" sz="1400" dirty="0"/>
              <a:t>Layer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38A7C8-FC7F-D308-5CD2-892FED9988B9}"/>
              </a:ext>
            </a:extLst>
          </p:cNvPr>
          <p:cNvSpPr/>
          <p:nvPr/>
        </p:nvSpPr>
        <p:spPr>
          <a:xfrm>
            <a:off x="5218545" y="2207491"/>
            <a:ext cx="5879343" cy="312707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 Look Ahead Mask &gt;</a:t>
            </a:r>
          </a:p>
          <a:p>
            <a:pPr algn="ctr"/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60EE1D-A7A5-C5B6-07A4-73A1BA805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461" y="2869311"/>
            <a:ext cx="2078204" cy="9567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3CE09B7-EECD-50C1-5897-D56FAEB33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125" y="2869311"/>
            <a:ext cx="2122219" cy="95679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39D8E3A-DB81-E60B-86F1-6BA243F09F99}"/>
              </a:ext>
            </a:extLst>
          </p:cNvPr>
          <p:cNvSpPr/>
          <p:nvPr/>
        </p:nvSpPr>
        <p:spPr>
          <a:xfrm>
            <a:off x="8906147" y="3851291"/>
            <a:ext cx="2122219" cy="3238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Arbitrary padding mask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28813B-91CB-1199-6FAD-7B94637EB3B5}"/>
              </a:ext>
            </a:extLst>
          </p:cNvPr>
          <p:cNvSpPr/>
          <p:nvPr/>
        </p:nvSpPr>
        <p:spPr>
          <a:xfrm>
            <a:off x="8249866" y="5134481"/>
            <a:ext cx="2162477" cy="3238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look ahead mask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9FA3E5-2A32-7B27-1FB2-99DCDA86E527}"/>
              </a:ext>
            </a:extLst>
          </p:cNvPr>
          <p:cNvSpPr/>
          <p:nvPr/>
        </p:nvSpPr>
        <p:spPr>
          <a:xfrm>
            <a:off x="6197600" y="3851291"/>
            <a:ext cx="1773382" cy="5147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Look Ahead Mask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size = 5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4D9556-287C-9245-21F2-414193EAF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505" y="4086848"/>
            <a:ext cx="2162477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495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50DE904-E13E-34BF-337C-5A9DDB83CA01}"/>
              </a:ext>
            </a:extLst>
          </p:cNvPr>
          <p:cNvSpPr/>
          <p:nvPr/>
        </p:nvSpPr>
        <p:spPr>
          <a:xfrm>
            <a:off x="1963313" y="3162621"/>
            <a:ext cx="1754907" cy="2499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7B5BD94-76BC-6B5D-BEE4-89B814679B64}"/>
              </a:ext>
            </a:extLst>
          </p:cNvPr>
          <p:cNvCxnSpPr>
            <a:cxnSpLocks/>
          </p:cNvCxnSpPr>
          <p:nvPr/>
        </p:nvCxnSpPr>
        <p:spPr>
          <a:xfrm flipV="1">
            <a:off x="2840765" y="2978164"/>
            <a:ext cx="5" cy="312707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0E12C47-29B9-5D95-288D-ADA90B8EAF78}"/>
              </a:ext>
            </a:extLst>
          </p:cNvPr>
          <p:cNvSpPr/>
          <p:nvPr/>
        </p:nvSpPr>
        <p:spPr>
          <a:xfrm>
            <a:off x="2354993" y="4287318"/>
            <a:ext cx="971551" cy="274805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B4E2F70-0BB0-63F6-DCBA-1CDF824F967B}"/>
              </a:ext>
            </a:extLst>
          </p:cNvPr>
          <p:cNvSpPr/>
          <p:nvPr/>
        </p:nvSpPr>
        <p:spPr>
          <a:xfrm>
            <a:off x="2354992" y="3688706"/>
            <a:ext cx="971551" cy="274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A0C5DE9-59B0-4C16-FFC9-798504C77973}"/>
              </a:ext>
            </a:extLst>
          </p:cNvPr>
          <p:cNvSpPr/>
          <p:nvPr/>
        </p:nvSpPr>
        <p:spPr>
          <a:xfrm>
            <a:off x="2354990" y="4966011"/>
            <a:ext cx="971551" cy="274805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549CC60-A284-6544-E1E6-64B7C96D80A7}"/>
              </a:ext>
            </a:extLst>
          </p:cNvPr>
          <p:cNvCxnSpPr>
            <a:cxnSpLocks/>
          </p:cNvCxnSpPr>
          <p:nvPr/>
        </p:nvCxnSpPr>
        <p:spPr>
          <a:xfrm>
            <a:off x="1094107" y="4424720"/>
            <a:ext cx="1258279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C389A0-98B8-2BCA-A6FF-1C2C6A6C95AF}"/>
              </a:ext>
            </a:extLst>
          </p:cNvPr>
          <p:cNvSpPr/>
          <p:nvPr/>
        </p:nvSpPr>
        <p:spPr>
          <a:xfrm>
            <a:off x="571527" y="3904848"/>
            <a:ext cx="1585642" cy="461210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Layer1 output</a:t>
            </a: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Encoder output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42935C-2EAB-1A2E-2540-BFFA4FA741AA}"/>
              </a:ext>
            </a:extLst>
          </p:cNvPr>
          <p:cNvSpPr txBox="1"/>
          <p:nvPr/>
        </p:nvSpPr>
        <p:spPr>
          <a:xfrm>
            <a:off x="925551" y="1056188"/>
            <a:ext cx="51704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First multi head attention</a:t>
            </a:r>
          </a:p>
          <a:p>
            <a:endParaRPr lang="en-US" altLang="ko-KR" dirty="0"/>
          </a:p>
          <a:p>
            <a:r>
              <a:rPr lang="en-US" altLang="ko-KR" dirty="0"/>
              <a:t>    multi head attention with look ahead mask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804AEF3-D6B4-36E7-37D8-0D04A1A8A481}"/>
              </a:ext>
            </a:extLst>
          </p:cNvPr>
          <p:cNvSpPr/>
          <p:nvPr/>
        </p:nvSpPr>
        <p:spPr>
          <a:xfrm>
            <a:off x="2042777" y="6088684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5, 4]]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817CBA-9AC6-E60A-9ACA-43ADD0CD2AFB}"/>
              </a:ext>
            </a:extLst>
          </p:cNvPr>
          <p:cNvSpPr txBox="1"/>
          <p:nvPr/>
        </p:nvSpPr>
        <p:spPr>
          <a:xfrm>
            <a:off x="1927729" y="3136155"/>
            <a:ext cx="1294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Decoder</a:t>
            </a:r>
          </a:p>
          <a:p>
            <a:r>
              <a:rPr lang="en-US" altLang="ko-KR" sz="1400" dirty="0"/>
              <a:t>Layer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38A7C8-FC7F-D308-5CD2-892FED9988B9}"/>
              </a:ext>
            </a:extLst>
          </p:cNvPr>
          <p:cNvSpPr/>
          <p:nvPr/>
        </p:nvSpPr>
        <p:spPr>
          <a:xfrm>
            <a:off x="5218545" y="2207491"/>
            <a:ext cx="5879343" cy="312707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 Look Ahead Mask &gt;</a:t>
            </a:r>
          </a:p>
          <a:p>
            <a:pPr algn="ctr"/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60EE1D-A7A5-C5B6-07A4-73A1BA805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461" y="2869311"/>
            <a:ext cx="2078204" cy="9567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3CE09B7-EECD-50C1-5897-D56FAEB33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125" y="2869311"/>
            <a:ext cx="2122219" cy="95679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39D8E3A-DB81-E60B-86F1-6BA243F09F99}"/>
              </a:ext>
            </a:extLst>
          </p:cNvPr>
          <p:cNvSpPr/>
          <p:nvPr/>
        </p:nvSpPr>
        <p:spPr>
          <a:xfrm>
            <a:off x="8906147" y="3851291"/>
            <a:ext cx="2122219" cy="3238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Arbitrary padding mask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28813B-91CB-1199-6FAD-7B94637EB3B5}"/>
              </a:ext>
            </a:extLst>
          </p:cNvPr>
          <p:cNvSpPr/>
          <p:nvPr/>
        </p:nvSpPr>
        <p:spPr>
          <a:xfrm>
            <a:off x="8249866" y="5134481"/>
            <a:ext cx="2162477" cy="3238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look ahead mask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9FA3E5-2A32-7B27-1FB2-99DCDA86E527}"/>
              </a:ext>
            </a:extLst>
          </p:cNvPr>
          <p:cNvSpPr/>
          <p:nvPr/>
        </p:nvSpPr>
        <p:spPr>
          <a:xfrm>
            <a:off x="6197600" y="3851291"/>
            <a:ext cx="1773382" cy="5147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Look Ahead Mask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size = 5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4D9556-287C-9245-21F2-414193EAF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505" y="4086848"/>
            <a:ext cx="2162477" cy="100026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C2230D0-21AE-DAD7-49B7-1D9AB111BA9C}"/>
              </a:ext>
            </a:extLst>
          </p:cNvPr>
          <p:cNvSpPr/>
          <p:nvPr/>
        </p:nvSpPr>
        <p:spPr>
          <a:xfrm>
            <a:off x="3983679" y="5763058"/>
            <a:ext cx="1862939" cy="75178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 this example,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look ahead mask is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21C1D9-8FE5-37F5-DCA6-10C6C4739A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8268" y="5767051"/>
            <a:ext cx="1471809" cy="751787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86DEF4C-8C78-0898-6228-A63C4EDC9017}"/>
              </a:ext>
            </a:extLst>
          </p:cNvPr>
          <p:cNvSpPr/>
          <p:nvPr/>
        </p:nvSpPr>
        <p:spPr>
          <a:xfrm>
            <a:off x="4484954" y="6367507"/>
            <a:ext cx="1361664" cy="38676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(1, 1, 4, 4)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3392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48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50DE904-E13E-34BF-337C-5A9DDB83CA01}"/>
              </a:ext>
            </a:extLst>
          </p:cNvPr>
          <p:cNvSpPr/>
          <p:nvPr/>
        </p:nvSpPr>
        <p:spPr>
          <a:xfrm>
            <a:off x="1963313" y="3162621"/>
            <a:ext cx="1754907" cy="2499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7B5BD94-76BC-6B5D-BEE4-89B814679B64}"/>
              </a:ext>
            </a:extLst>
          </p:cNvPr>
          <p:cNvCxnSpPr>
            <a:cxnSpLocks/>
          </p:cNvCxnSpPr>
          <p:nvPr/>
        </p:nvCxnSpPr>
        <p:spPr>
          <a:xfrm flipV="1">
            <a:off x="2840765" y="2978164"/>
            <a:ext cx="5" cy="312707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0E12C47-29B9-5D95-288D-ADA90B8EAF78}"/>
              </a:ext>
            </a:extLst>
          </p:cNvPr>
          <p:cNvSpPr/>
          <p:nvPr/>
        </p:nvSpPr>
        <p:spPr>
          <a:xfrm>
            <a:off x="2354993" y="4287318"/>
            <a:ext cx="971551" cy="274805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B4E2F70-0BB0-63F6-DCBA-1CDF824F967B}"/>
              </a:ext>
            </a:extLst>
          </p:cNvPr>
          <p:cNvSpPr/>
          <p:nvPr/>
        </p:nvSpPr>
        <p:spPr>
          <a:xfrm>
            <a:off x="2354992" y="3688706"/>
            <a:ext cx="971551" cy="274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A0C5DE9-59B0-4C16-FFC9-798504C77973}"/>
              </a:ext>
            </a:extLst>
          </p:cNvPr>
          <p:cNvSpPr/>
          <p:nvPr/>
        </p:nvSpPr>
        <p:spPr>
          <a:xfrm>
            <a:off x="2354990" y="4966011"/>
            <a:ext cx="971551" cy="274805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549CC60-A284-6544-E1E6-64B7C96D80A7}"/>
              </a:ext>
            </a:extLst>
          </p:cNvPr>
          <p:cNvCxnSpPr>
            <a:cxnSpLocks/>
          </p:cNvCxnSpPr>
          <p:nvPr/>
        </p:nvCxnSpPr>
        <p:spPr>
          <a:xfrm>
            <a:off x="1094107" y="4424720"/>
            <a:ext cx="1258279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C389A0-98B8-2BCA-A6FF-1C2C6A6C95AF}"/>
              </a:ext>
            </a:extLst>
          </p:cNvPr>
          <p:cNvSpPr/>
          <p:nvPr/>
        </p:nvSpPr>
        <p:spPr>
          <a:xfrm>
            <a:off x="571527" y="3904848"/>
            <a:ext cx="1585642" cy="461210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Layer1 output</a:t>
            </a: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Encoder output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42935C-2EAB-1A2E-2540-BFFA4FA741AA}"/>
              </a:ext>
            </a:extLst>
          </p:cNvPr>
          <p:cNvSpPr txBox="1"/>
          <p:nvPr/>
        </p:nvSpPr>
        <p:spPr>
          <a:xfrm>
            <a:off x="925550" y="1056188"/>
            <a:ext cx="5733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Other parts of multi head attention are the same!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804AEF3-D6B4-36E7-37D8-0D04A1A8A481}"/>
              </a:ext>
            </a:extLst>
          </p:cNvPr>
          <p:cNvSpPr/>
          <p:nvPr/>
        </p:nvSpPr>
        <p:spPr>
          <a:xfrm>
            <a:off x="2042777" y="6088684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5, 4]]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817CBA-9AC6-E60A-9ACA-43ADD0CD2AFB}"/>
              </a:ext>
            </a:extLst>
          </p:cNvPr>
          <p:cNvSpPr txBox="1"/>
          <p:nvPr/>
        </p:nvSpPr>
        <p:spPr>
          <a:xfrm>
            <a:off x="1927729" y="3136155"/>
            <a:ext cx="1294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Decoder</a:t>
            </a:r>
          </a:p>
          <a:p>
            <a:r>
              <a:rPr lang="en-US" altLang="ko-KR" sz="1400" dirty="0"/>
              <a:t>Layer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4A7C9A-86FA-4FB4-969E-7872EF53F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85689"/>
            <a:ext cx="3639058" cy="838317"/>
          </a:xfrm>
          <a:prstGeom prst="rect">
            <a:avLst/>
          </a:prstGeom>
        </p:spPr>
      </p:pic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CCB8DDA1-41BA-9972-574B-16BB4D23C8F7}"/>
              </a:ext>
            </a:extLst>
          </p:cNvPr>
          <p:cNvSpPr/>
          <p:nvPr/>
        </p:nvSpPr>
        <p:spPr>
          <a:xfrm rot="10800000">
            <a:off x="6234511" y="3116915"/>
            <a:ext cx="3362036" cy="25863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6644988-9854-ED1A-9973-0217B960CCD9}"/>
              </a:ext>
            </a:extLst>
          </p:cNvPr>
          <p:cNvSpPr/>
          <p:nvPr/>
        </p:nvSpPr>
        <p:spPr>
          <a:xfrm>
            <a:off x="7284207" y="2736523"/>
            <a:ext cx="1310163" cy="338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d_model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4</a:t>
            </a:r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8E18FBE-B8AB-2B66-B9AD-6410CB2B6E2A}"/>
              </a:ext>
            </a:extLst>
          </p:cNvPr>
          <p:cNvSpPr/>
          <p:nvPr/>
        </p:nvSpPr>
        <p:spPr>
          <a:xfrm>
            <a:off x="4593387" y="4446830"/>
            <a:ext cx="1385975" cy="338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size = 1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62FB9AC-013A-DBFB-9E64-205EE87C1666}"/>
              </a:ext>
            </a:extLst>
          </p:cNvPr>
          <p:cNvSpPr/>
          <p:nvPr/>
        </p:nvSpPr>
        <p:spPr>
          <a:xfrm>
            <a:off x="4400321" y="3587141"/>
            <a:ext cx="1385976" cy="6867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 = 4</a:t>
            </a:r>
            <a:endParaRPr lang="ko-KR" altLang="en-US" sz="1400" dirty="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A0258353-8B40-D9BF-70CF-6F5018195E1A}"/>
              </a:ext>
            </a:extLst>
          </p:cNvPr>
          <p:cNvSpPr/>
          <p:nvPr/>
        </p:nvSpPr>
        <p:spPr>
          <a:xfrm>
            <a:off x="5817034" y="3551906"/>
            <a:ext cx="166254" cy="720436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092F63-B04A-A73F-2857-B73763912316}"/>
              </a:ext>
            </a:extLst>
          </p:cNvPr>
          <p:cNvSpPr/>
          <p:nvPr/>
        </p:nvSpPr>
        <p:spPr>
          <a:xfrm>
            <a:off x="6096001" y="1863103"/>
            <a:ext cx="3639058" cy="725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multi head attention 1 output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(1, 4, 4)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66429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49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50DE904-E13E-34BF-337C-5A9DDB83CA01}"/>
              </a:ext>
            </a:extLst>
          </p:cNvPr>
          <p:cNvSpPr/>
          <p:nvPr/>
        </p:nvSpPr>
        <p:spPr>
          <a:xfrm>
            <a:off x="1963313" y="3162621"/>
            <a:ext cx="1754907" cy="2499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7B5BD94-76BC-6B5D-BEE4-89B814679B64}"/>
              </a:ext>
            </a:extLst>
          </p:cNvPr>
          <p:cNvCxnSpPr>
            <a:cxnSpLocks/>
          </p:cNvCxnSpPr>
          <p:nvPr/>
        </p:nvCxnSpPr>
        <p:spPr>
          <a:xfrm flipV="1">
            <a:off x="2840765" y="2978164"/>
            <a:ext cx="5" cy="312707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0E12C47-29B9-5D95-288D-ADA90B8EAF78}"/>
              </a:ext>
            </a:extLst>
          </p:cNvPr>
          <p:cNvSpPr/>
          <p:nvPr/>
        </p:nvSpPr>
        <p:spPr>
          <a:xfrm>
            <a:off x="2354993" y="4287318"/>
            <a:ext cx="971551" cy="274805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B4E2F70-0BB0-63F6-DCBA-1CDF824F967B}"/>
              </a:ext>
            </a:extLst>
          </p:cNvPr>
          <p:cNvSpPr/>
          <p:nvPr/>
        </p:nvSpPr>
        <p:spPr>
          <a:xfrm>
            <a:off x="2354992" y="3688706"/>
            <a:ext cx="971551" cy="274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A0C5DE9-59B0-4C16-FFC9-798504C77973}"/>
              </a:ext>
            </a:extLst>
          </p:cNvPr>
          <p:cNvSpPr/>
          <p:nvPr/>
        </p:nvSpPr>
        <p:spPr>
          <a:xfrm>
            <a:off x="2354990" y="4966011"/>
            <a:ext cx="971551" cy="274805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549CC60-A284-6544-E1E6-64B7C96D80A7}"/>
              </a:ext>
            </a:extLst>
          </p:cNvPr>
          <p:cNvCxnSpPr>
            <a:cxnSpLocks/>
          </p:cNvCxnSpPr>
          <p:nvPr/>
        </p:nvCxnSpPr>
        <p:spPr>
          <a:xfrm>
            <a:off x="1094107" y="4424720"/>
            <a:ext cx="1258279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C389A0-98B8-2BCA-A6FF-1C2C6A6C95AF}"/>
              </a:ext>
            </a:extLst>
          </p:cNvPr>
          <p:cNvSpPr/>
          <p:nvPr/>
        </p:nvSpPr>
        <p:spPr>
          <a:xfrm>
            <a:off x="571527" y="3904848"/>
            <a:ext cx="1585642" cy="461210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Layer1 output</a:t>
            </a: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Encoder output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42935C-2EAB-1A2E-2540-BFFA4FA741AA}"/>
              </a:ext>
            </a:extLst>
          </p:cNvPr>
          <p:cNvSpPr txBox="1"/>
          <p:nvPr/>
        </p:nvSpPr>
        <p:spPr>
          <a:xfrm>
            <a:off x="925550" y="1056188"/>
            <a:ext cx="5733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Second multi head attention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804AEF3-D6B4-36E7-37D8-0D04A1A8A481}"/>
              </a:ext>
            </a:extLst>
          </p:cNvPr>
          <p:cNvSpPr/>
          <p:nvPr/>
        </p:nvSpPr>
        <p:spPr>
          <a:xfrm>
            <a:off x="2042777" y="6088684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5, 4]]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817CBA-9AC6-E60A-9ACA-43ADD0CD2AFB}"/>
              </a:ext>
            </a:extLst>
          </p:cNvPr>
          <p:cNvSpPr txBox="1"/>
          <p:nvPr/>
        </p:nvSpPr>
        <p:spPr>
          <a:xfrm>
            <a:off x="1927729" y="3136155"/>
            <a:ext cx="1294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Decoder</a:t>
            </a:r>
          </a:p>
          <a:p>
            <a:r>
              <a:rPr lang="en-US" altLang="ko-KR" sz="1400" dirty="0"/>
              <a:t>Layer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4A7C9A-86FA-4FB4-969E-7872EF53F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698" y="4747503"/>
            <a:ext cx="3639058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24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07CB8E5-3B55-D3AE-9EFC-AEA0EF7EC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836" y="2371936"/>
            <a:ext cx="3279728" cy="448606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B0D6FD0-D193-DE8A-5708-7C090DB9C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940778"/>
            <a:ext cx="10531016" cy="15183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E379FA-F5EA-9AC2-DD83-414C6D75C710}"/>
              </a:ext>
            </a:extLst>
          </p:cNvPr>
          <p:cNvSpPr/>
          <p:nvPr/>
        </p:nvSpPr>
        <p:spPr>
          <a:xfrm>
            <a:off x="925551" y="1651379"/>
            <a:ext cx="10531016" cy="80777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63DD43-B227-858C-4962-8F308835980E}"/>
              </a:ext>
            </a:extLst>
          </p:cNvPr>
          <p:cNvSpPr/>
          <p:nvPr/>
        </p:nvSpPr>
        <p:spPr>
          <a:xfrm>
            <a:off x="4394579" y="5659823"/>
            <a:ext cx="586854" cy="294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4F7772-3120-ED0B-68DA-24EC51FA60AC}"/>
              </a:ext>
            </a:extLst>
          </p:cNvPr>
          <p:cNvSpPr/>
          <p:nvPr/>
        </p:nvSpPr>
        <p:spPr>
          <a:xfrm>
            <a:off x="3491345" y="5659823"/>
            <a:ext cx="903234" cy="294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pe_input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505C6A-CE2E-BDF1-06F3-FCF7AA9E3382}"/>
              </a:ext>
            </a:extLst>
          </p:cNvPr>
          <p:cNvSpPr/>
          <p:nvPr/>
        </p:nvSpPr>
        <p:spPr>
          <a:xfrm>
            <a:off x="4431523" y="4765967"/>
            <a:ext cx="325203" cy="294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5097745-6F4F-B8D6-745A-97FFE7BB9F5E}"/>
              </a:ext>
            </a:extLst>
          </p:cNvPr>
          <p:cNvSpPr/>
          <p:nvPr/>
        </p:nvSpPr>
        <p:spPr>
          <a:xfrm>
            <a:off x="3408218" y="4765967"/>
            <a:ext cx="1023305" cy="294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num_layers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35F466C-147D-8D92-2225-3BF9EF92F7FF}"/>
              </a:ext>
            </a:extLst>
          </p:cNvPr>
          <p:cNvSpPr/>
          <p:nvPr/>
        </p:nvSpPr>
        <p:spPr>
          <a:xfrm>
            <a:off x="3166142" y="1346644"/>
            <a:ext cx="953276" cy="29434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A8CE61-6849-27FB-5C0F-56C7B8625EA7}"/>
              </a:ext>
            </a:extLst>
          </p:cNvPr>
          <p:cNvSpPr/>
          <p:nvPr/>
        </p:nvSpPr>
        <p:spPr>
          <a:xfrm>
            <a:off x="7779156" y="1346644"/>
            <a:ext cx="755244" cy="29434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344B84-0F98-EE98-E501-75E23D413F11}"/>
              </a:ext>
            </a:extLst>
          </p:cNvPr>
          <p:cNvSpPr/>
          <p:nvPr/>
        </p:nvSpPr>
        <p:spPr>
          <a:xfrm>
            <a:off x="4926016" y="1347799"/>
            <a:ext cx="865777" cy="2943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4F9B1C-FC4B-F403-7ACA-A63F3DACD5F2}"/>
              </a:ext>
            </a:extLst>
          </p:cNvPr>
          <p:cNvSpPr/>
          <p:nvPr/>
        </p:nvSpPr>
        <p:spPr>
          <a:xfrm>
            <a:off x="5686068" y="5060311"/>
            <a:ext cx="1023305" cy="294344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num_heads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520CEC-80C5-0BCB-F518-5EB39A785618}"/>
              </a:ext>
            </a:extLst>
          </p:cNvPr>
          <p:cNvSpPr/>
          <p:nvPr/>
        </p:nvSpPr>
        <p:spPr>
          <a:xfrm>
            <a:off x="5822962" y="1346644"/>
            <a:ext cx="420820" cy="294344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620F4B-1E3A-EA95-C23A-483DA0372B58}"/>
              </a:ext>
            </a:extLst>
          </p:cNvPr>
          <p:cNvSpPr/>
          <p:nvPr/>
        </p:nvSpPr>
        <p:spPr>
          <a:xfrm>
            <a:off x="5732129" y="4382558"/>
            <a:ext cx="1023305" cy="29434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dff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41A7AB0-1A27-CEBC-05A5-4A8C87458E94}"/>
              </a:ext>
            </a:extLst>
          </p:cNvPr>
          <p:cNvSpPr/>
          <p:nvPr/>
        </p:nvSpPr>
        <p:spPr>
          <a:xfrm>
            <a:off x="3719453" y="6094998"/>
            <a:ext cx="1376654" cy="2446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input_vocab_size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079EA7-B301-8490-45F9-D428E9B864A6}"/>
              </a:ext>
            </a:extLst>
          </p:cNvPr>
          <p:cNvSpPr/>
          <p:nvPr/>
        </p:nvSpPr>
        <p:spPr>
          <a:xfrm>
            <a:off x="6271490" y="1347799"/>
            <a:ext cx="1440873" cy="29434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7464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50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50DE904-E13E-34BF-337C-5A9DDB83CA01}"/>
              </a:ext>
            </a:extLst>
          </p:cNvPr>
          <p:cNvSpPr/>
          <p:nvPr/>
        </p:nvSpPr>
        <p:spPr>
          <a:xfrm>
            <a:off x="1963313" y="3162621"/>
            <a:ext cx="1754907" cy="2499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7B5BD94-76BC-6B5D-BEE4-89B814679B64}"/>
              </a:ext>
            </a:extLst>
          </p:cNvPr>
          <p:cNvCxnSpPr>
            <a:cxnSpLocks/>
          </p:cNvCxnSpPr>
          <p:nvPr/>
        </p:nvCxnSpPr>
        <p:spPr>
          <a:xfrm flipV="1">
            <a:off x="2840765" y="2978164"/>
            <a:ext cx="5" cy="312707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0E12C47-29B9-5D95-288D-ADA90B8EAF78}"/>
              </a:ext>
            </a:extLst>
          </p:cNvPr>
          <p:cNvSpPr/>
          <p:nvPr/>
        </p:nvSpPr>
        <p:spPr>
          <a:xfrm>
            <a:off x="2354993" y="4287318"/>
            <a:ext cx="971551" cy="274805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B4E2F70-0BB0-63F6-DCBA-1CDF824F967B}"/>
              </a:ext>
            </a:extLst>
          </p:cNvPr>
          <p:cNvSpPr/>
          <p:nvPr/>
        </p:nvSpPr>
        <p:spPr>
          <a:xfrm>
            <a:off x="2354992" y="3688706"/>
            <a:ext cx="971551" cy="274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A0C5DE9-59B0-4C16-FFC9-798504C77973}"/>
              </a:ext>
            </a:extLst>
          </p:cNvPr>
          <p:cNvSpPr/>
          <p:nvPr/>
        </p:nvSpPr>
        <p:spPr>
          <a:xfrm>
            <a:off x="2354990" y="4966011"/>
            <a:ext cx="971551" cy="274805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549CC60-A284-6544-E1E6-64B7C96D80A7}"/>
              </a:ext>
            </a:extLst>
          </p:cNvPr>
          <p:cNvCxnSpPr>
            <a:cxnSpLocks/>
          </p:cNvCxnSpPr>
          <p:nvPr/>
        </p:nvCxnSpPr>
        <p:spPr>
          <a:xfrm>
            <a:off x="1094107" y="4424720"/>
            <a:ext cx="1258279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C389A0-98B8-2BCA-A6FF-1C2C6A6C95AF}"/>
              </a:ext>
            </a:extLst>
          </p:cNvPr>
          <p:cNvSpPr/>
          <p:nvPr/>
        </p:nvSpPr>
        <p:spPr>
          <a:xfrm>
            <a:off x="571527" y="3904848"/>
            <a:ext cx="1585642" cy="461210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Layer1 output</a:t>
            </a: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Encoder output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42935C-2EAB-1A2E-2540-BFFA4FA741AA}"/>
              </a:ext>
            </a:extLst>
          </p:cNvPr>
          <p:cNvSpPr txBox="1"/>
          <p:nvPr/>
        </p:nvSpPr>
        <p:spPr>
          <a:xfrm>
            <a:off x="925550" y="1056188"/>
            <a:ext cx="6057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Second multi head attention</a:t>
            </a:r>
          </a:p>
          <a:p>
            <a:endParaRPr lang="en-US" altLang="ko-KR" dirty="0"/>
          </a:p>
          <a:p>
            <a:r>
              <a:rPr lang="en-US" altLang="ko-KR" dirty="0"/>
              <a:t>    use Encoder output and previous step’s output both.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804AEF3-D6B4-36E7-37D8-0D04A1A8A481}"/>
              </a:ext>
            </a:extLst>
          </p:cNvPr>
          <p:cNvSpPr/>
          <p:nvPr/>
        </p:nvSpPr>
        <p:spPr>
          <a:xfrm>
            <a:off x="2042777" y="6088684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5, 4]]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817CBA-9AC6-E60A-9ACA-43ADD0CD2AFB}"/>
              </a:ext>
            </a:extLst>
          </p:cNvPr>
          <p:cNvSpPr txBox="1"/>
          <p:nvPr/>
        </p:nvSpPr>
        <p:spPr>
          <a:xfrm>
            <a:off x="1927729" y="3136155"/>
            <a:ext cx="1294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Decoder</a:t>
            </a:r>
          </a:p>
          <a:p>
            <a:r>
              <a:rPr lang="en-US" altLang="ko-KR" sz="1400" dirty="0"/>
              <a:t>Layer</a:t>
            </a:r>
            <a:endParaRPr lang="ko-KR" altLang="en-US" sz="14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C335658-D22F-7003-F01E-768D06542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698" y="4747503"/>
            <a:ext cx="3639058" cy="838317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4DEDF863-959E-B00B-A483-310AF210A0A2}"/>
              </a:ext>
            </a:extLst>
          </p:cNvPr>
          <p:cNvSpPr/>
          <p:nvPr/>
        </p:nvSpPr>
        <p:spPr>
          <a:xfrm>
            <a:off x="4839870" y="3945740"/>
            <a:ext cx="3639058" cy="7256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multi head attention 1 output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(1, 4, 4)</a:t>
            </a:r>
            <a:endParaRPr lang="ko-KR" altLang="en-US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1833E5-9A5B-63B3-4BD4-4D57254BF0DE}"/>
              </a:ext>
            </a:extLst>
          </p:cNvPr>
          <p:cNvSpPr/>
          <p:nvPr/>
        </p:nvSpPr>
        <p:spPr>
          <a:xfrm>
            <a:off x="79162" y="3020336"/>
            <a:ext cx="3639058" cy="72569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output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(1, 5, 4)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430506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51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50DE904-E13E-34BF-337C-5A9DDB83CA01}"/>
              </a:ext>
            </a:extLst>
          </p:cNvPr>
          <p:cNvSpPr/>
          <p:nvPr/>
        </p:nvSpPr>
        <p:spPr>
          <a:xfrm>
            <a:off x="1963313" y="3162621"/>
            <a:ext cx="1754907" cy="2499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7B5BD94-76BC-6B5D-BEE4-89B814679B64}"/>
              </a:ext>
            </a:extLst>
          </p:cNvPr>
          <p:cNvCxnSpPr>
            <a:cxnSpLocks/>
          </p:cNvCxnSpPr>
          <p:nvPr/>
        </p:nvCxnSpPr>
        <p:spPr>
          <a:xfrm flipV="1">
            <a:off x="2840765" y="2978164"/>
            <a:ext cx="5" cy="312707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0E12C47-29B9-5D95-288D-ADA90B8EAF78}"/>
              </a:ext>
            </a:extLst>
          </p:cNvPr>
          <p:cNvSpPr/>
          <p:nvPr/>
        </p:nvSpPr>
        <p:spPr>
          <a:xfrm>
            <a:off x="2354993" y="4287318"/>
            <a:ext cx="971551" cy="274805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B4E2F70-0BB0-63F6-DCBA-1CDF824F967B}"/>
              </a:ext>
            </a:extLst>
          </p:cNvPr>
          <p:cNvSpPr/>
          <p:nvPr/>
        </p:nvSpPr>
        <p:spPr>
          <a:xfrm>
            <a:off x="2354992" y="3688706"/>
            <a:ext cx="971551" cy="274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A0C5DE9-59B0-4C16-FFC9-798504C77973}"/>
              </a:ext>
            </a:extLst>
          </p:cNvPr>
          <p:cNvSpPr/>
          <p:nvPr/>
        </p:nvSpPr>
        <p:spPr>
          <a:xfrm>
            <a:off x="2354990" y="4966011"/>
            <a:ext cx="971551" cy="274805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549CC60-A284-6544-E1E6-64B7C96D80A7}"/>
              </a:ext>
            </a:extLst>
          </p:cNvPr>
          <p:cNvCxnSpPr>
            <a:cxnSpLocks/>
          </p:cNvCxnSpPr>
          <p:nvPr/>
        </p:nvCxnSpPr>
        <p:spPr>
          <a:xfrm>
            <a:off x="1094107" y="4424720"/>
            <a:ext cx="1258279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C389A0-98B8-2BCA-A6FF-1C2C6A6C95AF}"/>
              </a:ext>
            </a:extLst>
          </p:cNvPr>
          <p:cNvSpPr/>
          <p:nvPr/>
        </p:nvSpPr>
        <p:spPr>
          <a:xfrm>
            <a:off x="571527" y="3904848"/>
            <a:ext cx="1585642" cy="461210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Layer1 output</a:t>
            </a: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Encoder output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42935C-2EAB-1A2E-2540-BFFA4FA741AA}"/>
              </a:ext>
            </a:extLst>
          </p:cNvPr>
          <p:cNvSpPr txBox="1"/>
          <p:nvPr/>
        </p:nvSpPr>
        <p:spPr>
          <a:xfrm>
            <a:off x="925550" y="1056188"/>
            <a:ext cx="6057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Second multi head attention</a:t>
            </a:r>
          </a:p>
          <a:p>
            <a:endParaRPr lang="en-US" altLang="ko-KR" dirty="0"/>
          </a:p>
          <a:p>
            <a:r>
              <a:rPr lang="en-US" altLang="ko-KR" dirty="0"/>
              <a:t>    use Encoder output and previous step’s output both.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804AEF3-D6B4-36E7-37D8-0D04A1A8A481}"/>
              </a:ext>
            </a:extLst>
          </p:cNvPr>
          <p:cNvSpPr/>
          <p:nvPr/>
        </p:nvSpPr>
        <p:spPr>
          <a:xfrm>
            <a:off x="2042777" y="6088684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5, 4]]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817CBA-9AC6-E60A-9ACA-43ADD0CD2AFB}"/>
              </a:ext>
            </a:extLst>
          </p:cNvPr>
          <p:cNvSpPr txBox="1"/>
          <p:nvPr/>
        </p:nvSpPr>
        <p:spPr>
          <a:xfrm>
            <a:off x="1927729" y="3136155"/>
            <a:ext cx="1294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Decoder</a:t>
            </a:r>
          </a:p>
          <a:p>
            <a:r>
              <a:rPr lang="en-US" altLang="ko-KR" sz="1400" dirty="0"/>
              <a:t>Layer</a:t>
            </a:r>
            <a:endParaRPr lang="ko-KR" altLang="en-US" sz="14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C335658-D22F-7003-F01E-768D06542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698" y="4747503"/>
            <a:ext cx="3639058" cy="83831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1498BDB-3518-7ACC-712A-1C8C875D9CCE}"/>
              </a:ext>
            </a:extLst>
          </p:cNvPr>
          <p:cNvSpPr/>
          <p:nvPr/>
        </p:nvSpPr>
        <p:spPr>
          <a:xfrm>
            <a:off x="4839870" y="3945740"/>
            <a:ext cx="3639058" cy="7256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multi head attention 1 output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(1, 4, 4)</a:t>
            </a:r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4D67CB-4269-169D-943B-D030F0DCB70C}"/>
              </a:ext>
            </a:extLst>
          </p:cNvPr>
          <p:cNvSpPr/>
          <p:nvPr/>
        </p:nvSpPr>
        <p:spPr>
          <a:xfrm>
            <a:off x="79162" y="3020336"/>
            <a:ext cx="3639058" cy="72569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output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(1, 5, 4)</a:t>
            </a:r>
            <a:endParaRPr lang="ko-KR" altLang="en-US" sz="14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BE3B8A4-5634-CACB-EAA0-51D330E8FAAE}"/>
              </a:ext>
            </a:extLst>
          </p:cNvPr>
          <p:cNvCxnSpPr/>
          <p:nvPr/>
        </p:nvCxnSpPr>
        <p:spPr>
          <a:xfrm>
            <a:off x="3408218" y="3235036"/>
            <a:ext cx="895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5ACE6BD-1D2D-A964-CD68-355BF2E24E4F}"/>
              </a:ext>
            </a:extLst>
          </p:cNvPr>
          <p:cNvSpPr txBox="1"/>
          <p:nvPr/>
        </p:nvSpPr>
        <p:spPr>
          <a:xfrm>
            <a:off x="4359558" y="3061071"/>
            <a:ext cx="108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K, V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4FF114-86C4-BB11-3222-09ED9DF85AD7}"/>
              </a:ext>
            </a:extLst>
          </p:cNvPr>
          <p:cNvSpPr txBox="1"/>
          <p:nvPr/>
        </p:nvSpPr>
        <p:spPr>
          <a:xfrm>
            <a:off x="6862599" y="3397765"/>
            <a:ext cx="108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A1F5905-3C48-18A6-C664-DAFF4715ACD4}"/>
              </a:ext>
            </a:extLst>
          </p:cNvPr>
          <p:cNvCxnSpPr>
            <a:cxnSpLocks/>
          </p:cNvCxnSpPr>
          <p:nvPr/>
        </p:nvCxnSpPr>
        <p:spPr>
          <a:xfrm flipV="1">
            <a:off x="7051963" y="3746028"/>
            <a:ext cx="0" cy="297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8940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52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0A85CC-962A-BF01-5729-8DF1A74B62DC}"/>
              </a:ext>
            </a:extLst>
          </p:cNvPr>
          <p:cNvSpPr/>
          <p:nvPr/>
        </p:nvSpPr>
        <p:spPr>
          <a:xfrm>
            <a:off x="6487444" y="1672255"/>
            <a:ext cx="3639058" cy="7256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multi head attention 1 output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(1, 4, 4)</a:t>
            </a: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17D6D2-75B4-B724-A6B2-1172F0CDA6A6}"/>
              </a:ext>
            </a:extLst>
          </p:cNvPr>
          <p:cNvSpPr/>
          <p:nvPr/>
        </p:nvSpPr>
        <p:spPr>
          <a:xfrm>
            <a:off x="1457049" y="1670903"/>
            <a:ext cx="3639058" cy="72569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output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(1, 5, 4)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2ECF23-D1F5-7743-34C2-513174C22BD4}"/>
              </a:ext>
            </a:extLst>
          </p:cNvPr>
          <p:cNvSpPr/>
          <p:nvPr/>
        </p:nvSpPr>
        <p:spPr>
          <a:xfrm>
            <a:off x="1457049" y="5206577"/>
            <a:ext cx="3639058" cy="725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K, V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(1, 2, 5, 2)</a:t>
            </a:r>
            <a:endParaRPr lang="ko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A6D1CF-4469-C0F6-D0BC-09AE8DE2F019}"/>
              </a:ext>
            </a:extLst>
          </p:cNvPr>
          <p:cNvSpPr/>
          <p:nvPr/>
        </p:nvSpPr>
        <p:spPr>
          <a:xfrm>
            <a:off x="6487444" y="5206577"/>
            <a:ext cx="3639058" cy="725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(1, 2, 4, 2)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A7F8D9C-BC4E-C3B5-4DB7-A39B09F866F1}"/>
              </a:ext>
            </a:extLst>
          </p:cNvPr>
          <p:cNvCxnSpPr/>
          <p:nvPr/>
        </p:nvCxnSpPr>
        <p:spPr>
          <a:xfrm>
            <a:off x="3288145" y="2530764"/>
            <a:ext cx="0" cy="252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0A52EDB-B446-52BA-4F89-41E88DE339F5}"/>
              </a:ext>
            </a:extLst>
          </p:cNvPr>
          <p:cNvCxnSpPr/>
          <p:nvPr/>
        </p:nvCxnSpPr>
        <p:spPr>
          <a:xfrm>
            <a:off x="8372763" y="2530764"/>
            <a:ext cx="0" cy="252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0244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53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0A85CC-962A-BF01-5729-8DF1A74B62DC}"/>
              </a:ext>
            </a:extLst>
          </p:cNvPr>
          <p:cNvSpPr/>
          <p:nvPr/>
        </p:nvSpPr>
        <p:spPr>
          <a:xfrm>
            <a:off x="6487444" y="1672255"/>
            <a:ext cx="3639058" cy="7256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multi head attention 1 output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(1, 4, 4)</a:t>
            </a: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17D6D2-75B4-B724-A6B2-1172F0CDA6A6}"/>
              </a:ext>
            </a:extLst>
          </p:cNvPr>
          <p:cNvSpPr/>
          <p:nvPr/>
        </p:nvSpPr>
        <p:spPr>
          <a:xfrm>
            <a:off x="1457049" y="1670903"/>
            <a:ext cx="3639058" cy="72569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output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(1, 5, 4)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264FB9-5D9E-03BC-5C34-10C14B8DC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2973975"/>
            <a:ext cx="2162477" cy="19719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DC0A40-A710-02F6-9448-2BF6C4223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724" y="2973975"/>
            <a:ext cx="2172974" cy="197195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2ECF23-D1F5-7743-34C2-513174C22BD4}"/>
              </a:ext>
            </a:extLst>
          </p:cNvPr>
          <p:cNvSpPr/>
          <p:nvPr/>
        </p:nvSpPr>
        <p:spPr>
          <a:xfrm>
            <a:off x="1457049" y="5206577"/>
            <a:ext cx="3639058" cy="725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K, V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(1, 2, 5, 2)</a:t>
            </a:r>
            <a:endParaRPr lang="ko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A6D1CF-4469-C0F6-D0BC-09AE8DE2F019}"/>
              </a:ext>
            </a:extLst>
          </p:cNvPr>
          <p:cNvSpPr/>
          <p:nvPr/>
        </p:nvSpPr>
        <p:spPr>
          <a:xfrm>
            <a:off x="6487444" y="5206577"/>
            <a:ext cx="3639058" cy="725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(1, 2, 4, 2)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93B310-E8F1-1E1A-2A2C-C0BE1ED73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0034" y="2973973"/>
            <a:ext cx="2594670" cy="1971949"/>
          </a:xfrm>
          <a:prstGeom prst="rect">
            <a:avLst/>
          </a:prstGeom>
        </p:spPr>
      </p:pic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D2097C2A-F7A5-1513-2765-08FB71F34430}"/>
              </a:ext>
            </a:extLst>
          </p:cNvPr>
          <p:cNvSpPr/>
          <p:nvPr/>
        </p:nvSpPr>
        <p:spPr>
          <a:xfrm>
            <a:off x="720435" y="3202567"/>
            <a:ext cx="166254" cy="720436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808CDDC-7824-33CD-D37F-E921AD8288FF}"/>
              </a:ext>
            </a:extLst>
          </p:cNvPr>
          <p:cNvSpPr/>
          <p:nvPr/>
        </p:nvSpPr>
        <p:spPr>
          <a:xfrm>
            <a:off x="110574" y="4046057"/>
            <a:ext cx="1385976" cy="686796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 = 5</a:t>
            </a:r>
            <a:endParaRPr lang="ko-KR" altLang="en-US" sz="1400" dirty="0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4505629D-1D55-2ABB-EF51-3F8F3A71F2A8}"/>
              </a:ext>
            </a:extLst>
          </p:cNvPr>
          <p:cNvSpPr/>
          <p:nvPr/>
        </p:nvSpPr>
        <p:spPr>
          <a:xfrm>
            <a:off x="6631792" y="3239511"/>
            <a:ext cx="166254" cy="720436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2E31032-929F-D8B8-A0AF-A44B50516E0D}"/>
              </a:ext>
            </a:extLst>
          </p:cNvPr>
          <p:cNvSpPr/>
          <p:nvPr/>
        </p:nvSpPr>
        <p:spPr>
          <a:xfrm>
            <a:off x="5809316" y="4046056"/>
            <a:ext cx="1385976" cy="68679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 = 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448287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54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C264FB9-5D9E-03BC-5C34-10C14B8DC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2973975"/>
            <a:ext cx="2162477" cy="19719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DC0A40-A710-02F6-9448-2BF6C4223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724" y="2973975"/>
            <a:ext cx="2172974" cy="197195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2ECF23-D1F5-7743-34C2-513174C22BD4}"/>
              </a:ext>
            </a:extLst>
          </p:cNvPr>
          <p:cNvSpPr/>
          <p:nvPr/>
        </p:nvSpPr>
        <p:spPr>
          <a:xfrm>
            <a:off x="1457049" y="5206577"/>
            <a:ext cx="3639058" cy="72569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K, V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(1, 2, 5, 2)</a:t>
            </a:r>
            <a:endParaRPr lang="ko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A6D1CF-4469-C0F6-D0BC-09AE8DE2F019}"/>
              </a:ext>
            </a:extLst>
          </p:cNvPr>
          <p:cNvSpPr/>
          <p:nvPr/>
        </p:nvSpPr>
        <p:spPr>
          <a:xfrm>
            <a:off x="6487444" y="5206577"/>
            <a:ext cx="3639058" cy="7256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(1, 2, 4, 2)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93B310-E8F1-1E1A-2A2C-C0BE1ED73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0034" y="2973973"/>
            <a:ext cx="2594670" cy="197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980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55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C264FB9-5D9E-03BC-5C34-10C14B8DC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2973975"/>
            <a:ext cx="2162477" cy="19719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DC0A40-A710-02F6-9448-2BF6C4223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724" y="2973975"/>
            <a:ext cx="2172974" cy="197195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2ECF23-D1F5-7743-34C2-513174C22BD4}"/>
              </a:ext>
            </a:extLst>
          </p:cNvPr>
          <p:cNvSpPr/>
          <p:nvPr/>
        </p:nvSpPr>
        <p:spPr>
          <a:xfrm>
            <a:off x="1457049" y="5206577"/>
            <a:ext cx="3639058" cy="72569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K, V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(1, 2, 5, 2)</a:t>
            </a:r>
            <a:endParaRPr lang="ko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A6D1CF-4469-C0F6-D0BC-09AE8DE2F019}"/>
              </a:ext>
            </a:extLst>
          </p:cNvPr>
          <p:cNvSpPr/>
          <p:nvPr/>
        </p:nvSpPr>
        <p:spPr>
          <a:xfrm>
            <a:off x="6487444" y="5206577"/>
            <a:ext cx="3639058" cy="7256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(1, 2, 4, 2)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93B310-E8F1-1E1A-2A2C-C0BE1ED73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0034" y="2973973"/>
            <a:ext cx="2594670" cy="1971949"/>
          </a:xfrm>
          <a:prstGeom prst="rect">
            <a:avLst/>
          </a:prstGeom>
        </p:spPr>
      </p:pic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D2097C2A-F7A5-1513-2765-08FB71F34430}"/>
              </a:ext>
            </a:extLst>
          </p:cNvPr>
          <p:cNvSpPr/>
          <p:nvPr/>
        </p:nvSpPr>
        <p:spPr>
          <a:xfrm>
            <a:off x="720435" y="3202567"/>
            <a:ext cx="166254" cy="720436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808CDDC-7824-33CD-D37F-E921AD8288FF}"/>
              </a:ext>
            </a:extLst>
          </p:cNvPr>
          <p:cNvSpPr/>
          <p:nvPr/>
        </p:nvSpPr>
        <p:spPr>
          <a:xfrm>
            <a:off x="110574" y="4046057"/>
            <a:ext cx="1385976" cy="686796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 = 5</a:t>
            </a:r>
            <a:endParaRPr lang="ko-KR" altLang="en-US" sz="1400" dirty="0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4505629D-1D55-2ABB-EF51-3F8F3A71F2A8}"/>
              </a:ext>
            </a:extLst>
          </p:cNvPr>
          <p:cNvSpPr/>
          <p:nvPr/>
        </p:nvSpPr>
        <p:spPr>
          <a:xfrm>
            <a:off x="6631792" y="3239511"/>
            <a:ext cx="166254" cy="720436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2E31032-929F-D8B8-A0AF-A44B50516E0D}"/>
              </a:ext>
            </a:extLst>
          </p:cNvPr>
          <p:cNvSpPr/>
          <p:nvPr/>
        </p:nvSpPr>
        <p:spPr>
          <a:xfrm>
            <a:off x="5809316" y="4046056"/>
            <a:ext cx="1385976" cy="68679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 = 4</a:t>
            </a:r>
            <a:endParaRPr lang="ko-KR" altLang="en-US" sz="1400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D7D0791C-8E5F-2FBA-22DD-DDC45F3A0F26}"/>
              </a:ext>
            </a:extLst>
          </p:cNvPr>
          <p:cNvSpPr/>
          <p:nvPr/>
        </p:nvSpPr>
        <p:spPr>
          <a:xfrm rot="10800000">
            <a:off x="1311529" y="2584007"/>
            <a:ext cx="1417599" cy="25863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80F65D-B5A0-BAF2-01C0-E64D5024198E}"/>
              </a:ext>
            </a:extLst>
          </p:cNvPr>
          <p:cNvSpPr/>
          <p:nvPr/>
        </p:nvSpPr>
        <p:spPr>
          <a:xfrm>
            <a:off x="531454" y="2179628"/>
            <a:ext cx="3078993" cy="338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d_model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// </a:t>
            </a:r>
            <a:r>
              <a:rPr lang="en-US" altLang="ko-KR" sz="14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num_heads</a:t>
            </a:r>
            <a:r>
              <a:rPr lang="en-US" altLang="ko-KR" sz="1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2</a:t>
            </a:r>
            <a:endParaRPr lang="ko-KR" altLang="en-US" sz="1400" dirty="0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82F818F-D155-27C3-AB84-1C877F05ECD7}"/>
              </a:ext>
            </a:extLst>
          </p:cNvPr>
          <p:cNvSpPr/>
          <p:nvPr/>
        </p:nvSpPr>
        <p:spPr>
          <a:xfrm rot="10800000">
            <a:off x="7342908" y="2584008"/>
            <a:ext cx="1745673" cy="25863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474AF4-A8C7-530C-4D3C-183A8062FD9A}"/>
              </a:ext>
            </a:extLst>
          </p:cNvPr>
          <p:cNvSpPr/>
          <p:nvPr/>
        </p:nvSpPr>
        <p:spPr>
          <a:xfrm>
            <a:off x="6767476" y="2179630"/>
            <a:ext cx="3078993" cy="338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d_model</a:t>
            </a:r>
            <a:r>
              <a:rPr lang="en-US" altLang="ko-KR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// </a:t>
            </a:r>
            <a:r>
              <a:rPr lang="en-US" altLang="ko-KR" sz="14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num_heads</a:t>
            </a:r>
            <a:r>
              <a:rPr lang="en-US" altLang="ko-KR" sz="1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2</a:t>
            </a:r>
            <a:endParaRPr lang="ko-KR" altLang="en-US" sz="14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97097F6-ECCC-9FF9-5F60-4578EB8A6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550" y="1028481"/>
            <a:ext cx="4905881" cy="92332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79C5679E-A403-7779-CC1B-F58FCF386EDE}"/>
              </a:ext>
            </a:extLst>
          </p:cNvPr>
          <p:cNvSpPr/>
          <p:nvPr/>
        </p:nvSpPr>
        <p:spPr>
          <a:xfrm>
            <a:off x="3138233" y="1249542"/>
            <a:ext cx="919792" cy="2077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A2F1F22-3A7B-5346-0A69-4391EE37E85D}"/>
              </a:ext>
            </a:extLst>
          </p:cNvPr>
          <p:cNvSpPr/>
          <p:nvPr/>
        </p:nvSpPr>
        <p:spPr>
          <a:xfrm>
            <a:off x="4094968" y="1234456"/>
            <a:ext cx="1145845" cy="22454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A6C1AFB-995F-A034-65E8-FAA129FA4A33}"/>
              </a:ext>
            </a:extLst>
          </p:cNvPr>
          <p:cNvSpPr/>
          <p:nvPr/>
        </p:nvSpPr>
        <p:spPr>
          <a:xfrm>
            <a:off x="5809316" y="4782241"/>
            <a:ext cx="1385976" cy="61931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size = 1</a:t>
            </a:r>
          </a:p>
          <a:p>
            <a:pPr algn="ctr"/>
            <a:r>
              <a:rPr lang="en-US" altLang="ko-KR" sz="1400" dirty="0" err="1"/>
              <a:t>num_heads</a:t>
            </a:r>
            <a:r>
              <a:rPr lang="en-US" altLang="ko-KR" sz="1400" dirty="0"/>
              <a:t>=2</a:t>
            </a:r>
            <a:endParaRPr lang="ko-KR" altLang="en-US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F335510-52C3-7512-67B1-0830A5858E53}"/>
              </a:ext>
            </a:extLst>
          </p:cNvPr>
          <p:cNvSpPr/>
          <p:nvPr/>
        </p:nvSpPr>
        <p:spPr>
          <a:xfrm>
            <a:off x="110574" y="4782241"/>
            <a:ext cx="1385976" cy="61932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size = 1</a:t>
            </a:r>
          </a:p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num_heads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02133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56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8CC99C1-13D8-3457-534E-9AAC84571C0B}"/>
              </a:ext>
            </a:extLst>
          </p:cNvPr>
          <p:cNvSpPr/>
          <p:nvPr/>
        </p:nvSpPr>
        <p:spPr>
          <a:xfrm>
            <a:off x="925551" y="1461231"/>
            <a:ext cx="1762163" cy="72569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K, V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(1, 2, 5, 2)</a:t>
            </a:r>
            <a:endParaRPr lang="ko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4BCC985-F1F8-5DF1-151F-936C6ED8D667}"/>
              </a:ext>
            </a:extLst>
          </p:cNvPr>
          <p:cNvSpPr/>
          <p:nvPr/>
        </p:nvSpPr>
        <p:spPr>
          <a:xfrm>
            <a:off x="8807486" y="1461231"/>
            <a:ext cx="1762163" cy="7256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(1, 2, 4, 2)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214840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57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EAD7D2C-92C8-BDC6-E93D-B22354648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677" y="1056538"/>
            <a:ext cx="3381847" cy="21910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755217-23CF-EF1A-321A-102A1C0B9DCD}"/>
              </a:ext>
            </a:extLst>
          </p:cNvPr>
          <p:cNvSpPr/>
          <p:nvPr/>
        </p:nvSpPr>
        <p:spPr>
          <a:xfrm>
            <a:off x="3928071" y="1461231"/>
            <a:ext cx="3639058" cy="725692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matmul_qk</a:t>
            </a:r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(1, 2, 4, 5)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2D9C15-D699-92D8-FE18-671DB9DD62EB}"/>
              </a:ext>
            </a:extLst>
          </p:cNvPr>
          <p:cNvSpPr/>
          <p:nvPr/>
        </p:nvSpPr>
        <p:spPr>
          <a:xfrm>
            <a:off x="925551" y="1461231"/>
            <a:ext cx="1762163" cy="72569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K, V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(1, 2, 5, 2)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87D6AE-BF2A-490E-B663-89C490C2B302}"/>
              </a:ext>
            </a:extLst>
          </p:cNvPr>
          <p:cNvSpPr/>
          <p:nvPr/>
        </p:nvSpPr>
        <p:spPr>
          <a:xfrm>
            <a:off x="8807486" y="1461231"/>
            <a:ext cx="1762163" cy="7256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(1, 2, 4, 2)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687033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58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EAD7D2C-92C8-BDC6-E93D-B22354648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677" y="1056538"/>
            <a:ext cx="3381847" cy="21910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755217-23CF-EF1A-321A-102A1C0B9DCD}"/>
              </a:ext>
            </a:extLst>
          </p:cNvPr>
          <p:cNvSpPr/>
          <p:nvPr/>
        </p:nvSpPr>
        <p:spPr>
          <a:xfrm>
            <a:off x="3928071" y="1461231"/>
            <a:ext cx="3639058" cy="725692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matmul_qk</a:t>
            </a:r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(1, 2, 4, 5)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8C89D5-B3AB-A746-3C0D-B24FE9C744F2}"/>
              </a:ext>
            </a:extLst>
          </p:cNvPr>
          <p:cNvSpPr/>
          <p:nvPr/>
        </p:nvSpPr>
        <p:spPr>
          <a:xfrm>
            <a:off x="4771040" y="2411242"/>
            <a:ext cx="1953119" cy="4808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Padding mask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(1, 1, 1, 5)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10F8CE-D987-8E1C-EC98-3202D7F0C1BC}"/>
              </a:ext>
            </a:extLst>
          </p:cNvPr>
          <p:cNvSpPr/>
          <p:nvPr/>
        </p:nvSpPr>
        <p:spPr>
          <a:xfrm>
            <a:off x="4771040" y="3203419"/>
            <a:ext cx="1953119" cy="48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Attention_weights</a:t>
            </a:r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(1, 2, 4, 5)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E6A73A-709A-C95E-7FA5-25301D847AC8}"/>
              </a:ext>
            </a:extLst>
          </p:cNvPr>
          <p:cNvSpPr/>
          <p:nvPr/>
        </p:nvSpPr>
        <p:spPr>
          <a:xfrm>
            <a:off x="925551" y="1461231"/>
            <a:ext cx="1762163" cy="72569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K, V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(1, 2, 5, 2)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0B1645-CC00-7A6A-F247-58DFF48EA835}"/>
              </a:ext>
            </a:extLst>
          </p:cNvPr>
          <p:cNvSpPr/>
          <p:nvPr/>
        </p:nvSpPr>
        <p:spPr>
          <a:xfrm>
            <a:off x="8807486" y="1461231"/>
            <a:ext cx="1762163" cy="7256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(1, 2, 4, 2)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932695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59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EAD7D2C-92C8-BDC6-E93D-B22354648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677" y="1056538"/>
            <a:ext cx="3381847" cy="21910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755217-23CF-EF1A-321A-102A1C0B9DCD}"/>
              </a:ext>
            </a:extLst>
          </p:cNvPr>
          <p:cNvSpPr/>
          <p:nvPr/>
        </p:nvSpPr>
        <p:spPr>
          <a:xfrm>
            <a:off x="3928071" y="1461231"/>
            <a:ext cx="3639058" cy="725692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matmul_qk</a:t>
            </a:r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(1, 2, 4, 5)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A8D0E60-2C96-2E88-75B3-C50B5D523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676" y="3897142"/>
            <a:ext cx="3019846" cy="20005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B66DED-097D-109C-E5CF-3CB609B7BC9E}"/>
              </a:ext>
            </a:extLst>
          </p:cNvPr>
          <p:cNvSpPr/>
          <p:nvPr/>
        </p:nvSpPr>
        <p:spPr>
          <a:xfrm>
            <a:off x="4771040" y="2411242"/>
            <a:ext cx="1953119" cy="4808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Padding mask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(1, 1, 1, 5)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16703D-04EE-D614-0AA3-8D411553F4C5}"/>
              </a:ext>
            </a:extLst>
          </p:cNvPr>
          <p:cNvSpPr/>
          <p:nvPr/>
        </p:nvSpPr>
        <p:spPr>
          <a:xfrm>
            <a:off x="4771040" y="3203419"/>
            <a:ext cx="1953119" cy="48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Attention_weights</a:t>
            </a:r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(1, 2, 4, 5)</a:t>
            </a: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608615-E4F9-DE4A-B5A2-CBC1DE3EC0C2}"/>
              </a:ext>
            </a:extLst>
          </p:cNvPr>
          <p:cNvSpPr/>
          <p:nvPr/>
        </p:nvSpPr>
        <p:spPr>
          <a:xfrm>
            <a:off x="925551" y="1461231"/>
            <a:ext cx="1762163" cy="72569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K, V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(1, 2, 5, 2)</a:t>
            </a:r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351095-E461-4B7A-4749-F03198E9A392}"/>
              </a:ext>
            </a:extLst>
          </p:cNvPr>
          <p:cNvSpPr/>
          <p:nvPr/>
        </p:nvSpPr>
        <p:spPr>
          <a:xfrm>
            <a:off x="8807486" y="1461231"/>
            <a:ext cx="1762163" cy="7256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(1, 2, 4, 2)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7596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07CB8E5-3B55-D3AE-9EFC-AEA0EF7EC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836" y="2371936"/>
            <a:ext cx="3279728" cy="448606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B0D6FD0-D193-DE8A-5708-7C090DB9C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940778"/>
            <a:ext cx="10531016" cy="15183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E379FA-F5EA-9AC2-DD83-414C6D75C710}"/>
              </a:ext>
            </a:extLst>
          </p:cNvPr>
          <p:cNvSpPr/>
          <p:nvPr/>
        </p:nvSpPr>
        <p:spPr>
          <a:xfrm>
            <a:off x="925551" y="2046853"/>
            <a:ext cx="10531016" cy="4122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3EE2BD-B23C-1562-13E1-678F5F981317}"/>
              </a:ext>
            </a:extLst>
          </p:cNvPr>
          <p:cNvSpPr/>
          <p:nvPr/>
        </p:nvSpPr>
        <p:spPr>
          <a:xfrm>
            <a:off x="925551" y="963235"/>
            <a:ext cx="10531016" cy="70020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BEE2C57-0404-4A2D-AB70-CFEFE65E89F1}"/>
              </a:ext>
            </a:extLst>
          </p:cNvPr>
          <p:cNvSpPr/>
          <p:nvPr/>
        </p:nvSpPr>
        <p:spPr>
          <a:xfrm>
            <a:off x="6658481" y="3165917"/>
            <a:ext cx="1506463" cy="24461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target_vocab_size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B0E0151-0FC3-A450-493A-4417B8F7F61A}"/>
              </a:ext>
            </a:extLst>
          </p:cNvPr>
          <p:cNvSpPr/>
          <p:nvPr/>
        </p:nvSpPr>
        <p:spPr>
          <a:xfrm>
            <a:off x="6271490" y="1752508"/>
            <a:ext cx="1533237" cy="29434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4A1DE63-CB3B-C151-1593-3648CF50DEEE}"/>
              </a:ext>
            </a:extLst>
          </p:cNvPr>
          <p:cNvSpPr/>
          <p:nvPr/>
        </p:nvSpPr>
        <p:spPr>
          <a:xfrm>
            <a:off x="7855355" y="1752508"/>
            <a:ext cx="845299" cy="2943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4368794-A47F-5C6E-AF03-8286D64639CE}"/>
              </a:ext>
            </a:extLst>
          </p:cNvPr>
          <p:cNvSpPr/>
          <p:nvPr/>
        </p:nvSpPr>
        <p:spPr>
          <a:xfrm>
            <a:off x="6695425" y="6111739"/>
            <a:ext cx="1506463" cy="24461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target_vocab_size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A0B26AF-D796-DBEB-D9E0-323B1FF99645}"/>
              </a:ext>
            </a:extLst>
          </p:cNvPr>
          <p:cNvSpPr/>
          <p:nvPr/>
        </p:nvSpPr>
        <p:spPr>
          <a:xfrm>
            <a:off x="6807648" y="5680965"/>
            <a:ext cx="586854" cy="294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83B38B0-022A-CAB5-B95C-94DBB68F3E77}"/>
              </a:ext>
            </a:extLst>
          </p:cNvPr>
          <p:cNvSpPr/>
          <p:nvPr/>
        </p:nvSpPr>
        <p:spPr>
          <a:xfrm>
            <a:off x="7394502" y="5680966"/>
            <a:ext cx="903234" cy="29434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pe_target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3C34CC9-824E-B70D-5D91-C7A15F81FDBF}"/>
              </a:ext>
            </a:extLst>
          </p:cNvPr>
          <p:cNvSpPr/>
          <p:nvPr/>
        </p:nvSpPr>
        <p:spPr>
          <a:xfrm>
            <a:off x="6989999" y="4416773"/>
            <a:ext cx="325203" cy="29434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965CCC-21E9-C9DD-8785-1FC9A0A1A1F2}"/>
              </a:ext>
            </a:extLst>
          </p:cNvPr>
          <p:cNvSpPr/>
          <p:nvPr/>
        </p:nvSpPr>
        <p:spPr>
          <a:xfrm>
            <a:off x="7315202" y="4416773"/>
            <a:ext cx="1023305" cy="29434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num_layers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846807C-D631-9F4F-9E1F-724081D68F80}"/>
              </a:ext>
            </a:extLst>
          </p:cNvPr>
          <p:cNvSpPr/>
          <p:nvPr/>
        </p:nvSpPr>
        <p:spPr>
          <a:xfrm>
            <a:off x="3176800" y="1752508"/>
            <a:ext cx="953276" cy="294344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3341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60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EAD7D2C-92C8-BDC6-E93D-B22354648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677" y="1056538"/>
            <a:ext cx="3381847" cy="21910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755217-23CF-EF1A-321A-102A1C0B9DCD}"/>
              </a:ext>
            </a:extLst>
          </p:cNvPr>
          <p:cNvSpPr/>
          <p:nvPr/>
        </p:nvSpPr>
        <p:spPr>
          <a:xfrm>
            <a:off x="3928071" y="1461231"/>
            <a:ext cx="3639058" cy="725692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matmul_qk</a:t>
            </a:r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(1, 2, 4, 5)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F06F28-D598-FA78-47F4-808178467839}"/>
              </a:ext>
            </a:extLst>
          </p:cNvPr>
          <p:cNvSpPr/>
          <p:nvPr/>
        </p:nvSpPr>
        <p:spPr>
          <a:xfrm>
            <a:off x="4842392" y="4304463"/>
            <a:ext cx="1810414" cy="577435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(1, 2, 4, 2)</a:t>
            </a:r>
            <a:endParaRPr lang="ko-KR" altLang="en-US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A704A20-FBCD-A5E4-80BC-57B6FFA79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676" y="3897142"/>
            <a:ext cx="3019846" cy="20005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678D262-F2EB-959C-EE11-A471150CFA1E}"/>
              </a:ext>
            </a:extLst>
          </p:cNvPr>
          <p:cNvSpPr/>
          <p:nvPr/>
        </p:nvSpPr>
        <p:spPr>
          <a:xfrm>
            <a:off x="4771040" y="2411242"/>
            <a:ext cx="1953119" cy="4808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Padding mask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(1, 1, 1, 5)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2A8E2-E260-DD34-5F32-9DBBDF4415DA}"/>
              </a:ext>
            </a:extLst>
          </p:cNvPr>
          <p:cNvSpPr/>
          <p:nvPr/>
        </p:nvSpPr>
        <p:spPr>
          <a:xfrm>
            <a:off x="4771040" y="3203419"/>
            <a:ext cx="1953119" cy="48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Attention_weights</a:t>
            </a:r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(1, 2, 4, 5)</a:t>
            </a:r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3C998C-87FD-1CC1-BD41-4646693345E4}"/>
              </a:ext>
            </a:extLst>
          </p:cNvPr>
          <p:cNvSpPr/>
          <p:nvPr/>
        </p:nvSpPr>
        <p:spPr>
          <a:xfrm>
            <a:off x="925551" y="1461231"/>
            <a:ext cx="1762163" cy="72569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K, V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(1, 2, 5, 2)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B5F512-F19B-4A96-5B5D-7601BE1E34CD}"/>
              </a:ext>
            </a:extLst>
          </p:cNvPr>
          <p:cNvSpPr/>
          <p:nvPr/>
        </p:nvSpPr>
        <p:spPr>
          <a:xfrm>
            <a:off x="8807486" y="1461231"/>
            <a:ext cx="1762163" cy="7256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(1, 2, 4, 2)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307173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61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F06F28-D598-FA78-47F4-808178467839}"/>
              </a:ext>
            </a:extLst>
          </p:cNvPr>
          <p:cNvSpPr/>
          <p:nvPr/>
        </p:nvSpPr>
        <p:spPr>
          <a:xfrm>
            <a:off x="6724030" y="1385415"/>
            <a:ext cx="1810414" cy="577435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(1, 2, 4, 2)</a:t>
            </a:r>
            <a:endParaRPr lang="ko-KR" altLang="en-US" sz="14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9A1CF27-A17A-99B7-E197-F5D70620B587}"/>
              </a:ext>
            </a:extLst>
          </p:cNvPr>
          <p:cNvCxnSpPr/>
          <p:nvPr/>
        </p:nvCxnSpPr>
        <p:spPr>
          <a:xfrm>
            <a:off x="7629237" y="2283333"/>
            <a:ext cx="0" cy="1570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48E56E-B1A8-D3A9-AA57-5FDFEDEDCB47}"/>
              </a:ext>
            </a:extLst>
          </p:cNvPr>
          <p:cNvSpPr/>
          <p:nvPr/>
        </p:nvSpPr>
        <p:spPr>
          <a:xfrm>
            <a:off x="1963313" y="3162621"/>
            <a:ext cx="1754907" cy="2499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8FC2221-6CAB-2F9D-4D21-F562B237B5A4}"/>
              </a:ext>
            </a:extLst>
          </p:cNvPr>
          <p:cNvCxnSpPr>
            <a:cxnSpLocks/>
          </p:cNvCxnSpPr>
          <p:nvPr/>
        </p:nvCxnSpPr>
        <p:spPr>
          <a:xfrm flipV="1">
            <a:off x="2840765" y="2978164"/>
            <a:ext cx="5" cy="312707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6D61670-4734-58EF-8EF5-CBD62C4C2DF6}"/>
              </a:ext>
            </a:extLst>
          </p:cNvPr>
          <p:cNvSpPr/>
          <p:nvPr/>
        </p:nvSpPr>
        <p:spPr>
          <a:xfrm>
            <a:off x="2354993" y="4287318"/>
            <a:ext cx="971551" cy="274805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119451E-5675-8F79-BEFD-98343DAA396C}"/>
              </a:ext>
            </a:extLst>
          </p:cNvPr>
          <p:cNvSpPr/>
          <p:nvPr/>
        </p:nvSpPr>
        <p:spPr>
          <a:xfrm>
            <a:off x="2354992" y="3688706"/>
            <a:ext cx="971551" cy="274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FE13E7-D90D-ADE6-9153-D1FAD344A86C}"/>
              </a:ext>
            </a:extLst>
          </p:cNvPr>
          <p:cNvSpPr/>
          <p:nvPr/>
        </p:nvSpPr>
        <p:spPr>
          <a:xfrm>
            <a:off x="2354990" y="4966011"/>
            <a:ext cx="971551" cy="274805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8B7D252-4E3D-1FA9-9ABA-5084A22BBDDB}"/>
              </a:ext>
            </a:extLst>
          </p:cNvPr>
          <p:cNvCxnSpPr>
            <a:cxnSpLocks/>
          </p:cNvCxnSpPr>
          <p:nvPr/>
        </p:nvCxnSpPr>
        <p:spPr>
          <a:xfrm>
            <a:off x="1094107" y="4424720"/>
            <a:ext cx="1258279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964174D-F30C-8A6C-B181-AD9F7733FD05}"/>
              </a:ext>
            </a:extLst>
          </p:cNvPr>
          <p:cNvSpPr/>
          <p:nvPr/>
        </p:nvSpPr>
        <p:spPr>
          <a:xfrm>
            <a:off x="571527" y="3904848"/>
            <a:ext cx="1585642" cy="461210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Layer1 output</a:t>
            </a: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Encoder output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7D1E53-5301-9C74-04F1-CF2478A61232}"/>
              </a:ext>
            </a:extLst>
          </p:cNvPr>
          <p:cNvSpPr/>
          <p:nvPr/>
        </p:nvSpPr>
        <p:spPr>
          <a:xfrm>
            <a:off x="2042777" y="6088684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5, 4]]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91BF00-B1A5-3CF3-F452-B6BA8054DA8E}"/>
              </a:ext>
            </a:extLst>
          </p:cNvPr>
          <p:cNvSpPr txBox="1"/>
          <p:nvPr/>
        </p:nvSpPr>
        <p:spPr>
          <a:xfrm>
            <a:off x="1927729" y="3136155"/>
            <a:ext cx="1294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Decoder</a:t>
            </a:r>
          </a:p>
          <a:p>
            <a:r>
              <a:rPr lang="en-US" altLang="ko-KR" sz="1400" dirty="0"/>
              <a:t>Layer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A895-09F0-D00C-7A87-F37591BF446E}"/>
              </a:ext>
            </a:extLst>
          </p:cNvPr>
          <p:cNvSpPr txBox="1"/>
          <p:nvPr/>
        </p:nvSpPr>
        <p:spPr>
          <a:xfrm>
            <a:off x="7659255" y="2883758"/>
            <a:ext cx="190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Concatenate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68345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62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F06F28-D598-FA78-47F4-808178467839}"/>
              </a:ext>
            </a:extLst>
          </p:cNvPr>
          <p:cNvSpPr/>
          <p:nvPr/>
        </p:nvSpPr>
        <p:spPr>
          <a:xfrm>
            <a:off x="6724030" y="1385415"/>
            <a:ext cx="1810414" cy="577435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(1, 2, 4, 2)</a:t>
            </a:r>
            <a:endParaRPr lang="ko-KR" altLang="en-US" sz="14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9A1CF27-A17A-99B7-E197-F5D70620B587}"/>
              </a:ext>
            </a:extLst>
          </p:cNvPr>
          <p:cNvCxnSpPr/>
          <p:nvPr/>
        </p:nvCxnSpPr>
        <p:spPr>
          <a:xfrm>
            <a:off x="7647710" y="2118524"/>
            <a:ext cx="0" cy="1570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1B8F2F9-4A9D-E8E2-C91E-A7B34ACE1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287" y="4287318"/>
            <a:ext cx="3581900" cy="82879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6ACCBA-5AE2-B2E7-23A9-20835F4F8251}"/>
              </a:ext>
            </a:extLst>
          </p:cNvPr>
          <p:cNvSpPr/>
          <p:nvPr/>
        </p:nvSpPr>
        <p:spPr>
          <a:xfrm>
            <a:off x="6096000" y="3802309"/>
            <a:ext cx="3075709" cy="48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 head attention 2 output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(1, 4, 4)</a:t>
            </a:r>
            <a:endParaRPr lang="ko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48E56E-B1A8-D3A9-AA57-5FDFEDEDCB47}"/>
              </a:ext>
            </a:extLst>
          </p:cNvPr>
          <p:cNvSpPr/>
          <p:nvPr/>
        </p:nvSpPr>
        <p:spPr>
          <a:xfrm>
            <a:off x="1963313" y="3162621"/>
            <a:ext cx="1754907" cy="2499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8FC2221-6CAB-2F9D-4D21-F562B237B5A4}"/>
              </a:ext>
            </a:extLst>
          </p:cNvPr>
          <p:cNvCxnSpPr>
            <a:cxnSpLocks/>
          </p:cNvCxnSpPr>
          <p:nvPr/>
        </p:nvCxnSpPr>
        <p:spPr>
          <a:xfrm flipV="1">
            <a:off x="2840765" y="2978164"/>
            <a:ext cx="5" cy="312707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6D61670-4734-58EF-8EF5-CBD62C4C2DF6}"/>
              </a:ext>
            </a:extLst>
          </p:cNvPr>
          <p:cNvSpPr/>
          <p:nvPr/>
        </p:nvSpPr>
        <p:spPr>
          <a:xfrm>
            <a:off x="2354993" y="4287318"/>
            <a:ext cx="971551" cy="274805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119451E-5675-8F79-BEFD-98343DAA396C}"/>
              </a:ext>
            </a:extLst>
          </p:cNvPr>
          <p:cNvSpPr/>
          <p:nvPr/>
        </p:nvSpPr>
        <p:spPr>
          <a:xfrm>
            <a:off x="2354992" y="3688706"/>
            <a:ext cx="971551" cy="274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FE13E7-D90D-ADE6-9153-D1FAD344A86C}"/>
              </a:ext>
            </a:extLst>
          </p:cNvPr>
          <p:cNvSpPr/>
          <p:nvPr/>
        </p:nvSpPr>
        <p:spPr>
          <a:xfrm>
            <a:off x="2354990" y="4966011"/>
            <a:ext cx="971551" cy="274805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8B7D252-4E3D-1FA9-9ABA-5084A22BBDDB}"/>
              </a:ext>
            </a:extLst>
          </p:cNvPr>
          <p:cNvCxnSpPr>
            <a:cxnSpLocks/>
          </p:cNvCxnSpPr>
          <p:nvPr/>
        </p:nvCxnSpPr>
        <p:spPr>
          <a:xfrm>
            <a:off x="1094107" y="4424720"/>
            <a:ext cx="1258279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964174D-F30C-8A6C-B181-AD9F7733FD05}"/>
              </a:ext>
            </a:extLst>
          </p:cNvPr>
          <p:cNvSpPr/>
          <p:nvPr/>
        </p:nvSpPr>
        <p:spPr>
          <a:xfrm>
            <a:off x="571527" y="3904848"/>
            <a:ext cx="1585642" cy="461210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Layer1 output</a:t>
            </a: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Encoder output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7D1E53-5301-9C74-04F1-CF2478A61232}"/>
              </a:ext>
            </a:extLst>
          </p:cNvPr>
          <p:cNvSpPr/>
          <p:nvPr/>
        </p:nvSpPr>
        <p:spPr>
          <a:xfrm>
            <a:off x="2042777" y="6088684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5, 4]]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91BF00-B1A5-3CF3-F452-B6BA8054DA8E}"/>
              </a:ext>
            </a:extLst>
          </p:cNvPr>
          <p:cNvSpPr txBox="1"/>
          <p:nvPr/>
        </p:nvSpPr>
        <p:spPr>
          <a:xfrm>
            <a:off x="1927729" y="3136155"/>
            <a:ext cx="1294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Decoder</a:t>
            </a:r>
          </a:p>
          <a:p>
            <a:r>
              <a:rPr lang="en-US" altLang="ko-KR" sz="1400" dirty="0"/>
              <a:t>Layer</a:t>
            </a:r>
            <a:endParaRPr lang="ko-KR" altLang="en-US" sz="1400" dirty="0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13447C9E-2A65-93C3-2B1E-4281A653F050}"/>
              </a:ext>
            </a:extLst>
          </p:cNvPr>
          <p:cNvSpPr/>
          <p:nvPr/>
        </p:nvSpPr>
        <p:spPr>
          <a:xfrm>
            <a:off x="5578764" y="4562122"/>
            <a:ext cx="198255" cy="524371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C9690A7-71FA-6972-D067-5FC2A1E2D182}"/>
              </a:ext>
            </a:extLst>
          </p:cNvPr>
          <p:cNvSpPr/>
          <p:nvPr/>
        </p:nvSpPr>
        <p:spPr>
          <a:xfrm>
            <a:off x="6276110" y="5213953"/>
            <a:ext cx="2743199" cy="25863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7E116B-D49F-1906-247B-F7D36C51F1F4}"/>
              </a:ext>
            </a:extLst>
          </p:cNvPr>
          <p:cNvSpPr/>
          <p:nvPr/>
        </p:nvSpPr>
        <p:spPr>
          <a:xfrm>
            <a:off x="4401816" y="4480909"/>
            <a:ext cx="1108689" cy="68679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 = 4</a:t>
            </a:r>
            <a:endParaRPr lang="ko-KR" altLang="en-US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A87DE3-4DD8-DFF5-B508-5D3728FD3BA5}"/>
              </a:ext>
            </a:extLst>
          </p:cNvPr>
          <p:cNvSpPr/>
          <p:nvPr/>
        </p:nvSpPr>
        <p:spPr>
          <a:xfrm>
            <a:off x="7087806" y="5519829"/>
            <a:ext cx="1385976" cy="36373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d_model</a:t>
            </a:r>
            <a:r>
              <a:rPr lang="en-US" altLang="ko-KR" sz="1400" dirty="0"/>
              <a:t> = 4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933D5B-BCEA-5600-6667-5C7C36FF4D1F}"/>
              </a:ext>
            </a:extLst>
          </p:cNvPr>
          <p:cNvSpPr txBox="1"/>
          <p:nvPr/>
        </p:nvSpPr>
        <p:spPr>
          <a:xfrm>
            <a:off x="7659255" y="2883758"/>
            <a:ext cx="190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Concatenate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2746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63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1B8F2F9-4A9D-E8E2-C91E-A7B34ACE1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287" y="4287318"/>
            <a:ext cx="3581900" cy="82879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6ACCBA-5AE2-B2E7-23A9-20835F4F8251}"/>
              </a:ext>
            </a:extLst>
          </p:cNvPr>
          <p:cNvSpPr/>
          <p:nvPr/>
        </p:nvSpPr>
        <p:spPr>
          <a:xfrm>
            <a:off x="6096000" y="3802309"/>
            <a:ext cx="3075709" cy="48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 head attention 2 output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(1, 4, 4)</a:t>
            </a:r>
            <a:endParaRPr lang="ko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48E56E-B1A8-D3A9-AA57-5FDFEDEDCB47}"/>
              </a:ext>
            </a:extLst>
          </p:cNvPr>
          <p:cNvSpPr/>
          <p:nvPr/>
        </p:nvSpPr>
        <p:spPr>
          <a:xfrm>
            <a:off x="1963313" y="3162621"/>
            <a:ext cx="1754907" cy="2499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8FC2221-6CAB-2F9D-4D21-F562B237B5A4}"/>
              </a:ext>
            </a:extLst>
          </p:cNvPr>
          <p:cNvCxnSpPr>
            <a:cxnSpLocks/>
          </p:cNvCxnSpPr>
          <p:nvPr/>
        </p:nvCxnSpPr>
        <p:spPr>
          <a:xfrm flipV="1">
            <a:off x="2840765" y="2978164"/>
            <a:ext cx="5" cy="312707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6D61670-4734-58EF-8EF5-CBD62C4C2DF6}"/>
              </a:ext>
            </a:extLst>
          </p:cNvPr>
          <p:cNvSpPr/>
          <p:nvPr/>
        </p:nvSpPr>
        <p:spPr>
          <a:xfrm>
            <a:off x="2354993" y="4287318"/>
            <a:ext cx="971551" cy="274805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119451E-5675-8F79-BEFD-98343DAA396C}"/>
              </a:ext>
            </a:extLst>
          </p:cNvPr>
          <p:cNvSpPr/>
          <p:nvPr/>
        </p:nvSpPr>
        <p:spPr>
          <a:xfrm>
            <a:off x="2354992" y="3688706"/>
            <a:ext cx="971551" cy="274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FE13E7-D90D-ADE6-9153-D1FAD344A86C}"/>
              </a:ext>
            </a:extLst>
          </p:cNvPr>
          <p:cNvSpPr/>
          <p:nvPr/>
        </p:nvSpPr>
        <p:spPr>
          <a:xfrm>
            <a:off x="2354990" y="4966011"/>
            <a:ext cx="971551" cy="274805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8B7D252-4E3D-1FA9-9ABA-5084A22BBDDB}"/>
              </a:ext>
            </a:extLst>
          </p:cNvPr>
          <p:cNvCxnSpPr>
            <a:cxnSpLocks/>
          </p:cNvCxnSpPr>
          <p:nvPr/>
        </p:nvCxnSpPr>
        <p:spPr>
          <a:xfrm>
            <a:off x="1094107" y="4424720"/>
            <a:ext cx="1258279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964174D-F30C-8A6C-B181-AD9F7733FD05}"/>
              </a:ext>
            </a:extLst>
          </p:cNvPr>
          <p:cNvSpPr/>
          <p:nvPr/>
        </p:nvSpPr>
        <p:spPr>
          <a:xfrm>
            <a:off x="571527" y="3904848"/>
            <a:ext cx="1585642" cy="461210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Layer1 output</a:t>
            </a: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Encoder output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7D1E53-5301-9C74-04F1-CF2478A61232}"/>
              </a:ext>
            </a:extLst>
          </p:cNvPr>
          <p:cNvSpPr/>
          <p:nvPr/>
        </p:nvSpPr>
        <p:spPr>
          <a:xfrm>
            <a:off x="2042777" y="6088684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5, 4]]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91BF00-B1A5-3CF3-F452-B6BA8054DA8E}"/>
              </a:ext>
            </a:extLst>
          </p:cNvPr>
          <p:cNvSpPr txBox="1"/>
          <p:nvPr/>
        </p:nvSpPr>
        <p:spPr>
          <a:xfrm>
            <a:off x="1927729" y="3136155"/>
            <a:ext cx="1294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Decoder</a:t>
            </a:r>
          </a:p>
          <a:p>
            <a:r>
              <a:rPr lang="en-US" altLang="ko-KR" sz="1400" dirty="0"/>
              <a:t>Layer</a:t>
            </a:r>
            <a:endParaRPr lang="ko-KR" altLang="en-US" sz="1400" dirty="0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13447C9E-2A65-93C3-2B1E-4281A653F050}"/>
              </a:ext>
            </a:extLst>
          </p:cNvPr>
          <p:cNvSpPr/>
          <p:nvPr/>
        </p:nvSpPr>
        <p:spPr>
          <a:xfrm>
            <a:off x="5578764" y="4562122"/>
            <a:ext cx="198255" cy="524371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C9690A7-71FA-6972-D067-5FC2A1E2D182}"/>
              </a:ext>
            </a:extLst>
          </p:cNvPr>
          <p:cNvSpPr/>
          <p:nvPr/>
        </p:nvSpPr>
        <p:spPr>
          <a:xfrm>
            <a:off x="6276110" y="5213953"/>
            <a:ext cx="2743199" cy="25863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7E116B-D49F-1906-247B-F7D36C51F1F4}"/>
              </a:ext>
            </a:extLst>
          </p:cNvPr>
          <p:cNvSpPr/>
          <p:nvPr/>
        </p:nvSpPr>
        <p:spPr>
          <a:xfrm>
            <a:off x="4401816" y="4480909"/>
            <a:ext cx="1108689" cy="68679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 = 4</a:t>
            </a:r>
            <a:endParaRPr lang="ko-KR" altLang="en-US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A87DE3-4DD8-DFF5-B508-5D3728FD3BA5}"/>
              </a:ext>
            </a:extLst>
          </p:cNvPr>
          <p:cNvSpPr/>
          <p:nvPr/>
        </p:nvSpPr>
        <p:spPr>
          <a:xfrm>
            <a:off x="7087806" y="5519829"/>
            <a:ext cx="1385976" cy="36373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d_model</a:t>
            </a:r>
            <a:r>
              <a:rPr lang="en-US" altLang="ko-KR" sz="1400" dirty="0"/>
              <a:t> = 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821195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64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48E56E-B1A8-D3A9-AA57-5FDFEDEDCB47}"/>
              </a:ext>
            </a:extLst>
          </p:cNvPr>
          <p:cNvSpPr/>
          <p:nvPr/>
        </p:nvSpPr>
        <p:spPr>
          <a:xfrm>
            <a:off x="1963313" y="3162621"/>
            <a:ext cx="1754907" cy="2499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8FC2221-6CAB-2F9D-4D21-F562B237B5A4}"/>
              </a:ext>
            </a:extLst>
          </p:cNvPr>
          <p:cNvCxnSpPr>
            <a:cxnSpLocks/>
          </p:cNvCxnSpPr>
          <p:nvPr/>
        </p:nvCxnSpPr>
        <p:spPr>
          <a:xfrm flipV="1">
            <a:off x="2840765" y="2978164"/>
            <a:ext cx="5" cy="312707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6D61670-4734-58EF-8EF5-CBD62C4C2DF6}"/>
              </a:ext>
            </a:extLst>
          </p:cNvPr>
          <p:cNvSpPr/>
          <p:nvPr/>
        </p:nvSpPr>
        <p:spPr>
          <a:xfrm>
            <a:off x="2354993" y="4287318"/>
            <a:ext cx="971551" cy="274805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119451E-5675-8F79-BEFD-98343DAA396C}"/>
              </a:ext>
            </a:extLst>
          </p:cNvPr>
          <p:cNvSpPr/>
          <p:nvPr/>
        </p:nvSpPr>
        <p:spPr>
          <a:xfrm>
            <a:off x="2354992" y="3688706"/>
            <a:ext cx="971551" cy="274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FE13E7-D90D-ADE6-9153-D1FAD344A86C}"/>
              </a:ext>
            </a:extLst>
          </p:cNvPr>
          <p:cNvSpPr/>
          <p:nvPr/>
        </p:nvSpPr>
        <p:spPr>
          <a:xfrm>
            <a:off x="2354990" y="4966011"/>
            <a:ext cx="971551" cy="274805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8B7D252-4E3D-1FA9-9ABA-5084A22BBDDB}"/>
              </a:ext>
            </a:extLst>
          </p:cNvPr>
          <p:cNvCxnSpPr>
            <a:cxnSpLocks/>
          </p:cNvCxnSpPr>
          <p:nvPr/>
        </p:nvCxnSpPr>
        <p:spPr>
          <a:xfrm>
            <a:off x="1094107" y="4424720"/>
            <a:ext cx="1258279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7D1E53-5301-9C74-04F1-CF2478A61232}"/>
              </a:ext>
            </a:extLst>
          </p:cNvPr>
          <p:cNvSpPr/>
          <p:nvPr/>
        </p:nvSpPr>
        <p:spPr>
          <a:xfrm>
            <a:off x="2042777" y="6088684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5, 4]]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91BF00-B1A5-3CF3-F452-B6BA8054DA8E}"/>
              </a:ext>
            </a:extLst>
          </p:cNvPr>
          <p:cNvSpPr txBox="1"/>
          <p:nvPr/>
        </p:nvSpPr>
        <p:spPr>
          <a:xfrm>
            <a:off x="1927729" y="3136155"/>
            <a:ext cx="1294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Decoder</a:t>
            </a:r>
          </a:p>
          <a:p>
            <a:r>
              <a:rPr lang="en-US" altLang="ko-KR" sz="1400" dirty="0"/>
              <a:t>Layer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43FC57-6A70-E9F6-8111-73770A9FC1EA}"/>
              </a:ext>
            </a:extLst>
          </p:cNvPr>
          <p:cNvSpPr txBox="1"/>
          <p:nvPr/>
        </p:nvSpPr>
        <p:spPr>
          <a:xfrm>
            <a:off x="925550" y="1056188"/>
            <a:ext cx="605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Same method to Encoder’s !</a:t>
            </a:r>
          </a:p>
        </p:txBody>
      </p:sp>
    </p:spTree>
    <p:extLst>
      <p:ext uri="{BB962C8B-B14F-4D97-AF65-F5344CB8AC3E}">
        <p14:creationId xmlns:p14="http://schemas.microsoft.com/office/powerpoint/2010/main" val="4725010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65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1B8F2F9-4A9D-E8E2-C91E-A7B34ACE1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250" y="4760104"/>
            <a:ext cx="3581900" cy="82879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6ACCBA-5AE2-B2E7-23A9-20835F4F8251}"/>
              </a:ext>
            </a:extLst>
          </p:cNvPr>
          <p:cNvSpPr/>
          <p:nvPr/>
        </p:nvSpPr>
        <p:spPr>
          <a:xfrm>
            <a:off x="5781963" y="4275095"/>
            <a:ext cx="3075709" cy="48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 head attention 2 output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(1, 4, 4)</a:t>
            </a:r>
            <a:endParaRPr lang="ko-KR" altLang="en-US" sz="14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8FC2221-6CAB-2F9D-4D21-F562B237B5A4}"/>
              </a:ext>
            </a:extLst>
          </p:cNvPr>
          <p:cNvCxnSpPr>
            <a:cxnSpLocks/>
          </p:cNvCxnSpPr>
          <p:nvPr/>
        </p:nvCxnSpPr>
        <p:spPr>
          <a:xfrm flipV="1">
            <a:off x="7412769" y="2717732"/>
            <a:ext cx="0" cy="150274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119451E-5675-8F79-BEFD-98343DAA396C}"/>
              </a:ext>
            </a:extLst>
          </p:cNvPr>
          <p:cNvSpPr/>
          <p:nvPr/>
        </p:nvSpPr>
        <p:spPr>
          <a:xfrm>
            <a:off x="6926991" y="3391330"/>
            <a:ext cx="971551" cy="274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13447C9E-2A65-93C3-2B1E-4281A653F050}"/>
              </a:ext>
            </a:extLst>
          </p:cNvPr>
          <p:cNvSpPr/>
          <p:nvPr/>
        </p:nvSpPr>
        <p:spPr>
          <a:xfrm>
            <a:off x="5264727" y="5034908"/>
            <a:ext cx="198255" cy="524371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C9690A7-71FA-6972-D067-5FC2A1E2D182}"/>
              </a:ext>
            </a:extLst>
          </p:cNvPr>
          <p:cNvSpPr/>
          <p:nvPr/>
        </p:nvSpPr>
        <p:spPr>
          <a:xfrm>
            <a:off x="5962073" y="5686739"/>
            <a:ext cx="2743199" cy="25863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7E116B-D49F-1906-247B-F7D36C51F1F4}"/>
              </a:ext>
            </a:extLst>
          </p:cNvPr>
          <p:cNvSpPr/>
          <p:nvPr/>
        </p:nvSpPr>
        <p:spPr>
          <a:xfrm>
            <a:off x="4087779" y="4953695"/>
            <a:ext cx="1108689" cy="68679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 = 4</a:t>
            </a:r>
            <a:endParaRPr lang="ko-KR" altLang="en-US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A87DE3-4DD8-DFF5-B508-5D3728FD3BA5}"/>
              </a:ext>
            </a:extLst>
          </p:cNvPr>
          <p:cNvSpPr/>
          <p:nvPr/>
        </p:nvSpPr>
        <p:spPr>
          <a:xfrm>
            <a:off x="6773769" y="5992615"/>
            <a:ext cx="1385976" cy="36373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d_model</a:t>
            </a:r>
            <a:r>
              <a:rPr lang="en-US" altLang="ko-KR" sz="1400" dirty="0"/>
              <a:t> = 4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43FC57-6A70-E9F6-8111-73770A9FC1EA}"/>
              </a:ext>
            </a:extLst>
          </p:cNvPr>
          <p:cNvSpPr txBox="1"/>
          <p:nvPr/>
        </p:nvSpPr>
        <p:spPr>
          <a:xfrm>
            <a:off x="925550" y="1056188"/>
            <a:ext cx="605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Same method to Encoder’s 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A1A592-A3A5-E788-C5F7-7CFADC64F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250" y="1823282"/>
            <a:ext cx="3600953" cy="828791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EB298E-1921-30BE-5225-5F4C6BE7974A}"/>
              </a:ext>
            </a:extLst>
          </p:cNvPr>
          <p:cNvSpPr/>
          <p:nvPr/>
        </p:nvSpPr>
        <p:spPr>
          <a:xfrm>
            <a:off x="5795817" y="1318860"/>
            <a:ext cx="3075709" cy="48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feed forward network output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(1, 4, 4)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815362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66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D43FC57-6A70-E9F6-8111-73770A9FC1EA}"/>
              </a:ext>
            </a:extLst>
          </p:cNvPr>
          <p:cNvSpPr txBox="1"/>
          <p:nvPr/>
        </p:nvSpPr>
        <p:spPr>
          <a:xfrm>
            <a:off x="925550" y="1056188"/>
            <a:ext cx="605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This is an output of a single decoder layer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A1A592-A3A5-E788-C5F7-7CFADC64F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796" y="3014604"/>
            <a:ext cx="3600953" cy="828791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EB298E-1921-30BE-5225-5F4C6BE7974A}"/>
              </a:ext>
            </a:extLst>
          </p:cNvPr>
          <p:cNvSpPr/>
          <p:nvPr/>
        </p:nvSpPr>
        <p:spPr>
          <a:xfrm>
            <a:off x="4410363" y="2510182"/>
            <a:ext cx="3075709" cy="48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feed forward network output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(1, 4, 4)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876757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E50372A-2D58-F069-F289-63C6F288E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795" y="3010230"/>
            <a:ext cx="3600953" cy="83831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67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D43FC57-6A70-E9F6-8111-73770A9FC1EA}"/>
              </a:ext>
            </a:extLst>
          </p:cNvPr>
          <p:cNvSpPr txBox="1"/>
          <p:nvPr/>
        </p:nvSpPr>
        <p:spPr>
          <a:xfrm>
            <a:off x="925550" y="1056188"/>
            <a:ext cx="605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This is an output of a single decoder layer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EB298E-1921-30BE-5225-5F4C6BE7974A}"/>
              </a:ext>
            </a:extLst>
          </p:cNvPr>
          <p:cNvSpPr/>
          <p:nvPr/>
        </p:nvSpPr>
        <p:spPr>
          <a:xfrm>
            <a:off x="4410363" y="2510182"/>
            <a:ext cx="3075709" cy="48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 0 output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(1, 4, 4)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821442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E50372A-2D58-F069-F289-63C6F288E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795" y="3010230"/>
            <a:ext cx="3600953" cy="83831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68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D43FC57-6A70-E9F6-8111-73770A9FC1EA}"/>
              </a:ext>
            </a:extLst>
          </p:cNvPr>
          <p:cNvSpPr txBox="1"/>
          <p:nvPr/>
        </p:nvSpPr>
        <p:spPr>
          <a:xfrm>
            <a:off x="925550" y="1056188"/>
            <a:ext cx="605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Same method for other decoder layers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EB298E-1921-30BE-5225-5F4C6BE7974A}"/>
              </a:ext>
            </a:extLst>
          </p:cNvPr>
          <p:cNvSpPr/>
          <p:nvPr/>
        </p:nvSpPr>
        <p:spPr>
          <a:xfrm>
            <a:off x="4410363" y="2510182"/>
            <a:ext cx="3075709" cy="48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 0 output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(1, 4, 4)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D3796F-13C4-73A4-819D-291548EC7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794" y="4075644"/>
            <a:ext cx="3600953" cy="828791"/>
          </a:xfrm>
          <a:prstGeom prst="rect">
            <a:avLst/>
          </a:prstGeom>
        </p:spPr>
      </p:pic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25E780D7-CCDE-3E75-7119-023FB78CA8A5}"/>
              </a:ext>
            </a:extLst>
          </p:cNvPr>
          <p:cNvSpPr/>
          <p:nvPr/>
        </p:nvSpPr>
        <p:spPr>
          <a:xfrm>
            <a:off x="3870036" y="4319664"/>
            <a:ext cx="198255" cy="524371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332F65A9-0091-D1BA-C285-00DC25C4B9C3}"/>
              </a:ext>
            </a:extLst>
          </p:cNvPr>
          <p:cNvSpPr/>
          <p:nvPr/>
        </p:nvSpPr>
        <p:spPr>
          <a:xfrm>
            <a:off x="4567382" y="4971495"/>
            <a:ext cx="2743199" cy="25863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1261462-44FA-B3EF-1083-5AEEBFBAA90D}"/>
              </a:ext>
            </a:extLst>
          </p:cNvPr>
          <p:cNvSpPr/>
          <p:nvPr/>
        </p:nvSpPr>
        <p:spPr>
          <a:xfrm>
            <a:off x="2693088" y="4238451"/>
            <a:ext cx="1108689" cy="68679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 = 4</a:t>
            </a:r>
            <a:endParaRPr lang="ko-KR" altLang="en-US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79F9149-AB1C-C7D0-0660-95A8E376457D}"/>
              </a:ext>
            </a:extLst>
          </p:cNvPr>
          <p:cNvSpPr/>
          <p:nvPr/>
        </p:nvSpPr>
        <p:spPr>
          <a:xfrm>
            <a:off x="5379078" y="5277371"/>
            <a:ext cx="1385976" cy="36373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d_model</a:t>
            </a:r>
            <a:r>
              <a:rPr lang="en-US" altLang="ko-KR" sz="1400" dirty="0"/>
              <a:t> = 4</a:t>
            </a:r>
            <a:endParaRPr lang="ko-KR" altLang="en-US" sz="14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1761A88-F5EA-6005-6658-D58CF18A1A4B}"/>
              </a:ext>
            </a:extLst>
          </p:cNvPr>
          <p:cNvSpPr/>
          <p:nvPr/>
        </p:nvSpPr>
        <p:spPr>
          <a:xfrm>
            <a:off x="4410363" y="3608147"/>
            <a:ext cx="3075709" cy="48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output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(1, 4, 4)</a:t>
            </a:r>
            <a:endParaRPr lang="ko-KR" altLang="en-US" sz="14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9351101-4E14-F953-0D16-BE547BB71D8C}"/>
              </a:ext>
            </a:extLst>
          </p:cNvPr>
          <p:cNvSpPr/>
          <p:nvPr/>
        </p:nvSpPr>
        <p:spPr>
          <a:xfrm>
            <a:off x="3010829" y="5061661"/>
            <a:ext cx="1385976" cy="36373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batch size = 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94576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C717B5-7A58-E0CB-4F5F-26E9760FF816}"/>
              </a:ext>
            </a:extLst>
          </p:cNvPr>
          <p:cNvSpPr/>
          <p:nvPr/>
        </p:nvSpPr>
        <p:spPr>
          <a:xfrm>
            <a:off x="9000828" y="3162621"/>
            <a:ext cx="2171003" cy="152706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69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D43FC57-6A70-E9F6-8111-73770A9FC1EA}"/>
              </a:ext>
            </a:extLst>
          </p:cNvPr>
          <p:cNvSpPr txBox="1"/>
          <p:nvPr/>
        </p:nvSpPr>
        <p:spPr>
          <a:xfrm>
            <a:off x="925550" y="1056188"/>
            <a:ext cx="605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Then, call the final layer with the output of Decoder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79A7BA-EFEA-71D5-95FE-0B76E094989D}"/>
              </a:ext>
            </a:extLst>
          </p:cNvPr>
          <p:cNvSpPr/>
          <p:nvPr/>
        </p:nvSpPr>
        <p:spPr>
          <a:xfrm>
            <a:off x="5958999" y="3150237"/>
            <a:ext cx="2171003" cy="152706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67CE2F3-178D-953E-E090-C4BECB1A0FB8}"/>
              </a:ext>
            </a:extLst>
          </p:cNvPr>
          <p:cNvSpPr/>
          <p:nvPr/>
        </p:nvSpPr>
        <p:spPr>
          <a:xfrm>
            <a:off x="6150935" y="4062544"/>
            <a:ext cx="1826205" cy="44872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FFC9E71-E176-5107-B570-C9BD73CDE2F6}"/>
              </a:ext>
            </a:extLst>
          </p:cNvPr>
          <p:cNvSpPr/>
          <p:nvPr/>
        </p:nvSpPr>
        <p:spPr>
          <a:xfrm>
            <a:off x="6150935" y="3304765"/>
            <a:ext cx="1826205" cy="44872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244235-7B65-C17B-EF2F-BD2C5EBF78D0}"/>
              </a:ext>
            </a:extLst>
          </p:cNvPr>
          <p:cNvSpPr/>
          <p:nvPr/>
        </p:nvSpPr>
        <p:spPr>
          <a:xfrm>
            <a:off x="9241355" y="3301597"/>
            <a:ext cx="1826205" cy="44872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4EF08D9-4D29-AECE-31A8-974AF51F121E}"/>
              </a:ext>
            </a:extLst>
          </p:cNvPr>
          <p:cNvCxnSpPr>
            <a:cxnSpLocks/>
            <a:stCxn id="31" idx="0"/>
            <a:endCxn id="32" idx="2"/>
          </p:cNvCxnSpPr>
          <p:nvPr/>
        </p:nvCxnSpPr>
        <p:spPr>
          <a:xfrm flipV="1">
            <a:off x="7064038" y="3753488"/>
            <a:ext cx="0" cy="309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EDDE305-4081-4B43-3E45-A80F5ADCA2CF}"/>
              </a:ext>
            </a:extLst>
          </p:cNvPr>
          <p:cNvCxnSpPr>
            <a:cxnSpLocks/>
            <a:stCxn id="32" idx="3"/>
            <a:endCxn id="40" idx="1"/>
          </p:cNvCxnSpPr>
          <p:nvPr/>
        </p:nvCxnSpPr>
        <p:spPr>
          <a:xfrm>
            <a:off x="7977140" y="3529127"/>
            <a:ext cx="1264215" cy="75461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5B46CD3-AD57-CE49-E701-64039717E9CE}"/>
              </a:ext>
            </a:extLst>
          </p:cNvPr>
          <p:cNvCxnSpPr>
            <a:cxnSpLocks/>
          </p:cNvCxnSpPr>
          <p:nvPr/>
        </p:nvCxnSpPr>
        <p:spPr>
          <a:xfrm flipV="1">
            <a:off x="10185992" y="3750320"/>
            <a:ext cx="0" cy="309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76F0927-5FDE-6E09-E8E2-C67AFE4A12C3}"/>
              </a:ext>
            </a:extLst>
          </p:cNvPr>
          <p:cNvCxnSpPr>
            <a:cxnSpLocks/>
          </p:cNvCxnSpPr>
          <p:nvPr/>
        </p:nvCxnSpPr>
        <p:spPr>
          <a:xfrm flipV="1">
            <a:off x="10185992" y="2399041"/>
            <a:ext cx="0" cy="763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CF7DA00-A7C3-107E-516D-D0879747C677}"/>
              </a:ext>
            </a:extLst>
          </p:cNvPr>
          <p:cNvCxnSpPr>
            <a:cxnSpLocks/>
          </p:cNvCxnSpPr>
          <p:nvPr/>
        </p:nvCxnSpPr>
        <p:spPr>
          <a:xfrm flipV="1">
            <a:off x="10174561" y="4508099"/>
            <a:ext cx="0" cy="44238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2CE8081-A52A-BF60-4460-0E5C9981B59C}"/>
              </a:ext>
            </a:extLst>
          </p:cNvPr>
          <p:cNvSpPr/>
          <p:nvPr/>
        </p:nvSpPr>
        <p:spPr>
          <a:xfrm>
            <a:off x="9241355" y="4059376"/>
            <a:ext cx="1826205" cy="44872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56AC378-C448-B59A-E6B1-0AC4CE3CBEE3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977140" y="3525959"/>
            <a:ext cx="1264215" cy="316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0DECC2B-7A99-DBAC-BF43-766D4307FE31}"/>
              </a:ext>
            </a:extLst>
          </p:cNvPr>
          <p:cNvSpPr/>
          <p:nvPr/>
        </p:nvSpPr>
        <p:spPr>
          <a:xfrm>
            <a:off x="8816550" y="1702543"/>
            <a:ext cx="2537250" cy="68508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probability matrix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DC95F8-837D-0EB7-5165-64B700F7C119}"/>
              </a:ext>
            </a:extLst>
          </p:cNvPr>
          <p:cNvSpPr/>
          <p:nvPr/>
        </p:nvSpPr>
        <p:spPr>
          <a:xfrm>
            <a:off x="9225354" y="2670990"/>
            <a:ext cx="1826205" cy="26726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FA2852E-0431-5CFD-B3E3-0BD02EC8887A}"/>
              </a:ext>
            </a:extLst>
          </p:cNvPr>
          <p:cNvSpPr/>
          <p:nvPr/>
        </p:nvSpPr>
        <p:spPr>
          <a:xfrm>
            <a:off x="6266049" y="4984603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4, 2, 0]]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2E83E86-EC2A-A6D5-59C9-10AA98BC083A}"/>
              </a:ext>
            </a:extLst>
          </p:cNvPr>
          <p:cNvSpPr/>
          <p:nvPr/>
        </p:nvSpPr>
        <p:spPr>
          <a:xfrm>
            <a:off x="9388004" y="4983943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5, 4]]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1499543-9D1D-AD0A-70D1-D80322A26E66}"/>
              </a:ext>
            </a:extLst>
          </p:cNvPr>
          <p:cNvCxnSpPr>
            <a:cxnSpLocks/>
          </p:cNvCxnSpPr>
          <p:nvPr/>
        </p:nvCxnSpPr>
        <p:spPr>
          <a:xfrm flipV="1">
            <a:off x="7064037" y="4524981"/>
            <a:ext cx="0" cy="4423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510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07CB8E5-3B55-D3AE-9EFC-AEA0EF7EC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836" y="2371936"/>
            <a:ext cx="3279728" cy="448606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B0D6FD0-D193-DE8A-5708-7C090DB9C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940778"/>
            <a:ext cx="10531016" cy="15183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E379FA-F5EA-9AC2-DD83-414C6D75C710}"/>
              </a:ext>
            </a:extLst>
          </p:cNvPr>
          <p:cNvSpPr/>
          <p:nvPr/>
        </p:nvSpPr>
        <p:spPr>
          <a:xfrm>
            <a:off x="925551" y="2046853"/>
            <a:ext cx="10531016" cy="4122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3EE2BD-B23C-1562-13E1-678F5F981317}"/>
              </a:ext>
            </a:extLst>
          </p:cNvPr>
          <p:cNvSpPr/>
          <p:nvPr/>
        </p:nvSpPr>
        <p:spPr>
          <a:xfrm>
            <a:off x="925551" y="963235"/>
            <a:ext cx="10531016" cy="70020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BEE2C57-0404-4A2D-AB70-CFEFE65E89F1}"/>
              </a:ext>
            </a:extLst>
          </p:cNvPr>
          <p:cNvSpPr/>
          <p:nvPr/>
        </p:nvSpPr>
        <p:spPr>
          <a:xfrm>
            <a:off x="6658481" y="3165917"/>
            <a:ext cx="1506463" cy="2446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target_vocab_size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B0E0151-0FC3-A450-493A-4417B8F7F61A}"/>
              </a:ext>
            </a:extLst>
          </p:cNvPr>
          <p:cNvSpPr/>
          <p:nvPr/>
        </p:nvSpPr>
        <p:spPr>
          <a:xfrm>
            <a:off x="6271490" y="1752508"/>
            <a:ext cx="1533237" cy="29434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4A1DE63-CB3B-C151-1593-3648CF50DEEE}"/>
              </a:ext>
            </a:extLst>
          </p:cNvPr>
          <p:cNvSpPr/>
          <p:nvPr/>
        </p:nvSpPr>
        <p:spPr>
          <a:xfrm>
            <a:off x="7855355" y="1752508"/>
            <a:ext cx="845299" cy="29434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4368794-A47F-5C6E-AF03-8286D64639CE}"/>
              </a:ext>
            </a:extLst>
          </p:cNvPr>
          <p:cNvSpPr/>
          <p:nvPr/>
        </p:nvSpPr>
        <p:spPr>
          <a:xfrm>
            <a:off x="6695425" y="6111739"/>
            <a:ext cx="1506463" cy="2446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target_vocab_size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A0B26AF-D796-DBEB-D9E0-323B1FF99645}"/>
              </a:ext>
            </a:extLst>
          </p:cNvPr>
          <p:cNvSpPr/>
          <p:nvPr/>
        </p:nvSpPr>
        <p:spPr>
          <a:xfrm>
            <a:off x="6807648" y="5680965"/>
            <a:ext cx="586854" cy="294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83B38B0-022A-CAB5-B95C-94DBB68F3E77}"/>
              </a:ext>
            </a:extLst>
          </p:cNvPr>
          <p:cNvSpPr/>
          <p:nvPr/>
        </p:nvSpPr>
        <p:spPr>
          <a:xfrm>
            <a:off x="7394502" y="5680966"/>
            <a:ext cx="903234" cy="294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pe_target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3C34CC9-824E-B70D-5D91-C7A15F81FDBF}"/>
              </a:ext>
            </a:extLst>
          </p:cNvPr>
          <p:cNvSpPr/>
          <p:nvPr/>
        </p:nvSpPr>
        <p:spPr>
          <a:xfrm>
            <a:off x="6989999" y="4416773"/>
            <a:ext cx="325203" cy="294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965CCC-21E9-C9DD-8785-1FC9A0A1A1F2}"/>
              </a:ext>
            </a:extLst>
          </p:cNvPr>
          <p:cNvSpPr/>
          <p:nvPr/>
        </p:nvSpPr>
        <p:spPr>
          <a:xfrm>
            <a:off x="7315202" y="4416773"/>
            <a:ext cx="1023305" cy="294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num_layers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846807C-D631-9F4F-9E1F-724081D68F80}"/>
              </a:ext>
            </a:extLst>
          </p:cNvPr>
          <p:cNvSpPr/>
          <p:nvPr/>
        </p:nvSpPr>
        <p:spPr>
          <a:xfrm>
            <a:off x="3176800" y="1752508"/>
            <a:ext cx="953276" cy="29434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86DA36-4C74-857D-E994-53F6CA98706D}"/>
              </a:ext>
            </a:extLst>
          </p:cNvPr>
          <p:cNvSpPr/>
          <p:nvPr/>
        </p:nvSpPr>
        <p:spPr>
          <a:xfrm>
            <a:off x="4952828" y="1752508"/>
            <a:ext cx="845299" cy="2943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D45C43-82E1-6234-BEA0-6EC8105A787C}"/>
              </a:ext>
            </a:extLst>
          </p:cNvPr>
          <p:cNvSpPr/>
          <p:nvPr/>
        </p:nvSpPr>
        <p:spPr>
          <a:xfrm>
            <a:off x="4952828" y="4292527"/>
            <a:ext cx="1166584" cy="24461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num_heads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30C2F81-637E-2D29-4D3E-05794F39EFFC}"/>
              </a:ext>
            </a:extLst>
          </p:cNvPr>
          <p:cNvSpPr/>
          <p:nvPr/>
        </p:nvSpPr>
        <p:spPr>
          <a:xfrm>
            <a:off x="5825357" y="1758960"/>
            <a:ext cx="420820" cy="294344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4B3723-D639-765B-1F93-24DBB71C9C08}"/>
              </a:ext>
            </a:extLst>
          </p:cNvPr>
          <p:cNvSpPr/>
          <p:nvPr/>
        </p:nvSpPr>
        <p:spPr>
          <a:xfrm>
            <a:off x="5096107" y="3672638"/>
            <a:ext cx="1023305" cy="29434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dff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95CD45-D93B-1FEF-DA39-3E871FB362F7}"/>
              </a:ext>
            </a:extLst>
          </p:cNvPr>
          <p:cNvSpPr/>
          <p:nvPr/>
        </p:nvSpPr>
        <p:spPr>
          <a:xfrm>
            <a:off x="4952828" y="5030281"/>
            <a:ext cx="1166584" cy="24461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num_heads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49161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C717B5-7A58-E0CB-4F5F-26E9760FF816}"/>
              </a:ext>
            </a:extLst>
          </p:cNvPr>
          <p:cNvSpPr/>
          <p:nvPr/>
        </p:nvSpPr>
        <p:spPr>
          <a:xfrm>
            <a:off x="9000828" y="3162621"/>
            <a:ext cx="2171003" cy="152706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70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D43FC57-6A70-E9F6-8111-73770A9FC1EA}"/>
              </a:ext>
            </a:extLst>
          </p:cNvPr>
          <p:cNvSpPr txBox="1"/>
          <p:nvPr/>
        </p:nvSpPr>
        <p:spPr>
          <a:xfrm>
            <a:off x="925550" y="1056188"/>
            <a:ext cx="605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Then, call the final layer with the output of Decoder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79A7BA-EFEA-71D5-95FE-0B76E094989D}"/>
              </a:ext>
            </a:extLst>
          </p:cNvPr>
          <p:cNvSpPr/>
          <p:nvPr/>
        </p:nvSpPr>
        <p:spPr>
          <a:xfrm>
            <a:off x="5958999" y="3150237"/>
            <a:ext cx="2171003" cy="152706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67CE2F3-178D-953E-E090-C4BECB1A0FB8}"/>
              </a:ext>
            </a:extLst>
          </p:cNvPr>
          <p:cNvSpPr/>
          <p:nvPr/>
        </p:nvSpPr>
        <p:spPr>
          <a:xfrm>
            <a:off x="6150935" y="4062544"/>
            <a:ext cx="1826205" cy="44872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FFC9E71-E176-5107-B570-C9BD73CDE2F6}"/>
              </a:ext>
            </a:extLst>
          </p:cNvPr>
          <p:cNvSpPr/>
          <p:nvPr/>
        </p:nvSpPr>
        <p:spPr>
          <a:xfrm>
            <a:off x="6150935" y="3304765"/>
            <a:ext cx="1826205" cy="44872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244235-7B65-C17B-EF2F-BD2C5EBF78D0}"/>
              </a:ext>
            </a:extLst>
          </p:cNvPr>
          <p:cNvSpPr/>
          <p:nvPr/>
        </p:nvSpPr>
        <p:spPr>
          <a:xfrm>
            <a:off x="9241355" y="3301597"/>
            <a:ext cx="1826205" cy="44872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4EF08D9-4D29-AECE-31A8-974AF51F121E}"/>
              </a:ext>
            </a:extLst>
          </p:cNvPr>
          <p:cNvCxnSpPr>
            <a:cxnSpLocks/>
            <a:stCxn id="31" idx="0"/>
            <a:endCxn id="32" idx="2"/>
          </p:cNvCxnSpPr>
          <p:nvPr/>
        </p:nvCxnSpPr>
        <p:spPr>
          <a:xfrm flipV="1">
            <a:off x="7064038" y="3753488"/>
            <a:ext cx="0" cy="309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EDDE305-4081-4B43-3E45-A80F5ADCA2CF}"/>
              </a:ext>
            </a:extLst>
          </p:cNvPr>
          <p:cNvCxnSpPr>
            <a:cxnSpLocks/>
            <a:stCxn id="32" idx="3"/>
            <a:endCxn id="40" idx="1"/>
          </p:cNvCxnSpPr>
          <p:nvPr/>
        </p:nvCxnSpPr>
        <p:spPr>
          <a:xfrm>
            <a:off x="7977140" y="3529127"/>
            <a:ext cx="1264215" cy="75461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5B46CD3-AD57-CE49-E701-64039717E9CE}"/>
              </a:ext>
            </a:extLst>
          </p:cNvPr>
          <p:cNvCxnSpPr>
            <a:cxnSpLocks/>
          </p:cNvCxnSpPr>
          <p:nvPr/>
        </p:nvCxnSpPr>
        <p:spPr>
          <a:xfrm flipV="1">
            <a:off x="10185992" y="3750320"/>
            <a:ext cx="0" cy="309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76F0927-5FDE-6E09-E8E2-C67AFE4A12C3}"/>
              </a:ext>
            </a:extLst>
          </p:cNvPr>
          <p:cNvCxnSpPr>
            <a:cxnSpLocks/>
          </p:cNvCxnSpPr>
          <p:nvPr/>
        </p:nvCxnSpPr>
        <p:spPr>
          <a:xfrm flipV="1">
            <a:off x="10185992" y="2399041"/>
            <a:ext cx="0" cy="763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CF7DA00-A7C3-107E-516D-D0879747C677}"/>
              </a:ext>
            </a:extLst>
          </p:cNvPr>
          <p:cNvCxnSpPr>
            <a:cxnSpLocks/>
          </p:cNvCxnSpPr>
          <p:nvPr/>
        </p:nvCxnSpPr>
        <p:spPr>
          <a:xfrm flipV="1">
            <a:off x="10174561" y="4508099"/>
            <a:ext cx="0" cy="44238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2CE8081-A52A-BF60-4460-0E5C9981B59C}"/>
              </a:ext>
            </a:extLst>
          </p:cNvPr>
          <p:cNvSpPr/>
          <p:nvPr/>
        </p:nvSpPr>
        <p:spPr>
          <a:xfrm>
            <a:off x="9241355" y="4059376"/>
            <a:ext cx="1826205" cy="44872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56AC378-C448-B59A-E6B1-0AC4CE3CBEE3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977140" y="3525959"/>
            <a:ext cx="1264215" cy="316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0DECC2B-7A99-DBAC-BF43-766D4307FE31}"/>
              </a:ext>
            </a:extLst>
          </p:cNvPr>
          <p:cNvSpPr/>
          <p:nvPr/>
        </p:nvSpPr>
        <p:spPr>
          <a:xfrm>
            <a:off x="8816550" y="1702543"/>
            <a:ext cx="2537250" cy="68508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probability matrix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DC95F8-837D-0EB7-5165-64B700F7C119}"/>
              </a:ext>
            </a:extLst>
          </p:cNvPr>
          <p:cNvSpPr/>
          <p:nvPr/>
        </p:nvSpPr>
        <p:spPr>
          <a:xfrm>
            <a:off x="9225354" y="2670990"/>
            <a:ext cx="1826205" cy="26726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FA2852E-0431-5CFD-B3E3-0BD02EC8887A}"/>
              </a:ext>
            </a:extLst>
          </p:cNvPr>
          <p:cNvSpPr/>
          <p:nvPr/>
        </p:nvSpPr>
        <p:spPr>
          <a:xfrm>
            <a:off x="6266049" y="4984603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4, 2, 0]]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2E83E86-EC2A-A6D5-59C9-10AA98BC083A}"/>
              </a:ext>
            </a:extLst>
          </p:cNvPr>
          <p:cNvSpPr/>
          <p:nvPr/>
        </p:nvSpPr>
        <p:spPr>
          <a:xfrm>
            <a:off x="9388004" y="4983943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5, 4]]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1499543-9D1D-AD0A-70D1-D80322A26E66}"/>
              </a:ext>
            </a:extLst>
          </p:cNvPr>
          <p:cNvCxnSpPr>
            <a:cxnSpLocks/>
          </p:cNvCxnSpPr>
          <p:nvPr/>
        </p:nvCxnSpPr>
        <p:spPr>
          <a:xfrm flipV="1">
            <a:off x="7064037" y="4524981"/>
            <a:ext cx="0" cy="4423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A5A8B0D2-AD6F-0EA6-7542-8A858EC5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514" y="3298860"/>
            <a:ext cx="3600953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037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C717B5-7A58-E0CB-4F5F-26E9760FF816}"/>
              </a:ext>
            </a:extLst>
          </p:cNvPr>
          <p:cNvSpPr/>
          <p:nvPr/>
        </p:nvSpPr>
        <p:spPr>
          <a:xfrm>
            <a:off x="9000828" y="3162621"/>
            <a:ext cx="2171003" cy="152706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71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244235-7B65-C17B-EF2F-BD2C5EBF78D0}"/>
              </a:ext>
            </a:extLst>
          </p:cNvPr>
          <p:cNvSpPr/>
          <p:nvPr/>
        </p:nvSpPr>
        <p:spPr>
          <a:xfrm>
            <a:off x="9241355" y="3301597"/>
            <a:ext cx="1826205" cy="44872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5B46CD3-AD57-CE49-E701-64039717E9CE}"/>
              </a:ext>
            </a:extLst>
          </p:cNvPr>
          <p:cNvCxnSpPr>
            <a:cxnSpLocks/>
          </p:cNvCxnSpPr>
          <p:nvPr/>
        </p:nvCxnSpPr>
        <p:spPr>
          <a:xfrm flipV="1">
            <a:off x="10185992" y="3750320"/>
            <a:ext cx="0" cy="309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76F0927-5FDE-6E09-E8E2-C67AFE4A12C3}"/>
              </a:ext>
            </a:extLst>
          </p:cNvPr>
          <p:cNvCxnSpPr>
            <a:cxnSpLocks/>
          </p:cNvCxnSpPr>
          <p:nvPr/>
        </p:nvCxnSpPr>
        <p:spPr>
          <a:xfrm flipV="1">
            <a:off x="10185992" y="2399041"/>
            <a:ext cx="0" cy="763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CF7DA00-A7C3-107E-516D-D0879747C677}"/>
              </a:ext>
            </a:extLst>
          </p:cNvPr>
          <p:cNvCxnSpPr>
            <a:cxnSpLocks/>
          </p:cNvCxnSpPr>
          <p:nvPr/>
        </p:nvCxnSpPr>
        <p:spPr>
          <a:xfrm flipV="1">
            <a:off x="10174561" y="4508099"/>
            <a:ext cx="0" cy="44238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2CE8081-A52A-BF60-4460-0E5C9981B59C}"/>
              </a:ext>
            </a:extLst>
          </p:cNvPr>
          <p:cNvSpPr/>
          <p:nvPr/>
        </p:nvSpPr>
        <p:spPr>
          <a:xfrm>
            <a:off x="9241355" y="4059376"/>
            <a:ext cx="1826205" cy="44872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0DECC2B-7A99-DBAC-BF43-766D4307FE31}"/>
              </a:ext>
            </a:extLst>
          </p:cNvPr>
          <p:cNvSpPr/>
          <p:nvPr/>
        </p:nvSpPr>
        <p:spPr>
          <a:xfrm>
            <a:off x="8816550" y="1702543"/>
            <a:ext cx="2537250" cy="68508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probability matrix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DC95F8-837D-0EB7-5165-64B700F7C119}"/>
              </a:ext>
            </a:extLst>
          </p:cNvPr>
          <p:cNvSpPr/>
          <p:nvPr/>
        </p:nvSpPr>
        <p:spPr>
          <a:xfrm>
            <a:off x="9225354" y="2670990"/>
            <a:ext cx="1826205" cy="26726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2E83E86-EC2A-A6D5-59C9-10AA98BC083A}"/>
              </a:ext>
            </a:extLst>
          </p:cNvPr>
          <p:cNvSpPr/>
          <p:nvPr/>
        </p:nvSpPr>
        <p:spPr>
          <a:xfrm>
            <a:off x="9388004" y="4983943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5, 4]]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5A8B0D2-AD6F-0EA6-7542-8A858EC5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3162621"/>
            <a:ext cx="3600953" cy="82879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D195C65-FD32-52DF-C944-BB26554F1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037718"/>
            <a:ext cx="4905881" cy="923329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72EEC5A1-E792-8803-E8E2-10C1DD87D4EA}"/>
              </a:ext>
            </a:extLst>
          </p:cNvPr>
          <p:cNvSpPr/>
          <p:nvPr/>
        </p:nvSpPr>
        <p:spPr>
          <a:xfrm>
            <a:off x="3138234" y="1258779"/>
            <a:ext cx="919792" cy="2077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269093-C2B7-1644-4E56-D0A69B91E596}"/>
              </a:ext>
            </a:extLst>
          </p:cNvPr>
          <p:cNvSpPr txBox="1"/>
          <p:nvPr/>
        </p:nvSpPr>
        <p:spPr>
          <a:xfrm>
            <a:off x="925551" y="2083680"/>
            <a:ext cx="605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The output of decoder is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7AE13A0-9EBC-CBD8-5228-229F8C7A9724}"/>
              </a:ext>
            </a:extLst>
          </p:cNvPr>
          <p:cNvSpPr/>
          <p:nvPr/>
        </p:nvSpPr>
        <p:spPr>
          <a:xfrm>
            <a:off x="1188172" y="2697859"/>
            <a:ext cx="3075709" cy="48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output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(1, 4, 4)</a:t>
            </a:r>
            <a:endParaRPr lang="ko-KR" altLang="en-US" sz="1400" dirty="0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9E05BA66-C0BB-7F77-4BC1-CCC3C063572E}"/>
              </a:ext>
            </a:extLst>
          </p:cNvPr>
          <p:cNvSpPr/>
          <p:nvPr/>
        </p:nvSpPr>
        <p:spPr>
          <a:xfrm>
            <a:off x="666587" y="3382810"/>
            <a:ext cx="198255" cy="524371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1D38E442-B506-C2CC-620B-EACF942D168E}"/>
              </a:ext>
            </a:extLst>
          </p:cNvPr>
          <p:cNvSpPr/>
          <p:nvPr/>
        </p:nvSpPr>
        <p:spPr>
          <a:xfrm>
            <a:off x="1363933" y="4034641"/>
            <a:ext cx="2743199" cy="25863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31E361C-EAEA-4DE2-32E7-BE769B482C36}"/>
              </a:ext>
            </a:extLst>
          </p:cNvPr>
          <p:cNvSpPr/>
          <p:nvPr/>
        </p:nvSpPr>
        <p:spPr>
          <a:xfrm>
            <a:off x="81541" y="2594861"/>
            <a:ext cx="1108689" cy="68679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 = 4</a:t>
            </a:r>
            <a:endParaRPr lang="ko-KR" altLang="en-US" sz="14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0966FE6-8FB4-912C-3EDF-E6C8C24DD8CD}"/>
              </a:ext>
            </a:extLst>
          </p:cNvPr>
          <p:cNvSpPr/>
          <p:nvPr/>
        </p:nvSpPr>
        <p:spPr>
          <a:xfrm>
            <a:off x="2175629" y="4340517"/>
            <a:ext cx="1385976" cy="363735"/>
          </a:xfrm>
          <a:prstGeom prst="rect">
            <a:avLst/>
          </a:prstGeom>
          <a:solidFill>
            <a:srgbClr val="FFFFCC"/>
          </a:solidFill>
          <a:ln w="254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d_model</a:t>
            </a:r>
            <a:r>
              <a:rPr lang="en-US" altLang="ko-KR" sz="1400" dirty="0"/>
              <a:t> = 4</a:t>
            </a:r>
            <a:endParaRPr lang="ko-KR" altLang="en-US" sz="14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CAAA018-853D-C9FC-E020-4C46B4D2630C}"/>
              </a:ext>
            </a:extLst>
          </p:cNvPr>
          <p:cNvSpPr/>
          <p:nvPr/>
        </p:nvSpPr>
        <p:spPr>
          <a:xfrm>
            <a:off x="0" y="3972853"/>
            <a:ext cx="1385976" cy="36373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batch size = 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14823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C717B5-7A58-E0CB-4F5F-26E9760FF816}"/>
              </a:ext>
            </a:extLst>
          </p:cNvPr>
          <p:cNvSpPr/>
          <p:nvPr/>
        </p:nvSpPr>
        <p:spPr>
          <a:xfrm>
            <a:off x="9000828" y="3162621"/>
            <a:ext cx="2171003" cy="152706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72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244235-7B65-C17B-EF2F-BD2C5EBF78D0}"/>
              </a:ext>
            </a:extLst>
          </p:cNvPr>
          <p:cNvSpPr/>
          <p:nvPr/>
        </p:nvSpPr>
        <p:spPr>
          <a:xfrm>
            <a:off x="9241355" y="3301597"/>
            <a:ext cx="1826205" cy="44872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5B46CD3-AD57-CE49-E701-64039717E9CE}"/>
              </a:ext>
            </a:extLst>
          </p:cNvPr>
          <p:cNvCxnSpPr>
            <a:cxnSpLocks/>
          </p:cNvCxnSpPr>
          <p:nvPr/>
        </p:nvCxnSpPr>
        <p:spPr>
          <a:xfrm flipV="1">
            <a:off x="10185992" y="3750320"/>
            <a:ext cx="0" cy="309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76F0927-5FDE-6E09-E8E2-C67AFE4A12C3}"/>
              </a:ext>
            </a:extLst>
          </p:cNvPr>
          <p:cNvCxnSpPr>
            <a:cxnSpLocks/>
          </p:cNvCxnSpPr>
          <p:nvPr/>
        </p:nvCxnSpPr>
        <p:spPr>
          <a:xfrm flipV="1">
            <a:off x="10185992" y="2399041"/>
            <a:ext cx="0" cy="763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CF7DA00-A7C3-107E-516D-D0879747C677}"/>
              </a:ext>
            </a:extLst>
          </p:cNvPr>
          <p:cNvCxnSpPr>
            <a:cxnSpLocks/>
          </p:cNvCxnSpPr>
          <p:nvPr/>
        </p:nvCxnSpPr>
        <p:spPr>
          <a:xfrm flipV="1">
            <a:off x="10174561" y="4508099"/>
            <a:ext cx="0" cy="44238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2CE8081-A52A-BF60-4460-0E5C9981B59C}"/>
              </a:ext>
            </a:extLst>
          </p:cNvPr>
          <p:cNvSpPr/>
          <p:nvPr/>
        </p:nvSpPr>
        <p:spPr>
          <a:xfrm>
            <a:off x="9241355" y="4059376"/>
            <a:ext cx="1826205" cy="44872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0DECC2B-7A99-DBAC-BF43-766D4307FE31}"/>
              </a:ext>
            </a:extLst>
          </p:cNvPr>
          <p:cNvSpPr/>
          <p:nvPr/>
        </p:nvSpPr>
        <p:spPr>
          <a:xfrm>
            <a:off x="8816550" y="1702543"/>
            <a:ext cx="2537250" cy="68508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probability matrix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DC95F8-837D-0EB7-5165-64B700F7C119}"/>
              </a:ext>
            </a:extLst>
          </p:cNvPr>
          <p:cNvSpPr/>
          <p:nvPr/>
        </p:nvSpPr>
        <p:spPr>
          <a:xfrm>
            <a:off x="9225354" y="2670990"/>
            <a:ext cx="1826205" cy="26726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2E83E86-EC2A-A6D5-59C9-10AA98BC083A}"/>
              </a:ext>
            </a:extLst>
          </p:cNvPr>
          <p:cNvSpPr/>
          <p:nvPr/>
        </p:nvSpPr>
        <p:spPr>
          <a:xfrm>
            <a:off x="9388004" y="4983943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5, 4]]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5A8B0D2-AD6F-0EA6-7542-8A858EC5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3162621"/>
            <a:ext cx="3600953" cy="82879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D195C65-FD32-52DF-C944-BB26554F1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037718"/>
            <a:ext cx="4905881" cy="923329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72EEC5A1-E792-8803-E8E2-10C1DD87D4EA}"/>
              </a:ext>
            </a:extLst>
          </p:cNvPr>
          <p:cNvSpPr/>
          <p:nvPr/>
        </p:nvSpPr>
        <p:spPr>
          <a:xfrm>
            <a:off x="3683178" y="1483756"/>
            <a:ext cx="1710857" cy="218787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269093-C2B7-1644-4E56-D0A69B91E596}"/>
              </a:ext>
            </a:extLst>
          </p:cNvPr>
          <p:cNvSpPr txBox="1"/>
          <p:nvPr/>
        </p:nvSpPr>
        <p:spPr>
          <a:xfrm>
            <a:off x="925551" y="2083680"/>
            <a:ext cx="605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The output of decoder is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7AE13A0-9EBC-CBD8-5228-229F8C7A9724}"/>
              </a:ext>
            </a:extLst>
          </p:cNvPr>
          <p:cNvSpPr/>
          <p:nvPr/>
        </p:nvSpPr>
        <p:spPr>
          <a:xfrm>
            <a:off x="1188172" y="2697859"/>
            <a:ext cx="3075709" cy="48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output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(1, 4, 4)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2A23FB-26B7-8220-FEBC-A7FE7B601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16" y="5209255"/>
            <a:ext cx="4410691" cy="2572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B769FB4-E449-9C00-0CB2-85096C4624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0337" y="5466466"/>
            <a:ext cx="3200847" cy="257211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596E8D-5DF6-52EC-A7D4-A0326F76C334}"/>
              </a:ext>
            </a:extLst>
          </p:cNvPr>
          <p:cNvSpPr/>
          <p:nvPr/>
        </p:nvSpPr>
        <p:spPr>
          <a:xfrm>
            <a:off x="3636998" y="5227727"/>
            <a:ext cx="1412930" cy="213244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94055ACF-92B0-939C-4A67-7BC23E69EF0A}"/>
              </a:ext>
            </a:extLst>
          </p:cNvPr>
          <p:cNvSpPr/>
          <p:nvPr/>
        </p:nvSpPr>
        <p:spPr>
          <a:xfrm>
            <a:off x="666587" y="3382810"/>
            <a:ext cx="198255" cy="524371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6D7E633C-9502-B2B2-262A-A4B70CB04A26}"/>
              </a:ext>
            </a:extLst>
          </p:cNvPr>
          <p:cNvSpPr/>
          <p:nvPr/>
        </p:nvSpPr>
        <p:spPr>
          <a:xfrm>
            <a:off x="1363933" y="4034641"/>
            <a:ext cx="2743199" cy="25863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421723E-07C6-C0A1-B8A0-40BCDE2D5849}"/>
              </a:ext>
            </a:extLst>
          </p:cNvPr>
          <p:cNvSpPr/>
          <p:nvPr/>
        </p:nvSpPr>
        <p:spPr>
          <a:xfrm>
            <a:off x="81541" y="2594861"/>
            <a:ext cx="1108689" cy="68679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 = 4</a:t>
            </a:r>
            <a:endParaRPr lang="ko-KR" altLang="en-US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92541BE-2D6E-6FB9-953F-2E67400ACED7}"/>
              </a:ext>
            </a:extLst>
          </p:cNvPr>
          <p:cNvSpPr/>
          <p:nvPr/>
        </p:nvSpPr>
        <p:spPr>
          <a:xfrm>
            <a:off x="2175629" y="4340517"/>
            <a:ext cx="1385976" cy="363735"/>
          </a:xfrm>
          <a:prstGeom prst="rect">
            <a:avLst/>
          </a:prstGeom>
          <a:solidFill>
            <a:srgbClr val="FFFFCC"/>
          </a:solidFill>
          <a:ln w="254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d_model</a:t>
            </a:r>
            <a:r>
              <a:rPr lang="en-US" altLang="ko-KR" sz="1400" dirty="0"/>
              <a:t> = 4</a:t>
            </a:r>
            <a:endParaRPr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E76DC72-AE26-FAAB-2D22-32F7F1F5A08C}"/>
              </a:ext>
            </a:extLst>
          </p:cNvPr>
          <p:cNvSpPr/>
          <p:nvPr/>
        </p:nvSpPr>
        <p:spPr>
          <a:xfrm>
            <a:off x="0" y="3972853"/>
            <a:ext cx="1385976" cy="36373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batch size = 1</a:t>
            </a:r>
            <a:endParaRPr lang="ko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DF4044-9719-EDB5-FE56-9BEF4BD4F51D}"/>
              </a:ext>
            </a:extLst>
          </p:cNvPr>
          <p:cNvSpPr/>
          <p:nvPr/>
        </p:nvSpPr>
        <p:spPr>
          <a:xfrm>
            <a:off x="3138234" y="1258779"/>
            <a:ext cx="919792" cy="2077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5287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D3E5C06-1B9E-7F8E-69B3-7885BA0A0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5403505"/>
            <a:ext cx="4220164" cy="685896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C717B5-7A58-E0CB-4F5F-26E9760FF816}"/>
              </a:ext>
            </a:extLst>
          </p:cNvPr>
          <p:cNvSpPr/>
          <p:nvPr/>
        </p:nvSpPr>
        <p:spPr>
          <a:xfrm>
            <a:off x="9000828" y="3162621"/>
            <a:ext cx="2171003" cy="152706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73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244235-7B65-C17B-EF2F-BD2C5EBF78D0}"/>
              </a:ext>
            </a:extLst>
          </p:cNvPr>
          <p:cNvSpPr/>
          <p:nvPr/>
        </p:nvSpPr>
        <p:spPr>
          <a:xfrm>
            <a:off x="9241355" y="3301597"/>
            <a:ext cx="1826205" cy="44872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5B46CD3-AD57-CE49-E701-64039717E9CE}"/>
              </a:ext>
            </a:extLst>
          </p:cNvPr>
          <p:cNvCxnSpPr>
            <a:cxnSpLocks/>
          </p:cNvCxnSpPr>
          <p:nvPr/>
        </p:nvCxnSpPr>
        <p:spPr>
          <a:xfrm flipV="1">
            <a:off x="10185992" y="3750320"/>
            <a:ext cx="0" cy="309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76F0927-5FDE-6E09-E8E2-C67AFE4A12C3}"/>
              </a:ext>
            </a:extLst>
          </p:cNvPr>
          <p:cNvCxnSpPr>
            <a:cxnSpLocks/>
          </p:cNvCxnSpPr>
          <p:nvPr/>
        </p:nvCxnSpPr>
        <p:spPr>
          <a:xfrm flipV="1">
            <a:off x="10185992" y="2399041"/>
            <a:ext cx="0" cy="763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CF7DA00-A7C3-107E-516D-D0879747C677}"/>
              </a:ext>
            </a:extLst>
          </p:cNvPr>
          <p:cNvCxnSpPr>
            <a:cxnSpLocks/>
          </p:cNvCxnSpPr>
          <p:nvPr/>
        </p:nvCxnSpPr>
        <p:spPr>
          <a:xfrm flipV="1">
            <a:off x="10174561" y="4508099"/>
            <a:ext cx="0" cy="44238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2CE8081-A52A-BF60-4460-0E5C9981B59C}"/>
              </a:ext>
            </a:extLst>
          </p:cNvPr>
          <p:cNvSpPr/>
          <p:nvPr/>
        </p:nvSpPr>
        <p:spPr>
          <a:xfrm>
            <a:off x="9241355" y="4059376"/>
            <a:ext cx="1826205" cy="44872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0DECC2B-7A99-DBAC-BF43-766D4307FE31}"/>
              </a:ext>
            </a:extLst>
          </p:cNvPr>
          <p:cNvSpPr/>
          <p:nvPr/>
        </p:nvSpPr>
        <p:spPr>
          <a:xfrm>
            <a:off x="8816550" y="1702543"/>
            <a:ext cx="2537250" cy="68508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probability matrix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DC95F8-837D-0EB7-5165-64B700F7C119}"/>
              </a:ext>
            </a:extLst>
          </p:cNvPr>
          <p:cNvSpPr/>
          <p:nvPr/>
        </p:nvSpPr>
        <p:spPr>
          <a:xfrm>
            <a:off x="9225354" y="2670990"/>
            <a:ext cx="1826205" cy="26726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2E83E86-EC2A-A6D5-59C9-10AA98BC083A}"/>
              </a:ext>
            </a:extLst>
          </p:cNvPr>
          <p:cNvSpPr/>
          <p:nvPr/>
        </p:nvSpPr>
        <p:spPr>
          <a:xfrm>
            <a:off x="9388004" y="4983943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5, 4]]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5A8B0D2-AD6F-0EA6-7542-8A858EC5C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3162621"/>
            <a:ext cx="3600953" cy="82879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D195C65-FD32-52DF-C944-BB26554F1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51" y="1037718"/>
            <a:ext cx="4905881" cy="923329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72EEC5A1-E792-8803-E8E2-10C1DD87D4EA}"/>
              </a:ext>
            </a:extLst>
          </p:cNvPr>
          <p:cNvSpPr/>
          <p:nvPr/>
        </p:nvSpPr>
        <p:spPr>
          <a:xfrm>
            <a:off x="3683178" y="1483756"/>
            <a:ext cx="1710857" cy="218787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269093-C2B7-1644-4E56-D0A69B91E596}"/>
              </a:ext>
            </a:extLst>
          </p:cNvPr>
          <p:cNvSpPr txBox="1"/>
          <p:nvPr/>
        </p:nvSpPr>
        <p:spPr>
          <a:xfrm>
            <a:off x="925551" y="2083680"/>
            <a:ext cx="605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The output of decoder is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7AE13A0-9EBC-CBD8-5228-229F8C7A9724}"/>
              </a:ext>
            </a:extLst>
          </p:cNvPr>
          <p:cNvSpPr/>
          <p:nvPr/>
        </p:nvSpPr>
        <p:spPr>
          <a:xfrm>
            <a:off x="1188172" y="2697859"/>
            <a:ext cx="3075709" cy="48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output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(1, 4, 4)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596E8D-5DF6-52EC-A7D4-A0326F76C334}"/>
              </a:ext>
            </a:extLst>
          </p:cNvPr>
          <p:cNvSpPr/>
          <p:nvPr/>
        </p:nvSpPr>
        <p:spPr>
          <a:xfrm>
            <a:off x="3954119" y="6356350"/>
            <a:ext cx="1994099" cy="258632"/>
          </a:xfrm>
          <a:prstGeom prst="rect">
            <a:avLst/>
          </a:prstGeom>
          <a:solidFill>
            <a:srgbClr val="FFCCCC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target_vocab_size</a:t>
            </a:r>
            <a:r>
              <a:rPr lang="en-US" altLang="ko-KR" sz="1400" dirty="0">
                <a:solidFill>
                  <a:schemeClr val="tx1"/>
                </a:solidFill>
              </a:rPr>
              <a:t> = 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94055ACF-92B0-939C-4A67-7BC23E69EF0A}"/>
              </a:ext>
            </a:extLst>
          </p:cNvPr>
          <p:cNvSpPr/>
          <p:nvPr/>
        </p:nvSpPr>
        <p:spPr>
          <a:xfrm>
            <a:off x="666587" y="3382810"/>
            <a:ext cx="198255" cy="524371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6D7E633C-9502-B2B2-262A-A4B70CB04A26}"/>
              </a:ext>
            </a:extLst>
          </p:cNvPr>
          <p:cNvSpPr/>
          <p:nvPr/>
        </p:nvSpPr>
        <p:spPr>
          <a:xfrm>
            <a:off x="1363933" y="4034641"/>
            <a:ext cx="2743199" cy="25863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421723E-07C6-C0A1-B8A0-40BCDE2D5849}"/>
              </a:ext>
            </a:extLst>
          </p:cNvPr>
          <p:cNvSpPr/>
          <p:nvPr/>
        </p:nvSpPr>
        <p:spPr>
          <a:xfrm>
            <a:off x="81541" y="2594861"/>
            <a:ext cx="1108689" cy="68679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 = 4</a:t>
            </a:r>
            <a:endParaRPr lang="ko-KR" altLang="en-US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92541BE-2D6E-6FB9-953F-2E67400ACED7}"/>
              </a:ext>
            </a:extLst>
          </p:cNvPr>
          <p:cNvSpPr/>
          <p:nvPr/>
        </p:nvSpPr>
        <p:spPr>
          <a:xfrm>
            <a:off x="2175629" y="4340517"/>
            <a:ext cx="1385976" cy="363735"/>
          </a:xfrm>
          <a:prstGeom prst="rect">
            <a:avLst/>
          </a:prstGeom>
          <a:solidFill>
            <a:srgbClr val="FFFFCC"/>
          </a:solidFill>
          <a:ln w="254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d_model</a:t>
            </a:r>
            <a:r>
              <a:rPr lang="en-US" altLang="ko-KR" sz="1400" dirty="0"/>
              <a:t> = 4</a:t>
            </a:r>
            <a:endParaRPr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E76DC72-AE26-FAAB-2D22-32F7F1F5A08C}"/>
              </a:ext>
            </a:extLst>
          </p:cNvPr>
          <p:cNvSpPr/>
          <p:nvPr/>
        </p:nvSpPr>
        <p:spPr>
          <a:xfrm>
            <a:off x="0" y="3972853"/>
            <a:ext cx="1385976" cy="36373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batch size = 1</a:t>
            </a:r>
            <a:endParaRPr lang="ko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DF4044-9719-EDB5-FE56-9BEF4BD4F51D}"/>
              </a:ext>
            </a:extLst>
          </p:cNvPr>
          <p:cNvSpPr/>
          <p:nvPr/>
        </p:nvSpPr>
        <p:spPr>
          <a:xfrm>
            <a:off x="3138234" y="1258779"/>
            <a:ext cx="919792" cy="2077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802957EC-1D16-51E7-76EB-AEAF9A725321}"/>
              </a:ext>
            </a:extLst>
          </p:cNvPr>
          <p:cNvSpPr/>
          <p:nvPr/>
        </p:nvSpPr>
        <p:spPr>
          <a:xfrm>
            <a:off x="1186041" y="6140224"/>
            <a:ext cx="3552214" cy="25863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3EC3E17-4C75-49CA-EBDB-6F5AB4ADBCB2}"/>
              </a:ext>
            </a:extLst>
          </p:cNvPr>
          <p:cNvSpPr/>
          <p:nvPr/>
        </p:nvSpPr>
        <p:spPr>
          <a:xfrm>
            <a:off x="255244" y="4674015"/>
            <a:ext cx="1108689" cy="68679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 = 4</a:t>
            </a:r>
            <a:endParaRPr lang="ko-KR" altLang="en-US" sz="1400" dirty="0"/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DC717052-110D-528D-A4AF-D458FA81BE3D}"/>
              </a:ext>
            </a:extLst>
          </p:cNvPr>
          <p:cNvSpPr/>
          <p:nvPr/>
        </p:nvSpPr>
        <p:spPr>
          <a:xfrm>
            <a:off x="692988" y="5484267"/>
            <a:ext cx="198255" cy="524371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C82765A-6E12-1AE7-7225-F81915F75EED}"/>
              </a:ext>
            </a:extLst>
          </p:cNvPr>
          <p:cNvSpPr/>
          <p:nvPr/>
        </p:nvSpPr>
        <p:spPr>
          <a:xfrm>
            <a:off x="3786" y="6063993"/>
            <a:ext cx="1385976" cy="363735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batch size = 1</a:t>
            </a:r>
            <a:endParaRPr lang="ko-KR" altLang="en-US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848D45E-EFAB-68EA-FCBB-6D7C00F2F2B7}"/>
              </a:ext>
            </a:extLst>
          </p:cNvPr>
          <p:cNvSpPr/>
          <p:nvPr/>
        </p:nvSpPr>
        <p:spPr>
          <a:xfrm>
            <a:off x="1497778" y="4896156"/>
            <a:ext cx="3075709" cy="48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output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(1, 4, 7)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338469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D3E5C06-1B9E-7F8E-69B3-7885BA0A0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28" y="3642064"/>
            <a:ext cx="4220164" cy="685896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C717B5-7A58-E0CB-4F5F-26E9760FF816}"/>
              </a:ext>
            </a:extLst>
          </p:cNvPr>
          <p:cNvSpPr/>
          <p:nvPr/>
        </p:nvSpPr>
        <p:spPr>
          <a:xfrm>
            <a:off x="9000828" y="3162621"/>
            <a:ext cx="2171003" cy="152706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74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244235-7B65-C17B-EF2F-BD2C5EBF78D0}"/>
              </a:ext>
            </a:extLst>
          </p:cNvPr>
          <p:cNvSpPr/>
          <p:nvPr/>
        </p:nvSpPr>
        <p:spPr>
          <a:xfrm>
            <a:off x="9241355" y="3301597"/>
            <a:ext cx="1826205" cy="44872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5B46CD3-AD57-CE49-E701-64039717E9CE}"/>
              </a:ext>
            </a:extLst>
          </p:cNvPr>
          <p:cNvCxnSpPr>
            <a:cxnSpLocks/>
          </p:cNvCxnSpPr>
          <p:nvPr/>
        </p:nvCxnSpPr>
        <p:spPr>
          <a:xfrm flipV="1">
            <a:off x="10185992" y="3750320"/>
            <a:ext cx="0" cy="309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76F0927-5FDE-6E09-E8E2-C67AFE4A12C3}"/>
              </a:ext>
            </a:extLst>
          </p:cNvPr>
          <p:cNvCxnSpPr>
            <a:cxnSpLocks/>
          </p:cNvCxnSpPr>
          <p:nvPr/>
        </p:nvCxnSpPr>
        <p:spPr>
          <a:xfrm flipV="1">
            <a:off x="10185992" y="2399041"/>
            <a:ext cx="0" cy="763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CF7DA00-A7C3-107E-516D-D0879747C677}"/>
              </a:ext>
            </a:extLst>
          </p:cNvPr>
          <p:cNvCxnSpPr>
            <a:cxnSpLocks/>
          </p:cNvCxnSpPr>
          <p:nvPr/>
        </p:nvCxnSpPr>
        <p:spPr>
          <a:xfrm flipV="1">
            <a:off x="10174561" y="4508099"/>
            <a:ext cx="0" cy="44238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2CE8081-A52A-BF60-4460-0E5C9981B59C}"/>
              </a:ext>
            </a:extLst>
          </p:cNvPr>
          <p:cNvSpPr/>
          <p:nvPr/>
        </p:nvSpPr>
        <p:spPr>
          <a:xfrm>
            <a:off x="9241355" y="4059376"/>
            <a:ext cx="1826205" cy="44872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0DECC2B-7A99-DBAC-BF43-766D4307FE31}"/>
              </a:ext>
            </a:extLst>
          </p:cNvPr>
          <p:cNvSpPr/>
          <p:nvPr/>
        </p:nvSpPr>
        <p:spPr>
          <a:xfrm>
            <a:off x="8816550" y="1702543"/>
            <a:ext cx="2537250" cy="68508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probability matrix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DC95F8-837D-0EB7-5165-64B700F7C119}"/>
              </a:ext>
            </a:extLst>
          </p:cNvPr>
          <p:cNvSpPr/>
          <p:nvPr/>
        </p:nvSpPr>
        <p:spPr>
          <a:xfrm>
            <a:off x="9225354" y="2670990"/>
            <a:ext cx="1826205" cy="267269"/>
          </a:xfrm>
          <a:prstGeom prst="rect">
            <a:avLst/>
          </a:prstGeom>
          <a:solidFill>
            <a:srgbClr val="FFFFCC"/>
          </a:solidFill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2E83E86-EC2A-A6D5-59C9-10AA98BC083A}"/>
              </a:ext>
            </a:extLst>
          </p:cNvPr>
          <p:cNvSpPr/>
          <p:nvPr/>
        </p:nvSpPr>
        <p:spPr>
          <a:xfrm>
            <a:off x="9388004" y="4983943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5, 4]]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D195C65-FD32-52DF-C944-BB26554F1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037718"/>
            <a:ext cx="4905881" cy="923329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72EEC5A1-E792-8803-E8E2-10C1DD87D4EA}"/>
              </a:ext>
            </a:extLst>
          </p:cNvPr>
          <p:cNvSpPr/>
          <p:nvPr/>
        </p:nvSpPr>
        <p:spPr>
          <a:xfrm>
            <a:off x="3683178" y="1483756"/>
            <a:ext cx="1710857" cy="218787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269093-C2B7-1644-4E56-D0A69B91E596}"/>
              </a:ext>
            </a:extLst>
          </p:cNvPr>
          <p:cNvSpPr txBox="1"/>
          <p:nvPr/>
        </p:nvSpPr>
        <p:spPr>
          <a:xfrm>
            <a:off x="925551" y="2083680"/>
            <a:ext cx="605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The output of Final layer is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596E8D-5DF6-52EC-A7D4-A0326F76C334}"/>
              </a:ext>
            </a:extLst>
          </p:cNvPr>
          <p:cNvSpPr/>
          <p:nvPr/>
        </p:nvSpPr>
        <p:spPr>
          <a:xfrm>
            <a:off x="5047296" y="4594909"/>
            <a:ext cx="1994099" cy="258632"/>
          </a:xfrm>
          <a:prstGeom prst="rect">
            <a:avLst/>
          </a:prstGeom>
          <a:solidFill>
            <a:srgbClr val="FFCCCC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target_vocab_size</a:t>
            </a:r>
            <a:r>
              <a:rPr lang="en-US" altLang="ko-KR" sz="1400" dirty="0">
                <a:solidFill>
                  <a:schemeClr val="tx1"/>
                </a:solidFill>
              </a:rPr>
              <a:t> = 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DF4044-9719-EDB5-FE56-9BEF4BD4F51D}"/>
              </a:ext>
            </a:extLst>
          </p:cNvPr>
          <p:cNvSpPr/>
          <p:nvPr/>
        </p:nvSpPr>
        <p:spPr>
          <a:xfrm>
            <a:off x="3138234" y="1258779"/>
            <a:ext cx="919792" cy="2077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802957EC-1D16-51E7-76EB-AEAF9A725321}"/>
              </a:ext>
            </a:extLst>
          </p:cNvPr>
          <p:cNvSpPr/>
          <p:nvPr/>
        </p:nvSpPr>
        <p:spPr>
          <a:xfrm>
            <a:off x="2279218" y="4378783"/>
            <a:ext cx="3552214" cy="25863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3EC3E17-4C75-49CA-EBDB-6F5AB4ADBCB2}"/>
              </a:ext>
            </a:extLst>
          </p:cNvPr>
          <p:cNvSpPr/>
          <p:nvPr/>
        </p:nvSpPr>
        <p:spPr>
          <a:xfrm>
            <a:off x="1348421" y="2912574"/>
            <a:ext cx="1108689" cy="68679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 = 4</a:t>
            </a:r>
            <a:endParaRPr lang="ko-KR" altLang="en-US" sz="1400" dirty="0"/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DC717052-110D-528D-A4AF-D458FA81BE3D}"/>
              </a:ext>
            </a:extLst>
          </p:cNvPr>
          <p:cNvSpPr/>
          <p:nvPr/>
        </p:nvSpPr>
        <p:spPr>
          <a:xfrm>
            <a:off x="1786165" y="3722826"/>
            <a:ext cx="198255" cy="524371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C82765A-6E12-1AE7-7225-F81915F75EED}"/>
              </a:ext>
            </a:extLst>
          </p:cNvPr>
          <p:cNvSpPr/>
          <p:nvPr/>
        </p:nvSpPr>
        <p:spPr>
          <a:xfrm>
            <a:off x="1096963" y="4302552"/>
            <a:ext cx="1385976" cy="363735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batch size = 1</a:t>
            </a:r>
            <a:endParaRPr lang="ko-KR" altLang="en-US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F4E852B-7554-8E83-5807-67C231BC9148}"/>
              </a:ext>
            </a:extLst>
          </p:cNvPr>
          <p:cNvSpPr/>
          <p:nvPr/>
        </p:nvSpPr>
        <p:spPr>
          <a:xfrm>
            <a:off x="2653259" y="3121534"/>
            <a:ext cx="3075709" cy="48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output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(1, 4, 7)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440003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D3E5C06-1B9E-7F8E-69B3-7885BA0A0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28" y="2797475"/>
            <a:ext cx="4220164" cy="685896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C717B5-7A58-E0CB-4F5F-26E9760FF816}"/>
              </a:ext>
            </a:extLst>
          </p:cNvPr>
          <p:cNvSpPr/>
          <p:nvPr/>
        </p:nvSpPr>
        <p:spPr>
          <a:xfrm>
            <a:off x="9000828" y="3162621"/>
            <a:ext cx="2171003" cy="152706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75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244235-7B65-C17B-EF2F-BD2C5EBF78D0}"/>
              </a:ext>
            </a:extLst>
          </p:cNvPr>
          <p:cNvSpPr/>
          <p:nvPr/>
        </p:nvSpPr>
        <p:spPr>
          <a:xfrm>
            <a:off x="9241355" y="3301597"/>
            <a:ext cx="1826205" cy="44872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5B46CD3-AD57-CE49-E701-64039717E9CE}"/>
              </a:ext>
            </a:extLst>
          </p:cNvPr>
          <p:cNvCxnSpPr>
            <a:cxnSpLocks/>
          </p:cNvCxnSpPr>
          <p:nvPr/>
        </p:nvCxnSpPr>
        <p:spPr>
          <a:xfrm flipV="1">
            <a:off x="10185992" y="3750320"/>
            <a:ext cx="0" cy="309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76F0927-5FDE-6E09-E8E2-C67AFE4A12C3}"/>
              </a:ext>
            </a:extLst>
          </p:cNvPr>
          <p:cNvCxnSpPr>
            <a:cxnSpLocks/>
          </p:cNvCxnSpPr>
          <p:nvPr/>
        </p:nvCxnSpPr>
        <p:spPr>
          <a:xfrm flipV="1">
            <a:off x="10185992" y="2399041"/>
            <a:ext cx="0" cy="763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CF7DA00-A7C3-107E-516D-D0879747C677}"/>
              </a:ext>
            </a:extLst>
          </p:cNvPr>
          <p:cNvCxnSpPr>
            <a:cxnSpLocks/>
          </p:cNvCxnSpPr>
          <p:nvPr/>
        </p:nvCxnSpPr>
        <p:spPr>
          <a:xfrm flipV="1">
            <a:off x="10174561" y="4508099"/>
            <a:ext cx="0" cy="44238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2CE8081-A52A-BF60-4460-0E5C9981B59C}"/>
              </a:ext>
            </a:extLst>
          </p:cNvPr>
          <p:cNvSpPr/>
          <p:nvPr/>
        </p:nvSpPr>
        <p:spPr>
          <a:xfrm>
            <a:off x="9241355" y="4059376"/>
            <a:ext cx="1826205" cy="44872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0DECC2B-7A99-DBAC-BF43-766D4307FE31}"/>
              </a:ext>
            </a:extLst>
          </p:cNvPr>
          <p:cNvSpPr/>
          <p:nvPr/>
        </p:nvSpPr>
        <p:spPr>
          <a:xfrm>
            <a:off x="8816550" y="1702543"/>
            <a:ext cx="2537250" cy="685081"/>
          </a:xfrm>
          <a:prstGeom prst="rect">
            <a:avLst/>
          </a:prstGeom>
          <a:solidFill>
            <a:srgbClr val="FFFFCC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probability matrix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DC95F8-837D-0EB7-5165-64B700F7C119}"/>
              </a:ext>
            </a:extLst>
          </p:cNvPr>
          <p:cNvSpPr/>
          <p:nvPr/>
        </p:nvSpPr>
        <p:spPr>
          <a:xfrm>
            <a:off x="9225354" y="2670990"/>
            <a:ext cx="1826205" cy="26726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2E83E86-EC2A-A6D5-59C9-10AA98BC083A}"/>
              </a:ext>
            </a:extLst>
          </p:cNvPr>
          <p:cNvSpPr/>
          <p:nvPr/>
        </p:nvSpPr>
        <p:spPr>
          <a:xfrm>
            <a:off x="9388004" y="4983943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5, 4]]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269093-C2B7-1644-4E56-D0A69B91E596}"/>
              </a:ext>
            </a:extLst>
          </p:cNvPr>
          <p:cNvSpPr txBox="1"/>
          <p:nvPr/>
        </p:nvSpPr>
        <p:spPr>
          <a:xfrm>
            <a:off x="925551" y="1239091"/>
            <a:ext cx="605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The output of Final layer is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596E8D-5DF6-52EC-A7D4-A0326F76C334}"/>
              </a:ext>
            </a:extLst>
          </p:cNvPr>
          <p:cNvSpPr/>
          <p:nvPr/>
        </p:nvSpPr>
        <p:spPr>
          <a:xfrm>
            <a:off x="5047296" y="3750320"/>
            <a:ext cx="1994099" cy="258632"/>
          </a:xfrm>
          <a:prstGeom prst="rect">
            <a:avLst/>
          </a:prstGeom>
          <a:solidFill>
            <a:srgbClr val="FFCCC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target_vocab_size</a:t>
            </a:r>
            <a:r>
              <a:rPr lang="en-US" altLang="ko-KR" sz="1400" dirty="0">
                <a:solidFill>
                  <a:schemeClr val="tx1"/>
                </a:solidFill>
              </a:rPr>
              <a:t> = 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802957EC-1D16-51E7-76EB-AEAF9A725321}"/>
              </a:ext>
            </a:extLst>
          </p:cNvPr>
          <p:cNvSpPr/>
          <p:nvPr/>
        </p:nvSpPr>
        <p:spPr>
          <a:xfrm>
            <a:off x="2279218" y="3534194"/>
            <a:ext cx="3552214" cy="25863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3EC3E17-4C75-49CA-EBDB-6F5AB4ADBCB2}"/>
              </a:ext>
            </a:extLst>
          </p:cNvPr>
          <p:cNvSpPr/>
          <p:nvPr/>
        </p:nvSpPr>
        <p:spPr>
          <a:xfrm>
            <a:off x="1348421" y="2067985"/>
            <a:ext cx="1108689" cy="68679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 = 4</a:t>
            </a:r>
            <a:endParaRPr lang="ko-KR" altLang="en-US" sz="1400" dirty="0"/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DC717052-110D-528D-A4AF-D458FA81BE3D}"/>
              </a:ext>
            </a:extLst>
          </p:cNvPr>
          <p:cNvSpPr/>
          <p:nvPr/>
        </p:nvSpPr>
        <p:spPr>
          <a:xfrm>
            <a:off x="1786165" y="2878237"/>
            <a:ext cx="198255" cy="524371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C82765A-6E12-1AE7-7225-F81915F75EED}"/>
              </a:ext>
            </a:extLst>
          </p:cNvPr>
          <p:cNvSpPr/>
          <p:nvPr/>
        </p:nvSpPr>
        <p:spPr>
          <a:xfrm>
            <a:off x="1096963" y="3457963"/>
            <a:ext cx="1385976" cy="363735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batch size = 1</a:t>
            </a:r>
            <a:endParaRPr lang="ko-KR" altLang="en-US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F4E852B-7554-8E83-5807-67C231BC9148}"/>
              </a:ext>
            </a:extLst>
          </p:cNvPr>
          <p:cNvSpPr/>
          <p:nvPr/>
        </p:nvSpPr>
        <p:spPr>
          <a:xfrm>
            <a:off x="2653259" y="2276945"/>
            <a:ext cx="3075709" cy="48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output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(1, 4, 7)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182865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D3E5C06-1B9E-7F8E-69B3-7885BA0A0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28" y="2797475"/>
            <a:ext cx="4220164" cy="685896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C717B5-7A58-E0CB-4F5F-26E9760FF816}"/>
              </a:ext>
            </a:extLst>
          </p:cNvPr>
          <p:cNvSpPr/>
          <p:nvPr/>
        </p:nvSpPr>
        <p:spPr>
          <a:xfrm>
            <a:off x="9000828" y="3162621"/>
            <a:ext cx="2171003" cy="152706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76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244235-7B65-C17B-EF2F-BD2C5EBF78D0}"/>
              </a:ext>
            </a:extLst>
          </p:cNvPr>
          <p:cNvSpPr/>
          <p:nvPr/>
        </p:nvSpPr>
        <p:spPr>
          <a:xfrm>
            <a:off x="9241355" y="3301597"/>
            <a:ext cx="1826205" cy="44872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5B46CD3-AD57-CE49-E701-64039717E9CE}"/>
              </a:ext>
            </a:extLst>
          </p:cNvPr>
          <p:cNvCxnSpPr>
            <a:cxnSpLocks/>
          </p:cNvCxnSpPr>
          <p:nvPr/>
        </p:nvCxnSpPr>
        <p:spPr>
          <a:xfrm flipV="1">
            <a:off x="10185992" y="3750320"/>
            <a:ext cx="0" cy="309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76F0927-5FDE-6E09-E8E2-C67AFE4A12C3}"/>
              </a:ext>
            </a:extLst>
          </p:cNvPr>
          <p:cNvCxnSpPr>
            <a:cxnSpLocks/>
          </p:cNvCxnSpPr>
          <p:nvPr/>
        </p:nvCxnSpPr>
        <p:spPr>
          <a:xfrm flipV="1">
            <a:off x="10185992" y="2399041"/>
            <a:ext cx="0" cy="763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CF7DA00-A7C3-107E-516D-D0879747C677}"/>
              </a:ext>
            </a:extLst>
          </p:cNvPr>
          <p:cNvCxnSpPr>
            <a:cxnSpLocks/>
          </p:cNvCxnSpPr>
          <p:nvPr/>
        </p:nvCxnSpPr>
        <p:spPr>
          <a:xfrm flipV="1">
            <a:off x="10174561" y="4508099"/>
            <a:ext cx="0" cy="44238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2CE8081-A52A-BF60-4460-0E5C9981B59C}"/>
              </a:ext>
            </a:extLst>
          </p:cNvPr>
          <p:cNvSpPr/>
          <p:nvPr/>
        </p:nvSpPr>
        <p:spPr>
          <a:xfrm>
            <a:off x="9241355" y="4059376"/>
            <a:ext cx="1826205" cy="44872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0DECC2B-7A99-DBAC-BF43-766D4307FE31}"/>
              </a:ext>
            </a:extLst>
          </p:cNvPr>
          <p:cNvSpPr/>
          <p:nvPr/>
        </p:nvSpPr>
        <p:spPr>
          <a:xfrm>
            <a:off x="8816550" y="1702543"/>
            <a:ext cx="2537250" cy="68508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probability matrix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DC95F8-837D-0EB7-5165-64B700F7C119}"/>
              </a:ext>
            </a:extLst>
          </p:cNvPr>
          <p:cNvSpPr/>
          <p:nvPr/>
        </p:nvSpPr>
        <p:spPr>
          <a:xfrm>
            <a:off x="9225354" y="2670990"/>
            <a:ext cx="1826205" cy="26726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2E83E86-EC2A-A6D5-59C9-10AA98BC083A}"/>
              </a:ext>
            </a:extLst>
          </p:cNvPr>
          <p:cNvSpPr/>
          <p:nvPr/>
        </p:nvSpPr>
        <p:spPr>
          <a:xfrm>
            <a:off x="9388004" y="4983943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5, 4]]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269093-C2B7-1644-4E56-D0A69B91E596}"/>
              </a:ext>
            </a:extLst>
          </p:cNvPr>
          <p:cNvSpPr txBox="1"/>
          <p:nvPr/>
        </p:nvSpPr>
        <p:spPr>
          <a:xfrm>
            <a:off x="925551" y="1239091"/>
            <a:ext cx="605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This is the output matrix of transformer !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596E8D-5DF6-52EC-A7D4-A0326F76C334}"/>
              </a:ext>
            </a:extLst>
          </p:cNvPr>
          <p:cNvSpPr/>
          <p:nvPr/>
        </p:nvSpPr>
        <p:spPr>
          <a:xfrm>
            <a:off x="5047296" y="3750320"/>
            <a:ext cx="1994099" cy="258632"/>
          </a:xfrm>
          <a:prstGeom prst="rect">
            <a:avLst/>
          </a:prstGeom>
          <a:solidFill>
            <a:srgbClr val="FFCCC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target_vocab_size</a:t>
            </a:r>
            <a:r>
              <a:rPr lang="en-US" altLang="ko-KR" sz="1400" dirty="0">
                <a:solidFill>
                  <a:schemeClr val="tx1"/>
                </a:solidFill>
              </a:rPr>
              <a:t> = 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802957EC-1D16-51E7-76EB-AEAF9A725321}"/>
              </a:ext>
            </a:extLst>
          </p:cNvPr>
          <p:cNvSpPr/>
          <p:nvPr/>
        </p:nvSpPr>
        <p:spPr>
          <a:xfrm>
            <a:off x="2279218" y="3534194"/>
            <a:ext cx="3552214" cy="25863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3EC3E17-4C75-49CA-EBDB-6F5AB4ADBCB2}"/>
              </a:ext>
            </a:extLst>
          </p:cNvPr>
          <p:cNvSpPr/>
          <p:nvPr/>
        </p:nvSpPr>
        <p:spPr>
          <a:xfrm>
            <a:off x="1348421" y="2067985"/>
            <a:ext cx="1108689" cy="68679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 = 4</a:t>
            </a:r>
            <a:endParaRPr lang="ko-KR" altLang="en-US" sz="1400" dirty="0"/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DC717052-110D-528D-A4AF-D458FA81BE3D}"/>
              </a:ext>
            </a:extLst>
          </p:cNvPr>
          <p:cNvSpPr/>
          <p:nvPr/>
        </p:nvSpPr>
        <p:spPr>
          <a:xfrm>
            <a:off x="1786165" y="2878237"/>
            <a:ext cx="198255" cy="524371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C82765A-6E12-1AE7-7225-F81915F75EED}"/>
              </a:ext>
            </a:extLst>
          </p:cNvPr>
          <p:cNvSpPr/>
          <p:nvPr/>
        </p:nvSpPr>
        <p:spPr>
          <a:xfrm>
            <a:off x="1096963" y="3457963"/>
            <a:ext cx="1385976" cy="363735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batch size = 1</a:t>
            </a:r>
            <a:endParaRPr lang="ko-KR" altLang="en-US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F4E852B-7554-8E83-5807-67C231BC9148}"/>
              </a:ext>
            </a:extLst>
          </p:cNvPr>
          <p:cNvSpPr/>
          <p:nvPr/>
        </p:nvSpPr>
        <p:spPr>
          <a:xfrm>
            <a:off x="2653259" y="2276945"/>
            <a:ext cx="3075709" cy="48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output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(1, 4, 7)</a:t>
            </a:r>
            <a:endParaRPr lang="ko-KR" altLang="en-US" sz="14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F40946D-6ABD-029B-C421-907A1A23301F}"/>
              </a:ext>
            </a:extLst>
          </p:cNvPr>
          <p:cNvCxnSpPr>
            <a:cxnSpLocks/>
          </p:cNvCxnSpPr>
          <p:nvPr/>
        </p:nvCxnSpPr>
        <p:spPr>
          <a:xfrm flipV="1">
            <a:off x="10185992" y="938963"/>
            <a:ext cx="0" cy="763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8802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D3E5C06-1B9E-7F8E-69B3-7885BA0A0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007" y="2328042"/>
            <a:ext cx="4220164" cy="68589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77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CF7DA00-A7C3-107E-516D-D0879747C677}"/>
              </a:ext>
            </a:extLst>
          </p:cNvPr>
          <p:cNvCxnSpPr>
            <a:cxnSpLocks/>
          </p:cNvCxnSpPr>
          <p:nvPr/>
        </p:nvCxnSpPr>
        <p:spPr>
          <a:xfrm flipV="1">
            <a:off x="10174562" y="4803661"/>
            <a:ext cx="0" cy="44238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0DECC2B-7A99-DBAC-BF43-766D4307FE31}"/>
              </a:ext>
            </a:extLst>
          </p:cNvPr>
          <p:cNvSpPr/>
          <p:nvPr/>
        </p:nvSpPr>
        <p:spPr>
          <a:xfrm>
            <a:off x="8929504" y="2623347"/>
            <a:ext cx="2537250" cy="68508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probability matrix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DC95F8-837D-0EB7-5165-64B700F7C119}"/>
              </a:ext>
            </a:extLst>
          </p:cNvPr>
          <p:cNvSpPr/>
          <p:nvPr/>
        </p:nvSpPr>
        <p:spPr>
          <a:xfrm>
            <a:off x="9261459" y="3827875"/>
            <a:ext cx="1826205" cy="26726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2E83E86-EC2A-A6D5-59C9-10AA98BC083A}"/>
              </a:ext>
            </a:extLst>
          </p:cNvPr>
          <p:cNvSpPr/>
          <p:nvPr/>
        </p:nvSpPr>
        <p:spPr>
          <a:xfrm>
            <a:off x="9388005" y="5251797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5, 4]]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269093-C2B7-1644-4E56-D0A69B91E596}"/>
              </a:ext>
            </a:extLst>
          </p:cNvPr>
          <p:cNvSpPr txBox="1"/>
          <p:nvPr/>
        </p:nvSpPr>
        <p:spPr>
          <a:xfrm>
            <a:off x="925551" y="1239091"/>
            <a:ext cx="605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Let’s discuss what this matrix means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F4E852B-7554-8E83-5807-67C231BC9148}"/>
              </a:ext>
            </a:extLst>
          </p:cNvPr>
          <p:cNvSpPr/>
          <p:nvPr/>
        </p:nvSpPr>
        <p:spPr>
          <a:xfrm>
            <a:off x="2640538" y="1807512"/>
            <a:ext cx="3075709" cy="48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output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(1, 4, 7)</a:t>
            </a:r>
            <a:endParaRPr lang="ko-KR" altLang="en-US" sz="14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F40946D-6ABD-029B-C421-907A1A23301F}"/>
              </a:ext>
            </a:extLst>
          </p:cNvPr>
          <p:cNvCxnSpPr>
            <a:cxnSpLocks/>
          </p:cNvCxnSpPr>
          <p:nvPr/>
        </p:nvCxnSpPr>
        <p:spPr>
          <a:xfrm flipV="1">
            <a:off x="10198129" y="1859767"/>
            <a:ext cx="0" cy="763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2620B2-74A4-69BA-F124-A970DB320163}"/>
              </a:ext>
            </a:extLst>
          </p:cNvPr>
          <p:cNvSpPr/>
          <p:nvPr/>
        </p:nvSpPr>
        <p:spPr>
          <a:xfrm>
            <a:off x="9272889" y="4536392"/>
            <a:ext cx="1826205" cy="26726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7C05E4D-78B2-AC9B-2142-D168CF873255}"/>
              </a:ext>
            </a:extLst>
          </p:cNvPr>
          <p:cNvCxnSpPr>
            <a:cxnSpLocks/>
          </p:cNvCxnSpPr>
          <p:nvPr/>
        </p:nvCxnSpPr>
        <p:spPr>
          <a:xfrm flipV="1">
            <a:off x="10185991" y="4084773"/>
            <a:ext cx="0" cy="44238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E7A33A9-39CB-B7F9-7DBD-3D559FA1043F}"/>
              </a:ext>
            </a:extLst>
          </p:cNvPr>
          <p:cNvCxnSpPr>
            <a:cxnSpLocks/>
          </p:cNvCxnSpPr>
          <p:nvPr/>
        </p:nvCxnSpPr>
        <p:spPr>
          <a:xfrm flipV="1">
            <a:off x="10198129" y="3359518"/>
            <a:ext cx="0" cy="445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1610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D3E5C06-1B9E-7F8E-69B3-7885BA0A0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007" y="2328042"/>
            <a:ext cx="4220164" cy="68589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78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5269093-C2B7-1644-4E56-D0A69B91E596}"/>
              </a:ext>
            </a:extLst>
          </p:cNvPr>
          <p:cNvSpPr txBox="1"/>
          <p:nvPr/>
        </p:nvSpPr>
        <p:spPr>
          <a:xfrm>
            <a:off x="925551" y="1239091"/>
            <a:ext cx="605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Let’s discuss what this matrix means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F4E852B-7554-8E83-5807-67C231BC9148}"/>
              </a:ext>
            </a:extLst>
          </p:cNvPr>
          <p:cNvSpPr/>
          <p:nvPr/>
        </p:nvSpPr>
        <p:spPr>
          <a:xfrm>
            <a:off x="2640538" y="1807512"/>
            <a:ext cx="3075709" cy="48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output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(1, 4, 7)</a:t>
            </a:r>
            <a:endParaRPr lang="ko-KR" altLang="en-US" sz="14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46790A3-BEB1-00A9-FDFE-FC9DF94FCA28}"/>
              </a:ext>
            </a:extLst>
          </p:cNvPr>
          <p:cNvSpPr/>
          <p:nvPr/>
        </p:nvSpPr>
        <p:spPr>
          <a:xfrm>
            <a:off x="4350327" y="2306784"/>
            <a:ext cx="572654" cy="1990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5A359B8-B897-9848-3B65-64EDC56AC9CE}"/>
              </a:ext>
            </a:extLst>
          </p:cNvPr>
          <p:cNvSpPr/>
          <p:nvPr/>
        </p:nvSpPr>
        <p:spPr>
          <a:xfrm>
            <a:off x="3786909" y="2477656"/>
            <a:ext cx="572654" cy="1990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DFAAC44-E217-18C5-ABD2-9079E238D915}"/>
              </a:ext>
            </a:extLst>
          </p:cNvPr>
          <p:cNvSpPr/>
          <p:nvPr/>
        </p:nvSpPr>
        <p:spPr>
          <a:xfrm>
            <a:off x="3796145" y="2627270"/>
            <a:ext cx="572654" cy="1990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BA1355B-3C6A-5451-740D-E97A98855A96}"/>
              </a:ext>
            </a:extLst>
          </p:cNvPr>
          <p:cNvSpPr/>
          <p:nvPr/>
        </p:nvSpPr>
        <p:spPr>
          <a:xfrm>
            <a:off x="3796145" y="2808842"/>
            <a:ext cx="572654" cy="1990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AF92E9B-D5FC-B97B-891D-6112AD5EBD85}"/>
              </a:ext>
            </a:extLst>
          </p:cNvPr>
          <p:cNvCxnSpPr>
            <a:cxnSpLocks/>
          </p:cNvCxnSpPr>
          <p:nvPr/>
        </p:nvCxnSpPr>
        <p:spPr>
          <a:xfrm flipV="1">
            <a:off x="10174562" y="4803661"/>
            <a:ext cx="0" cy="44238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D3B1EDC-FDD3-5B08-CC1D-4ADC51B79BD5}"/>
              </a:ext>
            </a:extLst>
          </p:cNvPr>
          <p:cNvSpPr/>
          <p:nvPr/>
        </p:nvSpPr>
        <p:spPr>
          <a:xfrm>
            <a:off x="8929504" y="2623347"/>
            <a:ext cx="2537250" cy="68508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probability matrix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7309CB-4E8B-2546-9E40-F56904F29E97}"/>
              </a:ext>
            </a:extLst>
          </p:cNvPr>
          <p:cNvSpPr/>
          <p:nvPr/>
        </p:nvSpPr>
        <p:spPr>
          <a:xfrm>
            <a:off x="9261459" y="3827875"/>
            <a:ext cx="1826205" cy="26726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FE8769-C288-259F-A126-1E0D648D02A1}"/>
              </a:ext>
            </a:extLst>
          </p:cNvPr>
          <p:cNvSpPr/>
          <p:nvPr/>
        </p:nvSpPr>
        <p:spPr>
          <a:xfrm>
            <a:off x="9388005" y="5251797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5, 4]]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41F03A4-4B33-8009-0EF0-C02D566B5A17}"/>
              </a:ext>
            </a:extLst>
          </p:cNvPr>
          <p:cNvCxnSpPr>
            <a:cxnSpLocks/>
          </p:cNvCxnSpPr>
          <p:nvPr/>
        </p:nvCxnSpPr>
        <p:spPr>
          <a:xfrm flipV="1">
            <a:off x="10198129" y="1859767"/>
            <a:ext cx="0" cy="763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B0EA07-0372-DE4E-B409-F5411099F231}"/>
              </a:ext>
            </a:extLst>
          </p:cNvPr>
          <p:cNvSpPr/>
          <p:nvPr/>
        </p:nvSpPr>
        <p:spPr>
          <a:xfrm>
            <a:off x="9272889" y="4536392"/>
            <a:ext cx="1826205" cy="26726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7DDD1F3-462F-A4F3-BC48-AA47CE660B33}"/>
              </a:ext>
            </a:extLst>
          </p:cNvPr>
          <p:cNvCxnSpPr>
            <a:cxnSpLocks/>
          </p:cNvCxnSpPr>
          <p:nvPr/>
        </p:nvCxnSpPr>
        <p:spPr>
          <a:xfrm flipV="1">
            <a:off x="10185991" y="4084773"/>
            <a:ext cx="0" cy="44238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2A68872-1C67-B7A0-6A69-D5EA4404ED2E}"/>
              </a:ext>
            </a:extLst>
          </p:cNvPr>
          <p:cNvCxnSpPr>
            <a:cxnSpLocks/>
          </p:cNvCxnSpPr>
          <p:nvPr/>
        </p:nvCxnSpPr>
        <p:spPr>
          <a:xfrm flipV="1">
            <a:off x="10198129" y="3359518"/>
            <a:ext cx="0" cy="445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EB3CE5-782D-734B-C55E-43BFBD88CEA3}"/>
              </a:ext>
            </a:extLst>
          </p:cNvPr>
          <p:cNvSpPr/>
          <p:nvPr/>
        </p:nvSpPr>
        <p:spPr>
          <a:xfrm>
            <a:off x="2460959" y="3053668"/>
            <a:ext cx="4924043" cy="10044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each target sequence position,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4, 3, 3, 3 is the index of the maximum value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44318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D3E5C06-1B9E-7F8E-69B3-7885BA0A0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007" y="2328042"/>
            <a:ext cx="4220164" cy="68589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79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5269093-C2B7-1644-4E56-D0A69B91E596}"/>
              </a:ext>
            </a:extLst>
          </p:cNvPr>
          <p:cNvSpPr txBox="1"/>
          <p:nvPr/>
        </p:nvSpPr>
        <p:spPr>
          <a:xfrm>
            <a:off x="925551" y="1239091"/>
            <a:ext cx="605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Let’s discuss what this matrix means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F4E852B-7554-8E83-5807-67C231BC9148}"/>
              </a:ext>
            </a:extLst>
          </p:cNvPr>
          <p:cNvSpPr/>
          <p:nvPr/>
        </p:nvSpPr>
        <p:spPr>
          <a:xfrm>
            <a:off x="2640538" y="1807512"/>
            <a:ext cx="3075709" cy="48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output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(1, 4, 7)</a:t>
            </a:r>
            <a:endParaRPr lang="ko-KR" altLang="en-US" sz="14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46790A3-BEB1-00A9-FDFE-FC9DF94FCA28}"/>
              </a:ext>
            </a:extLst>
          </p:cNvPr>
          <p:cNvSpPr/>
          <p:nvPr/>
        </p:nvSpPr>
        <p:spPr>
          <a:xfrm>
            <a:off x="4350327" y="2306784"/>
            <a:ext cx="572654" cy="1990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5A359B8-B897-9848-3B65-64EDC56AC9CE}"/>
              </a:ext>
            </a:extLst>
          </p:cNvPr>
          <p:cNvSpPr/>
          <p:nvPr/>
        </p:nvSpPr>
        <p:spPr>
          <a:xfrm>
            <a:off x="3786909" y="2477656"/>
            <a:ext cx="572654" cy="1990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DFAAC44-E217-18C5-ABD2-9079E238D915}"/>
              </a:ext>
            </a:extLst>
          </p:cNvPr>
          <p:cNvSpPr/>
          <p:nvPr/>
        </p:nvSpPr>
        <p:spPr>
          <a:xfrm>
            <a:off x="3796145" y="2627270"/>
            <a:ext cx="572654" cy="1990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BA1355B-3C6A-5451-740D-E97A98855A96}"/>
              </a:ext>
            </a:extLst>
          </p:cNvPr>
          <p:cNvSpPr/>
          <p:nvPr/>
        </p:nvSpPr>
        <p:spPr>
          <a:xfrm>
            <a:off x="3796145" y="2808842"/>
            <a:ext cx="572654" cy="1990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AF92E9B-D5FC-B97B-891D-6112AD5EBD85}"/>
              </a:ext>
            </a:extLst>
          </p:cNvPr>
          <p:cNvCxnSpPr>
            <a:cxnSpLocks/>
          </p:cNvCxnSpPr>
          <p:nvPr/>
        </p:nvCxnSpPr>
        <p:spPr>
          <a:xfrm flipV="1">
            <a:off x="10174562" y="4803661"/>
            <a:ext cx="0" cy="44238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D3B1EDC-FDD3-5B08-CC1D-4ADC51B79BD5}"/>
              </a:ext>
            </a:extLst>
          </p:cNvPr>
          <p:cNvSpPr/>
          <p:nvPr/>
        </p:nvSpPr>
        <p:spPr>
          <a:xfrm>
            <a:off x="8929504" y="2623347"/>
            <a:ext cx="2537250" cy="68508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probability matrix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7309CB-4E8B-2546-9E40-F56904F29E97}"/>
              </a:ext>
            </a:extLst>
          </p:cNvPr>
          <p:cNvSpPr/>
          <p:nvPr/>
        </p:nvSpPr>
        <p:spPr>
          <a:xfrm>
            <a:off x="9261459" y="3827875"/>
            <a:ext cx="1826205" cy="26726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FE8769-C288-259F-A126-1E0D648D02A1}"/>
              </a:ext>
            </a:extLst>
          </p:cNvPr>
          <p:cNvSpPr/>
          <p:nvPr/>
        </p:nvSpPr>
        <p:spPr>
          <a:xfrm>
            <a:off x="9388005" y="5251797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5, 4]]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41F03A4-4B33-8009-0EF0-C02D566B5A17}"/>
              </a:ext>
            </a:extLst>
          </p:cNvPr>
          <p:cNvCxnSpPr>
            <a:cxnSpLocks/>
          </p:cNvCxnSpPr>
          <p:nvPr/>
        </p:nvCxnSpPr>
        <p:spPr>
          <a:xfrm flipV="1">
            <a:off x="10198129" y="1859767"/>
            <a:ext cx="0" cy="763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B0EA07-0372-DE4E-B409-F5411099F231}"/>
              </a:ext>
            </a:extLst>
          </p:cNvPr>
          <p:cNvSpPr/>
          <p:nvPr/>
        </p:nvSpPr>
        <p:spPr>
          <a:xfrm>
            <a:off x="9272889" y="4536392"/>
            <a:ext cx="1826205" cy="26726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7DDD1F3-462F-A4F3-BC48-AA47CE660B33}"/>
              </a:ext>
            </a:extLst>
          </p:cNvPr>
          <p:cNvCxnSpPr>
            <a:cxnSpLocks/>
          </p:cNvCxnSpPr>
          <p:nvPr/>
        </p:nvCxnSpPr>
        <p:spPr>
          <a:xfrm flipV="1">
            <a:off x="10185991" y="4084773"/>
            <a:ext cx="0" cy="44238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2A68872-1C67-B7A0-6A69-D5EA4404ED2E}"/>
              </a:ext>
            </a:extLst>
          </p:cNvPr>
          <p:cNvCxnSpPr>
            <a:cxnSpLocks/>
          </p:cNvCxnSpPr>
          <p:nvPr/>
        </p:nvCxnSpPr>
        <p:spPr>
          <a:xfrm flipV="1">
            <a:off x="10198129" y="3359518"/>
            <a:ext cx="0" cy="445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790FBA-EE01-F5DF-72D4-E5D678DFF33E}"/>
              </a:ext>
            </a:extLst>
          </p:cNvPr>
          <p:cNvSpPr/>
          <p:nvPr/>
        </p:nvSpPr>
        <p:spPr>
          <a:xfrm>
            <a:off x="9400141" y="1328095"/>
            <a:ext cx="1595975" cy="45418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[[4, 3, 3, 3]]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9A908E5-DAF7-E919-7E8B-9FC6A4D51F3C}"/>
              </a:ext>
            </a:extLst>
          </p:cNvPr>
          <p:cNvSpPr/>
          <p:nvPr/>
        </p:nvSpPr>
        <p:spPr>
          <a:xfrm>
            <a:off x="2460959" y="3053668"/>
            <a:ext cx="4924043" cy="10044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each target sequence position,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4, 3, 3, 3 is the index of the maximum value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334437-64C8-582F-83A5-9D37044E810C}"/>
              </a:ext>
            </a:extLst>
          </p:cNvPr>
          <p:cNvSpPr txBox="1"/>
          <p:nvPr/>
        </p:nvSpPr>
        <p:spPr>
          <a:xfrm>
            <a:off x="8033867" y="1361283"/>
            <a:ext cx="145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prediction 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7388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7F689E7-B168-04A5-CD2A-04F8B2970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836" y="2371936"/>
            <a:ext cx="3279728" cy="448606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B94D2DA-A2AB-2067-2C62-570EDC5DC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940778"/>
            <a:ext cx="10531016" cy="151837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CCA729-34A5-14F3-7842-6F7254BE7457}"/>
              </a:ext>
            </a:extLst>
          </p:cNvPr>
          <p:cNvSpPr txBox="1"/>
          <p:nvPr/>
        </p:nvSpPr>
        <p:spPr>
          <a:xfrm>
            <a:off x="925550" y="3381061"/>
            <a:ext cx="6269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 err="1"/>
              <a:t>final_layer</a:t>
            </a:r>
            <a:r>
              <a:rPr lang="en-US" altLang="ko-KR" dirty="0"/>
              <a:t> is a dense layer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61BED0-861E-DDAA-7437-92457B771434}"/>
              </a:ext>
            </a:extLst>
          </p:cNvPr>
          <p:cNvSpPr/>
          <p:nvPr/>
        </p:nvSpPr>
        <p:spPr>
          <a:xfrm>
            <a:off x="1252250" y="2192809"/>
            <a:ext cx="1443038" cy="2663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8EC36A-87CF-EF6B-6950-B0A987AA0507}"/>
              </a:ext>
            </a:extLst>
          </p:cNvPr>
          <p:cNvSpPr/>
          <p:nvPr/>
        </p:nvSpPr>
        <p:spPr>
          <a:xfrm>
            <a:off x="5948217" y="2892879"/>
            <a:ext cx="914401" cy="51764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E78096-D0B6-953F-6B81-B22F697BBFF5}"/>
              </a:ext>
            </a:extLst>
          </p:cNvPr>
          <p:cNvSpPr/>
          <p:nvPr/>
        </p:nvSpPr>
        <p:spPr>
          <a:xfrm>
            <a:off x="925550" y="940777"/>
            <a:ext cx="10531016" cy="123751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24886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D3E5C06-1B9E-7F8E-69B3-7885BA0A0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007" y="2328042"/>
            <a:ext cx="4220164" cy="68589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80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5269093-C2B7-1644-4E56-D0A69B91E596}"/>
              </a:ext>
            </a:extLst>
          </p:cNvPr>
          <p:cNvSpPr txBox="1"/>
          <p:nvPr/>
        </p:nvSpPr>
        <p:spPr>
          <a:xfrm>
            <a:off x="925551" y="1239091"/>
            <a:ext cx="605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Let’s discuss what this matrix means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F4E852B-7554-8E83-5807-67C231BC9148}"/>
              </a:ext>
            </a:extLst>
          </p:cNvPr>
          <p:cNvSpPr/>
          <p:nvPr/>
        </p:nvSpPr>
        <p:spPr>
          <a:xfrm>
            <a:off x="2640538" y="1807512"/>
            <a:ext cx="3075709" cy="48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output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(1, 4, 7)</a:t>
            </a:r>
            <a:endParaRPr lang="ko-KR" altLang="en-US" sz="14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46790A3-BEB1-00A9-FDFE-FC9DF94FCA28}"/>
              </a:ext>
            </a:extLst>
          </p:cNvPr>
          <p:cNvSpPr/>
          <p:nvPr/>
        </p:nvSpPr>
        <p:spPr>
          <a:xfrm>
            <a:off x="4350327" y="2306784"/>
            <a:ext cx="572654" cy="1990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5A359B8-B897-9848-3B65-64EDC56AC9CE}"/>
              </a:ext>
            </a:extLst>
          </p:cNvPr>
          <p:cNvSpPr/>
          <p:nvPr/>
        </p:nvSpPr>
        <p:spPr>
          <a:xfrm>
            <a:off x="3786909" y="2477656"/>
            <a:ext cx="572654" cy="1990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DFAAC44-E217-18C5-ABD2-9079E238D915}"/>
              </a:ext>
            </a:extLst>
          </p:cNvPr>
          <p:cNvSpPr/>
          <p:nvPr/>
        </p:nvSpPr>
        <p:spPr>
          <a:xfrm>
            <a:off x="3796145" y="2627270"/>
            <a:ext cx="572654" cy="1990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BA1355B-3C6A-5451-740D-E97A98855A96}"/>
              </a:ext>
            </a:extLst>
          </p:cNvPr>
          <p:cNvSpPr/>
          <p:nvPr/>
        </p:nvSpPr>
        <p:spPr>
          <a:xfrm>
            <a:off x="3796145" y="2808842"/>
            <a:ext cx="572654" cy="1990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AF92E9B-D5FC-B97B-891D-6112AD5EBD85}"/>
              </a:ext>
            </a:extLst>
          </p:cNvPr>
          <p:cNvCxnSpPr>
            <a:cxnSpLocks/>
          </p:cNvCxnSpPr>
          <p:nvPr/>
        </p:nvCxnSpPr>
        <p:spPr>
          <a:xfrm flipV="1">
            <a:off x="10174562" y="4803661"/>
            <a:ext cx="0" cy="44238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D3B1EDC-FDD3-5B08-CC1D-4ADC51B79BD5}"/>
              </a:ext>
            </a:extLst>
          </p:cNvPr>
          <p:cNvSpPr/>
          <p:nvPr/>
        </p:nvSpPr>
        <p:spPr>
          <a:xfrm>
            <a:off x="8929504" y="2623347"/>
            <a:ext cx="2537250" cy="68508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probability matrix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7309CB-4E8B-2546-9E40-F56904F29E97}"/>
              </a:ext>
            </a:extLst>
          </p:cNvPr>
          <p:cNvSpPr/>
          <p:nvPr/>
        </p:nvSpPr>
        <p:spPr>
          <a:xfrm>
            <a:off x="9261459" y="3827875"/>
            <a:ext cx="1826205" cy="26726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FE8769-C288-259F-A126-1E0D648D02A1}"/>
              </a:ext>
            </a:extLst>
          </p:cNvPr>
          <p:cNvSpPr/>
          <p:nvPr/>
        </p:nvSpPr>
        <p:spPr>
          <a:xfrm>
            <a:off x="9388005" y="5251797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5, 4]]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41F03A4-4B33-8009-0EF0-C02D566B5A17}"/>
              </a:ext>
            </a:extLst>
          </p:cNvPr>
          <p:cNvCxnSpPr>
            <a:cxnSpLocks/>
          </p:cNvCxnSpPr>
          <p:nvPr/>
        </p:nvCxnSpPr>
        <p:spPr>
          <a:xfrm flipV="1">
            <a:off x="10198129" y="1859767"/>
            <a:ext cx="0" cy="763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B0EA07-0372-DE4E-B409-F5411099F231}"/>
              </a:ext>
            </a:extLst>
          </p:cNvPr>
          <p:cNvSpPr/>
          <p:nvPr/>
        </p:nvSpPr>
        <p:spPr>
          <a:xfrm>
            <a:off x="9272889" y="4536392"/>
            <a:ext cx="1826205" cy="26726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7DDD1F3-462F-A4F3-BC48-AA47CE660B33}"/>
              </a:ext>
            </a:extLst>
          </p:cNvPr>
          <p:cNvCxnSpPr>
            <a:cxnSpLocks/>
          </p:cNvCxnSpPr>
          <p:nvPr/>
        </p:nvCxnSpPr>
        <p:spPr>
          <a:xfrm flipV="1">
            <a:off x="10185991" y="4084773"/>
            <a:ext cx="0" cy="44238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2A68872-1C67-B7A0-6A69-D5EA4404ED2E}"/>
              </a:ext>
            </a:extLst>
          </p:cNvPr>
          <p:cNvCxnSpPr>
            <a:cxnSpLocks/>
          </p:cNvCxnSpPr>
          <p:nvPr/>
        </p:nvCxnSpPr>
        <p:spPr>
          <a:xfrm flipV="1">
            <a:off x="10198129" y="3359518"/>
            <a:ext cx="0" cy="445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790FBA-EE01-F5DF-72D4-E5D678DFF33E}"/>
              </a:ext>
            </a:extLst>
          </p:cNvPr>
          <p:cNvSpPr/>
          <p:nvPr/>
        </p:nvSpPr>
        <p:spPr>
          <a:xfrm>
            <a:off x="9400141" y="1328095"/>
            <a:ext cx="1595975" cy="45418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[[4, 3, 3, 3]]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5D90C23-FEAC-32C1-6301-29812ECD4760}"/>
              </a:ext>
            </a:extLst>
          </p:cNvPr>
          <p:cNvSpPr/>
          <p:nvPr/>
        </p:nvSpPr>
        <p:spPr>
          <a:xfrm>
            <a:off x="9400141" y="238407"/>
            <a:ext cx="1595975" cy="45418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[[3, 5, 4, 2]]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화살표: 왼쪽/오른쪽 5">
            <a:extLst>
              <a:ext uri="{FF2B5EF4-FFF2-40B4-BE49-F238E27FC236}">
                <a16:creationId xmlns:a16="http://schemas.microsoft.com/office/drawing/2014/main" id="{370CE79A-1442-008A-943D-BB0BADF71A4A}"/>
              </a:ext>
            </a:extLst>
          </p:cNvPr>
          <p:cNvSpPr/>
          <p:nvPr/>
        </p:nvSpPr>
        <p:spPr>
          <a:xfrm>
            <a:off x="9982200" y="904358"/>
            <a:ext cx="475672" cy="225201"/>
          </a:xfrm>
          <a:prstGeom prst="leftRightArrow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68F4E84-FF18-A4BF-59CC-8DD4D0EC65B4}"/>
              </a:ext>
            </a:extLst>
          </p:cNvPr>
          <p:cNvSpPr/>
          <p:nvPr/>
        </p:nvSpPr>
        <p:spPr>
          <a:xfrm>
            <a:off x="2460959" y="3053668"/>
            <a:ext cx="4924043" cy="10044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each target sequence position,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4, 3, 3, 3 is the index of the maximum value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911E1F-6BD3-A1CB-4572-D778E9FC2B26}"/>
              </a:ext>
            </a:extLst>
          </p:cNvPr>
          <p:cNvSpPr txBox="1"/>
          <p:nvPr/>
        </p:nvSpPr>
        <p:spPr>
          <a:xfrm>
            <a:off x="8033867" y="1361283"/>
            <a:ext cx="145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prediction :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759385-A5CE-46FD-196B-A6ACD4DCD586}"/>
              </a:ext>
            </a:extLst>
          </p:cNvPr>
          <p:cNvSpPr txBox="1"/>
          <p:nvPr/>
        </p:nvSpPr>
        <p:spPr>
          <a:xfrm>
            <a:off x="8556539" y="275652"/>
            <a:ext cx="145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truth 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2506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D3E5C06-1B9E-7F8E-69B3-7885BA0A0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007" y="2328042"/>
            <a:ext cx="4220164" cy="68589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81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5269093-C2B7-1644-4E56-D0A69B91E596}"/>
              </a:ext>
            </a:extLst>
          </p:cNvPr>
          <p:cNvSpPr txBox="1"/>
          <p:nvPr/>
        </p:nvSpPr>
        <p:spPr>
          <a:xfrm>
            <a:off x="925551" y="1239091"/>
            <a:ext cx="605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Let’s discuss what this matrix means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F4E852B-7554-8E83-5807-67C231BC9148}"/>
              </a:ext>
            </a:extLst>
          </p:cNvPr>
          <p:cNvSpPr/>
          <p:nvPr/>
        </p:nvSpPr>
        <p:spPr>
          <a:xfrm>
            <a:off x="2640538" y="1807512"/>
            <a:ext cx="3075709" cy="48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output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(1, 4, 7)</a:t>
            </a:r>
            <a:endParaRPr lang="ko-KR" altLang="en-US" sz="14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46790A3-BEB1-00A9-FDFE-FC9DF94FCA28}"/>
              </a:ext>
            </a:extLst>
          </p:cNvPr>
          <p:cNvSpPr/>
          <p:nvPr/>
        </p:nvSpPr>
        <p:spPr>
          <a:xfrm>
            <a:off x="4350327" y="2306784"/>
            <a:ext cx="572654" cy="1990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5A359B8-B897-9848-3B65-64EDC56AC9CE}"/>
              </a:ext>
            </a:extLst>
          </p:cNvPr>
          <p:cNvSpPr/>
          <p:nvPr/>
        </p:nvSpPr>
        <p:spPr>
          <a:xfrm>
            <a:off x="3786909" y="2477656"/>
            <a:ext cx="572654" cy="1990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DFAAC44-E217-18C5-ABD2-9079E238D915}"/>
              </a:ext>
            </a:extLst>
          </p:cNvPr>
          <p:cNvSpPr/>
          <p:nvPr/>
        </p:nvSpPr>
        <p:spPr>
          <a:xfrm>
            <a:off x="3796145" y="2627270"/>
            <a:ext cx="572654" cy="1990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BA1355B-3C6A-5451-740D-E97A98855A96}"/>
              </a:ext>
            </a:extLst>
          </p:cNvPr>
          <p:cNvSpPr/>
          <p:nvPr/>
        </p:nvSpPr>
        <p:spPr>
          <a:xfrm>
            <a:off x="3796145" y="2808842"/>
            <a:ext cx="572654" cy="1990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AF92E9B-D5FC-B97B-891D-6112AD5EBD85}"/>
              </a:ext>
            </a:extLst>
          </p:cNvPr>
          <p:cNvCxnSpPr>
            <a:cxnSpLocks/>
          </p:cNvCxnSpPr>
          <p:nvPr/>
        </p:nvCxnSpPr>
        <p:spPr>
          <a:xfrm flipV="1">
            <a:off x="10174562" y="4803661"/>
            <a:ext cx="0" cy="44238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D3B1EDC-FDD3-5B08-CC1D-4ADC51B79BD5}"/>
              </a:ext>
            </a:extLst>
          </p:cNvPr>
          <p:cNvSpPr/>
          <p:nvPr/>
        </p:nvSpPr>
        <p:spPr>
          <a:xfrm>
            <a:off x="8929504" y="2623347"/>
            <a:ext cx="2537250" cy="68508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probability matrix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7309CB-4E8B-2546-9E40-F56904F29E97}"/>
              </a:ext>
            </a:extLst>
          </p:cNvPr>
          <p:cNvSpPr/>
          <p:nvPr/>
        </p:nvSpPr>
        <p:spPr>
          <a:xfrm>
            <a:off x="9261459" y="3827875"/>
            <a:ext cx="1826205" cy="26726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FE8769-C288-259F-A126-1E0D648D02A1}"/>
              </a:ext>
            </a:extLst>
          </p:cNvPr>
          <p:cNvSpPr/>
          <p:nvPr/>
        </p:nvSpPr>
        <p:spPr>
          <a:xfrm>
            <a:off x="9388005" y="5251797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5, 4]]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41F03A4-4B33-8009-0EF0-C02D566B5A17}"/>
              </a:ext>
            </a:extLst>
          </p:cNvPr>
          <p:cNvCxnSpPr>
            <a:cxnSpLocks/>
          </p:cNvCxnSpPr>
          <p:nvPr/>
        </p:nvCxnSpPr>
        <p:spPr>
          <a:xfrm flipV="1">
            <a:off x="10198129" y="1859767"/>
            <a:ext cx="0" cy="763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B0EA07-0372-DE4E-B409-F5411099F231}"/>
              </a:ext>
            </a:extLst>
          </p:cNvPr>
          <p:cNvSpPr/>
          <p:nvPr/>
        </p:nvSpPr>
        <p:spPr>
          <a:xfrm>
            <a:off x="9272889" y="4536392"/>
            <a:ext cx="1826205" cy="26726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7DDD1F3-462F-A4F3-BC48-AA47CE660B33}"/>
              </a:ext>
            </a:extLst>
          </p:cNvPr>
          <p:cNvCxnSpPr>
            <a:cxnSpLocks/>
          </p:cNvCxnSpPr>
          <p:nvPr/>
        </p:nvCxnSpPr>
        <p:spPr>
          <a:xfrm flipV="1">
            <a:off x="10185991" y="4084773"/>
            <a:ext cx="0" cy="44238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2A68872-1C67-B7A0-6A69-D5EA4404ED2E}"/>
              </a:ext>
            </a:extLst>
          </p:cNvPr>
          <p:cNvCxnSpPr>
            <a:cxnSpLocks/>
          </p:cNvCxnSpPr>
          <p:nvPr/>
        </p:nvCxnSpPr>
        <p:spPr>
          <a:xfrm flipV="1">
            <a:off x="10198129" y="3359518"/>
            <a:ext cx="0" cy="445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790FBA-EE01-F5DF-72D4-E5D678DFF33E}"/>
              </a:ext>
            </a:extLst>
          </p:cNvPr>
          <p:cNvSpPr/>
          <p:nvPr/>
        </p:nvSpPr>
        <p:spPr>
          <a:xfrm>
            <a:off x="9400141" y="1328095"/>
            <a:ext cx="1595975" cy="45418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[[4, 3, 3, 3]]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5D90C23-FEAC-32C1-6301-29812ECD4760}"/>
              </a:ext>
            </a:extLst>
          </p:cNvPr>
          <p:cNvSpPr/>
          <p:nvPr/>
        </p:nvSpPr>
        <p:spPr>
          <a:xfrm>
            <a:off x="9400141" y="238407"/>
            <a:ext cx="1595975" cy="45418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[[3, 5, 4, 2]]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화살표: 왼쪽/오른쪽 5">
            <a:extLst>
              <a:ext uri="{FF2B5EF4-FFF2-40B4-BE49-F238E27FC236}">
                <a16:creationId xmlns:a16="http://schemas.microsoft.com/office/drawing/2014/main" id="{370CE79A-1442-008A-943D-BB0BADF71A4A}"/>
              </a:ext>
            </a:extLst>
          </p:cNvPr>
          <p:cNvSpPr/>
          <p:nvPr/>
        </p:nvSpPr>
        <p:spPr>
          <a:xfrm>
            <a:off x="9982200" y="904358"/>
            <a:ext cx="475672" cy="225201"/>
          </a:xfrm>
          <a:prstGeom prst="leftRightArrow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68F4E84-FF18-A4BF-59CC-8DD4D0EC65B4}"/>
              </a:ext>
            </a:extLst>
          </p:cNvPr>
          <p:cNvSpPr/>
          <p:nvPr/>
        </p:nvSpPr>
        <p:spPr>
          <a:xfrm>
            <a:off x="2460959" y="3053668"/>
            <a:ext cx="4924043" cy="10044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each target sequence position,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4, 3, 3, 3 is the index of the maximum value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911E1F-6BD3-A1CB-4572-D778E9FC2B26}"/>
              </a:ext>
            </a:extLst>
          </p:cNvPr>
          <p:cNvSpPr txBox="1"/>
          <p:nvPr/>
        </p:nvSpPr>
        <p:spPr>
          <a:xfrm>
            <a:off x="8033867" y="1361283"/>
            <a:ext cx="145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prediction :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759385-A5CE-46FD-196B-A6ACD4DCD586}"/>
              </a:ext>
            </a:extLst>
          </p:cNvPr>
          <p:cNvSpPr txBox="1"/>
          <p:nvPr/>
        </p:nvSpPr>
        <p:spPr>
          <a:xfrm>
            <a:off x="8556539" y="275652"/>
            <a:ext cx="145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truth :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2FE18C4-F586-B551-4652-9F8A49530AE4}"/>
              </a:ext>
            </a:extLst>
          </p:cNvPr>
          <p:cNvCxnSpPr>
            <a:cxnSpLocks/>
          </p:cNvCxnSpPr>
          <p:nvPr/>
        </p:nvCxnSpPr>
        <p:spPr>
          <a:xfrm flipH="1">
            <a:off x="8340436" y="1007699"/>
            <a:ext cx="16352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7ACE0A-E45D-749A-1C60-1D50DCB8341F}"/>
              </a:ext>
            </a:extLst>
          </p:cNvPr>
          <p:cNvSpPr/>
          <p:nvPr/>
        </p:nvSpPr>
        <p:spPr>
          <a:xfrm>
            <a:off x="6991928" y="700624"/>
            <a:ext cx="1311564" cy="61415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83913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82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AF92E9B-D5FC-B97B-891D-6112AD5EBD85}"/>
              </a:ext>
            </a:extLst>
          </p:cNvPr>
          <p:cNvCxnSpPr>
            <a:cxnSpLocks/>
          </p:cNvCxnSpPr>
          <p:nvPr/>
        </p:nvCxnSpPr>
        <p:spPr>
          <a:xfrm flipV="1">
            <a:off x="10174562" y="4803661"/>
            <a:ext cx="0" cy="44238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D3B1EDC-FDD3-5B08-CC1D-4ADC51B79BD5}"/>
              </a:ext>
            </a:extLst>
          </p:cNvPr>
          <p:cNvSpPr/>
          <p:nvPr/>
        </p:nvSpPr>
        <p:spPr>
          <a:xfrm>
            <a:off x="8929504" y="2623347"/>
            <a:ext cx="2537250" cy="68508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probability matrix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7309CB-4E8B-2546-9E40-F56904F29E97}"/>
              </a:ext>
            </a:extLst>
          </p:cNvPr>
          <p:cNvSpPr/>
          <p:nvPr/>
        </p:nvSpPr>
        <p:spPr>
          <a:xfrm>
            <a:off x="9261459" y="3827875"/>
            <a:ext cx="1826205" cy="26726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FE8769-C288-259F-A126-1E0D648D02A1}"/>
              </a:ext>
            </a:extLst>
          </p:cNvPr>
          <p:cNvSpPr/>
          <p:nvPr/>
        </p:nvSpPr>
        <p:spPr>
          <a:xfrm>
            <a:off x="9388005" y="5251797"/>
            <a:ext cx="1595975" cy="4541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5, 4]]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41F03A4-4B33-8009-0EF0-C02D566B5A17}"/>
              </a:ext>
            </a:extLst>
          </p:cNvPr>
          <p:cNvCxnSpPr>
            <a:cxnSpLocks/>
          </p:cNvCxnSpPr>
          <p:nvPr/>
        </p:nvCxnSpPr>
        <p:spPr>
          <a:xfrm flipV="1">
            <a:off x="10198129" y="1859767"/>
            <a:ext cx="0" cy="763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B0EA07-0372-DE4E-B409-F5411099F231}"/>
              </a:ext>
            </a:extLst>
          </p:cNvPr>
          <p:cNvSpPr/>
          <p:nvPr/>
        </p:nvSpPr>
        <p:spPr>
          <a:xfrm>
            <a:off x="9272889" y="4536392"/>
            <a:ext cx="1826205" cy="26726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7DDD1F3-462F-A4F3-BC48-AA47CE660B33}"/>
              </a:ext>
            </a:extLst>
          </p:cNvPr>
          <p:cNvCxnSpPr>
            <a:cxnSpLocks/>
          </p:cNvCxnSpPr>
          <p:nvPr/>
        </p:nvCxnSpPr>
        <p:spPr>
          <a:xfrm flipV="1">
            <a:off x="10185991" y="4084773"/>
            <a:ext cx="0" cy="44238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2A68872-1C67-B7A0-6A69-D5EA4404ED2E}"/>
              </a:ext>
            </a:extLst>
          </p:cNvPr>
          <p:cNvCxnSpPr>
            <a:cxnSpLocks/>
          </p:cNvCxnSpPr>
          <p:nvPr/>
        </p:nvCxnSpPr>
        <p:spPr>
          <a:xfrm flipV="1">
            <a:off x="10198129" y="3359518"/>
            <a:ext cx="0" cy="445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790FBA-EE01-F5DF-72D4-E5D678DFF33E}"/>
              </a:ext>
            </a:extLst>
          </p:cNvPr>
          <p:cNvSpPr/>
          <p:nvPr/>
        </p:nvSpPr>
        <p:spPr>
          <a:xfrm>
            <a:off x="9400141" y="1328095"/>
            <a:ext cx="1595975" cy="45418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[[4, 3, 3, 3]]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5D90C23-FEAC-32C1-6301-29812ECD4760}"/>
              </a:ext>
            </a:extLst>
          </p:cNvPr>
          <p:cNvSpPr/>
          <p:nvPr/>
        </p:nvSpPr>
        <p:spPr>
          <a:xfrm>
            <a:off x="9400141" y="238407"/>
            <a:ext cx="1595975" cy="45418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[[3, 5, 4, 2]]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화살표: 왼쪽/오른쪽 5">
            <a:extLst>
              <a:ext uri="{FF2B5EF4-FFF2-40B4-BE49-F238E27FC236}">
                <a16:creationId xmlns:a16="http://schemas.microsoft.com/office/drawing/2014/main" id="{370CE79A-1442-008A-943D-BB0BADF71A4A}"/>
              </a:ext>
            </a:extLst>
          </p:cNvPr>
          <p:cNvSpPr/>
          <p:nvPr/>
        </p:nvSpPr>
        <p:spPr>
          <a:xfrm>
            <a:off x="9982200" y="904358"/>
            <a:ext cx="475672" cy="225201"/>
          </a:xfrm>
          <a:prstGeom prst="leftRightArrow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911E1F-6BD3-A1CB-4572-D778E9FC2B26}"/>
              </a:ext>
            </a:extLst>
          </p:cNvPr>
          <p:cNvSpPr txBox="1"/>
          <p:nvPr/>
        </p:nvSpPr>
        <p:spPr>
          <a:xfrm>
            <a:off x="8033867" y="1361283"/>
            <a:ext cx="145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prediction :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759385-A5CE-46FD-196B-A6ACD4DCD586}"/>
              </a:ext>
            </a:extLst>
          </p:cNvPr>
          <p:cNvSpPr txBox="1"/>
          <p:nvPr/>
        </p:nvSpPr>
        <p:spPr>
          <a:xfrm>
            <a:off x="8556539" y="275652"/>
            <a:ext cx="145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truth :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2FE18C4-F586-B551-4652-9F8A49530AE4}"/>
              </a:ext>
            </a:extLst>
          </p:cNvPr>
          <p:cNvCxnSpPr>
            <a:cxnSpLocks/>
          </p:cNvCxnSpPr>
          <p:nvPr/>
        </p:nvCxnSpPr>
        <p:spPr>
          <a:xfrm flipH="1">
            <a:off x="8340436" y="1007699"/>
            <a:ext cx="16352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7ACE0A-E45D-749A-1C60-1D50DCB8341F}"/>
              </a:ext>
            </a:extLst>
          </p:cNvPr>
          <p:cNvSpPr/>
          <p:nvPr/>
        </p:nvSpPr>
        <p:spPr>
          <a:xfrm>
            <a:off x="6991928" y="700624"/>
            <a:ext cx="1311564" cy="61415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Loss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942502-06C8-E597-462C-7F21435F3C5B}"/>
              </a:ext>
            </a:extLst>
          </p:cNvPr>
          <p:cNvSpPr txBox="1"/>
          <p:nvPr/>
        </p:nvSpPr>
        <p:spPr>
          <a:xfrm>
            <a:off x="925551" y="1239091"/>
            <a:ext cx="6057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So, we can train the model</a:t>
            </a:r>
          </a:p>
          <a:p>
            <a:r>
              <a:rPr lang="en-US" altLang="ko-KR" dirty="0"/>
              <a:t>    with the steps we have discussed.</a:t>
            </a:r>
          </a:p>
        </p:txBody>
      </p:sp>
    </p:spTree>
    <p:extLst>
      <p:ext uri="{BB962C8B-B14F-4D97-AF65-F5344CB8AC3E}">
        <p14:creationId xmlns:p14="http://schemas.microsoft.com/office/powerpoint/2010/main" val="400634491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83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68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DE216DA-D073-2294-1F03-46FDA0980892}"/>
              </a:ext>
            </a:extLst>
          </p:cNvPr>
          <p:cNvSpPr txBox="1"/>
          <p:nvPr/>
        </p:nvSpPr>
        <p:spPr>
          <a:xfrm>
            <a:off x="925551" y="1620500"/>
            <a:ext cx="92283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Transformer processes one batch of sequences</a:t>
            </a:r>
          </a:p>
          <a:p>
            <a:endParaRPr lang="en-US" altLang="ko-KR" dirty="0"/>
          </a:p>
          <a:p>
            <a:r>
              <a:rPr lang="en-US" altLang="ko-KR" dirty="0"/>
              <a:t>    We can train the whole batch, repeatedly calling Transformer</a:t>
            </a:r>
          </a:p>
        </p:txBody>
      </p:sp>
    </p:spTree>
    <p:extLst>
      <p:ext uri="{BB962C8B-B14F-4D97-AF65-F5344CB8AC3E}">
        <p14:creationId xmlns:p14="http://schemas.microsoft.com/office/powerpoint/2010/main" val="377694147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84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68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C589C4D-712F-78D2-BCF5-3592C0E8D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932103"/>
            <a:ext cx="5368023" cy="20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206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85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68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C589C4D-712F-78D2-BCF5-3592C0E8D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932103"/>
            <a:ext cx="5368023" cy="20085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B8A44FA-3F32-85EF-9A6F-393CF17C1AA7}"/>
              </a:ext>
            </a:extLst>
          </p:cNvPr>
          <p:cNvSpPr/>
          <p:nvPr/>
        </p:nvSpPr>
        <p:spPr>
          <a:xfrm>
            <a:off x="3609562" y="1741713"/>
            <a:ext cx="5670158" cy="71845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epoch = every batches in train data is trained once</a:t>
            </a:r>
            <a:endParaRPr lang="ko-KR" altLang="en-US" dirty="0">
              <a:ln w="0"/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A63F2A-6266-AD79-8C0B-7C799CBDB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169" y="2285976"/>
            <a:ext cx="1141014" cy="365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4EC7F0-C89B-C3ED-F2DB-947B470B21CA}"/>
              </a:ext>
            </a:extLst>
          </p:cNvPr>
          <p:cNvSpPr txBox="1"/>
          <p:nvPr/>
        </p:nvSpPr>
        <p:spPr>
          <a:xfrm>
            <a:off x="7985890" y="2681267"/>
            <a:ext cx="39926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EPOCHS : How many times</a:t>
            </a:r>
          </a:p>
          <a:p>
            <a:r>
              <a:rPr lang="en-US" altLang="ko-KR" dirty="0"/>
              <a:t>    will the entire dataset be trained?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5BE685-5046-1DD2-C257-26E78BD4F311}"/>
              </a:ext>
            </a:extLst>
          </p:cNvPr>
          <p:cNvSpPr/>
          <p:nvPr/>
        </p:nvSpPr>
        <p:spPr>
          <a:xfrm>
            <a:off x="925551" y="2460171"/>
            <a:ext cx="5368023" cy="148045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40640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86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68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C589C4D-712F-78D2-BCF5-3592C0E8D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932103"/>
            <a:ext cx="5368023" cy="20085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4865351-9BA1-C25C-CBB2-F3A0FFB8FE3B}"/>
              </a:ext>
            </a:extLst>
          </p:cNvPr>
          <p:cNvSpPr/>
          <p:nvPr/>
        </p:nvSpPr>
        <p:spPr>
          <a:xfrm>
            <a:off x="925551" y="1932103"/>
            <a:ext cx="5368023" cy="51718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D0020D-F3E8-2E18-7E99-BF607B077371}"/>
              </a:ext>
            </a:extLst>
          </p:cNvPr>
          <p:cNvSpPr/>
          <p:nvPr/>
        </p:nvSpPr>
        <p:spPr>
          <a:xfrm>
            <a:off x="925551" y="2964309"/>
            <a:ext cx="5368023" cy="97631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E75270-985E-B88A-F62B-D1E605DB5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428" y="1565086"/>
            <a:ext cx="5368023" cy="56505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6C15CB3-2533-F654-086C-E980B74F98C0}"/>
              </a:ext>
            </a:extLst>
          </p:cNvPr>
          <p:cNvSpPr/>
          <p:nvPr/>
        </p:nvSpPr>
        <p:spPr>
          <a:xfrm>
            <a:off x="6548427" y="2347568"/>
            <a:ext cx="5368024" cy="97631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</a:rPr>
              <a:t>train_loss</a:t>
            </a:r>
            <a:r>
              <a:rPr lang="en-US" altLang="ko-KR" dirty="0">
                <a:ln w="0"/>
                <a:solidFill>
                  <a:schemeClr val="tx1"/>
                </a:solidFill>
              </a:rPr>
              <a:t> and </a:t>
            </a:r>
            <a:r>
              <a:rPr lang="en-US" altLang="ko-KR" dirty="0" err="1">
                <a:ln w="0"/>
                <a:solidFill>
                  <a:schemeClr val="tx1"/>
                </a:solidFill>
              </a:rPr>
              <a:t>train_accuracy</a:t>
            </a:r>
            <a:endParaRPr lang="en-US" altLang="ko-KR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will store the mean value of input matrix.</a:t>
            </a:r>
            <a:endParaRPr lang="ko-KR" altLang="en-US" dirty="0">
              <a:ln w="0"/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31092B-83DB-8762-D807-6FB3645A1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427" y="3578683"/>
            <a:ext cx="5368023" cy="5881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740928B-64DC-B550-6AA3-1BB34AACD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8426" y="4397698"/>
            <a:ext cx="4805373" cy="62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497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87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68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C589C4D-712F-78D2-BCF5-3592C0E8D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932750"/>
            <a:ext cx="5368023" cy="20085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A93DFC7-1893-5DF4-BC9E-59612463BCD8}"/>
              </a:ext>
            </a:extLst>
          </p:cNvPr>
          <p:cNvSpPr/>
          <p:nvPr/>
        </p:nvSpPr>
        <p:spPr>
          <a:xfrm>
            <a:off x="925551" y="1932103"/>
            <a:ext cx="5368023" cy="122052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E274FB2-3290-69D1-F5BD-B98FC6F40172}"/>
              </a:ext>
            </a:extLst>
          </p:cNvPr>
          <p:cNvSpPr/>
          <p:nvPr/>
        </p:nvSpPr>
        <p:spPr>
          <a:xfrm>
            <a:off x="1801503" y="3342237"/>
            <a:ext cx="532263" cy="28660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8CF7BF4-5034-AE91-B183-1BCD947021E0}"/>
              </a:ext>
            </a:extLst>
          </p:cNvPr>
          <p:cNvSpPr/>
          <p:nvPr/>
        </p:nvSpPr>
        <p:spPr>
          <a:xfrm>
            <a:off x="4661649" y="3342236"/>
            <a:ext cx="1447999" cy="28660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AD7147E-C76B-BF76-EFDD-391330B06A89}"/>
              </a:ext>
            </a:extLst>
          </p:cNvPr>
          <p:cNvCxnSpPr>
            <a:cxnSpLocks/>
          </p:cNvCxnSpPr>
          <p:nvPr/>
        </p:nvCxnSpPr>
        <p:spPr>
          <a:xfrm>
            <a:off x="5385648" y="3624449"/>
            <a:ext cx="0" cy="71315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65BE60F-8241-4BD8-10DA-6CF2BEB6573D}"/>
              </a:ext>
            </a:extLst>
          </p:cNvPr>
          <p:cNvSpPr txBox="1"/>
          <p:nvPr/>
        </p:nvSpPr>
        <p:spPr>
          <a:xfrm>
            <a:off x="5240741" y="4373686"/>
            <a:ext cx="54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?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18728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88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68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C589C4D-712F-78D2-BCF5-3592C0E8D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932750"/>
            <a:ext cx="5368023" cy="20085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A93DFC7-1893-5DF4-BC9E-59612463BCD8}"/>
              </a:ext>
            </a:extLst>
          </p:cNvPr>
          <p:cNvSpPr/>
          <p:nvPr/>
        </p:nvSpPr>
        <p:spPr>
          <a:xfrm>
            <a:off x="925551" y="1932103"/>
            <a:ext cx="5368023" cy="122052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8CF7BF4-5034-AE91-B183-1BCD947021E0}"/>
              </a:ext>
            </a:extLst>
          </p:cNvPr>
          <p:cNvSpPr/>
          <p:nvPr/>
        </p:nvSpPr>
        <p:spPr>
          <a:xfrm>
            <a:off x="4661649" y="3342236"/>
            <a:ext cx="1447999" cy="28660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A70F194-4BBE-27BB-ED50-433523EFE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10" y="4327364"/>
            <a:ext cx="6644925" cy="25828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C0A2C6-87D9-1C7C-ACF5-CB4346F64785}"/>
              </a:ext>
            </a:extLst>
          </p:cNvPr>
          <p:cNvSpPr/>
          <p:nvPr/>
        </p:nvSpPr>
        <p:spPr>
          <a:xfrm>
            <a:off x="1561651" y="4776716"/>
            <a:ext cx="3099998" cy="15796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train_examples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8D25FDB-4959-7CAD-1C9B-F03DE5CC3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562" y="5182782"/>
            <a:ext cx="6707425" cy="90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5237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89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68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C589C4D-712F-78D2-BCF5-3592C0E8D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932750"/>
            <a:ext cx="5368023" cy="20085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A93DFC7-1893-5DF4-BC9E-59612463BCD8}"/>
              </a:ext>
            </a:extLst>
          </p:cNvPr>
          <p:cNvSpPr/>
          <p:nvPr/>
        </p:nvSpPr>
        <p:spPr>
          <a:xfrm>
            <a:off x="925551" y="1932103"/>
            <a:ext cx="5368023" cy="122052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8CF7BF4-5034-AE91-B183-1BCD947021E0}"/>
              </a:ext>
            </a:extLst>
          </p:cNvPr>
          <p:cNvSpPr/>
          <p:nvPr/>
        </p:nvSpPr>
        <p:spPr>
          <a:xfrm>
            <a:off x="4661649" y="3342236"/>
            <a:ext cx="1447999" cy="28660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A70F194-4BBE-27BB-ED50-433523EFE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10" y="4327364"/>
            <a:ext cx="6644925" cy="25828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C0A2C6-87D9-1C7C-ACF5-CB4346F64785}"/>
              </a:ext>
            </a:extLst>
          </p:cNvPr>
          <p:cNvSpPr/>
          <p:nvPr/>
        </p:nvSpPr>
        <p:spPr>
          <a:xfrm>
            <a:off x="1561651" y="4776716"/>
            <a:ext cx="3099998" cy="15796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train_examples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C731C6A-99A9-3972-DC79-D131A88BE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574" y="1139069"/>
            <a:ext cx="5615324" cy="17362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86695E6-FE22-7D78-7375-61F939686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3574" y="2877620"/>
            <a:ext cx="4255518" cy="258283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95CD087-127A-7FBB-98A1-1768CB2EDFFD}"/>
              </a:ext>
            </a:extLst>
          </p:cNvPr>
          <p:cNvSpPr/>
          <p:nvPr/>
        </p:nvSpPr>
        <p:spPr>
          <a:xfrm>
            <a:off x="4757851" y="5311997"/>
            <a:ext cx="627797" cy="5090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7E5F46-1039-2054-2BF0-1AB56DCDC554}"/>
              </a:ext>
            </a:extLst>
          </p:cNvPr>
          <p:cNvSpPr/>
          <p:nvPr/>
        </p:nvSpPr>
        <p:spPr>
          <a:xfrm>
            <a:off x="1787857" y="3342236"/>
            <a:ext cx="1719618" cy="258778"/>
          </a:xfrm>
          <a:prstGeom prst="rect">
            <a:avLst/>
          </a:prstGeom>
          <a:solidFill>
            <a:srgbClr val="FFCCFF">
              <a:alpha val="27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97D6DA-2AC7-FA98-8121-78D1CE8951A3}"/>
              </a:ext>
            </a:extLst>
          </p:cNvPr>
          <p:cNvSpPr/>
          <p:nvPr/>
        </p:nvSpPr>
        <p:spPr>
          <a:xfrm>
            <a:off x="5483306" y="5051408"/>
            <a:ext cx="3127294" cy="1044353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train_batches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is a tuple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batch_num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(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tar))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D0A846-AD6F-C910-E317-A2452A476979}"/>
              </a:ext>
            </a:extLst>
          </p:cNvPr>
          <p:cNvSpPr/>
          <p:nvPr/>
        </p:nvSpPr>
        <p:spPr>
          <a:xfrm>
            <a:off x="8610600" y="4988256"/>
            <a:ext cx="3127294" cy="11565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tar is a matrix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shape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batch_size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seq_len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6550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B494E42-830F-2889-BC8F-F58873961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885502"/>
            <a:ext cx="6640945" cy="250152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41629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90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68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C589C4D-712F-78D2-BCF5-3592C0E8D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932750"/>
            <a:ext cx="5368023" cy="20085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A93DFC7-1893-5DF4-BC9E-59612463BCD8}"/>
              </a:ext>
            </a:extLst>
          </p:cNvPr>
          <p:cNvSpPr/>
          <p:nvPr/>
        </p:nvSpPr>
        <p:spPr>
          <a:xfrm>
            <a:off x="925551" y="1932103"/>
            <a:ext cx="5368023" cy="122052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8CF7BF4-5034-AE91-B183-1BCD947021E0}"/>
              </a:ext>
            </a:extLst>
          </p:cNvPr>
          <p:cNvSpPr/>
          <p:nvPr/>
        </p:nvSpPr>
        <p:spPr>
          <a:xfrm>
            <a:off x="4661649" y="3342236"/>
            <a:ext cx="1447999" cy="28660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A70F194-4BBE-27BB-ED50-433523EFE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10" y="4327364"/>
            <a:ext cx="6644925" cy="25828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C0A2C6-87D9-1C7C-ACF5-CB4346F64785}"/>
              </a:ext>
            </a:extLst>
          </p:cNvPr>
          <p:cNvSpPr/>
          <p:nvPr/>
        </p:nvSpPr>
        <p:spPr>
          <a:xfrm>
            <a:off x="1561651" y="4776716"/>
            <a:ext cx="3099998" cy="15796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train_examples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C731C6A-99A9-3972-DC79-D131A88BE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574" y="1139069"/>
            <a:ext cx="5615324" cy="17362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86695E6-FE22-7D78-7375-61F939686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3574" y="2877620"/>
            <a:ext cx="4255518" cy="258283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95CD087-127A-7FBB-98A1-1768CB2EDFFD}"/>
              </a:ext>
            </a:extLst>
          </p:cNvPr>
          <p:cNvSpPr/>
          <p:nvPr/>
        </p:nvSpPr>
        <p:spPr>
          <a:xfrm>
            <a:off x="4757851" y="5311997"/>
            <a:ext cx="627797" cy="5090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7E5F46-1039-2054-2BF0-1AB56DCDC554}"/>
              </a:ext>
            </a:extLst>
          </p:cNvPr>
          <p:cNvSpPr/>
          <p:nvPr/>
        </p:nvSpPr>
        <p:spPr>
          <a:xfrm>
            <a:off x="2674960" y="3556520"/>
            <a:ext cx="907305" cy="286602"/>
          </a:xfrm>
          <a:prstGeom prst="rect">
            <a:avLst/>
          </a:prstGeom>
          <a:solidFill>
            <a:srgbClr val="FFCCFF">
              <a:alpha val="27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97D6DA-2AC7-FA98-8121-78D1CE8951A3}"/>
              </a:ext>
            </a:extLst>
          </p:cNvPr>
          <p:cNvSpPr/>
          <p:nvPr/>
        </p:nvSpPr>
        <p:spPr>
          <a:xfrm>
            <a:off x="5483306" y="5051408"/>
            <a:ext cx="3127294" cy="10443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train_batches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is a tuple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batch_num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(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tar))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D0A846-AD6F-C910-E317-A2452A476979}"/>
              </a:ext>
            </a:extLst>
          </p:cNvPr>
          <p:cNvSpPr/>
          <p:nvPr/>
        </p:nvSpPr>
        <p:spPr>
          <a:xfrm>
            <a:off x="8610600" y="4988256"/>
            <a:ext cx="3127294" cy="1156553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tar is a matrix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shape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batch_size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seq_len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222023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1D60C6E-E5CE-4AB2-2FC1-3D9B1797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088586"/>
            <a:ext cx="6219833" cy="281156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91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68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D5D993-3423-5C01-0E37-10BCC119D020}"/>
              </a:ext>
            </a:extLst>
          </p:cNvPr>
          <p:cNvSpPr/>
          <p:nvPr/>
        </p:nvSpPr>
        <p:spPr>
          <a:xfrm>
            <a:off x="8139154" y="2864060"/>
            <a:ext cx="3127294" cy="1036093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 tar = [sos,2,3,eos,0]</a:t>
            </a:r>
          </a:p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</a:rPr>
              <a:t>tar_inp</a:t>
            </a:r>
            <a:r>
              <a:rPr lang="en-US" altLang="ko-KR" dirty="0">
                <a:ln w="0"/>
                <a:solidFill>
                  <a:schemeClr val="tx1"/>
                </a:solidFill>
              </a:rPr>
              <a:t> = [sos,2,3,eos]</a:t>
            </a:r>
          </a:p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</a:rPr>
              <a:t>tar_real</a:t>
            </a:r>
            <a:r>
              <a:rPr lang="en-US" altLang="ko-KR" dirty="0">
                <a:ln w="0"/>
                <a:solidFill>
                  <a:schemeClr val="tx1"/>
                </a:solidFill>
              </a:rPr>
              <a:t> = [2,3,eos,0]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70F34E7-FB92-E618-A610-4D7237A70248}"/>
              </a:ext>
            </a:extLst>
          </p:cNvPr>
          <p:cNvSpPr/>
          <p:nvPr/>
        </p:nvSpPr>
        <p:spPr>
          <a:xfrm>
            <a:off x="8139154" y="1328914"/>
            <a:ext cx="3127294" cy="1156553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tar is a matrix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shape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batch_size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seq_len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64F412-D293-23D1-ACAA-2F85A845A9AE}"/>
              </a:ext>
            </a:extLst>
          </p:cNvPr>
          <p:cNvSpPr/>
          <p:nvPr/>
        </p:nvSpPr>
        <p:spPr>
          <a:xfrm>
            <a:off x="925550" y="1734840"/>
            <a:ext cx="6219833" cy="216531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89571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1D60C6E-E5CE-4AB2-2FC1-3D9B1797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088586"/>
            <a:ext cx="6219833" cy="281156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92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68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64F412-D293-23D1-ACAA-2F85A845A9AE}"/>
              </a:ext>
            </a:extLst>
          </p:cNvPr>
          <p:cNvSpPr/>
          <p:nvPr/>
        </p:nvSpPr>
        <p:spPr>
          <a:xfrm>
            <a:off x="925550" y="2115403"/>
            <a:ext cx="6219833" cy="178475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52BEB0-4E23-76C2-78E6-06D2FA89EE9F}"/>
              </a:ext>
            </a:extLst>
          </p:cNvPr>
          <p:cNvSpPr/>
          <p:nvPr/>
        </p:nvSpPr>
        <p:spPr>
          <a:xfrm>
            <a:off x="925549" y="1088581"/>
            <a:ext cx="6219833" cy="6853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99CD1A-2EA7-5465-0D4B-18DCAC3A671B}"/>
              </a:ext>
            </a:extLst>
          </p:cNvPr>
          <p:cNvSpPr txBox="1"/>
          <p:nvPr/>
        </p:nvSpPr>
        <p:spPr>
          <a:xfrm>
            <a:off x="925549" y="4241607"/>
            <a:ext cx="9228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Record every operations in tape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74FA31-4EB6-8454-0750-6DF41409A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4909733"/>
            <a:ext cx="3225141" cy="135124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C0CF6C-436F-4AE5-6199-00F24E1424B8}"/>
              </a:ext>
            </a:extLst>
          </p:cNvPr>
          <p:cNvSpPr/>
          <p:nvPr/>
        </p:nvSpPr>
        <p:spPr>
          <a:xfrm>
            <a:off x="4355581" y="5769413"/>
            <a:ext cx="1481052" cy="50130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prints 2</a:t>
            </a:r>
            <a:endParaRPr lang="ko-KR" altLang="en-US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6249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1D60C6E-E5CE-4AB2-2FC1-3D9B1797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088586"/>
            <a:ext cx="6219833" cy="281156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93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68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64F412-D293-23D1-ACAA-2F85A845A9AE}"/>
              </a:ext>
            </a:extLst>
          </p:cNvPr>
          <p:cNvSpPr/>
          <p:nvPr/>
        </p:nvSpPr>
        <p:spPr>
          <a:xfrm>
            <a:off x="925550" y="3083133"/>
            <a:ext cx="6219833" cy="81702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52BEB0-4E23-76C2-78E6-06D2FA89EE9F}"/>
              </a:ext>
            </a:extLst>
          </p:cNvPr>
          <p:cNvSpPr/>
          <p:nvPr/>
        </p:nvSpPr>
        <p:spPr>
          <a:xfrm>
            <a:off x="925549" y="1088581"/>
            <a:ext cx="6219833" cy="169575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99CD1A-2EA7-5465-0D4B-18DCAC3A671B}"/>
              </a:ext>
            </a:extLst>
          </p:cNvPr>
          <p:cNvSpPr txBox="1"/>
          <p:nvPr/>
        </p:nvSpPr>
        <p:spPr>
          <a:xfrm>
            <a:off x="925549" y="4241607"/>
            <a:ext cx="92283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Used here !</a:t>
            </a:r>
          </a:p>
          <a:p>
            <a:r>
              <a:rPr lang="en-US" altLang="ko-KR" dirty="0"/>
              <a:t>    gradients will have derivative of loss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74FA31-4EB6-8454-0750-6DF41409A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4909733"/>
            <a:ext cx="3225141" cy="135124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C0CF6C-436F-4AE5-6199-00F24E1424B8}"/>
              </a:ext>
            </a:extLst>
          </p:cNvPr>
          <p:cNvSpPr/>
          <p:nvPr/>
        </p:nvSpPr>
        <p:spPr>
          <a:xfrm>
            <a:off x="4355581" y="5769413"/>
            <a:ext cx="1481052" cy="50130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prints 2</a:t>
            </a:r>
            <a:endParaRPr lang="ko-KR" altLang="en-US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13063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1D60C6E-E5CE-4AB2-2FC1-3D9B1797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088586"/>
            <a:ext cx="6219833" cy="281156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94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68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64F412-D293-23D1-ACAA-2F85A845A9AE}"/>
              </a:ext>
            </a:extLst>
          </p:cNvPr>
          <p:cNvSpPr/>
          <p:nvPr/>
        </p:nvSpPr>
        <p:spPr>
          <a:xfrm>
            <a:off x="925550" y="2773195"/>
            <a:ext cx="6219833" cy="112696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52BEB0-4E23-76C2-78E6-06D2FA89EE9F}"/>
              </a:ext>
            </a:extLst>
          </p:cNvPr>
          <p:cNvSpPr/>
          <p:nvPr/>
        </p:nvSpPr>
        <p:spPr>
          <a:xfrm>
            <a:off x="925549" y="1088582"/>
            <a:ext cx="6219833" cy="64633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7DC8C2-ED75-D8D6-C5C9-1EA17A3DAC8D}"/>
              </a:ext>
            </a:extLst>
          </p:cNvPr>
          <p:cNvSpPr txBox="1"/>
          <p:nvPr/>
        </p:nvSpPr>
        <p:spPr>
          <a:xfrm>
            <a:off x="925549" y="4241607"/>
            <a:ext cx="92283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Call transformer, and get the result as predictions</a:t>
            </a:r>
          </a:p>
          <a:p>
            <a:endParaRPr lang="en-US" altLang="ko-KR" dirty="0"/>
          </a:p>
          <a:p>
            <a:r>
              <a:rPr lang="en-US" altLang="ko-KR" dirty="0"/>
              <a:t>    predictions is a logit matrix for one batch</a:t>
            </a:r>
          </a:p>
        </p:txBody>
      </p:sp>
    </p:spTree>
    <p:extLst>
      <p:ext uri="{BB962C8B-B14F-4D97-AF65-F5344CB8AC3E}">
        <p14:creationId xmlns:p14="http://schemas.microsoft.com/office/powerpoint/2010/main" val="414215028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1D60C6E-E5CE-4AB2-2FC1-3D9B1797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088586"/>
            <a:ext cx="6219833" cy="281156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95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68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64F412-D293-23D1-ACAA-2F85A845A9AE}"/>
              </a:ext>
            </a:extLst>
          </p:cNvPr>
          <p:cNvSpPr/>
          <p:nvPr/>
        </p:nvSpPr>
        <p:spPr>
          <a:xfrm>
            <a:off x="925550" y="2773195"/>
            <a:ext cx="6219833" cy="112696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52BEB0-4E23-76C2-78E6-06D2FA89EE9F}"/>
              </a:ext>
            </a:extLst>
          </p:cNvPr>
          <p:cNvSpPr/>
          <p:nvPr/>
        </p:nvSpPr>
        <p:spPr>
          <a:xfrm>
            <a:off x="925549" y="1088582"/>
            <a:ext cx="6219833" cy="64633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7DC8C2-ED75-D8D6-C5C9-1EA17A3DAC8D}"/>
              </a:ext>
            </a:extLst>
          </p:cNvPr>
          <p:cNvSpPr txBox="1"/>
          <p:nvPr/>
        </p:nvSpPr>
        <p:spPr>
          <a:xfrm>
            <a:off x="925550" y="4938434"/>
            <a:ext cx="2104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Calculate loss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E9549C6-CE2A-DC08-5228-5E50F25E0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374" y="1088582"/>
            <a:ext cx="4077269" cy="15051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BF22109-2590-7843-EE38-898171726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49" y="4379680"/>
            <a:ext cx="7125694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7628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1D60C6E-E5CE-4AB2-2FC1-3D9B1797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088586"/>
            <a:ext cx="6219833" cy="281156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96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68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64F412-D293-23D1-ACAA-2F85A845A9AE}"/>
              </a:ext>
            </a:extLst>
          </p:cNvPr>
          <p:cNvSpPr/>
          <p:nvPr/>
        </p:nvSpPr>
        <p:spPr>
          <a:xfrm>
            <a:off x="925550" y="2773195"/>
            <a:ext cx="6219833" cy="112696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52BEB0-4E23-76C2-78E6-06D2FA89EE9F}"/>
              </a:ext>
            </a:extLst>
          </p:cNvPr>
          <p:cNvSpPr/>
          <p:nvPr/>
        </p:nvSpPr>
        <p:spPr>
          <a:xfrm>
            <a:off x="925549" y="1088582"/>
            <a:ext cx="6219833" cy="64633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E9549C6-CE2A-DC08-5228-5E50F25E0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374" y="1088582"/>
            <a:ext cx="4077269" cy="150516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B35EA6E-A07F-8058-B345-0D7848CBA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49" y="4527562"/>
            <a:ext cx="6697378" cy="112696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E38BFCE-8F43-D634-6707-3B58C843C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6901" y="5395050"/>
            <a:ext cx="2226026" cy="25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4909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1D60C6E-E5CE-4AB2-2FC1-3D9B1797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088586"/>
            <a:ext cx="6219833" cy="281156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97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68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64F412-D293-23D1-ACAA-2F85A845A9AE}"/>
              </a:ext>
            </a:extLst>
          </p:cNvPr>
          <p:cNvSpPr/>
          <p:nvPr/>
        </p:nvSpPr>
        <p:spPr>
          <a:xfrm>
            <a:off x="925550" y="2773195"/>
            <a:ext cx="6219833" cy="112696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52BEB0-4E23-76C2-78E6-06D2FA89EE9F}"/>
              </a:ext>
            </a:extLst>
          </p:cNvPr>
          <p:cNvSpPr/>
          <p:nvPr/>
        </p:nvSpPr>
        <p:spPr>
          <a:xfrm>
            <a:off x="925549" y="1088582"/>
            <a:ext cx="6219833" cy="64633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E9549C6-CE2A-DC08-5228-5E50F25E0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374" y="1088582"/>
            <a:ext cx="4077269" cy="15051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A837E4A-8732-9059-023C-A1E48694D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49" y="4498190"/>
            <a:ext cx="6944483" cy="44024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7125F0E-7743-2767-11ED-B0A355D1CB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549" y="5194719"/>
            <a:ext cx="5170451" cy="2462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D3C197-4C57-8A0F-6AC2-3760401A01AB}"/>
              </a:ext>
            </a:extLst>
          </p:cNvPr>
          <p:cNvSpPr txBox="1"/>
          <p:nvPr/>
        </p:nvSpPr>
        <p:spPr>
          <a:xfrm>
            <a:off x="925549" y="5697216"/>
            <a:ext cx="9228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no loss for pad token</a:t>
            </a:r>
          </a:p>
        </p:txBody>
      </p:sp>
    </p:spTree>
    <p:extLst>
      <p:ext uri="{BB962C8B-B14F-4D97-AF65-F5344CB8AC3E}">
        <p14:creationId xmlns:p14="http://schemas.microsoft.com/office/powerpoint/2010/main" val="41037522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1D60C6E-E5CE-4AB2-2FC1-3D9B1797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088586"/>
            <a:ext cx="6219833" cy="281156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98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68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64F412-D293-23D1-ACAA-2F85A845A9AE}"/>
              </a:ext>
            </a:extLst>
          </p:cNvPr>
          <p:cNvSpPr/>
          <p:nvPr/>
        </p:nvSpPr>
        <p:spPr>
          <a:xfrm>
            <a:off x="925550" y="2773195"/>
            <a:ext cx="6219833" cy="112696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52BEB0-4E23-76C2-78E6-06D2FA89EE9F}"/>
              </a:ext>
            </a:extLst>
          </p:cNvPr>
          <p:cNvSpPr/>
          <p:nvPr/>
        </p:nvSpPr>
        <p:spPr>
          <a:xfrm>
            <a:off x="925549" y="1088582"/>
            <a:ext cx="6219833" cy="64633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E9549C6-CE2A-DC08-5228-5E50F25E0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374" y="1088582"/>
            <a:ext cx="4077269" cy="15051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7EFB0F-9971-A6A6-9821-F29239998B4B}"/>
              </a:ext>
            </a:extLst>
          </p:cNvPr>
          <p:cNvSpPr txBox="1"/>
          <p:nvPr/>
        </p:nvSpPr>
        <p:spPr>
          <a:xfrm>
            <a:off x="925549" y="4300699"/>
            <a:ext cx="9228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 err="1"/>
              <a:t>tf.reduce_sum</a:t>
            </a:r>
            <a:r>
              <a:rPr lang="en-US" altLang="ko-KR" dirty="0"/>
              <a:t> returns the sum of every elements for input</a:t>
            </a:r>
          </a:p>
        </p:txBody>
      </p:sp>
    </p:spTree>
    <p:extLst>
      <p:ext uri="{BB962C8B-B14F-4D97-AF65-F5344CB8AC3E}">
        <p14:creationId xmlns:p14="http://schemas.microsoft.com/office/powerpoint/2010/main" val="405641308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1D60C6E-E5CE-4AB2-2FC1-3D9B1797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088586"/>
            <a:ext cx="6219833" cy="281156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99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68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64F412-D293-23D1-ACAA-2F85A845A9AE}"/>
              </a:ext>
            </a:extLst>
          </p:cNvPr>
          <p:cNvSpPr/>
          <p:nvPr/>
        </p:nvSpPr>
        <p:spPr>
          <a:xfrm>
            <a:off x="925550" y="3043451"/>
            <a:ext cx="6219833" cy="85670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52BEB0-4E23-76C2-78E6-06D2FA89EE9F}"/>
              </a:ext>
            </a:extLst>
          </p:cNvPr>
          <p:cNvSpPr/>
          <p:nvPr/>
        </p:nvSpPr>
        <p:spPr>
          <a:xfrm>
            <a:off x="925549" y="1088581"/>
            <a:ext cx="6219833" cy="173650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D55696-762D-FB12-F043-B2DF18831E4F}"/>
              </a:ext>
            </a:extLst>
          </p:cNvPr>
          <p:cNvSpPr txBox="1"/>
          <p:nvPr/>
        </p:nvSpPr>
        <p:spPr>
          <a:xfrm>
            <a:off x="925549" y="4300699"/>
            <a:ext cx="92283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 err="1"/>
              <a:t>trainable_variables</a:t>
            </a:r>
            <a:r>
              <a:rPr lang="en-US" altLang="ko-KR" dirty="0"/>
              <a:t> is an array,</a:t>
            </a:r>
          </a:p>
          <a:p>
            <a:endParaRPr lang="en-US" altLang="ko-KR" dirty="0"/>
          </a:p>
          <a:p>
            <a:r>
              <a:rPr lang="en-US" altLang="ko-KR" dirty="0"/>
              <a:t>    consists of dense layers’ weights, and some other trainable values or matrices</a:t>
            </a:r>
          </a:p>
        </p:txBody>
      </p:sp>
    </p:spTree>
    <p:extLst>
      <p:ext uri="{BB962C8B-B14F-4D97-AF65-F5344CB8AC3E}">
        <p14:creationId xmlns:p14="http://schemas.microsoft.com/office/powerpoint/2010/main" val="384787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2612</TotalTime>
  <Words>4906</Words>
  <Application>Microsoft Office PowerPoint</Application>
  <PresentationFormat>와이드스크린</PresentationFormat>
  <Paragraphs>1351</Paragraphs>
  <Slides>115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115</vt:i4>
      </vt:variant>
    </vt:vector>
  </HeadingPairs>
  <TitlesOfParts>
    <vt:vector size="119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심승현</dc:creator>
  <cp:lastModifiedBy>심승현</cp:lastModifiedBy>
  <cp:revision>53</cp:revision>
  <dcterms:created xsi:type="dcterms:W3CDTF">2022-06-25T15:18:48Z</dcterms:created>
  <dcterms:modified xsi:type="dcterms:W3CDTF">2022-07-10T20:19:16Z</dcterms:modified>
</cp:coreProperties>
</file>