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9" r:id="rId3"/>
    <p:sldId id="442" r:id="rId4"/>
    <p:sldId id="447" r:id="rId5"/>
    <p:sldId id="448" r:id="rId6"/>
    <p:sldId id="449" r:id="rId7"/>
    <p:sldId id="450" r:id="rId8"/>
    <p:sldId id="456" r:id="rId9"/>
    <p:sldId id="457" r:id="rId10"/>
    <p:sldId id="451" r:id="rId11"/>
    <p:sldId id="452" r:id="rId12"/>
    <p:sldId id="500" r:id="rId13"/>
    <p:sldId id="453" r:id="rId14"/>
    <p:sldId id="454" r:id="rId15"/>
    <p:sldId id="455" r:id="rId16"/>
    <p:sldId id="458" r:id="rId17"/>
    <p:sldId id="459" r:id="rId18"/>
    <p:sldId id="460" r:id="rId19"/>
    <p:sldId id="462" r:id="rId20"/>
    <p:sldId id="461" r:id="rId21"/>
    <p:sldId id="463" r:id="rId22"/>
    <p:sldId id="465" r:id="rId23"/>
    <p:sldId id="466" r:id="rId24"/>
    <p:sldId id="469" r:id="rId25"/>
    <p:sldId id="464" r:id="rId26"/>
    <p:sldId id="471" r:id="rId27"/>
    <p:sldId id="472" r:id="rId28"/>
    <p:sldId id="467" r:id="rId29"/>
    <p:sldId id="473" r:id="rId30"/>
    <p:sldId id="474" r:id="rId31"/>
    <p:sldId id="475" r:id="rId32"/>
    <p:sldId id="477" r:id="rId33"/>
    <p:sldId id="481" r:id="rId34"/>
    <p:sldId id="480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CCECFF"/>
    <a:srgbClr val="FFCC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0323F-0FB1-4F52-A6B3-B34F1FEA16C6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B0FEF-0080-44D8-9186-7C2BA67B9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9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3547A-A29F-7852-28AF-734B6F8E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F04051-A9FE-5C63-3215-882AA039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45C6-7366-ADA8-5E72-2DD2F72E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D1629-3F1D-1B0E-6977-778BFA4A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6CE4A-E57D-2CCB-192F-8E0D55E2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9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6DEE8-F314-4AC5-6492-1FE89809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7FF0E-C8E2-78D0-02AF-D8EF1D138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CF08A-F707-A702-D85A-052C8D3C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C87E1-A76B-FD06-9CFC-206559DB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D4018-91C0-65B2-6E5D-AA7C734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23AB7A-0454-2A4F-2B33-C3579157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E3D0D-0353-CBE9-5616-C5B1BF71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D2906-DD0E-59F1-4509-BFCEC30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DBEB8-9407-266F-6C3D-D8C43B45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EC974-9030-74CD-82D2-39447EF9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B01A7-6A25-DFD0-A85E-D60EB948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A948-C714-0113-4276-E47202D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33845-6573-EA47-C4D2-83D00F88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77033-FC21-26A9-B655-24EEDA97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7A367-44B9-CC9F-5D75-2C84B53B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2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C536-16FC-6E3D-61B2-3D0A90E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4A644-836A-174D-4F06-66D58FDA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E2778-9CF8-5279-1D81-9DEA4E2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7D387-1311-2286-8D48-99118600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411F6-0D07-165E-9A0B-38A44F53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93D19-E979-3A1E-31F2-07A1223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37F91-855F-1EEF-0EA8-386591C9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0793E-B3D1-8F4E-08BF-BAC643026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709A3-EB34-C6C7-07BB-6E031B70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7F3D8-E57A-22A9-CFF4-79AB4858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74F1A-453D-AC01-70F0-8E515C58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BDC39-E6BB-78F3-9178-7F5957F2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A66CE-ACA3-0CF0-9115-809A9650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FAD14-2EE4-B619-93C8-2043AFE7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C123E-999C-33ED-DF60-D4F3A768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080069-B07E-7295-F756-5F776D6D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5BF10-DE2F-FC09-3B37-8EA62DD6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EB3826-0A47-EC4D-DC0F-71591DC5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0F7C9-9C40-C03B-E831-D16DBE60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727CC-1C2C-1059-B99A-FE7C90B1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E3DE9-6BA1-606A-5C25-DCC4AC27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27193-AC38-5396-1FAE-ECAB1EF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E5FF2-D347-12E4-2B0F-78C116D7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331C-6B21-340D-F206-FD8DB5A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29BAD3-F189-A72A-605F-2EF34ED9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AB097-7440-DA03-F2AF-E848E6ED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5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8702-B626-4C5A-08E3-9422F6CB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515F8-27BA-12C1-2E67-C118F14B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2D291-D24B-19EB-C895-CFABDC83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CB2BD-3DC1-3CD1-7B2C-80D70055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2701C-463B-F9D2-942E-F510209F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2E8AD-AF20-B84A-C7F7-7981BD2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CE3-152C-FED3-1207-6839D5E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E891B8-1084-CACC-F5DE-F90BD77B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D9FC9-E98C-04FB-EE91-F049198B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ED894-4A44-B969-99D9-DD839CE7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0432F-95E5-4B23-BD6E-D22613C9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F1271-676F-AA77-0CAE-998DA324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27F3C3-164C-A5F8-447C-17FAAD85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58142-07F8-5C3B-E98C-1B6853C4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8D2F1-7B86-0E35-9F43-DC21EF074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6F6F-BF22-4FB8-B16A-89DA02F9BB73}" type="datetimeFigureOut">
              <a:rPr lang="ko-KR" altLang="en-US" smtClean="0"/>
              <a:t>2022-07-09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39A30-C9C4-AA61-3901-2D559D22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B6139-0994-6BD1-0AA7-76A918AA0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Transformer Practice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217E14-C390-894C-112D-1CE6578BD3DD}"/>
              </a:ext>
            </a:extLst>
          </p:cNvPr>
          <p:cNvSpPr/>
          <p:nvPr/>
        </p:nvSpPr>
        <p:spPr>
          <a:xfrm>
            <a:off x="7950701" y="5665211"/>
            <a:ext cx="2218352" cy="559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tar_seq_len</a:t>
            </a:r>
            <a:r>
              <a:rPr lang="en-US" altLang="ko-KR" sz="1400" dirty="0"/>
              <a:t> = 8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F6EE62-BEB4-BCDC-9154-6A96D53C1850}"/>
              </a:ext>
            </a:extLst>
          </p:cNvPr>
          <p:cNvSpPr/>
          <p:nvPr/>
        </p:nvSpPr>
        <p:spPr>
          <a:xfrm>
            <a:off x="1544654" y="5680217"/>
            <a:ext cx="2218352" cy="559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inp_seq_len</a:t>
            </a:r>
            <a:r>
              <a:rPr lang="en-US" altLang="ko-KR" sz="1400" dirty="0"/>
              <a:t> = 7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9A4306-5779-B53C-CB40-4224C802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51" y="5364478"/>
            <a:ext cx="2295845" cy="362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8D766A-F51F-02B5-FA42-219E3F9E6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572" y="5364478"/>
            <a:ext cx="240063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D15B8B-712C-3A87-99FA-763BC7A442E3}"/>
              </a:ext>
            </a:extLst>
          </p:cNvPr>
          <p:cNvSpPr/>
          <p:nvPr/>
        </p:nvSpPr>
        <p:spPr>
          <a:xfrm>
            <a:off x="3993078" y="4638182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90CCC6-AD46-4CE7-AA3F-805FA2A3CCB8}"/>
              </a:ext>
            </a:extLst>
          </p:cNvPr>
          <p:cNvSpPr/>
          <p:nvPr/>
        </p:nvSpPr>
        <p:spPr>
          <a:xfrm>
            <a:off x="7127765" y="5739262"/>
            <a:ext cx="2218352" cy="74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inp_seq_len</a:t>
            </a:r>
            <a:r>
              <a:rPr lang="en-US" altLang="ko-KR" sz="1400" dirty="0"/>
              <a:t> = 7</a:t>
            </a:r>
          </a:p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6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63C236-586A-4320-5DA0-85C00E0F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78" y="3295117"/>
            <a:ext cx="4277322" cy="245779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49A4306-5779-B53C-CB40-4224C802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51" y="5364478"/>
            <a:ext cx="229584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D15B8B-712C-3A87-99FA-763BC7A442E3}"/>
              </a:ext>
            </a:extLst>
          </p:cNvPr>
          <p:cNvSpPr/>
          <p:nvPr/>
        </p:nvSpPr>
        <p:spPr>
          <a:xfrm>
            <a:off x="3993078" y="4638182"/>
            <a:ext cx="1705618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90CCC6-AD46-4CE7-AA3F-805FA2A3CCB8}"/>
              </a:ext>
            </a:extLst>
          </p:cNvPr>
          <p:cNvSpPr/>
          <p:nvPr/>
        </p:nvSpPr>
        <p:spPr>
          <a:xfrm>
            <a:off x="7127765" y="5739262"/>
            <a:ext cx="2218352" cy="74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inp_seq_len</a:t>
            </a:r>
            <a:r>
              <a:rPr lang="en-US" altLang="ko-KR" sz="1400" dirty="0"/>
              <a:t> = 7</a:t>
            </a:r>
          </a:p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6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63C236-586A-4320-5DA0-85C00E0F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78" y="3295117"/>
            <a:ext cx="4277322" cy="245779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49A4306-5779-B53C-CB40-4224C802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51" y="5364478"/>
            <a:ext cx="229584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1FD523-5111-6479-F95D-3D2C2A65C4A4}"/>
              </a:ext>
            </a:extLst>
          </p:cNvPr>
          <p:cNvSpPr/>
          <p:nvPr/>
        </p:nvSpPr>
        <p:spPr>
          <a:xfrm>
            <a:off x="3997406" y="4632740"/>
            <a:ext cx="1699314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input sequence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0FB5E9-E821-902C-2751-6A317317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002" y="3278435"/>
            <a:ext cx="4248743" cy="24768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D5C91B-3A2F-C803-D859-26E800E9AB1E}"/>
              </a:ext>
            </a:extLst>
          </p:cNvPr>
          <p:cNvSpPr/>
          <p:nvPr/>
        </p:nvSpPr>
        <p:spPr>
          <a:xfrm>
            <a:off x="7127765" y="5739262"/>
            <a:ext cx="2218352" cy="74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inp_seq_len</a:t>
            </a:r>
            <a:r>
              <a:rPr lang="en-US" altLang="ko-KR" sz="1400" dirty="0"/>
              <a:t> = 7</a:t>
            </a:r>
          </a:p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310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47DBDD6-82B2-A969-0D3A-97A396E308CA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100F630-2766-6BF5-E44F-7CA9247B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82" y="1243108"/>
            <a:ext cx="4267796" cy="2438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7F74C3-97FC-9A10-532E-1031421DE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231" y="3908083"/>
            <a:ext cx="4258269" cy="244826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90CCC6-AD46-4CE7-AA3F-805FA2A3CCB8}"/>
              </a:ext>
            </a:extLst>
          </p:cNvPr>
          <p:cNvSpPr/>
          <p:nvPr/>
        </p:nvSpPr>
        <p:spPr>
          <a:xfrm>
            <a:off x="8212308" y="3377688"/>
            <a:ext cx="2218352" cy="74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inp_seq_len</a:t>
            </a:r>
            <a:r>
              <a:rPr lang="en-US" altLang="ko-KR" sz="1400" dirty="0"/>
              <a:t> = 7</a:t>
            </a:r>
          </a:p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6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FF97E0-DB47-4AF5-61D1-5F4015BF09EF}"/>
              </a:ext>
            </a:extLst>
          </p:cNvPr>
          <p:cNvSpPr/>
          <p:nvPr/>
        </p:nvSpPr>
        <p:spPr>
          <a:xfrm>
            <a:off x="9641678" y="5601244"/>
            <a:ext cx="2218352" cy="7410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Encoder output matrix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868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B379871-4376-20D3-526D-4EFEC999A132}"/>
              </a:ext>
            </a:extLst>
          </p:cNvPr>
          <p:cNvCxnSpPr>
            <a:cxnSpLocks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AF2FDDB-E04C-5854-0203-CA2751C12A80}"/>
              </a:ext>
            </a:extLst>
          </p:cNvPr>
          <p:cNvCxnSpPr>
            <a:cxnSpLocks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6BE0B7B-E918-3231-254A-3BCA1F2A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55" y="2400806"/>
            <a:ext cx="4305901" cy="281026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3DEABF-203C-4EB2-B33C-F5D0158A09ED}"/>
              </a:ext>
            </a:extLst>
          </p:cNvPr>
          <p:cNvSpPr/>
          <p:nvPr/>
        </p:nvSpPr>
        <p:spPr>
          <a:xfrm>
            <a:off x="5151857" y="4543468"/>
            <a:ext cx="1768651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embedding</a:t>
            </a:r>
          </a:p>
          <a:p>
            <a:pPr algn="ctr"/>
            <a:r>
              <a:rPr lang="en-US" altLang="ko-KR" sz="1400" dirty="0"/>
              <a:t>to target sequence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0D4301-816A-70D9-1528-7A97695DD102}"/>
              </a:ext>
            </a:extLst>
          </p:cNvPr>
          <p:cNvSpPr/>
          <p:nvPr/>
        </p:nvSpPr>
        <p:spPr>
          <a:xfrm>
            <a:off x="1924900" y="5211073"/>
            <a:ext cx="2218352" cy="74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tar_seq_len</a:t>
            </a:r>
            <a:r>
              <a:rPr lang="en-US" altLang="ko-KR" sz="1400" dirty="0"/>
              <a:t> = 8</a:t>
            </a:r>
          </a:p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977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B379871-4376-20D3-526D-4EFEC999A132}"/>
              </a:ext>
            </a:extLst>
          </p:cNvPr>
          <p:cNvCxnSpPr>
            <a:cxnSpLocks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AF2FDDB-E04C-5854-0203-CA2751C12A80}"/>
              </a:ext>
            </a:extLst>
          </p:cNvPr>
          <p:cNvCxnSpPr>
            <a:cxnSpLocks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3DEABF-203C-4EB2-B33C-F5D0158A09ED}"/>
              </a:ext>
            </a:extLst>
          </p:cNvPr>
          <p:cNvSpPr/>
          <p:nvPr/>
        </p:nvSpPr>
        <p:spPr>
          <a:xfrm>
            <a:off x="5151857" y="4543468"/>
            <a:ext cx="1768651" cy="50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 </a:t>
            </a:r>
            <a:r>
              <a:rPr lang="en-US" altLang="ko-KR" sz="1400" dirty="0" err="1"/>
              <a:t>pos_encoding</a:t>
            </a:r>
            <a:endParaRPr lang="en-US" altLang="ko-KR" sz="1400" dirty="0"/>
          </a:p>
          <a:p>
            <a:pPr algn="ctr"/>
            <a:r>
              <a:rPr lang="en-US" altLang="ko-KR" sz="1400" dirty="0"/>
              <a:t>to target sequence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9F0E66-A785-DA0F-A814-E5B049F99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6" y="2417040"/>
            <a:ext cx="4334480" cy="2791215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49352A-F6AA-DD9B-D21E-8EE766CA4960}"/>
              </a:ext>
            </a:extLst>
          </p:cNvPr>
          <p:cNvSpPr/>
          <p:nvPr/>
        </p:nvSpPr>
        <p:spPr>
          <a:xfrm>
            <a:off x="1924900" y="5211073"/>
            <a:ext cx="2218352" cy="74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tar_seq_len</a:t>
            </a:r>
            <a:r>
              <a:rPr lang="en-US" altLang="ko-KR" sz="1400" dirty="0"/>
              <a:t> = 8</a:t>
            </a:r>
          </a:p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145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B379871-4376-20D3-526D-4EFEC999A132}"/>
              </a:ext>
            </a:extLst>
          </p:cNvPr>
          <p:cNvCxnSpPr>
            <a:cxnSpLocks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AF2FDDB-E04C-5854-0203-CA2751C12A80}"/>
              </a:ext>
            </a:extLst>
          </p:cNvPr>
          <p:cNvCxnSpPr>
            <a:cxnSpLocks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B52F9C-8C62-E548-672D-088473AB6228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1A05E80-C3F2-F0AE-93B2-E7CD8597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50" y="845285"/>
            <a:ext cx="4286848" cy="2772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D31D3D-ABB9-18F2-5D8B-6F12E2DE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50" y="3768807"/>
            <a:ext cx="4248743" cy="278168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3D8AC1-3A9C-4D0C-217D-FB9EA223B3F7}"/>
              </a:ext>
            </a:extLst>
          </p:cNvPr>
          <p:cNvSpPr/>
          <p:nvPr/>
        </p:nvSpPr>
        <p:spPr>
          <a:xfrm>
            <a:off x="3512755" y="2667253"/>
            <a:ext cx="2218352" cy="74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tar_seq_len</a:t>
            </a:r>
            <a:r>
              <a:rPr lang="en-US" altLang="ko-KR" sz="1400" dirty="0"/>
              <a:t> = 8</a:t>
            </a:r>
          </a:p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6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0656A2-3A40-760D-9723-69817B3BF644}"/>
              </a:ext>
            </a:extLst>
          </p:cNvPr>
          <p:cNvSpPr/>
          <p:nvPr/>
        </p:nvSpPr>
        <p:spPr>
          <a:xfrm>
            <a:off x="5754175" y="5087104"/>
            <a:ext cx="2218352" cy="7410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Decoder output matrix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533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17B4C1-1D9C-52DE-2E98-FAA2F413D4F4}"/>
              </a:ext>
            </a:extLst>
          </p:cNvPr>
          <p:cNvSpPr/>
          <p:nvPr/>
        </p:nvSpPr>
        <p:spPr>
          <a:xfrm>
            <a:off x="5337566" y="3320084"/>
            <a:ext cx="6130414" cy="188717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In this project,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final Denser layer has no activation function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this is called logits tensor !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A064B6-562A-0056-41B1-4A420028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3" y="1230040"/>
            <a:ext cx="4534533" cy="507753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198C09-FC60-A533-EDAE-B076AC703668}"/>
              </a:ext>
            </a:extLst>
          </p:cNvPr>
          <p:cNvSpPr/>
          <p:nvPr/>
        </p:nvSpPr>
        <p:spPr>
          <a:xfrm>
            <a:off x="6682075" y="784308"/>
            <a:ext cx="3567393" cy="80485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Output logits tensor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</a:rPr>
              <a:t>batch_size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</a:rPr>
              <a:t>seq_len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</a:rPr>
              <a:t>vocab_size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)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00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E192963-C630-C7C0-FF7B-D5F7746C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2" y="5491050"/>
            <a:ext cx="3877216" cy="2000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2800030-A04B-B9DD-224A-20B0A0B0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602" y="5476937"/>
            <a:ext cx="4856840" cy="2000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3EBB25F-5535-9F4D-09BF-9C61E7194279}"/>
              </a:ext>
            </a:extLst>
          </p:cNvPr>
          <p:cNvSpPr/>
          <p:nvPr/>
        </p:nvSpPr>
        <p:spPr>
          <a:xfrm>
            <a:off x="3261548" y="6196302"/>
            <a:ext cx="4461680" cy="433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(Input sentence, target sentence)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72F50EB-2CEA-5BBF-9F78-AA3171EB795F}"/>
              </a:ext>
            </a:extLst>
          </p:cNvPr>
          <p:cNvCxnSpPr>
            <a:stCxn id="2" idx="0"/>
          </p:cNvCxnSpPr>
          <p:nvPr/>
        </p:nvCxnSpPr>
        <p:spPr>
          <a:xfrm flipV="1">
            <a:off x="5492388" y="5691103"/>
            <a:ext cx="1376214" cy="50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CC06677-6639-F4DD-1D64-E1A58C0470F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4592438" y="5722581"/>
            <a:ext cx="899950" cy="47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4F5FC8-D9EA-3419-3F8A-BCC13A980CA2}"/>
              </a:ext>
            </a:extLst>
          </p:cNvPr>
          <p:cNvSpPr/>
          <p:nvPr/>
        </p:nvSpPr>
        <p:spPr>
          <a:xfrm>
            <a:off x="5535141" y="5773709"/>
            <a:ext cx="2088107" cy="26285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tokenize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C4C9B1-41A3-A84D-BCC2-993B74F5ABCB}"/>
              </a:ext>
            </a:extLst>
          </p:cNvPr>
          <p:cNvSpPr/>
          <p:nvPr/>
        </p:nvSpPr>
        <p:spPr>
          <a:xfrm>
            <a:off x="6682076" y="1149610"/>
            <a:ext cx="2537250" cy="6260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Output logits tensor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4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847385" y="1382748"/>
            <a:ext cx="849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https://www.tensorflow.org/text/tutorials/transformer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Tensorflow.org, transformer tutorial</a:t>
            </a:r>
          </a:p>
          <a:p>
            <a:endParaRPr lang="en-US" altLang="ko-KR" dirty="0"/>
          </a:p>
          <a:p>
            <a:r>
              <a:rPr lang="en-US" altLang="ko-KR" dirty="0"/>
              <a:t>translating Portuguese to English using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E216DA-D073-2294-1F03-46FDA0980892}"/>
              </a:ext>
            </a:extLst>
          </p:cNvPr>
          <p:cNvSpPr txBox="1"/>
          <p:nvPr/>
        </p:nvSpPr>
        <p:spPr>
          <a:xfrm>
            <a:off x="925551" y="1620500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Transformer processes one batch of sequences</a:t>
            </a:r>
          </a:p>
          <a:p>
            <a:endParaRPr lang="en-US" altLang="ko-KR" dirty="0"/>
          </a:p>
          <a:p>
            <a:r>
              <a:rPr lang="en-US" altLang="ko-KR" dirty="0"/>
              <a:t>    We can train the whole </a:t>
            </a:r>
            <a:r>
              <a:rPr lang="en-US" altLang="ko-KR" dirty="0" smtClean="0"/>
              <a:t>dataset</a:t>
            </a:r>
            <a:r>
              <a:rPr lang="en-US" altLang="ko-KR" dirty="0" smtClean="0"/>
              <a:t>, </a:t>
            </a:r>
            <a:r>
              <a:rPr lang="en-US" altLang="ko-KR" dirty="0"/>
              <a:t>repeatedly calling Transformer</a:t>
            </a:r>
          </a:p>
        </p:txBody>
      </p:sp>
    </p:spTree>
    <p:extLst>
      <p:ext uri="{BB962C8B-B14F-4D97-AF65-F5344CB8AC3E}">
        <p14:creationId xmlns:p14="http://schemas.microsoft.com/office/powerpoint/2010/main" val="377694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103"/>
            <a:ext cx="5368023" cy="20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2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103"/>
            <a:ext cx="5368023" cy="2008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B8A44FA-3F32-85EF-9A6F-393CF17C1AA7}"/>
              </a:ext>
            </a:extLst>
          </p:cNvPr>
          <p:cNvSpPr/>
          <p:nvPr/>
        </p:nvSpPr>
        <p:spPr>
          <a:xfrm>
            <a:off x="3609562" y="1741713"/>
            <a:ext cx="5670158" cy="71845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epoch = every batches in train data is trained once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A63F2A-6266-AD79-8C0B-7C799CBD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69" y="2285976"/>
            <a:ext cx="1141014" cy="365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4EC7F0-C89B-C3ED-F2DB-947B470B21CA}"/>
              </a:ext>
            </a:extLst>
          </p:cNvPr>
          <p:cNvSpPr txBox="1"/>
          <p:nvPr/>
        </p:nvSpPr>
        <p:spPr>
          <a:xfrm>
            <a:off x="7985890" y="2681267"/>
            <a:ext cx="39926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EPOCHS : How many times</a:t>
            </a:r>
          </a:p>
          <a:p>
            <a:r>
              <a:rPr lang="en-US" altLang="ko-KR" dirty="0"/>
              <a:t>    will the entire dataset be trained?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D0020D-F3E8-2E18-7E99-BF607B077371}"/>
              </a:ext>
            </a:extLst>
          </p:cNvPr>
          <p:cNvSpPr/>
          <p:nvPr/>
        </p:nvSpPr>
        <p:spPr>
          <a:xfrm>
            <a:off x="925551" y="2460171"/>
            <a:ext cx="5368023" cy="14804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06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103"/>
            <a:ext cx="5368023" cy="20085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865351-9BA1-C25C-CBB2-F3A0FFB8FE3B}"/>
              </a:ext>
            </a:extLst>
          </p:cNvPr>
          <p:cNvSpPr/>
          <p:nvPr/>
        </p:nvSpPr>
        <p:spPr>
          <a:xfrm>
            <a:off x="925551" y="1932103"/>
            <a:ext cx="5368023" cy="51718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0020D-F3E8-2E18-7E99-BF607B077371}"/>
              </a:ext>
            </a:extLst>
          </p:cNvPr>
          <p:cNvSpPr/>
          <p:nvPr/>
        </p:nvSpPr>
        <p:spPr>
          <a:xfrm>
            <a:off x="925551" y="2964309"/>
            <a:ext cx="5368023" cy="9763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75270-985E-B88A-F62B-D1E605DB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28" y="1565086"/>
            <a:ext cx="5368023" cy="56505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15CB3-2533-F654-086C-E980B74F98C0}"/>
              </a:ext>
            </a:extLst>
          </p:cNvPr>
          <p:cNvSpPr/>
          <p:nvPr/>
        </p:nvSpPr>
        <p:spPr>
          <a:xfrm>
            <a:off x="6548427" y="2347568"/>
            <a:ext cx="5368024" cy="9763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train_loss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 and </a:t>
            </a:r>
            <a:r>
              <a:rPr lang="en-US" altLang="ko-KR" dirty="0" err="1">
                <a:ln w="0"/>
                <a:solidFill>
                  <a:schemeClr val="tx1"/>
                </a:solidFill>
              </a:rPr>
              <a:t>train_accuracy</a:t>
            </a:r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will store the mean value of input matrix.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31092B-83DB-8762-D807-6FB3645A1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27" y="3578683"/>
            <a:ext cx="5368023" cy="588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40928B-64DC-B550-6AA3-1BB34AAC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426" y="4397698"/>
            <a:ext cx="4805373" cy="6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4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750"/>
            <a:ext cx="5368023" cy="2008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3DFC7-1893-5DF4-BC9E-59612463BCD8}"/>
              </a:ext>
            </a:extLst>
          </p:cNvPr>
          <p:cNvSpPr/>
          <p:nvPr/>
        </p:nvSpPr>
        <p:spPr>
          <a:xfrm>
            <a:off x="925551" y="1932103"/>
            <a:ext cx="5368023" cy="12205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274FB2-3290-69D1-F5BD-B98FC6F40172}"/>
              </a:ext>
            </a:extLst>
          </p:cNvPr>
          <p:cNvSpPr/>
          <p:nvPr/>
        </p:nvSpPr>
        <p:spPr>
          <a:xfrm>
            <a:off x="1801503" y="3342237"/>
            <a:ext cx="532263" cy="2866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7BF4-5034-AE91-B183-1BCD947021E0}"/>
              </a:ext>
            </a:extLst>
          </p:cNvPr>
          <p:cNvSpPr/>
          <p:nvPr/>
        </p:nvSpPr>
        <p:spPr>
          <a:xfrm>
            <a:off x="4661649" y="3342236"/>
            <a:ext cx="1447999" cy="2866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D7147E-C76B-BF76-EFDD-391330B06A89}"/>
              </a:ext>
            </a:extLst>
          </p:cNvPr>
          <p:cNvCxnSpPr>
            <a:cxnSpLocks/>
          </p:cNvCxnSpPr>
          <p:nvPr/>
        </p:nvCxnSpPr>
        <p:spPr>
          <a:xfrm>
            <a:off x="5385648" y="3624449"/>
            <a:ext cx="0" cy="7131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5BE60F-8241-4BD8-10DA-6CF2BEB6573D}"/>
              </a:ext>
            </a:extLst>
          </p:cNvPr>
          <p:cNvSpPr txBox="1"/>
          <p:nvPr/>
        </p:nvSpPr>
        <p:spPr>
          <a:xfrm>
            <a:off x="5240741" y="4373686"/>
            <a:ext cx="54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?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8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750"/>
            <a:ext cx="5368023" cy="2008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3DFC7-1893-5DF4-BC9E-59612463BCD8}"/>
              </a:ext>
            </a:extLst>
          </p:cNvPr>
          <p:cNvSpPr/>
          <p:nvPr/>
        </p:nvSpPr>
        <p:spPr>
          <a:xfrm>
            <a:off x="925551" y="1932103"/>
            <a:ext cx="5368023" cy="12205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7BF4-5034-AE91-B183-1BCD947021E0}"/>
              </a:ext>
            </a:extLst>
          </p:cNvPr>
          <p:cNvSpPr/>
          <p:nvPr/>
        </p:nvSpPr>
        <p:spPr>
          <a:xfrm>
            <a:off x="4661649" y="3342236"/>
            <a:ext cx="1447999" cy="2866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70F194-4BBE-27BB-ED50-433523EF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10" y="4327364"/>
            <a:ext cx="6644925" cy="25828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C0A2C6-87D9-1C7C-ACF5-CB4346F64785}"/>
              </a:ext>
            </a:extLst>
          </p:cNvPr>
          <p:cNvSpPr/>
          <p:nvPr/>
        </p:nvSpPr>
        <p:spPr>
          <a:xfrm>
            <a:off x="1561651" y="4776716"/>
            <a:ext cx="3099998" cy="1579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train_examples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8D25FDB-4959-7CAD-1C9B-F03DE5CC3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562" y="5182782"/>
            <a:ext cx="6707425" cy="9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5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750"/>
            <a:ext cx="5368023" cy="2008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3DFC7-1893-5DF4-BC9E-59612463BCD8}"/>
              </a:ext>
            </a:extLst>
          </p:cNvPr>
          <p:cNvSpPr/>
          <p:nvPr/>
        </p:nvSpPr>
        <p:spPr>
          <a:xfrm>
            <a:off x="925551" y="1932103"/>
            <a:ext cx="5368023" cy="12205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7BF4-5034-AE91-B183-1BCD947021E0}"/>
              </a:ext>
            </a:extLst>
          </p:cNvPr>
          <p:cNvSpPr/>
          <p:nvPr/>
        </p:nvSpPr>
        <p:spPr>
          <a:xfrm>
            <a:off x="4661649" y="3342236"/>
            <a:ext cx="1447999" cy="2866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70F194-4BBE-27BB-ED50-433523EF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10" y="4327364"/>
            <a:ext cx="6644925" cy="25828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C0A2C6-87D9-1C7C-ACF5-CB4346F64785}"/>
              </a:ext>
            </a:extLst>
          </p:cNvPr>
          <p:cNvSpPr/>
          <p:nvPr/>
        </p:nvSpPr>
        <p:spPr>
          <a:xfrm>
            <a:off x="1561651" y="4776716"/>
            <a:ext cx="3099998" cy="1579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train_examples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C731C6A-99A9-3972-DC79-D131A88B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574" y="1139069"/>
            <a:ext cx="5615324" cy="17362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6695E6-FE22-7D78-7375-61F93968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574" y="2877620"/>
            <a:ext cx="4255518" cy="25828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95CD087-127A-7FBB-98A1-1768CB2EDFFD}"/>
              </a:ext>
            </a:extLst>
          </p:cNvPr>
          <p:cNvSpPr/>
          <p:nvPr/>
        </p:nvSpPr>
        <p:spPr>
          <a:xfrm>
            <a:off x="4757851" y="5311997"/>
            <a:ext cx="627797" cy="509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7E5F46-1039-2054-2BF0-1AB56DCDC554}"/>
              </a:ext>
            </a:extLst>
          </p:cNvPr>
          <p:cNvSpPr/>
          <p:nvPr/>
        </p:nvSpPr>
        <p:spPr>
          <a:xfrm>
            <a:off x="1787857" y="3342236"/>
            <a:ext cx="1719618" cy="258778"/>
          </a:xfrm>
          <a:prstGeom prst="rect">
            <a:avLst/>
          </a:prstGeom>
          <a:solidFill>
            <a:srgbClr val="FFCCFF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97D6DA-2AC7-FA98-8121-78D1CE8951A3}"/>
              </a:ext>
            </a:extLst>
          </p:cNvPr>
          <p:cNvSpPr/>
          <p:nvPr/>
        </p:nvSpPr>
        <p:spPr>
          <a:xfrm>
            <a:off x="5483306" y="5051408"/>
            <a:ext cx="3127294" cy="104435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train_batches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 tuple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batch_num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tar))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D0A846-AD6F-C910-E317-A2452A476979}"/>
              </a:ext>
            </a:extLst>
          </p:cNvPr>
          <p:cNvSpPr/>
          <p:nvPr/>
        </p:nvSpPr>
        <p:spPr>
          <a:xfrm>
            <a:off x="8610600" y="4988256"/>
            <a:ext cx="3127294" cy="1156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 is a matrix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batch_size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55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C589C4D-712F-78D2-BCF5-3592C0E8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750"/>
            <a:ext cx="5368023" cy="2008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93DFC7-1893-5DF4-BC9E-59612463BCD8}"/>
              </a:ext>
            </a:extLst>
          </p:cNvPr>
          <p:cNvSpPr/>
          <p:nvPr/>
        </p:nvSpPr>
        <p:spPr>
          <a:xfrm>
            <a:off x="925551" y="1932103"/>
            <a:ext cx="5368023" cy="122052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CF7BF4-5034-AE91-B183-1BCD947021E0}"/>
              </a:ext>
            </a:extLst>
          </p:cNvPr>
          <p:cNvSpPr/>
          <p:nvPr/>
        </p:nvSpPr>
        <p:spPr>
          <a:xfrm>
            <a:off x="4661649" y="3342236"/>
            <a:ext cx="1447999" cy="28660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70F194-4BBE-27BB-ED50-433523EF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10" y="4327364"/>
            <a:ext cx="6644925" cy="25828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C0A2C6-87D9-1C7C-ACF5-CB4346F64785}"/>
              </a:ext>
            </a:extLst>
          </p:cNvPr>
          <p:cNvSpPr/>
          <p:nvPr/>
        </p:nvSpPr>
        <p:spPr>
          <a:xfrm>
            <a:off x="1561651" y="4776716"/>
            <a:ext cx="3099998" cy="15796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train_examples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pt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C731C6A-99A9-3972-DC79-D131A88B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574" y="1139069"/>
            <a:ext cx="5615324" cy="17362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6695E6-FE22-7D78-7375-61F93968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574" y="2877620"/>
            <a:ext cx="4255518" cy="25828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95CD087-127A-7FBB-98A1-1768CB2EDFFD}"/>
              </a:ext>
            </a:extLst>
          </p:cNvPr>
          <p:cNvSpPr/>
          <p:nvPr/>
        </p:nvSpPr>
        <p:spPr>
          <a:xfrm>
            <a:off x="4757851" y="5311997"/>
            <a:ext cx="627797" cy="5090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7E5F46-1039-2054-2BF0-1AB56DCDC554}"/>
              </a:ext>
            </a:extLst>
          </p:cNvPr>
          <p:cNvSpPr/>
          <p:nvPr/>
        </p:nvSpPr>
        <p:spPr>
          <a:xfrm>
            <a:off x="2674960" y="3556520"/>
            <a:ext cx="907305" cy="286602"/>
          </a:xfrm>
          <a:prstGeom prst="rect">
            <a:avLst/>
          </a:prstGeom>
          <a:solidFill>
            <a:srgbClr val="FFCCFF">
              <a:alpha val="2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97D6DA-2AC7-FA98-8121-78D1CE8951A3}"/>
              </a:ext>
            </a:extLst>
          </p:cNvPr>
          <p:cNvSpPr/>
          <p:nvPr/>
        </p:nvSpPr>
        <p:spPr>
          <a:xfrm>
            <a:off x="5483306" y="5051408"/>
            <a:ext cx="3127294" cy="10443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train_batches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 tuple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batch_num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tar))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D0A846-AD6F-C910-E317-A2452A476979}"/>
              </a:ext>
            </a:extLst>
          </p:cNvPr>
          <p:cNvSpPr/>
          <p:nvPr/>
        </p:nvSpPr>
        <p:spPr>
          <a:xfrm>
            <a:off x="8610600" y="4988256"/>
            <a:ext cx="3127294" cy="115655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 is a matrix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batch_size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22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D5D993-3423-5C01-0E37-10BCC119D020}"/>
              </a:ext>
            </a:extLst>
          </p:cNvPr>
          <p:cNvSpPr/>
          <p:nvPr/>
        </p:nvSpPr>
        <p:spPr>
          <a:xfrm>
            <a:off x="8139154" y="2864060"/>
            <a:ext cx="3127294" cy="1036093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 tar = [sos,2,3,eos,0]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tar_inp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 = [sos,2,3,eos]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tar_real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 = [2,3,eos,0]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0F34E7-FB92-E618-A610-4D7237A70248}"/>
              </a:ext>
            </a:extLst>
          </p:cNvPr>
          <p:cNvSpPr/>
          <p:nvPr/>
        </p:nvSpPr>
        <p:spPr>
          <a:xfrm>
            <a:off x="8139154" y="1328914"/>
            <a:ext cx="3127294" cy="115655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tar is a matrix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batch_size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seq_len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1734840"/>
            <a:ext cx="6219833" cy="216531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95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115403"/>
            <a:ext cx="6219833" cy="178475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6853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9CD1A-2EA7-5465-0D4B-18DCAC3A671B}"/>
              </a:ext>
            </a:extLst>
          </p:cNvPr>
          <p:cNvSpPr txBox="1"/>
          <p:nvPr/>
        </p:nvSpPr>
        <p:spPr>
          <a:xfrm>
            <a:off x="925549" y="4241607"/>
            <a:ext cx="922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Record every operations in tape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74FA31-4EB6-8454-0750-6DF41409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909733"/>
            <a:ext cx="3225141" cy="13512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0CF6C-436F-4AE5-6199-00F24E1424B8}"/>
              </a:ext>
            </a:extLst>
          </p:cNvPr>
          <p:cNvSpPr/>
          <p:nvPr/>
        </p:nvSpPr>
        <p:spPr>
          <a:xfrm>
            <a:off x="4355581" y="5769413"/>
            <a:ext cx="1481052" cy="501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prints 2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: Transformer structure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91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237A83-235A-A0D1-F5E8-F34397083EB8}"/>
              </a:ext>
            </a:extLst>
          </p:cNvPr>
          <p:cNvCxnSpPr>
            <a:cxnSpLocks/>
          </p:cNvCxnSpPr>
          <p:nvPr/>
        </p:nvCxnSpPr>
        <p:spPr>
          <a:xfrm flipV="1">
            <a:off x="3549003" y="4476354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47AE7F-288E-D04E-EB82-6FB4231FE454}"/>
              </a:ext>
            </a:extLst>
          </p:cNvPr>
          <p:cNvSpPr/>
          <p:nvPr/>
        </p:nvSpPr>
        <p:spPr>
          <a:xfrm>
            <a:off x="2414471" y="4027631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723A46-0952-F9BE-0147-9B0B10D1F672}"/>
              </a:ext>
            </a:extLst>
          </p:cNvPr>
          <p:cNvSpPr/>
          <p:nvPr/>
        </p:nvSpPr>
        <p:spPr>
          <a:xfrm>
            <a:off x="2414471" y="3269852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64595F-B5BA-386A-3821-0C5F73DFEF96}"/>
              </a:ext>
            </a:extLst>
          </p:cNvPr>
          <p:cNvSpPr/>
          <p:nvPr/>
        </p:nvSpPr>
        <p:spPr>
          <a:xfrm>
            <a:off x="6537738" y="3269852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2DB297E-824F-125F-6DF8-5E92FCBDF868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3549004" y="37185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01A86CB-6075-5945-3CC6-BC2437F3A728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>
            <a:off x="4683537" y="3494214"/>
            <a:ext cx="1854201" cy="75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1E2D4FC-8BB0-65F4-969B-E78F7C4453E9}"/>
              </a:ext>
            </a:extLst>
          </p:cNvPr>
          <p:cNvCxnSpPr>
            <a:cxnSpLocks/>
          </p:cNvCxnSpPr>
          <p:nvPr/>
        </p:nvCxnSpPr>
        <p:spPr>
          <a:xfrm flipV="1">
            <a:off x="7689204" y="37185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DF16403-FE3B-8DD9-EBB2-7549CBB3FB2D}"/>
              </a:ext>
            </a:extLst>
          </p:cNvPr>
          <p:cNvCxnSpPr>
            <a:cxnSpLocks/>
          </p:cNvCxnSpPr>
          <p:nvPr/>
        </p:nvCxnSpPr>
        <p:spPr>
          <a:xfrm flipV="1">
            <a:off x="7689204" y="2378182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EB0EC4-4744-2894-895B-379DFBDBC21D}"/>
              </a:ext>
            </a:extLst>
          </p:cNvPr>
          <p:cNvCxnSpPr>
            <a:cxnSpLocks/>
          </p:cNvCxnSpPr>
          <p:nvPr/>
        </p:nvCxnSpPr>
        <p:spPr>
          <a:xfrm flipV="1">
            <a:off x="7677773" y="4476354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88B50D-D675-5500-6E6E-A3607803831E}"/>
              </a:ext>
            </a:extLst>
          </p:cNvPr>
          <p:cNvSpPr/>
          <p:nvPr/>
        </p:nvSpPr>
        <p:spPr>
          <a:xfrm>
            <a:off x="6537738" y="4027631"/>
            <a:ext cx="2269066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74C371-7F6E-AAD8-5732-941E329CBA0F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683537" y="3494214"/>
            <a:ext cx="1854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4D256A-633E-2C21-1674-942879173A53}"/>
              </a:ext>
            </a:extLst>
          </p:cNvPr>
          <p:cNvSpPr/>
          <p:nvPr/>
        </p:nvSpPr>
        <p:spPr>
          <a:xfrm>
            <a:off x="2222535" y="3115324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5A30F5-F71C-1D82-F2FE-9E3FC21B308D}"/>
              </a:ext>
            </a:extLst>
          </p:cNvPr>
          <p:cNvSpPr/>
          <p:nvPr/>
        </p:nvSpPr>
        <p:spPr>
          <a:xfrm>
            <a:off x="6297211" y="3130876"/>
            <a:ext cx="2697479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59270-E9F7-96AD-1F79-6749B09FCDFC}"/>
              </a:ext>
            </a:extLst>
          </p:cNvPr>
          <p:cNvSpPr txBox="1"/>
          <p:nvPr/>
        </p:nvSpPr>
        <p:spPr>
          <a:xfrm>
            <a:off x="4110611" y="2821977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Encoder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683C01-9595-0C18-4F1C-7B86F0C7EFCF}"/>
              </a:ext>
            </a:extLst>
          </p:cNvPr>
          <p:cNvSpPr txBox="1"/>
          <p:nvPr/>
        </p:nvSpPr>
        <p:spPr>
          <a:xfrm>
            <a:off x="8173576" y="2855169"/>
            <a:ext cx="1926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Decoder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A0702D7-B0B7-EFD2-9D0D-5760CEAC0402}"/>
              </a:ext>
            </a:extLst>
          </p:cNvPr>
          <p:cNvSpPr/>
          <p:nvPr/>
        </p:nvSpPr>
        <p:spPr>
          <a:xfrm>
            <a:off x="6096000" y="4935619"/>
            <a:ext cx="315254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Language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E02370-A0F6-3A12-D4C3-554626C25561}"/>
              </a:ext>
            </a:extLst>
          </p:cNvPr>
          <p:cNvSpPr/>
          <p:nvPr/>
        </p:nvSpPr>
        <p:spPr>
          <a:xfrm>
            <a:off x="5936778" y="1360172"/>
            <a:ext cx="3589359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matrix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seq_len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target_vocab_size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A11057-70B8-050C-18B8-F4BD9F89D2A8}"/>
              </a:ext>
            </a:extLst>
          </p:cNvPr>
          <p:cNvSpPr/>
          <p:nvPr/>
        </p:nvSpPr>
        <p:spPr>
          <a:xfrm>
            <a:off x="1995003" y="4932451"/>
            <a:ext cx="3152542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Language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563F2E-440A-72EF-29F8-6DB85583DDCD}"/>
              </a:ext>
            </a:extLst>
          </p:cNvPr>
          <p:cNvSpPr/>
          <p:nvPr/>
        </p:nvSpPr>
        <p:spPr>
          <a:xfrm>
            <a:off x="6521737" y="2639245"/>
            <a:ext cx="2269066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882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3083133"/>
            <a:ext cx="6219833" cy="81702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16957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9CD1A-2EA7-5465-0D4B-18DCAC3A671B}"/>
              </a:ext>
            </a:extLst>
          </p:cNvPr>
          <p:cNvSpPr txBox="1"/>
          <p:nvPr/>
        </p:nvSpPr>
        <p:spPr>
          <a:xfrm>
            <a:off x="925549" y="4241607"/>
            <a:ext cx="9228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Used here !</a:t>
            </a:r>
          </a:p>
          <a:p>
            <a:r>
              <a:rPr lang="en-US" altLang="ko-KR" dirty="0"/>
              <a:t>    gradients will have derivative of loss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74FA31-4EB6-8454-0750-6DF41409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909733"/>
            <a:ext cx="3225141" cy="13512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C0CF6C-436F-4AE5-6199-00F24E1424B8}"/>
              </a:ext>
            </a:extLst>
          </p:cNvPr>
          <p:cNvSpPr/>
          <p:nvPr/>
        </p:nvSpPr>
        <p:spPr>
          <a:xfrm>
            <a:off x="4355581" y="5769413"/>
            <a:ext cx="1481052" cy="5013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prints 2</a:t>
            </a:r>
            <a:endParaRPr lang="ko-KR" altLang="en-US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30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773195"/>
            <a:ext cx="6219833" cy="11269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2"/>
            <a:ext cx="6219833" cy="646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DC8C2-ED75-D8D6-C5C9-1EA17A3DAC8D}"/>
              </a:ext>
            </a:extLst>
          </p:cNvPr>
          <p:cNvSpPr txBox="1"/>
          <p:nvPr/>
        </p:nvSpPr>
        <p:spPr>
          <a:xfrm>
            <a:off x="925549" y="4241607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Call transformer, and get the result as predictions</a:t>
            </a:r>
          </a:p>
          <a:p>
            <a:endParaRPr lang="en-US" altLang="ko-KR" dirty="0"/>
          </a:p>
          <a:p>
            <a:r>
              <a:rPr lang="en-US" altLang="ko-KR" dirty="0"/>
              <a:t>    predictions is a logit matrix for one batch</a:t>
            </a:r>
          </a:p>
        </p:txBody>
      </p:sp>
    </p:spTree>
    <p:extLst>
      <p:ext uri="{BB962C8B-B14F-4D97-AF65-F5344CB8AC3E}">
        <p14:creationId xmlns:p14="http://schemas.microsoft.com/office/powerpoint/2010/main" val="4142150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681655"/>
            <a:ext cx="6219833" cy="121850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0"/>
            <a:ext cx="6219833" cy="13735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DC8C2-ED75-D8D6-C5C9-1EA17A3DAC8D}"/>
              </a:ext>
            </a:extLst>
          </p:cNvPr>
          <p:cNvSpPr txBox="1"/>
          <p:nvPr/>
        </p:nvSpPr>
        <p:spPr>
          <a:xfrm>
            <a:off x="925550" y="4938434"/>
            <a:ext cx="210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Calculate loss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9549C6-CE2A-DC08-5228-5E50F25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74" y="1088582"/>
            <a:ext cx="4077269" cy="1505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F22109-2590-7843-EE38-898171726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4379680"/>
            <a:ext cx="712569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6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773195"/>
            <a:ext cx="6219833" cy="11269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2"/>
            <a:ext cx="6219833" cy="646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9549C6-CE2A-DC08-5228-5E50F25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74" y="1088582"/>
            <a:ext cx="4077269" cy="15051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35EA6E-A07F-8058-B345-0D7848CBA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4527562"/>
            <a:ext cx="6697378" cy="11269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38BFCE-8F43-D634-6707-3B58C843C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901" y="5395050"/>
            <a:ext cx="2226026" cy="2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49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773195"/>
            <a:ext cx="6219833" cy="11269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2"/>
            <a:ext cx="6219833" cy="646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9549C6-CE2A-DC08-5228-5E50F25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74" y="1088582"/>
            <a:ext cx="4077269" cy="1505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837E4A-8732-9059-023C-A1E48694D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549" y="4498190"/>
            <a:ext cx="6944483" cy="4402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125F0E-7743-2767-11ED-B0A355D1C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49" y="5194719"/>
            <a:ext cx="5170451" cy="246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D3C197-4C57-8A0F-6AC2-3760401A01AB}"/>
              </a:ext>
            </a:extLst>
          </p:cNvPr>
          <p:cNvSpPr txBox="1"/>
          <p:nvPr/>
        </p:nvSpPr>
        <p:spPr>
          <a:xfrm>
            <a:off x="925549" y="5697216"/>
            <a:ext cx="922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no loss for pad token</a:t>
            </a:r>
          </a:p>
        </p:txBody>
      </p:sp>
    </p:spTree>
    <p:extLst>
      <p:ext uri="{BB962C8B-B14F-4D97-AF65-F5344CB8AC3E}">
        <p14:creationId xmlns:p14="http://schemas.microsoft.com/office/powerpoint/2010/main" val="4103752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2773195"/>
            <a:ext cx="6219833" cy="11269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2"/>
            <a:ext cx="6219833" cy="64633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9549C6-CE2A-DC08-5228-5E50F25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74" y="1088582"/>
            <a:ext cx="4077269" cy="15051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7EFB0F-9971-A6A6-9821-F29239998B4B}"/>
              </a:ext>
            </a:extLst>
          </p:cNvPr>
          <p:cNvSpPr txBox="1"/>
          <p:nvPr/>
        </p:nvSpPr>
        <p:spPr>
          <a:xfrm>
            <a:off x="925549" y="4300699"/>
            <a:ext cx="9228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tf.reduce_sum</a:t>
            </a:r>
            <a:r>
              <a:rPr lang="en-US" altLang="ko-KR" dirty="0"/>
              <a:t> returns the sum of every elements for input</a:t>
            </a:r>
          </a:p>
        </p:txBody>
      </p:sp>
    </p:spTree>
    <p:extLst>
      <p:ext uri="{BB962C8B-B14F-4D97-AF65-F5344CB8AC3E}">
        <p14:creationId xmlns:p14="http://schemas.microsoft.com/office/powerpoint/2010/main" val="4056413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3043451"/>
            <a:ext cx="6219833" cy="8567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173650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55696-762D-FB12-F043-B2DF18831E4F}"/>
              </a:ext>
            </a:extLst>
          </p:cNvPr>
          <p:cNvSpPr txBox="1"/>
          <p:nvPr/>
        </p:nvSpPr>
        <p:spPr>
          <a:xfrm>
            <a:off x="925549" y="4300699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trainable_variables</a:t>
            </a:r>
            <a:r>
              <a:rPr lang="en-US" altLang="ko-KR" dirty="0"/>
              <a:t> is an array,</a:t>
            </a:r>
          </a:p>
          <a:p>
            <a:endParaRPr lang="en-US" altLang="ko-KR" dirty="0"/>
          </a:p>
          <a:p>
            <a:r>
              <a:rPr lang="en-US" altLang="ko-KR" dirty="0"/>
              <a:t>    consists of dense layers’ weights, and some other trainable values or matrices</a:t>
            </a:r>
          </a:p>
        </p:txBody>
      </p:sp>
    </p:spTree>
    <p:extLst>
      <p:ext uri="{BB962C8B-B14F-4D97-AF65-F5344CB8AC3E}">
        <p14:creationId xmlns:p14="http://schemas.microsoft.com/office/powerpoint/2010/main" val="3847873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3043451"/>
            <a:ext cx="6219833" cy="85670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173650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55696-762D-FB12-F043-B2DF18831E4F}"/>
              </a:ext>
            </a:extLst>
          </p:cNvPr>
          <p:cNvSpPr txBox="1"/>
          <p:nvPr/>
        </p:nvSpPr>
        <p:spPr>
          <a:xfrm>
            <a:off x="925549" y="4300699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trainable_variables</a:t>
            </a:r>
            <a:r>
              <a:rPr lang="en-US" altLang="ko-KR" dirty="0"/>
              <a:t> is an array,</a:t>
            </a:r>
          </a:p>
          <a:p>
            <a:endParaRPr lang="en-US" altLang="ko-KR" dirty="0"/>
          </a:p>
          <a:p>
            <a:r>
              <a:rPr lang="en-US" altLang="ko-KR" dirty="0"/>
              <a:t>    consists of dense layers’ weights, and some other trainable values or matrices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B490C3-5E04-A4BE-A311-F16D2DF3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5295164"/>
            <a:ext cx="2581635" cy="1352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2B3406-1D67-F2C6-2182-3E5886506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184" y="6404921"/>
            <a:ext cx="8363785" cy="24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5D1CC7-3499-BE04-C347-2F4FA3652992}"/>
              </a:ext>
            </a:extLst>
          </p:cNvPr>
          <p:cNvSpPr txBox="1"/>
          <p:nvPr/>
        </p:nvSpPr>
        <p:spPr>
          <a:xfrm>
            <a:off x="4203509" y="5478306"/>
            <a:ext cx="648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gradients is array of gradients,</a:t>
            </a:r>
          </a:p>
          <a:p>
            <a:r>
              <a:rPr lang="en-US" altLang="ko-KR" dirty="0"/>
              <a:t>    for each element of </a:t>
            </a:r>
            <a:r>
              <a:rPr lang="en-US" altLang="ko-KR" dirty="0" err="1"/>
              <a:t>trainable_variables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6400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64F412-D293-23D1-ACAA-2F85A845A9AE}"/>
              </a:ext>
            </a:extLst>
          </p:cNvPr>
          <p:cNvSpPr/>
          <p:nvPr/>
        </p:nvSpPr>
        <p:spPr>
          <a:xfrm>
            <a:off x="925550" y="3429000"/>
            <a:ext cx="6219833" cy="4711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1"/>
            <a:ext cx="6219833" cy="1939872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D55696-762D-FB12-F043-B2DF18831E4F}"/>
              </a:ext>
            </a:extLst>
          </p:cNvPr>
          <p:cNvSpPr txBox="1"/>
          <p:nvPr/>
        </p:nvSpPr>
        <p:spPr>
          <a:xfrm>
            <a:off x="925549" y="4300699"/>
            <a:ext cx="92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Apply gradients to variables</a:t>
            </a:r>
          </a:p>
          <a:p>
            <a:endParaRPr lang="en-US" altLang="ko-KR" dirty="0"/>
          </a:p>
          <a:p>
            <a:r>
              <a:rPr lang="ko-KR" altLang="en-US" dirty="0"/>
              <a:t>▶ </a:t>
            </a:r>
            <a:r>
              <a:rPr lang="en-US" altLang="ko-KR" dirty="0" err="1"/>
              <a:t>apply_gradients</a:t>
            </a:r>
            <a:r>
              <a:rPr lang="en-US" altLang="ko-KR" dirty="0"/>
              <a:t> function gets (gradients, variable) tuple as input</a:t>
            </a:r>
          </a:p>
        </p:txBody>
      </p:sp>
    </p:spTree>
    <p:extLst>
      <p:ext uri="{BB962C8B-B14F-4D97-AF65-F5344CB8AC3E}">
        <p14:creationId xmlns:p14="http://schemas.microsoft.com/office/powerpoint/2010/main" val="902046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0"/>
            <a:ext cx="6219833" cy="23404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14D52-14E8-E04E-0A97-A938D0AB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278746"/>
            <a:ext cx="5898332" cy="5232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23EFE0-C447-2F26-334B-5494B97539AF}"/>
              </a:ext>
            </a:extLst>
          </p:cNvPr>
          <p:cNvSpPr/>
          <p:nvPr/>
        </p:nvSpPr>
        <p:spPr>
          <a:xfrm>
            <a:off x="2509939" y="3792160"/>
            <a:ext cx="3127294" cy="54478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is float32 variable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9FD7D7-E59D-907E-2568-6269E50D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91" y="2328106"/>
            <a:ext cx="4619060" cy="18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81972"/>
            <a:ext cx="10531016" cy="1518375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DA25A0E-9087-79D7-171C-AE2568E52244}"/>
              </a:ext>
            </a:extLst>
          </p:cNvPr>
          <p:cNvSpPr/>
          <p:nvPr/>
        </p:nvSpPr>
        <p:spPr>
          <a:xfrm rot="5400000">
            <a:off x="673277" y="171653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CA729-34A5-14F3-7842-6F7254BE7457}"/>
              </a:ext>
            </a:extLst>
          </p:cNvPr>
          <p:cNvSpPr txBox="1"/>
          <p:nvPr/>
        </p:nvSpPr>
        <p:spPr>
          <a:xfrm>
            <a:off x="925550" y="3603406"/>
            <a:ext cx="941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Encoder and Decoder we discussed so far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9654192-1E97-F2A2-0720-343C9F4480F9}"/>
              </a:ext>
            </a:extLst>
          </p:cNvPr>
          <p:cNvSpPr/>
          <p:nvPr/>
        </p:nvSpPr>
        <p:spPr>
          <a:xfrm rot="5400000">
            <a:off x="672997" y="212665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85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0"/>
            <a:ext cx="6219833" cy="23404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14D52-14E8-E04E-0A97-A938D0AB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278746"/>
            <a:ext cx="5898332" cy="5232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23EFE0-C447-2F26-334B-5494B97539AF}"/>
              </a:ext>
            </a:extLst>
          </p:cNvPr>
          <p:cNvSpPr/>
          <p:nvPr/>
        </p:nvSpPr>
        <p:spPr>
          <a:xfrm>
            <a:off x="2509939" y="3792160"/>
            <a:ext cx="3127294" cy="54478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is float32 variable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9FD7D7-E59D-907E-2568-6269E50D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91" y="2328106"/>
            <a:ext cx="4619060" cy="18703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8B33EA-C126-25C0-DD73-3D728C515EF5}"/>
              </a:ext>
            </a:extLst>
          </p:cNvPr>
          <p:cNvSpPr/>
          <p:nvPr/>
        </p:nvSpPr>
        <p:spPr>
          <a:xfrm>
            <a:off x="5240740" y="1222691"/>
            <a:ext cx="6437652" cy="1036093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tf.argmax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 returns </a:t>
            </a:r>
            <a:r>
              <a:rPr lang="en-US" altLang="ko-KR" b="1" dirty="0">
                <a:ln w="0"/>
                <a:solidFill>
                  <a:schemeClr val="tx1"/>
                </a:solidFill>
              </a:rPr>
              <a:t>index number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of which has the maximum value in input matrix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B0AB6-FFC1-0B97-49AB-B1F591119B71}"/>
              </a:ext>
            </a:extLst>
          </p:cNvPr>
          <p:cNvSpPr/>
          <p:nvPr/>
        </p:nvSpPr>
        <p:spPr>
          <a:xfrm>
            <a:off x="7145382" y="2819680"/>
            <a:ext cx="3908072" cy="1779537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so, accuracies is a Boolean matrix</a:t>
            </a:r>
          </a:p>
          <a:p>
            <a:pPr algn="ctr"/>
            <a:endParaRPr lang="en-US" altLang="ko-KR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True for correct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False for incorrect</a:t>
            </a:r>
          </a:p>
        </p:txBody>
      </p:sp>
    </p:spTree>
    <p:extLst>
      <p:ext uri="{BB962C8B-B14F-4D97-AF65-F5344CB8AC3E}">
        <p14:creationId xmlns:p14="http://schemas.microsoft.com/office/powerpoint/2010/main" val="1755304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D60C6E-E5CE-4AB2-2FC1-3D9B1797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088586"/>
            <a:ext cx="6219833" cy="281156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52BEB0-4E23-76C2-78E6-06D2FA89EE9F}"/>
              </a:ext>
            </a:extLst>
          </p:cNvPr>
          <p:cNvSpPr/>
          <p:nvPr/>
        </p:nvSpPr>
        <p:spPr>
          <a:xfrm>
            <a:off x="925549" y="1088580"/>
            <a:ext cx="6219833" cy="234040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14D52-14E8-E04E-0A97-A938D0AB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49" y="4278746"/>
            <a:ext cx="5898332" cy="5232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23EFE0-C447-2F26-334B-5494B97539AF}"/>
              </a:ext>
            </a:extLst>
          </p:cNvPr>
          <p:cNvSpPr/>
          <p:nvPr/>
        </p:nvSpPr>
        <p:spPr>
          <a:xfrm>
            <a:off x="2509939" y="3792160"/>
            <a:ext cx="3127294" cy="544781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 is float32 variable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9FD7D7-E59D-907E-2568-6269E50D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191" y="2328106"/>
            <a:ext cx="4619060" cy="187035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19837C-EDCE-F5AF-27AD-2FDF70A4269B}"/>
              </a:ext>
            </a:extLst>
          </p:cNvPr>
          <p:cNvSpPr/>
          <p:nvPr/>
        </p:nvSpPr>
        <p:spPr>
          <a:xfrm>
            <a:off x="7002797" y="4198464"/>
            <a:ext cx="4957454" cy="864855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tf.reduce_sum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(accuracies) : number of correct</a:t>
            </a:r>
          </a:p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</a:rPr>
              <a:t>tf.reduce_sum</a:t>
            </a:r>
            <a:r>
              <a:rPr lang="en-US" altLang="ko-KR" dirty="0">
                <a:ln w="0"/>
                <a:solidFill>
                  <a:schemeClr val="tx1"/>
                </a:solidFill>
              </a:rPr>
              <a:t>(mask) : number of words</a:t>
            </a:r>
          </a:p>
        </p:txBody>
      </p:sp>
    </p:spTree>
    <p:extLst>
      <p:ext uri="{BB962C8B-B14F-4D97-AF65-F5344CB8AC3E}">
        <p14:creationId xmlns:p14="http://schemas.microsoft.com/office/powerpoint/2010/main" val="1482396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Step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6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3A20B67-DBA1-28D2-63A4-E7318D92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2103"/>
            <a:ext cx="5368023" cy="20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F079F6-509D-A7F1-DBEB-8D66DE20219C}"/>
              </a:ext>
            </a:extLst>
          </p:cNvPr>
          <p:cNvSpPr txBox="1"/>
          <p:nvPr/>
        </p:nvSpPr>
        <p:spPr>
          <a:xfrm>
            <a:off x="925549" y="4300699"/>
            <a:ext cx="10756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In summary, </a:t>
            </a:r>
            <a:r>
              <a:rPr lang="en-US" altLang="ko-KR" dirty="0" err="1"/>
              <a:t>train_step</a:t>
            </a:r>
            <a:r>
              <a:rPr lang="en-US" altLang="ko-KR" dirty="0"/>
              <a:t> calls transformer, and calculate loss, and apply loss to trainable variables</a:t>
            </a:r>
          </a:p>
          <a:p>
            <a:endParaRPr lang="en-US" altLang="ko-KR" dirty="0"/>
          </a:p>
          <a:p>
            <a:r>
              <a:rPr lang="en-US" altLang="ko-KR" dirty="0"/>
              <a:t>    Through this code, we train the model !</a:t>
            </a:r>
          </a:p>
        </p:txBody>
      </p:sp>
    </p:spTree>
    <p:extLst>
      <p:ext uri="{BB962C8B-B14F-4D97-AF65-F5344CB8AC3E}">
        <p14:creationId xmlns:p14="http://schemas.microsoft.com/office/powerpoint/2010/main" val="750349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1488A4-2051-FD03-812C-BA53D3AE1E01}"/>
              </a:ext>
            </a:extLst>
          </p:cNvPr>
          <p:cNvSpPr txBox="1"/>
          <p:nvPr/>
        </p:nvSpPr>
        <p:spPr>
          <a:xfrm>
            <a:off x="925551" y="1116464"/>
            <a:ext cx="1075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Through the trained model, we will build translator, converts Portuguese to English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EBB914-B9C9-5C2F-D8F2-8DA76FDF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55127"/>
            <a:ext cx="6088798" cy="2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89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1488A4-2051-FD03-812C-BA53D3AE1E01}"/>
              </a:ext>
            </a:extLst>
          </p:cNvPr>
          <p:cNvSpPr txBox="1"/>
          <p:nvPr/>
        </p:nvSpPr>
        <p:spPr>
          <a:xfrm>
            <a:off x="925551" y="1116464"/>
            <a:ext cx="1075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Through the trained model, we will build translator, converts Portuguese to English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6A4C20-9112-5241-CF3D-B1E892F5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55127"/>
            <a:ext cx="6088798" cy="2305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150E0-FFBA-E0D6-E1BB-8915E800C875}"/>
              </a:ext>
            </a:extLst>
          </p:cNvPr>
          <p:cNvSpPr txBox="1"/>
          <p:nvPr/>
        </p:nvSpPr>
        <p:spPr>
          <a:xfrm>
            <a:off x="925550" y="4639861"/>
            <a:ext cx="1075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Building Translator class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AD320-01BF-DCF6-3467-332374FE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5176447"/>
            <a:ext cx="4729812" cy="10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28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77645" y="1119699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4879DF-8FA2-7EF3-5827-15D0F30B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4608284"/>
            <a:ext cx="4895063" cy="6461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5AD149-B64F-AD40-2AA2-6B7FA2B3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102780"/>
            <a:ext cx="7685721" cy="32645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6E63C4-4E88-BDB8-EDFB-3B50F70C9FE0}"/>
              </a:ext>
            </a:extLst>
          </p:cNvPr>
          <p:cNvSpPr txBox="1"/>
          <p:nvPr/>
        </p:nvSpPr>
        <p:spPr>
          <a:xfrm>
            <a:off x="906053" y="5385888"/>
            <a:ext cx="10756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Sentence is a string tensor</a:t>
            </a:r>
          </a:p>
          <a:p>
            <a:r>
              <a:rPr lang="ko-KR" altLang="en-US" dirty="0"/>
              <a:t>▶ </a:t>
            </a:r>
            <a:r>
              <a:rPr lang="en-US" altLang="ko-KR" dirty="0" err="1"/>
              <a:t>max_length</a:t>
            </a:r>
            <a:r>
              <a:rPr lang="en-US" altLang="ko-KR" dirty="0"/>
              <a:t> is max number of words for translator</a:t>
            </a:r>
          </a:p>
        </p:txBody>
      </p:sp>
    </p:spTree>
    <p:extLst>
      <p:ext uri="{BB962C8B-B14F-4D97-AF65-F5344CB8AC3E}">
        <p14:creationId xmlns:p14="http://schemas.microsoft.com/office/powerpoint/2010/main" val="3572936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77645" y="283932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5AD149-B64F-AD40-2AA2-6B7FA2B3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02780"/>
            <a:ext cx="7685721" cy="32645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6E63C4-4E88-BDB8-EDFB-3B50F70C9FE0}"/>
              </a:ext>
            </a:extLst>
          </p:cNvPr>
          <p:cNvSpPr txBox="1"/>
          <p:nvPr/>
        </p:nvSpPr>
        <p:spPr>
          <a:xfrm>
            <a:off x="925551" y="4722931"/>
            <a:ext cx="606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start_end</a:t>
            </a:r>
            <a:r>
              <a:rPr lang="en-US" altLang="ko-KR" dirty="0"/>
              <a:t> contains (‘</a:t>
            </a:r>
            <a:r>
              <a:rPr lang="en-US" altLang="ko-KR" dirty="0" err="1"/>
              <a:t>sos</a:t>
            </a:r>
            <a:r>
              <a:rPr lang="en-US" altLang="ko-KR" dirty="0"/>
              <a:t> token ID’, ‘</a:t>
            </a:r>
            <a:r>
              <a:rPr lang="en-US" altLang="ko-KR" dirty="0" err="1"/>
              <a:t>eos</a:t>
            </a:r>
            <a:r>
              <a:rPr lang="en-US" altLang="ko-KR" dirty="0"/>
              <a:t> token ID’)</a:t>
            </a:r>
          </a:p>
          <a:p>
            <a:endParaRPr lang="en-US" altLang="ko-KR" dirty="0"/>
          </a:p>
          <a:p>
            <a:r>
              <a:rPr lang="en-US" altLang="ko-KR" dirty="0"/>
              <a:t>    start will have </a:t>
            </a:r>
            <a:r>
              <a:rPr lang="en-US" altLang="ko-KR" dirty="0" err="1"/>
              <a:t>sos</a:t>
            </a:r>
            <a:r>
              <a:rPr lang="en-US" altLang="ko-KR" dirty="0"/>
              <a:t> token ID,</a:t>
            </a:r>
          </a:p>
          <a:p>
            <a:r>
              <a:rPr lang="en-US" altLang="ko-KR" dirty="0"/>
              <a:t>    end will have </a:t>
            </a:r>
            <a:r>
              <a:rPr lang="en-US" altLang="ko-KR" dirty="0" err="1"/>
              <a:t>eos</a:t>
            </a:r>
            <a:r>
              <a:rPr lang="en-US" altLang="ko-KR" dirty="0"/>
              <a:t> token ID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9E7D18-9545-06B6-9CC9-E2B662230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52" y="3013140"/>
            <a:ext cx="4179991" cy="291012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5584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97143" y="384116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5AD149-B64F-AD40-2AA2-6B7FA2B3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102780"/>
            <a:ext cx="7685721" cy="32645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706B32-B840-F977-FFE1-6060243C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96" y="4763786"/>
            <a:ext cx="6285430" cy="1196062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1335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97143" y="149374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2408F-975E-1330-8C7B-F62E2BE0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2017"/>
            <a:ext cx="8878322" cy="2709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BBE61-8496-C8B3-43BF-EA96DBBC2CCC}"/>
              </a:ext>
            </a:extLst>
          </p:cNvPr>
          <p:cNvSpPr txBox="1"/>
          <p:nvPr/>
        </p:nvSpPr>
        <p:spPr>
          <a:xfrm>
            <a:off x="925551" y="4386518"/>
            <a:ext cx="1075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output is (1,1) matrix at first, only contains start token ID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1A605D-9143-9315-841B-F4C351CCBD32}"/>
              </a:ext>
            </a:extLst>
          </p:cNvPr>
          <p:cNvSpPr/>
          <p:nvPr/>
        </p:nvSpPr>
        <p:spPr>
          <a:xfrm>
            <a:off x="1500006" y="5042293"/>
            <a:ext cx="2743200" cy="1351671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stack() stacks like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[[2],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[3],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[4]]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08A0AD-0996-D493-8634-5F7879398592}"/>
              </a:ext>
            </a:extLst>
          </p:cNvPr>
          <p:cNvSpPr/>
          <p:nvPr/>
        </p:nvSpPr>
        <p:spPr>
          <a:xfrm>
            <a:off x="6170038" y="5042293"/>
            <a:ext cx="2743200" cy="1351671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[[2, 3, 4]]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86CE12A-BA86-4597-3D78-C77EE74F57A2}"/>
              </a:ext>
            </a:extLst>
          </p:cNvPr>
          <p:cNvSpPr/>
          <p:nvPr/>
        </p:nvSpPr>
        <p:spPr>
          <a:xfrm>
            <a:off x="4544704" y="5522134"/>
            <a:ext cx="1296538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0136E-CAEE-7478-CD45-75C855B60350}"/>
              </a:ext>
            </a:extLst>
          </p:cNvPr>
          <p:cNvSpPr txBox="1"/>
          <p:nvPr/>
        </p:nvSpPr>
        <p:spPr>
          <a:xfrm>
            <a:off x="4544704" y="5891466"/>
            <a:ext cx="127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681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97143" y="168481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2408F-975E-1330-8C7B-F62E2BE0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12017"/>
            <a:ext cx="8878322" cy="2709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BBE61-8496-C8B3-43BF-EA96DBBC2CCC}"/>
              </a:ext>
            </a:extLst>
          </p:cNvPr>
          <p:cNvSpPr txBox="1"/>
          <p:nvPr/>
        </p:nvSpPr>
        <p:spPr>
          <a:xfrm>
            <a:off x="925551" y="4386518"/>
            <a:ext cx="107569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we call transformer for each words</a:t>
            </a:r>
          </a:p>
          <a:p>
            <a:endParaRPr lang="en-US" altLang="ko-KR" dirty="0"/>
          </a:p>
          <a:p>
            <a:r>
              <a:rPr lang="en-US" altLang="ko-KR" dirty="0"/>
              <a:t>    predictions is the last word of transformer output,</a:t>
            </a:r>
          </a:p>
          <a:p>
            <a:endParaRPr lang="en-US" altLang="ko-KR" dirty="0"/>
          </a:p>
          <a:p>
            <a:r>
              <a:rPr lang="en-US" altLang="ko-KR" dirty="0"/>
              <a:t>    argmax returns index of the element, that has max value</a:t>
            </a:r>
          </a:p>
        </p:txBody>
      </p:sp>
    </p:spTree>
    <p:extLst>
      <p:ext uri="{BB962C8B-B14F-4D97-AF65-F5344CB8AC3E}">
        <p14:creationId xmlns:p14="http://schemas.microsoft.com/office/powerpoint/2010/main" val="141843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B0D6FD0-D193-DE8A-5708-7C090DB9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81972"/>
            <a:ext cx="10531016" cy="1518375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DA25A0E-9087-79D7-171C-AE2568E52244}"/>
              </a:ext>
            </a:extLst>
          </p:cNvPr>
          <p:cNvSpPr/>
          <p:nvPr/>
        </p:nvSpPr>
        <p:spPr>
          <a:xfrm rot="5400000">
            <a:off x="673277" y="2550922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CA729-34A5-14F3-7842-6F7254BE7457}"/>
              </a:ext>
            </a:extLst>
          </p:cNvPr>
          <p:cNvSpPr txBox="1"/>
          <p:nvPr/>
        </p:nvSpPr>
        <p:spPr>
          <a:xfrm>
            <a:off x="925550" y="3381061"/>
            <a:ext cx="626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 err="1"/>
              <a:t>final_layer</a:t>
            </a:r>
            <a:r>
              <a:rPr lang="en-US" altLang="ko-KR" dirty="0"/>
              <a:t> is a dense layer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560E85-9E76-4CAF-9A2F-B201C13EBA5F}"/>
              </a:ext>
            </a:extLst>
          </p:cNvPr>
          <p:cNvSpPr/>
          <p:nvPr/>
        </p:nvSpPr>
        <p:spPr>
          <a:xfrm>
            <a:off x="9677818" y="3158176"/>
            <a:ext cx="1314450" cy="4457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61BED0-861E-DDAA-7437-92457B771434}"/>
              </a:ext>
            </a:extLst>
          </p:cNvPr>
          <p:cNvSpPr/>
          <p:nvPr/>
        </p:nvSpPr>
        <p:spPr>
          <a:xfrm>
            <a:off x="1243013" y="2534003"/>
            <a:ext cx="1443038" cy="2663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87FF04-6694-DA1B-C9E1-81483807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019" y="271270"/>
            <a:ext cx="4547089" cy="62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48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794ADBC-B195-CC0D-DD65-865F75CF7628}"/>
              </a:ext>
            </a:extLst>
          </p:cNvPr>
          <p:cNvSpPr/>
          <p:nvPr/>
        </p:nvSpPr>
        <p:spPr>
          <a:xfrm rot="5400000">
            <a:off x="697143" y="1300203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BBE61-8496-C8B3-43BF-EA96DBBC2CCC}"/>
              </a:ext>
            </a:extLst>
          </p:cNvPr>
          <p:cNvSpPr txBox="1"/>
          <p:nvPr/>
        </p:nvSpPr>
        <p:spPr>
          <a:xfrm>
            <a:off x="925551" y="3789778"/>
            <a:ext cx="10756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After for loop, </a:t>
            </a:r>
            <a:r>
              <a:rPr lang="en-US" altLang="ko-KR" dirty="0" err="1"/>
              <a:t>output_array</a:t>
            </a:r>
            <a:r>
              <a:rPr lang="en-US" altLang="ko-KR" dirty="0"/>
              <a:t> has complete prediction token ID array</a:t>
            </a:r>
          </a:p>
          <a:p>
            <a:endParaRPr lang="en-US" altLang="ko-KR" dirty="0"/>
          </a:p>
          <a:p>
            <a:r>
              <a:rPr lang="en-US" altLang="ko-KR" dirty="0"/>
              <a:t>    text contains prediction string array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C8B4A-D876-08FF-2728-265386D3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239636"/>
            <a:ext cx="8837333" cy="20740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116EC3-4527-CFF3-F455-6C062DE7CB1D}"/>
              </a:ext>
            </a:extLst>
          </p:cNvPr>
          <p:cNvSpPr/>
          <p:nvPr/>
        </p:nvSpPr>
        <p:spPr>
          <a:xfrm>
            <a:off x="1536397" y="5269117"/>
            <a:ext cx="2743200" cy="67583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output = [2, 4, 5, 6, 3]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C44D82-F120-6F07-DC81-CEF40D6DF971}"/>
              </a:ext>
            </a:extLst>
          </p:cNvPr>
          <p:cNvSpPr/>
          <p:nvPr/>
        </p:nvSpPr>
        <p:spPr>
          <a:xfrm>
            <a:off x="6096000" y="5269117"/>
            <a:ext cx="5257800" cy="675836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text = [‘I’, ‘love’, ‘you’]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</a:rPr>
              <a:t>tokens = [‘start’, ‘I’, love’, ‘you’, ‘end’]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CF4CD3C-6494-2857-8B11-780EA0D47345}"/>
              </a:ext>
            </a:extLst>
          </p:cNvPr>
          <p:cNvSpPr/>
          <p:nvPr/>
        </p:nvSpPr>
        <p:spPr>
          <a:xfrm>
            <a:off x="4626591" y="5422369"/>
            <a:ext cx="1296538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FCD02-FB3E-0C87-B633-BA887F54C3E7}"/>
              </a:ext>
            </a:extLst>
          </p:cNvPr>
          <p:cNvSpPr txBox="1"/>
          <p:nvPr/>
        </p:nvSpPr>
        <p:spPr>
          <a:xfrm>
            <a:off x="4626591" y="5791701"/>
            <a:ext cx="127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958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22BBFA3-4C19-A8F9-8800-3E2BAD78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322864"/>
            <a:ext cx="6088798" cy="23051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81F5D7-0FE7-A068-D303-206746B6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4203723"/>
            <a:ext cx="6941541" cy="11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78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Translator Using 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27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C6CD7B1-6DAD-C022-02B5-59CE251E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64" y="1243773"/>
            <a:ext cx="7184002" cy="640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D6AE87-B3C9-AC92-E516-A5A6FF51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64" y="2044449"/>
            <a:ext cx="7184002" cy="8826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5662B2-DE5F-A17B-2411-5BBDC6ACA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64" y="3506367"/>
            <a:ext cx="7184002" cy="849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F4C6FB-285C-BC92-AF9D-0EB6D7C20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64" y="4586916"/>
            <a:ext cx="7184002" cy="10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7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494E42-830F-2889-BC8F-F5887396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028365"/>
            <a:ext cx="7586869" cy="285783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0C9444-61D3-D196-B0D9-435F4A6D3859}"/>
              </a:ext>
            </a:extLst>
          </p:cNvPr>
          <p:cNvSpPr txBox="1"/>
          <p:nvPr/>
        </p:nvSpPr>
        <p:spPr>
          <a:xfrm>
            <a:off x="925550" y="4167431"/>
            <a:ext cx="8647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dirty="0"/>
              <a:t>create masks</a:t>
            </a:r>
          </a:p>
          <a:p>
            <a:r>
              <a:rPr lang="ko-KR" altLang="en-US" dirty="0"/>
              <a:t>▶ </a:t>
            </a:r>
            <a:r>
              <a:rPr lang="en-US" altLang="ko-KR" dirty="0"/>
              <a:t>pass encoder and decoder</a:t>
            </a:r>
          </a:p>
          <a:p>
            <a:r>
              <a:rPr lang="ko-KR" altLang="en-US" dirty="0"/>
              <a:t>▶</a:t>
            </a:r>
            <a:r>
              <a:rPr lang="en-US" altLang="ko-KR" dirty="0"/>
              <a:t> pass </a:t>
            </a:r>
            <a:r>
              <a:rPr lang="en-US" altLang="ko-KR" dirty="0" err="1"/>
              <a:t>final_layer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41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7D8074F-EF27-3610-BF02-C205F198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984831"/>
            <a:ext cx="3734321" cy="49536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BE3E76C-3E07-AFE2-1DA0-9068B63A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044" y="6480200"/>
            <a:ext cx="2238687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7D8074F-EF27-3610-BF02-C205F198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984831"/>
            <a:ext cx="3734321" cy="49536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BE3E76C-3E07-AFE2-1DA0-9068B63A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044" y="6480200"/>
            <a:ext cx="2238687" cy="257211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E5702078-A638-08F5-F0B9-BBC228B20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798" y="2022342"/>
            <a:ext cx="2554891" cy="2521126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2E389B-3604-F8CC-7FD0-E719F28DDA4D}"/>
              </a:ext>
            </a:extLst>
          </p:cNvPr>
          <p:cNvSpPr/>
          <p:nvPr/>
        </p:nvSpPr>
        <p:spPr>
          <a:xfrm>
            <a:off x="8933495" y="4543468"/>
            <a:ext cx="2218352" cy="10020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inp_seq_len</a:t>
            </a:r>
            <a:r>
              <a:rPr lang="en-US" altLang="ko-KR" sz="1400" dirty="0"/>
              <a:t> = 7</a:t>
            </a:r>
          </a:p>
          <a:p>
            <a:pPr algn="ctr"/>
            <a:r>
              <a:rPr lang="en-US" altLang="ko-KR" sz="1400" dirty="0" err="1"/>
              <a:t>tar_seq_len</a:t>
            </a:r>
            <a:r>
              <a:rPr lang="en-US" altLang="ko-KR" sz="1400" dirty="0"/>
              <a:t> = 8</a:t>
            </a:r>
          </a:p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444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86E5FD-10EF-9599-B7EB-8577DBF94B50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Transformer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21FA43-AE17-0AB2-4F71-DC335D235FE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417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0E5F5C4-2CDB-8E09-573F-924304DA45EE}"/>
              </a:ext>
            </a:extLst>
          </p:cNvPr>
          <p:cNvCxnSpPr>
            <a:cxnSpLocks/>
          </p:cNvCxnSpPr>
          <p:nvPr/>
        </p:nvCxnSpPr>
        <p:spPr>
          <a:xfrm flipV="1">
            <a:off x="3947178" y="4543468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E74C1E-9D59-0025-7495-80EF5C808120}"/>
              </a:ext>
            </a:extLst>
          </p:cNvPr>
          <p:cNvSpPr/>
          <p:nvPr/>
        </p:nvSpPr>
        <p:spPr>
          <a:xfrm>
            <a:off x="3034076" y="4081031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F953C3-2EC7-A6D3-C8B6-EB7CFEEE4438}"/>
              </a:ext>
            </a:extLst>
          </p:cNvPr>
          <p:cNvSpPr/>
          <p:nvPr/>
        </p:nvSpPr>
        <p:spPr>
          <a:xfrm>
            <a:off x="3034076" y="3323252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2F247E-8871-C922-C02C-8931093FEC9D}"/>
              </a:ext>
            </a:extLst>
          </p:cNvPr>
          <p:cNvSpPr/>
          <p:nvPr/>
        </p:nvSpPr>
        <p:spPr>
          <a:xfrm>
            <a:off x="6124496" y="3320084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1F82209-5B0F-4A18-60AE-4B0C32A57220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3947179" y="3771975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6445F4F-3F75-306D-D291-481100DA230D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4860281" y="3547614"/>
            <a:ext cx="1264215" cy="75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0DE71F-E988-031E-CB62-71A1AF74C6E8}"/>
              </a:ext>
            </a:extLst>
          </p:cNvPr>
          <p:cNvCxnSpPr>
            <a:cxnSpLocks/>
          </p:cNvCxnSpPr>
          <p:nvPr/>
        </p:nvCxnSpPr>
        <p:spPr>
          <a:xfrm flipV="1">
            <a:off x="7069133" y="3768807"/>
            <a:ext cx="0" cy="3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A2198D-878F-CA88-7434-6C9D2DE1092B}"/>
              </a:ext>
            </a:extLst>
          </p:cNvPr>
          <p:cNvCxnSpPr>
            <a:cxnSpLocks/>
          </p:cNvCxnSpPr>
          <p:nvPr/>
        </p:nvCxnSpPr>
        <p:spPr>
          <a:xfrm flipV="1">
            <a:off x="7069133" y="2417528"/>
            <a:ext cx="0" cy="770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BC0D1-F61C-8217-B793-CD0C82224ED5}"/>
              </a:ext>
            </a:extLst>
          </p:cNvPr>
          <p:cNvCxnSpPr>
            <a:cxnSpLocks/>
          </p:cNvCxnSpPr>
          <p:nvPr/>
        </p:nvCxnSpPr>
        <p:spPr>
          <a:xfrm flipV="1">
            <a:off x="7057702" y="4526586"/>
            <a:ext cx="0" cy="44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7652C9-DE03-2859-5B51-E8A6B8C938C5}"/>
              </a:ext>
            </a:extLst>
          </p:cNvPr>
          <p:cNvSpPr/>
          <p:nvPr/>
        </p:nvSpPr>
        <p:spPr>
          <a:xfrm>
            <a:off x="6124496" y="4077863"/>
            <a:ext cx="1826205" cy="448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 Layer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92FC261-56C2-4BCF-3271-FDE108CAEBFF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4860281" y="3544446"/>
            <a:ext cx="1264215" cy="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7A4643-D768-1A2A-0549-C8CA4D796C2C}"/>
              </a:ext>
            </a:extLst>
          </p:cNvPr>
          <p:cNvSpPr/>
          <p:nvPr/>
        </p:nvSpPr>
        <p:spPr>
          <a:xfrm>
            <a:off x="2842140" y="3168724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FA92B1B-6EBC-235D-EA89-6C9EB6C0948F}"/>
              </a:ext>
            </a:extLst>
          </p:cNvPr>
          <p:cNvSpPr/>
          <p:nvPr/>
        </p:nvSpPr>
        <p:spPr>
          <a:xfrm>
            <a:off x="5883969" y="3181108"/>
            <a:ext cx="2171003" cy="152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E63AC2-8552-12B2-2A3C-31A1C99EC5BF}"/>
              </a:ext>
            </a:extLst>
          </p:cNvPr>
          <p:cNvSpPr/>
          <p:nvPr/>
        </p:nvSpPr>
        <p:spPr>
          <a:xfrm>
            <a:off x="568275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Target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753A6C-EABF-3964-6D40-120CF05D77B7}"/>
              </a:ext>
            </a:extLst>
          </p:cNvPr>
          <p:cNvSpPr/>
          <p:nvPr/>
        </p:nvSpPr>
        <p:spPr>
          <a:xfrm>
            <a:off x="5699691" y="1410404"/>
            <a:ext cx="2537250" cy="99570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 probability matrix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2B63AE-35F0-7BDE-BBDB-36D0391919A3}"/>
              </a:ext>
            </a:extLst>
          </p:cNvPr>
          <p:cNvSpPr/>
          <p:nvPr/>
        </p:nvSpPr>
        <p:spPr>
          <a:xfrm>
            <a:off x="2614608" y="4985851"/>
            <a:ext cx="2537250" cy="5596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token ID sequence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4D14D0-727F-0D2C-4B57-71DFE4AC9D94}"/>
              </a:ext>
            </a:extLst>
          </p:cNvPr>
          <p:cNvSpPr/>
          <p:nvPr/>
        </p:nvSpPr>
        <p:spPr>
          <a:xfrm>
            <a:off x="6108495" y="2689477"/>
            <a:ext cx="1826205" cy="2672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9DFFBB6-60AA-1CC9-9C6F-A352F29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3" y="986608"/>
            <a:ext cx="4884554" cy="92263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97D8074F-EF27-3610-BF02-C205F198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984831"/>
            <a:ext cx="3734321" cy="495369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DBE3E76C-3E07-AFE2-1DA0-9068B63A5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044" y="6480200"/>
            <a:ext cx="2238687" cy="257211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E5702078-A638-08F5-F0B9-BBC228B20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5798" y="2022342"/>
            <a:ext cx="2554891" cy="2521126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2E389B-3604-F8CC-7FD0-E719F28DDA4D}"/>
              </a:ext>
            </a:extLst>
          </p:cNvPr>
          <p:cNvSpPr/>
          <p:nvPr/>
        </p:nvSpPr>
        <p:spPr>
          <a:xfrm>
            <a:off x="8919847" y="4543468"/>
            <a:ext cx="2218352" cy="7410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batch_size</a:t>
            </a:r>
            <a:r>
              <a:rPr lang="en-US" altLang="ko-KR" sz="1400" dirty="0"/>
              <a:t> = 1</a:t>
            </a:r>
          </a:p>
          <a:p>
            <a:pPr algn="ctr"/>
            <a:r>
              <a:rPr lang="en-US" altLang="ko-KR" sz="1400" dirty="0" err="1"/>
              <a:t>inp_seq_len</a:t>
            </a:r>
            <a:r>
              <a:rPr lang="en-US" altLang="ko-KR" sz="1400" dirty="0"/>
              <a:t> = 7</a:t>
            </a:r>
          </a:p>
          <a:p>
            <a:pPr algn="ctr"/>
            <a:r>
              <a:rPr lang="en-US" altLang="ko-KR" sz="1400" dirty="0" err="1"/>
              <a:t>d_model</a:t>
            </a:r>
            <a:r>
              <a:rPr lang="en-US" altLang="ko-KR" sz="1400" dirty="0"/>
              <a:t> = 6</a:t>
            </a:r>
            <a:endParaRPr lang="ko-KR" altLang="en-US" sz="14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E90D6F3-7C0F-6F46-2F9C-E90A4E8B5755}"/>
              </a:ext>
            </a:extLst>
          </p:cNvPr>
          <p:cNvSpPr/>
          <p:nvPr/>
        </p:nvSpPr>
        <p:spPr>
          <a:xfrm>
            <a:off x="10856507" y="4298991"/>
            <a:ext cx="268044" cy="24124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D3887D-E090-64C9-22B6-F15072D71D18}"/>
              </a:ext>
            </a:extLst>
          </p:cNvPr>
          <p:cNvSpPr/>
          <p:nvPr/>
        </p:nvSpPr>
        <p:spPr>
          <a:xfrm>
            <a:off x="9577392" y="4541418"/>
            <a:ext cx="2410605" cy="7431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Look ahead mask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includes padding mask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7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1286</Words>
  <Application>Microsoft Office PowerPoint</Application>
  <PresentationFormat>와이드스크린</PresentationFormat>
  <Paragraphs>392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user</cp:lastModifiedBy>
  <cp:revision>46</cp:revision>
  <dcterms:created xsi:type="dcterms:W3CDTF">2022-06-25T15:18:48Z</dcterms:created>
  <dcterms:modified xsi:type="dcterms:W3CDTF">2022-07-09T03:31:24Z</dcterms:modified>
</cp:coreProperties>
</file>