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4" r:id="rId6"/>
    <p:sldId id="269" r:id="rId7"/>
    <p:sldId id="270" r:id="rId8"/>
    <p:sldId id="271" r:id="rId9"/>
    <p:sldId id="272" r:id="rId10"/>
    <p:sldId id="280" r:id="rId11"/>
    <p:sldId id="273" r:id="rId12"/>
    <p:sldId id="274" r:id="rId13"/>
    <p:sldId id="275" r:id="rId14"/>
    <p:sldId id="268" r:id="rId15"/>
    <p:sldId id="276" r:id="rId16"/>
    <p:sldId id="266" r:id="rId17"/>
    <p:sldId id="278" r:id="rId18"/>
    <p:sldId id="279" r:id="rId19"/>
    <p:sldId id="263" r:id="rId20"/>
    <p:sldId id="282" r:id="rId21"/>
    <p:sldId id="283" r:id="rId22"/>
    <p:sldId id="291" r:id="rId23"/>
    <p:sldId id="286" r:id="rId24"/>
    <p:sldId id="290" r:id="rId25"/>
    <p:sldId id="288" r:id="rId26"/>
    <p:sldId id="289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AC922-4A67-4303-ACAB-943E6AA45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26EDA-E0A6-485E-98D6-FF67EE3707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69A2-A039-4467-BAE6-0C2C6BA47C5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CCB32-2C4D-40F0-824C-C1483C86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BDF8-4F03-40A5-97AF-9DCEA507B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EB64-B2A3-4EDE-B81C-6EC87AD22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1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2B1D-3EF8-420C-96F9-7B6ADFA8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7C72F-F9C0-47B3-97AF-6A49DFEB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613B-E3A2-4DC2-94B7-F5CCCAB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67293-A7ED-4FCC-948C-4365B6C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4DFF-138E-4B27-9D0E-FC2E14B3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DC76-44C5-495A-A2D0-DF53272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0C884-651C-4EB5-88A7-25CC743E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B4FF5-9950-453E-9901-FE2C35C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A948-58A6-4988-B69D-5628919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3B73C-BC98-4FC2-9A7C-4B73A676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108A9-14BC-4B90-9345-5BC4AAD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A4E46-B091-403D-9400-C9DA0307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725F7-D1C7-48FF-9B34-51023F9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3279F-E669-41D5-B760-8C810D6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500E-01F7-469E-8CB3-3F92E03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7D50-5494-460F-A1CF-65DE4C0E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B496-CB09-46F1-8055-25BF0FD3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41E4-E917-4ECD-ACF9-534E3E9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6B90-CCB7-4D88-A1B0-36D8BA1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CE74-C965-449B-B42A-3E89FFF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0717-2F23-4429-87D8-582A9416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108-7E52-44BA-AD79-3177053C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4363-1FA6-45EB-82D1-B60A27A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964F-FDAD-4058-AFC9-7D346CDF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65666-6074-46EA-BA7C-92A09E5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14F3-4891-418C-A81B-10A3E07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5617D-A42A-4A37-A87F-0184C6FE6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859A7-72AA-49DF-97FD-6608D88E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BF7B6-B6EC-443E-970E-EBFBF0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AEC4B-DA66-44BF-A7E9-CD69D43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898F-5A52-46F9-B156-482E955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8B492-37C9-4EF4-A742-4EBA0F4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9DF6C-D2AB-4C62-B8EA-32F9E11A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1E68-B388-4C99-9B2F-DC7C391F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F596E-F80C-4636-9188-2A241278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8FB5E-B097-416E-8C3D-6933C60C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03BC-F017-414E-8CC1-F761DB96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5EB8-9827-4E74-8886-FA2ECDCF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CB468-8A5A-46E0-8213-53AA898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60891-E5EF-49E9-A5AD-7252BCB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A7FBB-76E9-4C06-8FA5-CCEC7946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AB159-D7FC-40C4-9629-40B8618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A3D1B-057C-4E62-8CF0-F383B9B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9C960-38CD-4946-9DB5-7978E50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D695-EA89-4EEB-A57F-A4E76130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B03E2-7606-4269-80ED-907EA81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A4EDF-AE18-4224-BA7A-3BCBD25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64A77-FC09-4B51-B182-D3928064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0A91F-413D-4209-9639-EB8E98FF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F0FB0-0196-4ABF-8DAE-5E3F761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3659B-03CB-4D9D-9E4B-70B4530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27237-F4A2-407C-8FD5-2AE5EF8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B4D7-1E78-4FBF-AF3F-CBE7114D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0569D-4AF2-4A12-98E0-9C3F83DE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188BB-B9C2-442E-9595-F8F4F074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BA224-EFFF-4029-BAC5-4E6F8BA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840CE-A309-49CF-B5BF-8F253467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5EAF3-DC06-42C8-B4EC-DA370EDE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934D-BC51-43E8-A36B-0668EB6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9F729-2603-4805-B387-40786121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0B943-A32B-4144-BECA-5222064B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C136-1188-41A9-A50B-2914E1C8A3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C2D3-4184-44EC-9A40-1919D99C9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97B48-E672-4748-99C6-5FE3740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3.sv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12" Type="http://schemas.openxmlformats.org/officeDocument/2006/relationships/image" Target="../media/image70.png"/><Relationship Id="rId2" Type="http://schemas.openxmlformats.org/officeDocument/2006/relationships/image" Target="../media/image5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2B7A5-FFEB-4BB1-92B5-2E5BF642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046"/>
            <a:ext cx="9144000" cy="4028135"/>
          </a:xfrm>
        </p:spPr>
        <p:txBody>
          <a:bodyPr>
            <a:normAutofit fontScale="90000"/>
          </a:bodyPr>
          <a:lstStyle/>
          <a:p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3.31 meeting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 &amp; LSTM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컴퓨터소프트웨어학부</a:t>
            </a:r>
            <a:r>
              <a:rPr lang="ko-KR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심승현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8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/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074" y="1470741"/>
                <a:ext cx="3673638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AA0C32-06DC-4D5A-9086-0A5AD53C6D37}"/>
              </a:ext>
            </a:extLst>
          </p:cNvPr>
          <p:cNvSpPr txBox="1"/>
          <p:nvPr/>
        </p:nvSpPr>
        <p:spPr>
          <a:xfrm>
            <a:off x="2509594" y="410073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426A12-7F05-430F-9530-9EB661271D59}"/>
              </a:ext>
            </a:extLst>
          </p:cNvPr>
          <p:cNvSpPr txBox="1"/>
          <p:nvPr/>
        </p:nvSpPr>
        <p:spPr>
          <a:xfrm>
            <a:off x="4515854" y="4617481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97DF91-B61B-4820-A482-F79CD256D7C0}"/>
              </a:ext>
            </a:extLst>
          </p:cNvPr>
          <p:cNvSpPr txBox="1"/>
          <p:nvPr/>
        </p:nvSpPr>
        <p:spPr>
          <a:xfrm>
            <a:off x="4515854" y="2849172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AFC9FF-E158-40BC-A4DC-13C4016173A5}"/>
              </a:ext>
            </a:extLst>
          </p:cNvPr>
          <p:cNvSpPr txBox="1"/>
          <p:nvPr/>
        </p:nvSpPr>
        <p:spPr>
          <a:xfrm>
            <a:off x="5173578" y="1559527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C69C23-222A-44CD-ADE3-D020FBA7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19" y="2140451"/>
            <a:ext cx="8744961" cy="27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C78A7-5C9B-417E-A50B-B8006F5FDE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507" y="332675"/>
            <a:ext cx="1069175" cy="2006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/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501B89E-2D17-4ABE-95DD-346AE4C6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1" y="728743"/>
                <a:ext cx="2719137" cy="77002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C9CC3E-9BA7-4AA5-B450-839E699D49FD}"/>
              </a:ext>
            </a:extLst>
          </p:cNvPr>
          <p:cNvCxnSpPr>
            <a:cxnSpLocks/>
          </p:cNvCxnSpPr>
          <p:nvPr/>
        </p:nvCxnSpPr>
        <p:spPr>
          <a:xfrm flipV="1">
            <a:off x="9809746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64926EF2-CEF1-49C3-A58F-EDE20E037A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8277" y="1308057"/>
            <a:ext cx="697832" cy="167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C2AA1A-D2C6-4CCC-B3AC-8BECE26752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855" y="402950"/>
            <a:ext cx="1164919" cy="2050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AC5A4C0B-1DC3-4049-A08B-BCC2565B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7D5019-E0E7-4672-806F-E0A6AF94B79A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F3884AC3-F0FD-49F9-A663-0BCCB9C7EB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2" y="3518554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2747" b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2047366" y="4288576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010" y="3518554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>
            <a:cxnSpLocks/>
          </p:cNvCxnSpPr>
          <p:nvPr/>
        </p:nvCxnSpPr>
        <p:spPr>
          <a:xfrm flipV="1">
            <a:off x="4257171" y="4288576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594799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FABBE8-C122-4FCC-BE25-B748A905D6DB}"/>
              </a:ext>
            </a:extLst>
          </p:cNvPr>
          <p:cNvCxnSpPr>
            <a:cxnSpLocks/>
          </p:cNvCxnSpPr>
          <p:nvPr/>
        </p:nvCxnSpPr>
        <p:spPr>
          <a:xfrm>
            <a:off x="5081330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/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5B0FF60-C594-4AAC-83B8-CBCAAA421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42" y="3518554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B658A3C-910F-428B-A823-B5694D83E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18D819-E56E-44F4-9BE5-B18880881EA7}"/>
              </a:ext>
            </a:extLst>
          </p:cNvPr>
          <p:cNvCxnSpPr>
            <a:cxnSpLocks/>
          </p:cNvCxnSpPr>
          <p:nvPr/>
        </p:nvCxnSpPr>
        <p:spPr>
          <a:xfrm flipV="1">
            <a:off x="6725651" y="4288575"/>
            <a:ext cx="0" cy="83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4A6A3-9F83-4804-A28B-33DFC6578AF7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2668365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/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94DD25EE-BE3A-4151-B2BF-1F98AF444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1866455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4EAB6F-37F2-456C-86E8-27CF548C6976}"/>
              </a:ext>
            </a:extLst>
          </p:cNvPr>
          <p:cNvCxnSpPr>
            <a:cxnSpLocks/>
          </p:cNvCxnSpPr>
          <p:nvPr/>
        </p:nvCxnSpPr>
        <p:spPr>
          <a:xfrm>
            <a:off x="7567862" y="3903565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DFB8198-27E6-4D63-A31F-712CB8408802}"/>
              </a:ext>
            </a:extLst>
          </p:cNvPr>
          <p:cNvCxnSpPr>
            <a:cxnSpLocks/>
            <a:stCxn id="42" idx="3"/>
            <a:endCxn id="46" idx="2"/>
          </p:cNvCxnSpPr>
          <p:nvPr/>
        </p:nvCxnSpPr>
        <p:spPr>
          <a:xfrm>
            <a:off x="7273081" y="2251466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/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5085B62-3633-4CF6-B035-37542B8C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3" y="3523886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443864D-BE35-4A6C-B60E-00E5B3ED97D7}"/>
              </a:ext>
            </a:extLst>
          </p:cNvPr>
          <p:cNvCxnSpPr>
            <a:cxnSpLocks/>
          </p:cNvCxnSpPr>
          <p:nvPr/>
        </p:nvCxnSpPr>
        <p:spPr>
          <a:xfrm flipH="1" flipV="1">
            <a:off x="9230233" y="2668364"/>
            <a:ext cx="4" cy="8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/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B405AE3-EA60-464A-8607-796AFD841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93" y="1866455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4D6DE68-7252-46FB-A43A-4F9A35BB9CB1}"/>
              </a:ext>
            </a:extLst>
          </p:cNvPr>
          <p:cNvCxnSpPr>
            <a:cxnSpLocks/>
          </p:cNvCxnSpPr>
          <p:nvPr/>
        </p:nvCxnSpPr>
        <p:spPr>
          <a:xfrm>
            <a:off x="10054393" y="3903564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AD06F7-7EA8-43A4-8E9A-1359A207DBDE}"/>
              </a:ext>
            </a:extLst>
          </p:cNvPr>
          <p:cNvCxnSpPr>
            <a:cxnSpLocks/>
          </p:cNvCxnSpPr>
          <p:nvPr/>
        </p:nvCxnSpPr>
        <p:spPr>
          <a:xfrm>
            <a:off x="9815785" y="2246133"/>
            <a:ext cx="1957152" cy="2042442"/>
          </a:xfrm>
          <a:prstGeom prst="bentConnector4">
            <a:avLst>
              <a:gd name="adj1" fmla="val 28945"/>
              <a:gd name="adj2" fmla="val 156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83C4E01-E2D8-47A4-9471-960D031B0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063" y="540032"/>
            <a:ext cx="1740555" cy="1968346"/>
          </a:xfrm>
          <a:prstGeom prst="rect">
            <a:avLst/>
          </a:prstGeom>
        </p:spPr>
      </p:pic>
      <p:sp>
        <p:nvSpPr>
          <p:cNvPr id="3" name="빼기 기호 2">
            <a:extLst>
              <a:ext uri="{FF2B5EF4-FFF2-40B4-BE49-F238E27FC236}">
                <a16:creationId xmlns:a16="http://schemas.microsoft.com/office/drawing/2014/main" id="{633E7BF4-2A36-46BE-AF38-1489540BC282}"/>
              </a:ext>
            </a:extLst>
          </p:cNvPr>
          <p:cNvSpPr/>
          <p:nvPr/>
        </p:nvSpPr>
        <p:spPr>
          <a:xfrm rot="2315175">
            <a:off x="2533256" y="3287845"/>
            <a:ext cx="9154830" cy="1032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1319B-23F8-4DE4-8FB5-5D6E9A509E86}"/>
              </a:ext>
            </a:extLst>
          </p:cNvPr>
          <p:cNvSpPr txBox="1"/>
          <p:nvPr/>
        </p:nvSpPr>
        <p:spPr>
          <a:xfrm>
            <a:off x="4086011" y="1760294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23FE6-280F-4045-B4B9-3686DAFD01E4}"/>
              </a:ext>
            </a:extLst>
          </p:cNvPr>
          <p:cNvSpPr txBox="1"/>
          <p:nvPr/>
        </p:nvSpPr>
        <p:spPr>
          <a:xfrm>
            <a:off x="5081330" y="1337882"/>
            <a:ext cx="2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2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1089C3-43F0-4C13-B3EF-8DCCE12FA6DA}"/>
              </a:ext>
            </a:extLst>
          </p:cNvPr>
          <p:cNvSpPr/>
          <p:nvPr/>
        </p:nvSpPr>
        <p:spPr>
          <a:xfrm>
            <a:off x="2194743" y="2229854"/>
            <a:ext cx="6050899" cy="425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Calculate Loss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AFA1BCA-5601-4A26-A6BB-4EF9ECA16439}"/>
              </a:ext>
            </a:extLst>
          </p:cNvPr>
          <p:cNvCxnSpPr>
            <a:endCxn id="3" idx="0"/>
          </p:cNvCxnSpPr>
          <p:nvPr/>
        </p:nvCxnSpPr>
        <p:spPr>
          <a:xfrm flipH="1">
            <a:off x="1909011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1A6465-39A5-4533-BE9F-328E876D69AC}"/>
              </a:ext>
            </a:extLst>
          </p:cNvPr>
          <p:cNvCxnSpPr/>
          <p:nvPr/>
        </p:nvCxnSpPr>
        <p:spPr>
          <a:xfrm flipH="1">
            <a:off x="6202272" y="2021307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1F8803-D9EF-4D4E-97FB-B15D634389C8}"/>
              </a:ext>
            </a:extLst>
          </p:cNvPr>
          <p:cNvCxnSpPr/>
          <p:nvPr/>
        </p:nvCxnSpPr>
        <p:spPr>
          <a:xfrm flipH="1">
            <a:off x="8357937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E325E7-BC34-43CD-9EF6-374D4675FC74}"/>
              </a:ext>
            </a:extLst>
          </p:cNvPr>
          <p:cNvCxnSpPr/>
          <p:nvPr/>
        </p:nvCxnSpPr>
        <p:spPr>
          <a:xfrm flipH="1">
            <a:off x="3832048" y="2013285"/>
            <a:ext cx="1997" cy="954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/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𝑒𝑥𝑝𝑒𝑐𝑡𝑒𝑑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𝑝𝑟𝑒𝑑𝑖𝑐𝑡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D2C50-5203-439F-8E57-EDED2BF8B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7" y="5180143"/>
                <a:ext cx="4764506" cy="335989"/>
              </a:xfrm>
              <a:prstGeom prst="rect">
                <a:avLst/>
              </a:prstGeom>
              <a:blipFill>
                <a:blip r:embed="rId6"/>
                <a:stretch>
                  <a:fillRect l="-1793" t="-145455" b="-20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80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/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8F8BAF-6F20-4B6A-B9D1-7CB5779E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975811"/>
                <a:ext cx="1094869" cy="770022"/>
              </a:xfrm>
              <a:prstGeom prst="roundRect">
                <a:avLst/>
              </a:prstGeom>
              <a:blipFill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/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EDA016F-A002-4A45-BF00-9336A2759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4" y="2975811"/>
                <a:ext cx="1094869" cy="770022"/>
              </a:xfrm>
              <a:prstGeom prst="roundRect">
                <a:avLst/>
              </a:prstGeom>
              <a:blipFill>
                <a:blip r:embed="rId3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/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C7A5A36-7199-44F4-BC85-E4D044F35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10" y="2975811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/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BFDEF42-F4DF-4361-A925-C99B5127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7" y="2975811"/>
                <a:ext cx="1094869" cy="770022"/>
              </a:xfrm>
              <a:prstGeom prst="roundRect">
                <a:avLst/>
              </a:prstGeom>
              <a:blipFill>
                <a:blip r:embed="rId5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4CB6A6-9FED-4B88-8A92-53D9459DE18A}"/>
              </a:ext>
            </a:extLst>
          </p:cNvPr>
          <p:cNvSpPr/>
          <p:nvPr/>
        </p:nvSpPr>
        <p:spPr>
          <a:xfrm>
            <a:off x="1282366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1686A2-9FDF-4AD5-8D55-880A6C3F8A91}"/>
              </a:ext>
            </a:extLst>
          </p:cNvPr>
          <p:cNvSpPr/>
          <p:nvPr/>
        </p:nvSpPr>
        <p:spPr>
          <a:xfrm>
            <a:off x="3205404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12FEE5-C37E-42A1-9EDA-323D4817154D}"/>
              </a:ext>
            </a:extLst>
          </p:cNvPr>
          <p:cNvSpPr/>
          <p:nvPr/>
        </p:nvSpPr>
        <p:spPr>
          <a:xfrm>
            <a:off x="5525500" y="1251285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33E758-64BD-429B-827B-5B8F33DA51FF}"/>
              </a:ext>
            </a:extLst>
          </p:cNvPr>
          <p:cNvSpPr/>
          <p:nvPr/>
        </p:nvSpPr>
        <p:spPr>
          <a:xfrm>
            <a:off x="7697207" y="1243263"/>
            <a:ext cx="1253288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Expected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F58230-68D3-4F24-9D9F-41D22FD02565}"/>
              </a:ext>
            </a:extLst>
          </p:cNvPr>
          <p:cNvCxnSpPr>
            <a:cxnSpLocks/>
          </p:cNvCxnSpPr>
          <p:nvPr/>
        </p:nvCxnSpPr>
        <p:spPr>
          <a:xfrm flipV="1">
            <a:off x="191100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B92FCC-BD38-4F13-858C-883CD65C3F69}"/>
              </a:ext>
            </a:extLst>
          </p:cNvPr>
          <p:cNvCxnSpPr>
            <a:cxnSpLocks/>
          </p:cNvCxnSpPr>
          <p:nvPr/>
        </p:nvCxnSpPr>
        <p:spPr>
          <a:xfrm flipV="1">
            <a:off x="3832048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5CC0289-9523-4396-BC96-2128598598AE}"/>
              </a:ext>
            </a:extLst>
          </p:cNvPr>
          <p:cNvCxnSpPr>
            <a:cxnSpLocks/>
          </p:cNvCxnSpPr>
          <p:nvPr/>
        </p:nvCxnSpPr>
        <p:spPr>
          <a:xfrm flipV="1">
            <a:off x="8359934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79970-8B02-48C4-87DC-6D46EDEFCA7A}"/>
              </a:ext>
            </a:extLst>
          </p:cNvPr>
          <p:cNvCxnSpPr>
            <a:cxnSpLocks/>
          </p:cNvCxnSpPr>
          <p:nvPr/>
        </p:nvCxnSpPr>
        <p:spPr>
          <a:xfrm flipV="1">
            <a:off x="6202272" y="3807313"/>
            <a:ext cx="0" cy="4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/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74B8C1E-CEB6-4CFE-BF27-BB6941F5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76" y="2189747"/>
                <a:ext cx="1094869" cy="593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/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57BC5C-1A87-42C7-93D4-45D49EF0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13" y="2201780"/>
                <a:ext cx="1094869" cy="593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/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8C7687-7C8F-423D-87FB-20885BA43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09" y="2189747"/>
                <a:ext cx="1094869" cy="593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/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C73C063-6589-4B76-B300-610A78157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16" y="2189747"/>
                <a:ext cx="1094869" cy="593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58C3F288-B7D3-4F38-955F-DA2C11A957BD}"/>
              </a:ext>
            </a:extLst>
          </p:cNvPr>
          <p:cNvSpPr/>
          <p:nvPr/>
        </p:nvSpPr>
        <p:spPr>
          <a:xfrm>
            <a:off x="2643943" y="2273968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C5EB5652-96D8-450F-89E8-BA4B08BAD0E8}"/>
              </a:ext>
            </a:extLst>
          </p:cNvPr>
          <p:cNvSpPr/>
          <p:nvPr/>
        </p:nvSpPr>
        <p:spPr>
          <a:xfrm>
            <a:off x="4782535" y="2342147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7C99B2F7-2676-4D31-8056-050DFF89F4C2}"/>
              </a:ext>
            </a:extLst>
          </p:cNvPr>
          <p:cNvSpPr/>
          <p:nvPr/>
        </p:nvSpPr>
        <p:spPr>
          <a:xfrm>
            <a:off x="7025439" y="2286001"/>
            <a:ext cx="425115" cy="42511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F63F59-85F4-4403-8374-62A61AD70637}"/>
              </a:ext>
            </a:extLst>
          </p:cNvPr>
          <p:cNvCxnSpPr>
            <a:cxnSpLocks/>
          </p:cNvCxnSpPr>
          <p:nvPr/>
        </p:nvCxnSpPr>
        <p:spPr>
          <a:xfrm>
            <a:off x="8950495" y="2510589"/>
            <a:ext cx="36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A811ED-59AB-43E6-9AE9-966430EA9CEB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841DB3-CFB5-4CEE-895F-F3DD2A8D1E77}"/>
              </a:ext>
            </a:extLst>
          </p:cNvPr>
          <p:cNvCxnSpPr>
            <a:cxnSpLocks/>
          </p:cNvCxnSpPr>
          <p:nvPr/>
        </p:nvCxnSpPr>
        <p:spPr>
          <a:xfrm>
            <a:off x="9974179" y="2975811"/>
            <a:ext cx="0" cy="195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3C5B78-FF74-4A1B-990B-46E453AA67F0}"/>
              </a:ext>
            </a:extLst>
          </p:cNvPr>
          <p:cNvSpPr txBox="1"/>
          <p:nvPr/>
        </p:nvSpPr>
        <p:spPr>
          <a:xfrm>
            <a:off x="9974179" y="4455695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09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55B9415-CE39-4C8B-B8D9-E69E6D25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8AC5592-FCBE-4ADF-8F41-2BD8C59F9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4B70C2-76EE-4344-86E6-CEF64C3345D9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980694-24B7-4828-9F88-E2BF781B268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759D3E-3B20-48B9-9E5E-C7729FD62B61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5BD92-BA2A-469E-8785-71A205E2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593773-73E9-43F4-9188-4EBF0A8CD9B9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4A51EE-1536-4CDE-AEB6-7278F992B67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4CABC6-8015-4F55-838E-7A45407A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87FED49-9835-4FB3-8AF0-C8D4BBE0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C03B6-9160-417C-995D-C9253CDB9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7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03235AA8-A835-4E52-BABA-AEF298A35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578690-DFD0-412B-9F40-42201F32E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65F1D-CDC4-4579-BDE5-FB409CB37752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479F57-853D-4FE7-88C4-3C0FA363203B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D8B6AF-868B-4A03-AC86-0914D29C54EA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83BE90-D609-42CE-8F26-284A57D32C82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C9CE926-37FE-4814-9CEA-AFC170E24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A82DBE-EC12-416C-94CA-BB6B57933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4956A2-51E6-42D5-88EB-8F1ABF1BEAFE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677604-B378-42DE-B934-10E8A14D246B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/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002F054-C5A8-4D16-B199-14082519F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1" y="720540"/>
                <a:ext cx="2719137" cy="77002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B75F31-B9B6-4C1F-91BC-DBD1B180BA9C}"/>
              </a:ext>
            </a:extLst>
          </p:cNvPr>
          <p:cNvCxnSpPr>
            <a:cxnSpLocks/>
          </p:cNvCxnSpPr>
          <p:nvPr/>
        </p:nvCxnSpPr>
        <p:spPr>
          <a:xfrm flipV="1">
            <a:off x="5173578" y="1498765"/>
            <a:ext cx="0" cy="9085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7675A1CC-3D89-4F99-AF20-732A7896F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217" y="1303261"/>
            <a:ext cx="697832" cy="16748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D91859-EFD4-4056-A242-8B01EB4E27C0}"/>
              </a:ext>
            </a:extLst>
          </p:cNvPr>
          <p:cNvSpPr/>
          <p:nvPr/>
        </p:nvSpPr>
        <p:spPr>
          <a:xfrm>
            <a:off x="9400688" y="2173705"/>
            <a:ext cx="1094869" cy="59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CB52634-38E5-49BF-A72D-5BEE0839A773}"/>
              </a:ext>
            </a:extLst>
          </p:cNvPr>
          <p:cNvCxnSpPr>
            <a:cxnSpLocks/>
          </p:cNvCxnSpPr>
          <p:nvPr/>
        </p:nvCxnSpPr>
        <p:spPr>
          <a:xfrm flipH="1">
            <a:off x="6472989" y="2706053"/>
            <a:ext cx="2562727" cy="1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A2523B-6D2B-444D-918A-BAB42722EE61}"/>
              </a:ext>
            </a:extLst>
          </p:cNvPr>
          <p:cNvSpPr txBox="1"/>
          <p:nvPr/>
        </p:nvSpPr>
        <p:spPr>
          <a:xfrm>
            <a:off x="7659070" y="3429000"/>
            <a:ext cx="1682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Back propagation</a:t>
            </a:r>
            <a:endParaRPr lang="ko-KR" altLang="en-US" sz="1200" dirty="0"/>
          </a:p>
        </p:txBody>
      </p:sp>
      <p:pic>
        <p:nvPicPr>
          <p:cNvPr id="33" name="그래픽 32" descr="확인 표시 단색으로 채워진">
            <a:extLst>
              <a:ext uri="{FF2B5EF4-FFF2-40B4-BE49-F238E27FC236}">
                <a16:creationId xmlns:a16="http://schemas.microsoft.com/office/drawing/2014/main" id="{37068AD6-87C8-40C5-A555-BC04D2BE27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0289" y="4585930"/>
            <a:ext cx="351395" cy="351395"/>
          </a:xfrm>
          <a:prstGeom prst="rect">
            <a:avLst/>
          </a:prstGeom>
        </p:spPr>
      </p:pic>
      <p:pic>
        <p:nvPicPr>
          <p:cNvPr id="34" name="그래픽 33" descr="확인 표시 단색으로 채워진">
            <a:extLst>
              <a:ext uri="{FF2B5EF4-FFF2-40B4-BE49-F238E27FC236}">
                <a16:creationId xmlns:a16="http://schemas.microsoft.com/office/drawing/2014/main" id="{D7B77142-EA19-4CB8-A58A-EE27F2633E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7912" y="4297962"/>
            <a:ext cx="351395" cy="351395"/>
          </a:xfrm>
          <a:prstGeom prst="rect">
            <a:avLst/>
          </a:prstGeom>
        </p:spPr>
      </p:pic>
      <p:pic>
        <p:nvPicPr>
          <p:cNvPr id="35" name="그래픽 34" descr="확인 표시 단색으로 채워진">
            <a:extLst>
              <a:ext uri="{FF2B5EF4-FFF2-40B4-BE49-F238E27FC236}">
                <a16:creationId xmlns:a16="http://schemas.microsoft.com/office/drawing/2014/main" id="{251BF2D5-88D2-4AA8-8F7D-603ACA303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9890" y="1469764"/>
            <a:ext cx="351395" cy="3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2889-F218-424A-A530-4CDD6BEC3D7F}"/>
              </a:ext>
            </a:extLst>
          </p:cNvPr>
          <p:cNvSpPr txBox="1"/>
          <p:nvPr/>
        </p:nvSpPr>
        <p:spPr>
          <a:xfrm>
            <a:off x="1620253" y="617621"/>
            <a:ext cx="31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95412-591D-4953-975F-BFA1FD1775AA}"/>
              </a:ext>
            </a:extLst>
          </p:cNvPr>
          <p:cNvSpPr txBox="1"/>
          <p:nvPr/>
        </p:nvSpPr>
        <p:spPr>
          <a:xfrm>
            <a:off x="1620253" y="1419726"/>
            <a:ext cx="658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to deal with sequential data ?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85971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Sequence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길어질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Back propagation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Vanishing Gradient Problem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나타날 수 있다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/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505C56-5AE1-42BA-86EA-7E4E915EA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933" y="5138764"/>
                <a:ext cx="1094874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/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F554DB8D-5AB9-419B-ACD5-81F03654E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34" y="3911585"/>
                <a:ext cx="1094867" cy="770022"/>
              </a:xfrm>
              <a:prstGeom prst="roundRect">
                <a:avLst/>
              </a:prstGeom>
              <a:blipFill>
                <a:blip r:embed="rId3"/>
                <a:stretch>
                  <a:fillRect r="-331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2AB6C2-A4AE-4665-97CE-C70F616750E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047370" y="4676274"/>
            <a:ext cx="0" cy="46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/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7C979B7-DFC3-4AD6-87F9-406D842E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5138764"/>
                <a:ext cx="1094869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/>
              <p:nvPr/>
            </p:nvSpPr>
            <p:spPr>
              <a:xfrm>
                <a:off x="3487660" y="4049143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78F177D-8D80-469C-9428-07161D73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660" y="4049143"/>
                <a:ext cx="1648320" cy="770022"/>
              </a:xfrm>
              <a:prstGeom prst="roundRect">
                <a:avLst/>
              </a:prstGeom>
              <a:blipFill>
                <a:blip r:embed="rId5"/>
                <a:stretch>
                  <a:fillRect r="-1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E0205D-A66E-47EC-B30E-5F49DB9919FF}"/>
              </a:ext>
            </a:extLst>
          </p:cNvPr>
          <p:cNvCxnSpPr>
            <a:cxnSpLocks/>
          </p:cNvCxnSpPr>
          <p:nvPr/>
        </p:nvCxnSpPr>
        <p:spPr>
          <a:xfrm flipV="1">
            <a:off x="4257171" y="4740442"/>
            <a:ext cx="0" cy="38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485BCE-D548-493A-88F6-49B55C068D3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592801" y="4296596"/>
            <a:ext cx="894859" cy="1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69AB04-3127-4995-AD27-BFD4CE216A23}"/>
              </a:ext>
            </a:extLst>
          </p:cNvPr>
          <p:cNvCxnSpPr>
            <a:cxnSpLocks/>
          </p:cNvCxnSpPr>
          <p:nvPr/>
        </p:nvCxnSpPr>
        <p:spPr>
          <a:xfrm>
            <a:off x="5063312" y="4355431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/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84946AC-B19E-4604-9E3C-46709137D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532" y="3970420"/>
                <a:ext cx="1648320" cy="770022"/>
              </a:xfrm>
              <a:prstGeom prst="roundRect">
                <a:avLst/>
              </a:prstGeom>
              <a:blipFill>
                <a:blip r:embed="rId6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/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1A0EB789-49DC-42AA-9B98-A874A66B9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67" y="5122375"/>
                <a:ext cx="1094869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6351B5-E2FE-4DD1-80AA-BF3A98CE2FFF}"/>
              </a:ext>
            </a:extLst>
          </p:cNvPr>
          <p:cNvCxnSpPr>
            <a:cxnSpLocks/>
          </p:cNvCxnSpPr>
          <p:nvPr/>
        </p:nvCxnSpPr>
        <p:spPr>
          <a:xfrm flipH="1" flipV="1">
            <a:off x="6725647" y="4740442"/>
            <a:ext cx="4" cy="38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472777-581D-40E9-A881-9E15484EE921}"/>
              </a:ext>
            </a:extLst>
          </p:cNvPr>
          <p:cNvCxnSpPr>
            <a:cxnSpLocks/>
          </p:cNvCxnSpPr>
          <p:nvPr/>
        </p:nvCxnSpPr>
        <p:spPr>
          <a:xfrm flipV="1">
            <a:off x="6743705" y="3545326"/>
            <a:ext cx="0" cy="3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/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80B5BA1-1C6D-49CF-AB5F-4658B095D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12" y="2755888"/>
                <a:ext cx="1094869" cy="770022"/>
              </a:xfrm>
              <a:prstGeom prst="roundRect">
                <a:avLst/>
              </a:prstGeom>
              <a:blipFill>
                <a:blip r:embed="rId8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7D366C-0918-4DA7-8795-849C9770FEB8}"/>
              </a:ext>
            </a:extLst>
          </p:cNvPr>
          <p:cNvCxnSpPr>
            <a:cxnSpLocks/>
          </p:cNvCxnSpPr>
          <p:nvPr/>
        </p:nvCxnSpPr>
        <p:spPr>
          <a:xfrm>
            <a:off x="755885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990438-5B4A-4657-9B9B-326D9891F279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7273081" y="3140899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/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77ECAB8-9EB8-42FD-AB5A-CBF805FAD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2" y="3967732"/>
                <a:ext cx="1648320" cy="770022"/>
              </a:xfrm>
              <a:prstGeom prst="roundRect">
                <a:avLst/>
              </a:prstGeom>
              <a:blipFill>
                <a:blip r:embed="rId9"/>
                <a:stretch>
                  <a:fillRect r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D85775-ACBA-4937-8283-12387CC75CA2}"/>
              </a:ext>
            </a:extLst>
          </p:cNvPr>
          <p:cNvCxnSpPr>
            <a:cxnSpLocks/>
          </p:cNvCxnSpPr>
          <p:nvPr/>
        </p:nvCxnSpPr>
        <p:spPr>
          <a:xfrm flipV="1">
            <a:off x="9220205" y="3545326"/>
            <a:ext cx="0" cy="41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/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C080492-833F-45AE-B441-33AD420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630" y="2746899"/>
                <a:ext cx="1094869" cy="770022"/>
              </a:xfrm>
              <a:prstGeom prst="roundRect">
                <a:avLst/>
              </a:prstGeom>
              <a:blipFill>
                <a:blip r:embed="rId10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0F0527-6A05-4A35-9269-676E6A4275F9}"/>
              </a:ext>
            </a:extLst>
          </p:cNvPr>
          <p:cNvCxnSpPr>
            <a:cxnSpLocks/>
          </p:cNvCxnSpPr>
          <p:nvPr/>
        </p:nvCxnSpPr>
        <p:spPr>
          <a:xfrm>
            <a:off x="10054392" y="4366097"/>
            <a:ext cx="83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72CD21-6547-46F7-8710-D240D4C45EB0}"/>
              </a:ext>
            </a:extLst>
          </p:cNvPr>
          <p:cNvCxnSpPr>
            <a:cxnSpLocks/>
          </p:cNvCxnSpPr>
          <p:nvPr/>
        </p:nvCxnSpPr>
        <p:spPr>
          <a:xfrm>
            <a:off x="9729503" y="3105136"/>
            <a:ext cx="1957151" cy="1596855"/>
          </a:xfrm>
          <a:prstGeom prst="bentConnector4">
            <a:avLst>
              <a:gd name="adj1" fmla="val 28945"/>
              <a:gd name="adj2" fmla="val 145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7C3732-768D-49EF-8A54-090D9D4C0C8F}"/>
              </a:ext>
            </a:extLst>
          </p:cNvPr>
          <p:cNvSpPr txBox="1"/>
          <p:nvPr/>
        </p:nvSpPr>
        <p:spPr>
          <a:xfrm>
            <a:off x="1995235" y="4771789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01CF2B-340D-4BA6-81C8-9B656DB2B645}"/>
              </a:ext>
            </a:extLst>
          </p:cNvPr>
          <p:cNvSpPr txBox="1"/>
          <p:nvPr/>
        </p:nvSpPr>
        <p:spPr>
          <a:xfrm>
            <a:off x="9222171" y="3484885"/>
            <a:ext cx="597566" cy="36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D480ED-9C2E-4D8A-8737-FBEA266657B0}"/>
              </a:ext>
            </a:extLst>
          </p:cNvPr>
          <p:cNvCxnSpPr>
            <a:cxnSpLocks/>
          </p:cNvCxnSpPr>
          <p:nvPr/>
        </p:nvCxnSpPr>
        <p:spPr>
          <a:xfrm flipH="1">
            <a:off x="2372263" y="3744486"/>
            <a:ext cx="6888078" cy="1210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5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Introducing memory state in RNN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RNN</a:t>
            </a:r>
            <a:r>
              <a:rPr lang="ko-KR" altLang="en-US" dirty="0"/>
              <a:t>에 메모리 셀을 추가하여 정보를 기억하는 용도로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330429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 : element wise </a:t>
            </a:r>
            <a:r>
              <a:rPr lang="ko-KR" altLang="en-US" dirty="0"/>
              <a:t>하게 계수를 곱해주는 역할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/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D0CA8-71CD-4100-86DE-AE9301D6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76" y="2632038"/>
                <a:ext cx="3324724" cy="391902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/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:,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등 참조할 수 있는 </a:t>
                </a:r>
                <a:r>
                  <a:rPr lang="en-US" altLang="ko-KR" dirty="0"/>
                  <a:t>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Linear transformation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: 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사이의 값을 가지게 하여 계수의 역할을 수행할 수 있도록 한다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EA697-9049-4137-967F-BEC44A05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6" y="3301435"/>
                <a:ext cx="9127958" cy="967316"/>
              </a:xfrm>
              <a:prstGeom prst="rect">
                <a:avLst/>
              </a:prstGeom>
              <a:blipFill>
                <a:blip r:embed="rId3"/>
                <a:stretch>
                  <a:fillRect t="-4430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E321EC9-91EE-49B2-B317-ADEBBC89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16" y="4539553"/>
            <a:ext cx="3642931" cy="128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92D46-638F-409F-BB14-07E179D2DB67}"/>
              </a:ext>
            </a:extLst>
          </p:cNvPr>
          <p:cNvSpPr txBox="1"/>
          <p:nvPr/>
        </p:nvSpPr>
        <p:spPr>
          <a:xfrm>
            <a:off x="5800595" y="4995021"/>
            <a:ext cx="112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8EB5CE-EAEA-434D-90F1-AA503DD66303}"/>
              </a:ext>
            </a:extLst>
          </p:cNvPr>
          <p:cNvCxnSpPr/>
          <p:nvPr/>
        </p:nvCxnSpPr>
        <p:spPr>
          <a:xfrm flipV="1">
            <a:off x="5800595" y="4796589"/>
            <a:ext cx="0" cy="81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452687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/>
          <p:nvPr/>
        </p:nvCxnSpPr>
        <p:spPr>
          <a:xfrm flipV="1">
            <a:off x="5871411" y="4732421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6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/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7DFE4-6F78-4C4B-9BDE-210C2894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3388958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75" y="3630629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F833-D7AB-4A62-B8E8-41F83897D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9"/>
                <a:stretch>
                  <a:fillRect l="-889" t="-3226" b="-7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/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046B0-FEB7-4E1F-B48B-3548286A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2" y="4014684"/>
                <a:ext cx="7860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/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11A185-912F-494E-8AE7-D3B640F5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95" y="4607189"/>
                <a:ext cx="78606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/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+</a:t>
                </a:r>
                <a:r>
                  <a:rPr lang="en-US" altLang="ko-KR" sz="1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3B60DA-8C41-457F-80A5-5ED35770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15" y="4078066"/>
                <a:ext cx="956501" cy="258532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38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D74966-C39F-49DF-99C8-5FFDBB4CCB65}"/>
              </a:ext>
            </a:extLst>
          </p:cNvPr>
          <p:cNvCxnSpPr/>
          <p:nvPr/>
        </p:nvCxnSpPr>
        <p:spPr>
          <a:xfrm flipV="1">
            <a:off x="5855369" y="2662990"/>
            <a:ext cx="0" cy="39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39" y="4045005"/>
                <a:ext cx="7860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548996" cy="276999"/>
              </a:xfrm>
              <a:prstGeom prst="rect">
                <a:avLst/>
              </a:prstGeom>
              <a:blipFill>
                <a:blip r:embed="rId9"/>
                <a:stretch>
                  <a:fillRect l="-8889" r="-1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28C591-496C-4A8E-94A9-9F00370A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0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27EF7C0-962D-4C42-B248-B48EF7130760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E8120C-C97C-44A9-B355-F366F770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11EBE23-1A9D-429E-9F27-C8A2D33765E2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B22031-ABFE-4D95-B0D8-F041BC1B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2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F96B3-0F7F-4ADF-8990-BF88009B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1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/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4032BF5-6382-4B84-B2C0-3EBB4CDA5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5234554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/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46CA9FEF-494A-43DF-A063-09AC5D0A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9" y="1795361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FFA72A-4A4B-4A6D-8341-97060C903414}"/>
              </a:ext>
            </a:extLst>
          </p:cNvPr>
          <p:cNvSpPr/>
          <p:nvPr/>
        </p:nvSpPr>
        <p:spPr>
          <a:xfrm>
            <a:off x="4487778" y="3184976"/>
            <a:ext cx="2719137" cy="14317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DB0E4D-CAA6-451F-9295-CE83C10C1051}"/>
              </a:ext>
            </a:extLst>
          </p:cNvPr>
          <p:cNvCxnSpPr>
            <a:cxnSpLocks/>
          </p:cNvCxnSpPr>
          <p:nvPr/>
        </p:nvCxnSpPr>
        <p:spPr>
          <a:xfrm>
            <a:off x="3542306" y="3583357"/>
            <a:ext cx="452687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143CA1-2832-4CB4-BE83-E0F85A59E719}"/>
              </a:ext>
            </a:extLst>
          </p:cNvPr>
          <p:cNvCxnSpPr>
            <a:cxnSpLocks/>
          </p:cNvCxnSpPr>
          <p:nvPr/>
        </p:nvCxnSpPr>
        <p:spPr>
          <a:xfrm>
            <a:off x="3542306" y="4249104"/>
            <a:ext cx="12703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7E18DE-D5D0-444F-A795-A9E21FEBD701}"/>
              </a:ext>
            </a:extLst>
          </p:cNvPr>
          <p:cNvCxnSpPr>
            <a:cxnSpLocks/>
          </p:cNvCxnSpPr>
          <p:nvPr/>
        </p:nvCxnSpPr>
        <p:spPr>
          <a:xfrm flipV="1">
            <a:off x="4812632" y="3583357"/>
            <a:ext cx="0" cy="16511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/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2BD50D-3719-4B92-BA19-19C974B85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4048794"/>
                <a:ext cx="3582586" cy="369332"/>
              </a:xfrm>
              <a:prstGeom prst="rect">
                <a:avLst/>
              </a:prstGeom>
              <a:blipFill>
                <a:blip r:embed="rId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/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F78AA-E438-4DC4-A7BF-418B262D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4" y="3362233"/>
                <a:ext cx="7860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/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549CC8-D4B4-4E71-A72B-8BDC1AA04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3" y="4064438"/>
                <a:ext cx="7860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/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5F8F1C-AE1A-4EC7-9FED-55B50452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968518"/>
                <a:ext cx="673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E7A75B-1A74-4C0A-8564-22E9568BA8E2}"/>
              </a:ext>
            </a:extLst>
          </p:cNvPr>
          <p:cNvSpPr txBox="1"/>
          <p:nvPr/>
        </p:nvSpPr>
        <p:spPr>
          <a:xfrm>
            <a:off x="4692315" y="33889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096B7F-4C6D-4176-9320-50C942A3F450}"/>
              </a:ext>
            </a:extLst>
          </p:cNvPr>
          <p:cNvCxnSpPr>
            <a:cxnSpLocks/>
          </p:cNvCxnSpPr>
          <p:nvPr/>
        </p:nvCxnSpPr>
        <p:spPr>
          <a:xfrm flipV="1">
            <a:off x="6440905" y="3583357"/>
            <a:ext cx="0" cy="6657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DDC4B-F681-4AC1-844D-72549BD907C4}"/>
              </a:ext>
            </a:extLst>
          </p:cNvPr>
          <p:cNvCxnSpPr>
            <a:cxnSpLocks/>
          </p:cNvCxnSpPr>
          <p:nvPr/>
        </p:nvCxnSpPr>
        <p:spPr>
          <a:xfrm>
            <a:off x="5526505" y="3890211"/>
            <a:ext cx="9144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EA8CDD-3E54-48C6-901D-50F550C70BE9}"/>
              </a:ext>
            </a:extLst>
          </p:cNvPr>
          <p:cNvCxnSpPr>
            <a:cxnSpLocks/>
          </p:cNvCxnSpPr>
          <p:nvPr/>
        </p:nvCxnSpPr>
        <p:spPr>
          <a:xfrm>
            <a:off x="5526505" y="3884991"/>
            <a:ext cx="0" cy="35889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8134D1-445E-404B-88BE-C72ECD23D7DE}"/>
              </a:ext>
            </a:extLst>
          </p:cNvPr>
          <p:cNvCxnSpPr>
            <a:cxnSpLocks/>
          </p:cNvCxnSpPr>
          <p:nvPr/>
        </p:nvCxnSpPr>
        <p:spPr>
          <a:xfrm flipH="1">
            <a:off x="4812632" y="4249104"/>
            <a:ext cx="162827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/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24F366-BB8B-4A33-92BF-2944BA32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6" y="3673841"/>
                <a:ext cx="6737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/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1A737F-0FE1-44F1-92B7-E9A47789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4" y="3900855"/>
                <a:ext cx="456920" cy="230832"/>
              </a:xfrm>
              <a:prstGeom prst="rect">
                <a:avLst/>
              </a:prstGeom>
              <a:blipFill>
                <a:blip r:embed="rId9"/>
                <a:stretch>
                  <a:fillRect l="-8000" r="-8000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971864-95F1-4DCD-9500-29707321FD09}"/>
              </a:ext>
            </a:extLst>
          </p:cNvPr>
          <p:cNvSpPr txBox="1"/>
          <p:nvPr/>
        </p:nvSpPr>
        <p:spPr>
          <a:xfrm>
            <a:off x="6266223" y="367085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62F53-A8FA-4336-AE3D-84DDDCEC1DCB}"/>
              </a:ext>
            </a:extLst>
          </p:cNvPr>
          <p:cNvSpPr txBox="1"/>
          <p:nvPr/>
        </p:nvSpPr>
        <p:spPr>
          <a:xfrm>
            <a:off x="6284049" y="3321029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3BEC7-5DAB-4DDA-A1F4-AEAA728C0465}"/>
              </a:ext>
            </a:extLst>
          </p:cNvPr>
          <p:cNvSpPr txBox="1"/>
          <p:nvPr/>
        </p:nvSpPr>
        <p:spPr>
          <a:xfrm>
            <a:off x="4424058" y="4020618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ABDCB-B9A1-4827-AEB0-0BB79489B7EE}"/>
              </a:ext>
            </a:extLst>
          </p:cNvPr>
          <p:cNvSpPr txBox="1"/>
          <p:nvPr/>
        </p:nvSpPr>
        <p:spPr>
          <a:xfrm>
            <a:off x="6071939" y="4044751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4B60F-7241-4A3D-8ADB-DDB3CFBE221B}"/>
              </a:ext>
            </a:extLst>
          </p:cNvPr>
          <p:cNvSpPr txBox="1"/>
          <p:nvPr/>
        </p:nvSpPr>
        <p:spPr>
          <a:xfrm>
            <a:off x="5401288" y="3673610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w, b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CECB51-36C7-439C-8E4B-FA3119E7D4F2}"/>
              </a:ext>
            </a:extLst>
          </p:cNvPr>
          <p:cNvCxnSpPr>
            <a:cxnSpLocks/>
          </p:cNvCxnSpPr>
          <p:nvPr/>
        </p:nvCxnSpPr>
        <p:spPr>
          <a:xfrm>
            <a:off x="6440905" y="4243884"/>
            <a:ext cx="155608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E67C31-959E-468D-99D9-E7CC223C6F66}"/>
              </a:ext>
            </a:extLst>
          </p:cNvPr>
          <p:cNvCxnSpPr>
            <a:cxnSpLocks/>
          </p:cNvCxnSpPr>
          <p:nvPr/>
        </p:nvCxnSpPr>
        <p:spPr>
          <a:xfrm flipV="1">
            <a:off x="7082592" y="2662990"/>
            <a:ext cx="0" cy="15808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DAA034-E36B-4EAF-A1EB-418F62468D75}"/>
              </a:ext>
            </a:extLst>
          </p:cNvPr>
          <p:cNvCxnSpPr>
            <a:cxnSpLocks/>
          </p:cNvCxnSpPr>
          <p:nvPr/>
        </p:nvCxnSpPr>
        <p:spPr>
          <a:xfrm>
            <a:off x="6858002" y="3583357"/>
            <a:ext cx="0" cy="660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/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40DB0C-8396-4EB8-A204-93E9655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62" y="3718841"/>
                <a:ext cx="456920" cy="230832"/>
              </a:xfrm>
              <a:prstGeom prst="rect">
                <a:avLst/>
              </a:prstGeom>
              <a:blipFill>
                <a:blip r:embed="rId10"/>
                <a:stretch>
                  <a:fillRect l="-8000" r="-800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3109900-E18A-4577-957A-191D50A38D79}"/>
              </a:ext>
            </a:extLst>
          </p:cNvPr>
          <p:cNvSpPr txBox="1"/>
          <p:nvPr/>
        </p:nvSpPr>
        <p:spPr>
          <a:xfrm>
            <a:off x="6821341" y="4039623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/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E278B7-B9E6-4CA6-B358-4CB5C8F0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03" y="4020021"/>
                <a:ext cx="6737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/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Forget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8B4200-6D0B-4B68-AC18-CEF44CEB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1680473"/>
                <a:ext cx="2739188" cy="572464"/>
              </a:xfrm>
              <a:prstGeom prst="rect">
                <a:avLst/>
              </a:prstGeom>
              <a:blipFill>
                <a:blip r:embed="rId12"/>
                <a:stretch>
                  <a:fillRect l="-889" t="-3191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/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Input gate</a:t>
                </a:r>
              </a:p>
              <a:p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95FD8E-8462-46E0-A209-C7C4CDFB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4" y="2508998"/>
                <a:ext cx="2739188" cy="572464"/>
              </a:xfrm>
              <a:prstGeom prst="rect">
                <a:avLst/>
              </a:prstGeom>
              <a:blipFill>
                <a:blip r:embed="rId13"/>
                <a:stretch>
                  <a:fillRect l="-889" t="-3226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/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A25A0D-BE48-4B2B-861E-2248098F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4763783"/>
                <a:ext cx="6096000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72C9BCB-FE08-48BC-9171-1B49677AA8ED}"/>
              </a:ext>
            </a:extLst>
          </p:cNvPr>
          <p:cNvCxnSpPr>
            <a:cxnSpLocks/>
          </p:cNvCxnSpPr>
          <p:nvPr/>
        </p:nvCxnSpPr>
        <p:spPr>
          <a:xfrm>
            <a:off x="3358814" y="2846803"/>
            <a:ext cx="2264386" cy="858838"/>
          </a:xfrm>
          <a:prstGeom prst="bentConnector3">
            <a:avLst>
              <a:gd name="adj1" fmla="val 10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02BC64A-9514-4845-9BD1-1677511E837E}"/>
              </a:ext>
            </a:extLst>
          </p:cNvPr>
          <p:cNvCxnSpPr>
            <a:cxnSpLocks/>
          </p:cNvCxnSpPr>
          <p:nvPr/>
        </p:nvCxnSpPr>
        <p:spPr>
          <a:xfrm flipV="1">
            <a:off x="4152790" y="4354886"/>
            <a:ext cx="2131259" cy="622347"/>
          </a:xfrm>
          <a:prstGeom prst="bentConnector3">
            <a:avLst>
              <a:gd name="adj1" fmla="val 100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/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F523DA-338E-4C48-B6A4-3D44285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80" y="3362233"/>
                <a:ext cx="3233477" cy="369332"/>
              </a:xfrm>
              <a:prstGeom prst="rect">
                <a:avLst/>
              </a:prstGeom>
              <a:blipFill>
                <a:blip r:embed="rId15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/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7CBAC-E715-4F4C-A354-F7AB2C4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359" y="4875280"/>
                <a:ext cx="3759866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B837747-A478-489F-AEC9-71D87C7E1A45}"/>
              </a:ext>
            </a:extLst>
          </p:cNvPr>
          <p:cNvCxnSpPr>
            <a:cxnSpLocks/>
          </p:cNvCxnSpPr>
          <p:nvPr/>
        </p:nvCxnSpPr>
        <p:spPr>
          <a:xfrm rot="10800000">
            <a:off x="6899916" y="4340352"/>
            <a:ext cx="782443" cy="719593"/>
          </a:xfrm>
          <a:prstGeom prst="bentConnector3">
            <a:avLst>
              <a:gd name="adj1" fmla="val 100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90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LSTM,</a:t>
            </a:r>
            <a:r>
              <a:rPr lang="ko-KR" altLang="en-US" sz="2400" dirty="0"/>
              <a:t> </a:t>
            </a: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 Memory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0F8795-8774-413E-8972-D151ACFC70C8}"/>
              </a:ext>
            </a:extLst>
          </p:cNvPr>
          <p:cNvSpPr txBox="1"/>
          <p:nvPr/>
        </p:nvSpPr>
        <p:spPr>
          <a:xfrm>
            <a:off x="2101516" y="1949116"/>
            <a:ext cx="9127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시점에서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Cell state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기록된 정보가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t+n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활용되었을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tanh </a:t>
            </a:r>
            <a:r>
              <a:rPr lang="ko-KR" altLang="en-US" dirty="0"/>
              <a:t>등의 </a:t>
            </a:r>
            <a:r>
              <a:rPr lang="en-US" altLang="ko-KR" dirty="0"/>
              <a:t>non-linear activation function </a:t>
            </a:r>
            <a:r>
              <a:rPr lang="ko-KR" altLang="en-US" dirty="0"/>
              <a:t>을 통과하지 않기 때문에</a:t>
            </a:r>
            <a:endParaRPr lang="en-US" altLang="ko-KR" dirty="0"/>
          </a:p>
          <a:p>
            <a:r>
              <a:rPr lang="en-US" altLang="ko-KR" dirty="0"/>
              <a:t>Gradient Vanishing Problem </a:t>
            </a:r>
            <a:r>
              <a:rPr lang="ko-KR" altLang="en-US" dirty="0"/>
              <a:t>을 해결할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02713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F00DA-AEC5-4C55-9666-C99BD2D953B0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Sequential Data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31EDE-0247-4B82-972F-9898FB42BAD8}"/>
              </a:ext>
            </a:extLst>
          </p:cNvPr>
          <p:cNvSpPr txBox="1"/>
          <p:nvPr/>
        </p:nvSpPr>
        <p:spPr>
          <a:xfrm>
            <a:off x="1989221" y="1572127"/>
            <a:ext cx="7419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데이터 셋 안에 있는 데이터들이 순서를 가지는 데이터</a:t>
            </a:r>
            <a:endParaRPr lang="en-US" altLang="ko-KR" sz="1600" dirty="0"/>
          </a:p>
          <a:p>
            <a:r>
              <a:rPr lang="en-US" altLang="ko-KR" sz="1600" dirty="0"/>
              <a:t>    (e.g.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소리 신호</a:t>
            </a:r>
            <a:r>
              <a:rPr lang="en-US" altLang="ko-KR" sz="1600" dirty="0"/>
              <a:t>, DNA </a:t>
            </a:r>
            <a:r>
              <a:rPr lang="ko-KR" altLang="en-US" sz="1600" dirty="0"/>
              <a:t>염기서열 등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순서가 변경되면 의미가 변경되는 특성이 있음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8CDE-4DB6-45F8-A09E-467E742ED5C7}"/>
              </a:ext>
            </a:extLst>
          </p:cNvPr>
          <p:cNvSpPr txBox="1"/>
          <p:nvPr/>
        </p:nvSpPr>
        <p:spPr>
          <a:xfrm>
            <a:off x="1989221" y="4275222"/>
            <a:ext cx="593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Deep learning, how can we deal with sequential data?</a:t>
            </a:r>
          </a:p>
        </p:txBody>
      </p:sp>
    </p:spTree>
    <p:extLst>
      <p:ext uri="{BB962C8B-B14F-4D97-AF65-F5344CB8AC3E}">
        <p14:creationId xmlns:p14="http://schemas.microsoft.com/office/powerpoint/2010/main" val="102632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38A4E-1870-4133-8780-849B8673A748}"/>
              </a:ext>
            </a:extLst>
          </p:cNvPr>
          <p:cNvSpPr txBox="1"/>
          <p:nvPr/>
        </p:nvSpPr>
        <p:spPr>
          <a:xfrm>
            <a:off x="2101516" y="1949116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/>
              <a:t>Sequential data 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output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ko-KR" altLang="en-US" dirty="0"/>
              <a:t>  현재 </a:t>
            </a:r>
            <a:r>
              <a:rPr lang="en-US" altLang="ko-KR" dirty="0"/>
              <a:t>step</a:t>
            </a:r>
            <a:r>
              <a:rPr lang="ko-KR" altLang="en-US" dirty="0"/>
              <a:t>에서의 </a:t>
            </a:r>
            <a:r>
              <a:rPr lang="en-US" altLang="ko-KR" dirty="0"/>
              <a:t>input </a:t>
            </a:r>
            <a:r>
              <a:rPr lang="ko-KR" altLang="en-US" dirty="0"/>
              <a:t>을 함께 고려하여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을 도출한다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45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2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17" y="4916617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/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599E88-478F-4772-8502-053B5F70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92316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1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427" y="4915009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87782" y="4297962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3316888-82CC-4B2A-8944-C26FA71743BD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289F99-9EB1-4AFE-8CBB-514EEC6F8CF4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95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40" y="4668018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312D3-7456-4409-A08D-04E351B5C155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99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76CAE4-7C74-4902-B8E9-37886CE6F749}"/>
              </a:ext>
            </a:extLst>
          </p:cNvPr>
          <p:cNvSpPr txBox="1"/>
          <p:nvPr/>
        </p:nvSpPr>
        <p:spPr>
          <a:xfrm>
            <a:off x="1556085" y="770020"/>
            <a:ext cx="586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RNN, recurrent neural network</a:t>
            </a:r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/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19D7A66C-6030-4B05-A422-3AA95B464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3" y="5218512"/>
                <a:ext cx="2719137" cy="7700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/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86C9C98E-B9E7-45CB-A7B5-2208196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62" y="1934706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4FD03-E69B-48DE-B3D4-1694598C9E8B}"/>
              </a:ext>
            </a:extLst>
          </p:cNvPr>
          <p:cNvSpPr/>
          <p:nvPr/>
        </p:nvSpPr>
        <p:spPr>
          <a:xfrm>
            <a:off x="2843461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E46A0B-FF08-4D40-BBAA-18F3075EFF9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H="1" flipV="1">
            <a:off x="420303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7A61A3-3F71-4700-AA6D-5867352E26B5}"/>
              </a:ext>
            </a:extLst>
          </p:cNvPr>
          <p:cNvCxnSpPr/>
          <p:nvPr/>
        </p:nvCxnSpPr>
        <p:spPr>
          <a:xfrm flipH="1" flipV="1">
            <a:off x="4203027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/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DD20F77-1DA1-465A-B08D-C1DF19E18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5218512"/>
                <a:ext cx="2719137" cy="77002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152515-5743-4849-A3AF-00D53EC0F3FE}"/>
              </a:ext>
            </a:extLst>
          </p:cNvPr>
          <p:cNvSpPr/>
          <p:nvPr/>
        </p:nvSpPr>
        <p:spPr>
          <a:xfrm>
            <a:off x="7419474" y="3576609"/>
            <a:ext cx="2719137" cy="770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/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EFBF11E-12D5-4573-9EE9-888F5A60B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74" y="1931122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D70A6D-5F76-4C51-904B-91D7643E358B}"/>
              </a:ext>
            </a:extLst>
          </p:cNvPr>
          <p:cNvCxnSpPr/>
          <p:nvPr/>
        </p:nvCxnSpPr>
        <p:spPr>
          <a:xfrm flipH="1" flipV="1">
            <a:off x="8779040" y="2701144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BFB4B6-294B-406C-9A3A-C47C55DE0E57}"/>
              </a:ext>
            </a:extLst>
          </p:cNvPr>
          <p:cNvCxnSpPr/>
          <p:nvPr/>
        </p:nvCxnSpPr>
        <p:spPr>
          <a:xfrm flipH="1" flipV="1">
            <a:off x="8779040" y="4346631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/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CCD12B-CF37-451D-B530-A176D6D9D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9" y="4895056"/>
                <a:ext cx="1403684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/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B555B-D432-4BEC-B0E5-985F39A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22" y="3684621"/>
                <a:ext cx="140368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DF18AB-83C9-432C-8A0C-8B05BF5F8F5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562599" y="2319717"/>
            <a:ext cx="1856875" cy="1641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BA89F3-FBD2-45DE-B385-FA2BF2848614}"/>
              </a:ext>
            </a:extLst>
          </p:cNvPr>
          <p:cNvCxnSpPr>
            <a:cxnSpLocks/>
          </p:cNvCxnSpPr>
          <p:nvPr/>
        </p:nvCxnSpPr>
        <p:spPr>
          <a:xfrm flipV="1">
            <a:off x="4203027" y="1498765"/>
            <a:ext cx="0" cy="43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E501C-0EF5-4DFC-99BA-B6F86A86A55C}"/>
              </a:ext>
            </a:extLst>
          </p:cNvPr>
          <p:cNvCxnSpPr>
            <a:cxnSpLocks/>
          </p:cNvCxnSpPr>
          <p:nvPr/>
        </p:nvCxnSpPr>
        <p:spPr>
          <a:xfrm flipV="1">
            <a:off x="8779040" y="1498765"/>
            <a:ext cx="0" cy="43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D1301-B7C4-4EAA-A320-27C4A951F36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7242" y="3961620"/>
            <a:ext cx="84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/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AD8DE4-2C1E-4FA2-ABA7-737FF667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91" y="4895056"/>
                <a:ext cx="1403684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F5D0FF4F-A50E-408A-82C9-BC44BD5C2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7915" y="4026155"/>
            <a:ext cx="1130947" cy="1742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B70E47F-DB28-460F-AB55-245E0A2ED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244" y="4998024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/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070CB-9AFA-40FA-82CF-59DD44A96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8" y="4200437"/>
                <a:ext cx="368969" cy="292388"/>
              </a:xfrm>
              <a:prstGeom prst="rect">
                <a:avLst/>
              </a:prstGeom>
              <a:blipFill>
                <a:blip r:embed="rId11"/>
                <a:stretch>
                  <a:fillRect r="-31667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림 42">
            <a:extLst>
              <a:ext uri="{FF2B5EF4-FFF2-40B4-BE49-F238E27FC236}">
                <a16:creationId xmlns:a16="http://schemas.microsoft.com/office/drawing/2014/main" id="{E39650C8-0A2A-4534-9AFC-01D6E8034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826" y="4026155"/>
            <a:ext cx="1130947" cy="1742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5D0F98-7E33-400C-AE54-2A42530AA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244" y="4026155"/>
            <a:ext cx="1130947" cy="17428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D2B81-2A30-48B8-8ECE-E2488E39AFD1}"/>
              </a:ext>
            </a:extLst>
          </p:cNvPr>
          <p:cNvCxnSpPr>
            <a:cxnSpLocks/>
          </p:cNvCxnSpPr>
          <p:nvPr/>
        </p:nvCxnSpPr>
        <p:spPr>
          <a:xfrm>
            <a:off x="2634929" y="4116565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2349312-D0AA-4A9F-9222-721760D317D1}"/>
              </a:ext>
            </a:extLst>
          </p:cNvPr>
          <p:cNvCxnSpPr>
            <a:cxnSpLocks/>
          </p:cNvCxnSpPr>
          <p:nvPr/>
        </p:nvCxnSpPr>
        <p:spPr>
          <a:xfrm flipV="1">
            <a:off x="4499810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5129B-F316-48B0-9295-2ED87B5D07BD}"/>
              </a:ext>
            </a:extLst>
          </p:cNvPr>
          <p:cNvSpPr txBox="1"/>
          <p:nvPr/>
        </p:nvSpPr>
        <p:spPr>
          <a:xfrm>
            <a:off x="4033572" y="39286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/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9F593F-ED3C-4ED0-B765-8D14DEC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6" y="3684621"/>
                <a:ext cx="1403684" cy="276999"/>
              </a:xfrm>
              <a:prstGeom prst="rect">
                <a:avLst/>
              </a:prstGeom>
              <a:blipFill>
                <a:blip r:embed="rId12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4A56DF-FF94-4472-8116-28E0DF85854F}"/>
              </a:ext>
            </a:extLst>
          </p:cNvPr>
          <p:cNvCxnSpPr>
            <a:cxnSpLocks/>
          </p:cNvCxnSpPr>
          <p:nvPr/>
        </p:nvCxnSpPr>
        <p:spPr>
          <a:xfrm flipV="1">
            <a:off x="4487775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339C868-26E8-47F0-A26A-311DCCE52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3" y="3346278"/>
            <a:ext cx="1130947" cy="17428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499D2B4-F276-4AD4-A02D-D197548CF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162" y="2476189"/>
            <a:ext cx="1130947" cy="17428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79905D0-2D93-4122-9FFD-7DDDA1332C03}"/>
              </a:ext>
            </a:extLst>
          </p:cNvPr>
          <p:cNvCxnSpPr>
            <a:cxnSpLocks/>
          </p:cNvCxnSpPr>
          <p:nvPr/>
        </p:nvCxnSpPr>
        <p:spPr>
          <a:xfrm flipH="1" flipV="1">
            <a:off x="4487775" y="2775284"/>
            <a:ext cx="4" cy="5023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6CDA76-3ED8-4920-8F7F-1A9CC6C81B3C}"/>
              </a:ext>
            </a:extLst>
          </p:cNvPr>
          <p:cNvSpPr txBox="1"/>
          <p:nvPr/>
        </p:nvSpPr>
        <p:spPr>
          <a:xfrm>
            <a:off x="4499810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C1DB1-71EB-445C-8681-BDBF168E488E}"/>
              </a:ext>
            </a:extLst>
          </p:cNvPr>
          <p:cNvSpPr txBox="1"/>
          <p:nvPr/>
        </p:nvSpPr>
        <p:spPr>
          <a:xfrm>
            <a:off x="2198258" y="4143070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E4512D-CC44-4517-9C65-573149D6C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02114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/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3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26432-48C5-41E9-BDFD-F06AF1C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10" y="4195425"/>
                <a:ext cx="368969" cy="292388"/>
              </a:xfrm>
              <a:prstGeom prst="rect">
                <a:avLst/>
              </a:prstGeom>
              <a:blipFill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8FF3E69B-8D30-4D4B-B93E-45D4DD2E65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9254" y="4998024"/>
            <a:ext cx="697832" cy="16748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A7107F-1994-46A8-8052-F86C3DF7195A}"/>
              </a:ext>
            </a:extLst>
          </p:cNvPr>
          <p:cNvCxnSpPr>
            <a:cxnSpLocks/>
          </p:cNvCxnSpPr>
          <p:nvPr/>
        </p:nvCxnSpPr>
        <p:spPr>
          <a:xfrm flipV="1">
            <a:off x="9095873" y="4293315"/>
            <a:ext cx="0" cy="6915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C607D3-149C-4F54-903B-522C2ED4272E}"/>
              </a:ext>
            </a:extLst>
          </p:cNvPr>
          <p:cNvSpPr txBox="1"/>
          <p:nvPr/>
        </p:nvSpPr>
        <p:spPr>
          <a:xfrm>
            <a:off x="6800076" y="4154271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Parameter matrix</a:t>
            </a:r>
            <a:endParaRPr lang="ko-KR" altLang="en-US" sz="8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DAFC87-3BF0-4682-8BB6-7411EF2D6365}"/>
              </a:ext>
            </a:extLst>
          </p:cNvPr>
          <p:cNvCxnSpPr>
            <a:cxnSpLocks/>
          </p:cNvCxnSpPr>
          <p:nvPr/>
        </p:nvCxnSpPr>
        <p:spPr>
          <a:xfrm>
            <a:off x="7246281" y="4108284"/>
            <a:ext cx="346897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1B44804-1A0E-4940-A4E5-56B78DB48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514" y="4029424"/>
            <a:ext cx="1130947" cy="17428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57DAE21-15F2-4863-A56F-3D0ADA501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579" y="4022077"/>
            <a:ext cx="1130947" cy="17428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CF9574-57B7-419A-9033-D45DD29A0297}"/>
              </a:ext>
            </a:extLst>
          </p:cNvPr>
          <p:cNvSpPr txBox="1"/>
          <p:nvPr/>
        </p:nvSpPr>
        <p:spPr>
          <a:xfrm>
            <a:off x="8650722" y="3939330"/>
            <a:ext cx="2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5469B6-4CD5-4A53-BD3A-81C1A0042432}"/>
              </a:ext>
            </a:extLst>
          </p:cNvPr>
          <p:cNvCxnSpPr>
            <a:cxnSpLocks/>
          </p:cNvCxnSpPr>
          <p:nvPr/>
        </p:nvCxnSpPr>
        <p:spPr>
          <a:xfrm flipV="1">
            <a:off x="9095873" y="3621640"/>
            <a:ext cx="0" cy="3399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0D9461C1-AD4C-491C-98D0-EC7E04C832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3353849"/>
            <a:ext cx="1130947" cy="1742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01E36C3-0160-45B1-8E76-E1D25418D546}"/>
              </a:ext>
            </a:extLst>
          </p:cNvPr>
          <p:cNvSpPr txBox="1"/>
          <p:nvPr/>
        </p:nvSpPr>
        <p:spPr>
          <a:xfrm>
            <a:off x="9095873" y="2851392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Non-linear</a:t>
            </a:r>
          </a:p>
          <a:p>
            <a:r>
              <a:rPr lang="en-US" altLang="ko-KR" sz="1000" dirty="0"/>
              <a:t>Activation function ( tanh )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6E20060-ED84-4CEC-BAEE-4077DEBFA483}"/>
              </a:ext>
            </a:extLst>
          </p:cNvPr>
          <p:cNvCxnSpPr>
            <a:cxnSpLocks/>
          </p:cNvCxnSpPr>
          <p:nvPr/>
        </p:nvCxnSpPr>
        <p:spPr>
          <a:xfrm flipV="1">
            <a:off x="9095873" y="2775284"/>
            <a:ext cx="0" cy="4762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9A57321-6AE8-4BE2-AE28-FC7030D56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254" y="2467324"/>
            <a:ext cx="1130947" cy="17428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3294848-6B81-424F-83BE-B8A0F7EBF926}"/>
              </a:ext>
            </a:extLst>
          </p:cNvPr>
          <p:cNvSpPr txBox="1"/>
          <p:nvPr/>
        </p:nvSpPr>
        <p:spPr>
          <a:xfrm>
            <a:off x="5010144" y="3805519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6460E-7041-48F8-987E-05CA7E93B5DC}"/>
              </a:ext>
            </a:extLst>
          </p:cNvPr>
          <p:cNvSpPr txBox="1"/>
          <p:nvPr/>
        </p:nvSpPr>
        <p:spPr>
          <a:xfrm>
            <a:off x="9571119" y="3799927"/>
            <a:ext cx="956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+bias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9899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852</Words>
  <Application>Microsoft Office PowerPoint</Application>
  <PresentationFormat>와이드스크린</PresentationFormat>
  <Paragraphs>312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3.31 meeting  RNN &amp; LSTM   컴퓨터소프트웨어학부 심승현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11</cp:revision>
  <dcterms:created xsi:type="dcterms:W3CDTF">2022-03-30T15:31:38Z</dcterms:created>
  <dcterms:modified xsi:type="dcterms:W3CDTF">2022-04-13T05:50:03Z</dcterms:modified>
</cp:coreProperties>
</file>