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70" r:id="rId6"/>
    <p:sldId id="266" r:id="rId7"/>
    <p:sldId id="268" r:id="rId8"/>
    <p:sldId id="269" r:id="rId9"/>
    <p:sldId id="271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8" r:id="rId36"/>
    <p:sldId id="296" r:id="rId37"/>
    <p:sldId id="297" r:id="rId38"/>
    <p:sldId id="299" r:id="rId39"/>
    <p:sldId id="300" r:id="rId40"/>
    <p:sldId id="302" r:id="rId41"/>
    <p:sldId id="301" r:id="rId42"/>
    <p:sldId id="303" r:id="rId43"/>
    <p:sldId id="304" r:id="rId44"/>
    <p:sldId id="305" r:id="rId45"/>
    <p:sldId id="306" r:id="rId46"/>
    <p:sldId id="309" r:id="rId47"/>
    <p:sldId id="307" r:id="rId48"/>
    <p:sldId id="308" r:id="rId49"/>
    <p:sldId id="310" r:id="rId50"/>
    <p:sldId id="311" r:id="rId51"/>
    <p:sldId id="257" r:id="rId52"/>
    <p:sldId id="313" r:id="rId53"/>
    <p:sldId id="314" r:id="rId54"/>
    <p:sldId id="315" r:id="rId55"/>
    <p:sldId id="316" r:id="rId56"/>
    <p:sldId id="317" r:id="rId57"/>
    <p:sldId id="319" r:id="rId58"/>
    <p:sldId id="318" r:id="rId59"/>
    <p:sldId id="320" r:id="rId60"/>
    <p:sldId id="321" r:id="rId61"/>
    <p:sldId id="312" r:id="rId62"/>
    <p:sldId id="324" r:id="rId63"/>
    <p:sldId id="322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6" r:id="rId72"/>
    <p:sldId id="337" r:id="rId73"/>
    <p:sldId id="338" r:id="rId74"/>
    <p:sldId id="339" r:id="rId75"/>
    <p:sldId id="334" r:id="rId76"/>
    <p:sldId id="340" r:id="rId77"/>
    <p:sldId id="341" r:id="rId78"/>
    <p:sldId id="342" r:id="rId79"/>
    <p:sldId id="343" r:id="rId80"/>
    <p:sldId id="345" r:id="rId81"/>
    <p:sldId id="346" r:id="rId82"/>
    <p:sldId id="347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FFCCFF"/>
    <a:srgbClr val="FFCCCC"/>
    <a:srgbClr val="FF7C80"/>
    <a:srgbClr val="D9D9D9"/>
    <a:srgbClr val="CCFFCC"/>
    <a:srgbClr val="3366FF"/>
    <a:srgbClr val="99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8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1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3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4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7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6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9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1" y="1985442"/>
            <a:ext cx="1219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Translator Using Transformer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/>
              <a:t>Translating Portuguese to English using Transformer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139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39321"/>
              </p:ext>
            </p:extLst>
          </p:nvPr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06602"/>
              </p:ext>
            </p:extLst>
          </p:nvPr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04462"/>
              </p:ext>
            </p:extLst>
          </p:nvPr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81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1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5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15852"/>
              </p:ext>
            </p:extLst>
          </p:nvPr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36537"/>
              </p:ext>
            </p:extLst>
          </p:nvPr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51606"/>
              </p:ext>
            </p:extLst>
          </p:nvPr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26298"/>
              </p:ext>
            </p:extLst>
          </p:nvPr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42927"/>
              </p:ext>
            </p:extLst>
          </p:nvPr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16331"/>
              </p:ext>
            </p:extLst>
          </p:nvPr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05043"/>
              </p:ext>
            </p:extLst>
          </p:nvPr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708148" y="294142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8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9971339" y="2995758"/>
            <a:ext cx="611716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887386" y="3304354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50232" y="1054457"/>
            <a:ext cx="738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73343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583055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971339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4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9971339" y="2995758"/>
            <a:ext cx="611716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887386" y="3304354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50232" y="1054457"/>
            <a:ext cx="738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73343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583055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971339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650710" y="1243094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273942" y="1703965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9064958" y="2214629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958" y="2214629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3043" r="-939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67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73406"/>
              </p:ext>
            </p:extLst>
          </p:nvPr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08532"/>
              </p:ext>
            </p:extLst>
          </p:nvPr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84589"/>
              </p:ext>
            </p:extLst>
          </p:nvPr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35203"/>
              </p:ext>
            </p:extLst>
          </p:nvPr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67879"/>
              </p:ext>
            </p:extLst>
          </p:nvPr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97041"/>
              </p:ext>
            </p:extLst>
          </p:nvPr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04988"/>
              </p:ext>
            </p:extLst>
          </p:nvPr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9971339" y="2995758"/>
            <a:ext cx="611716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887386" y="3304354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50232" y="1054457"/>
            <a:ext cx="738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73343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583055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971339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1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8464521" y="2129099"/>
            <a:ext cx="1544745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Concatenate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708148" y="294142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1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28196"/>
              </p:ext>
            </p:extLst>
          </p:nvPr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36142"/>
              </p:ext>
            </p:extLst>
          </p:nvPr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0456"/>
              </p:ext>
            </p:extLst>
          </p:nvPr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96878"/>
              </p:ext>
            </p:extLst>
          </p:nvPr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5568"/>
              </p:ext>
            </p:extLst>
          </p:nvPr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12524"/>
              </p:ext>
            </p:extLst>
          </p:nvPr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84446"/>
              </p:ext>
            </p:extLst>
          </p:nvPr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0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string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7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5448520" y="2725845"/>
            <a:ext cx="609600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09485" y="219277"/>
            <a:ext cx="4128655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69115"/>
              </p:ext>
            </p:extLst>
          </p:nvPr>
        </p:nvGraphicFramePr>
        <p:xfrm>
          <a:off x="270081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98957"/>
              </p:ext>
            </p:extLst>
          </p:nvPr>
        </p:nvGraphicFramePr>
        <p:xfrm>
          <a:off x="3329184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55347"/>
              </p:ext>
            </p:extLst>
          </p:nvPr>
        </p:nvGraphicFramePr>
        <p:xfrm>
          <a:off x="3014847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78064"/>
              </p:ext>
            </p:extLst>
          </p:nvPr>
        </p:nvGraphicFramePr>
        <p:xfrm>
          <a:off x="3642919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148570" y="116099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09497"/>
              </p:ext>
            </p:extLst>
          </p:nvPr>
        </p:nvGraphicFramePr>
        <p:xfrm>
          <a:off x="474091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81805"/>
              </p:ext>
            </p:extLst>
          </p:nvPr>
        </p:nvGraphicFramePr>
        <p:xfrm>
          <a:off x="5369288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02917"/>
              </p:ext>
            </p:extLst>
          </p:nvPr>
        </p:nvGraphicFramePr>
        <p:xfrm>
          <a:off x="505495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791760" y="236040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9291"/>
              </p:ext>
            </p:extLst>
          </p:nvPr>
        </p:nvGraphicFramePr>
        <p:xfrm>
          <a:off x="2385953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74228"/>
              </p:ext>
            </p:extLst>
          </p:nvPr>
        </p:nvGraphicFramePr>
        <p:xfrm>
          <a:off x="568064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4206313" y="2577075"/>
            <a:ext cx="901853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dff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3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5448520" y="2725845"/>
            <a:ext cx="609600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09485" y="219277"/>
            <a:ext cx="4128655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70081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3329184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014847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3642919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148570" y="116099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474091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5369288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505495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791760" y="236040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2385953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568064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4206313" y="2577075"/>
            <a:ext cx="901853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오른쪽 화살표 64"/>
          <p:cNvSpPr/>
          <p:nvPr/>
        </p:nvSpPr>
        <p:spPr>
          <a:xfrm>
            <a:off x="6513619" y="1207756"/>
            <a:ext cx="609600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700749" y="247600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284145" y="1189313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927335" y="2388726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74930"/>
              </p:ext>
            </p:extLst>
          </p:nvPr>
        </p:nvGraphicFramePr>
        <p:xfrm>
          <a:off x="8193804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56534"/>
              </p:ext>
            </p:extLst>
          </p:nvPr>
        </p:nvGraphicFramePr>
        <p:xfrm>
          <a:off x="8822177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15254"/>
              </p:ext>
            </p:extLst>
          </p:nvPr>
        </p:nvGraphicFramePr>
        <p:xfrm>
          <a:off x="8507840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9158"/>
              </p:ext>
            </p:extLst>
          </p:nvPr>
        </p:nvGraphicFramePr>
        <p:xfrm>
          <a:off x="7878946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74537"/>
              </p:ext>
            </p:extLst>
          </p:nvPr>
        </p:nvGraphicFramePr>
        <p:xfrm>
          <a:off x="10201628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61571"/>
              </p:ext>
            </p:extLst>
          </p:nvPr>
        </p:nvGraphicFramePr>
        <p:xfrm>
          <a:off x="9887291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54514"/>
              </p:ext>
            </p:extLst>
          </p:nvPr>
        </p:nvGraphicFramePr>
        <p:xfrm>
          <a:off x="10512985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57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879958" y="12091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700749" y="247600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284145" y="1189313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927335" y="2388726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8193804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8822177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8507840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7878946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10201628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9887291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10512985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533405" y="63866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81781" y="3221237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15788" y="2195402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999184" y="313711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642374" y="4336528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35912"/>
              </p:ext>
            </p:extLst>
          </p:nvPr>
        </p:nvGraphicFramePr>
        <p:xfrm>
          <a:off x="4908843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80646"/>
              </p:ext>
            </p:extLst>
          </p:nvPr>
        </p:nvGraphicFramePr>
        <p:xfrm>
          <a:off x="5537216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66241"/>
              </p:ext>
            </p:extLst>
          </p:nvPr>
        </p:nvGraphicFramePr>
        <p:xfrm>
          <a:off x="5222879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11024"/>
              </p:ext>
            </p:extLst>
          </p:nvPr>
        </p:nvGraphicFramePr>
        <p:xfrm>
          <a:off x="4593985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5113"/>
              </p:ext>
            </p:extLst>
          </p:nvPr>
        </p:nvGraphicFramePr>
        <p:xfrm>
          <a:off x="6916667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21350"/>
              </p:ext>
            </p:extLst>
          </p:nvPr>
        </p:nvGraphicFramePr>
        <p:xfrm>
          <a:off x="6602330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38351"/>
              </p:ext>
            </p:extLst>
          </p:nvPr>
        </p:nvGraphicFramePr>
        <p:xfrm>
          <a:off x="7228024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7614887" y="254850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4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81781" y="3221237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15788" y="2195402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999184" y="313711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642374" y="4336528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908843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537216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5222879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4593985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6916667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6602330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7228024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7614887" y="254850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9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string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20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01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94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3" idx="3"/>
          </p:cNvCxnSpPr>
          <p:nvPr/>
        </p:nvCxnSpPr>
        <p:spPr>
          <a:xfrm flipV="1">
            <a:off x="7396862" y="5510395"/>
            <a:ext cx="989756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386618" y="5177080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79717" y="5335154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637917" y="5602781"/>
            <a:ext cx="624927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72816" y="5335154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55943" y="5602781"/>
            <a:ext cx="601760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385575" y="5336820"/>
            <a:ext cx="166254" cy="25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572116" y="5334163"/>
            <a:ext cx="166254" cy="25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758657" y="5334162"/>
            <a:ext cx="166254" cy="25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634179" y="5652655"/>
            <a:ext cx="512530" cy="277091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150528" y="5652655"/>
            <a:ext cx="324163" cy="277091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454549" y="5765918"/>
            <a:ext cx="152400" cy="1524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7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386618" y="3820838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33" idx="3"/>
          </p:cNvCxnSpPr>
          <p:nvPr/>
        </p:nvCxnSpPr>
        <p:spPr>
          <a:xfrm flipV="1">
            <a:off x="7396862" y="5510395"/>
            <a:ext cx="989756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386618" y="5177080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6656" y="5276785"/>
            <a:ext cx="895928" cy="360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88218" y="4929365"/>
            <a:ext cx="775855" cy="381512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[:, :-1]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5" idx="1"/>
            <a:endCxn id="32" idx="3"/>
          </p:cNvCxnSpPr>
          <p:nvPr/>
        </p:nvCxnSpPr>
        <p:spPr>
          <a:xfrm flipH="1" flipV="1">
            <a:off x="7399557" y="4933885"/>
            <a:ext cx="987061" cy="523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99745" y="5043055"/>
            <a:ext cx="1385454" cy="41383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 data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0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43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386618" y="3820838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33" idx="3"/>
          </p:cNvCxnSpPr>
          <p:nvPr/>
        </p:nvCxnSpPr>
        <p:spPr>
          <a:xfrm flipV="1">
            <a:off x="7396862" y="5510395"/>
            <a:ext cx="989756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386618" y="5177080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65673" y="5276785"/>
            <a:ext cx="885461" cy="360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82200" y="4933885"/>
            <a:ext cx="775855" cy="381512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[:, 1:]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5" idx="0"/>
            <a:endCxn id="20" idx="2"/>
          </p:cNvCxnSpPr>
          <p:nvPr/>
        </p:nvCxnSpPr>
        <p:spPr>
          <a:xfrm flipV="1">
            <a:off x="9655243" y="4380466"/>
            <a:ext cx="0" cy="796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399557" y="4933885"/>
            <a:ext cx="987061" cy="52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3891" y="3541024"/>
            <a:ext cx="1385454" cy="41383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36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33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66003"/>
              </p:ext>
            </p:extLst>
          </p:nvPr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97867"/>
              </p:ext>
            </p:extLst>
          </p:nvPr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90648"/>
              </p:ext>
            </p:extLst>
          </p:nvPr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37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0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82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073237" y="4028326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79475" y="4468922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3043" r="-943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177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172880" y="2537459"/>
            <a:ext cx="2479120" cy="197670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90502"/>
              </p:ext>
            </p:extLst>
          </p:nvPr>
        </p:nvGraphicFramePr>
        <p:xfrm>
          <a:off x="7585020" y="2906924"/>
          <a:ext cx="169050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627">
                  <a:extLst>
                    <a:ext uri="{9D8B030D-6E8A-4147-A177-3AD203B41FA5}">
                      <a16:colId xmlns:a16="http://schemas.microsoft.com/office/drawing/2014/main" val="352665151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1699216715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545481903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81242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4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4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26205"/>
                  </a:ext>
                </a:extLst>
              </a:tr>
            </a:tbl>
          </a:graphicData>
        </a:graphic>
      </p:graphicFrame>
      <p:sp>
        <p:nvSpPr>
          <p:cNvPr id="4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9437381" y="3028991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6200000" flipH="1">
            <a:off x="8305130" y="206821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302915" y="225532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57071" y="4390284"/>
            <a:ext cx="1594930" cy="26378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look ahead mask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73237" y="4028326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79475" y="4468922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3043" r="-943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12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2366"/>
              </p:ext>
            </p:extLst>
          </p:nvPr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0553"/>
              </p:ext>
            </p:extLst>
          </p:nvPr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87476"/>
              </p:ext>
            </p:extLst>
          </p:nvPr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172880" y="2537459"/>
            <a:ext cx="2479120" cy="197670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585020" y="2906924"/>
          <a:ext cx="169050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627">
                  <a:extLst>
                    <a:ext uri="{9D8B030D-6E8A-4147-A177-3AD203B41FA5}">
                      <a16:colId xmlns:a16="http://schemas.microsoft.com/office/drawing/2014/main" val="352665151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1699216715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545481903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81242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4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4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26205"/>
                  </a:ext>
                </a:extLst>
              </a:tr>
            </a:tbl>
          </a:graphicData>
        </a:graphic>
      </p:graphicFrame>
      <p:sp>
        <p:nvSpPr>
          <p:cNvPr id="4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9437381" y="3028991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6200000" flipH="1">
            <a:off x="8305130" y="206821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302915" y="225532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57071" y="4390284"/>
            <a:ext cx="1594930" cy="26378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look ahead mask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87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18028" y="4633920"/>
            <a:ext cx="1678959" cy="39983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Concatenate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194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03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91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27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4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441221" y="2085865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24617" y="3027578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11050"/>
              </p:ext>
            </p:extLst>
          </p:nvPr>
        </p:nvGraphicFramePr>
        <p:xfrm>
          <a:off x="934276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46011"/>
              </p:ext>
            </p:extLst>
          </p:nvPr>
        </p:nvGraphicFramePr>
        <p:xfrm>
          <a:off x="1562649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61183"/>
              </p:ext>
            </p:extLst>
          </p:nvPr>
        </p:nvGraphicFramePr>
        <p:xfrm>
          <a:off x="1248312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59540"/>
              </p:ext>
            </p:extLst>
          </p:nvPr>
        </p:nvGraphicFramePr>
        <p:xfrm>
          <a:off x="619418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54599"/>
              </p:ext>
            </p:extLst>
          </p:nvPr>
        </p:nvGraphicFramePr>
        <p:xfrm>
          <a:off x="2942100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65423"/>
              </p:ext>
            </p:extLst>
          </p:nvPr>
        </p:nvGraphicFramePr>
        <p:xfrm>
          <a:off x="2627763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17403"/>
              </p:ext>
            </p:extLst>
          </p:nvPr>
        </p:nvGraphicFramePr>
        <p:xfrm>
          <a:off x="3253457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7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3667068" y="244798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722508" y="260483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67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441221" y="2085865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24617" y="3027578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934276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562649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248312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19418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942100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627763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253457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7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3667068" y="244798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722508" y="260483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941799" y="2325471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248312" y="2334587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876685" y="2334868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1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441221" y="2085865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24617" y="3027578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934276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562649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248312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19418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942100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627763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253457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7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3667068" y="244798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722508" y="260483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941799" y="2325471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248312" y="2334587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876685" y="2334868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19512" y="4490301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89567" y="4841525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433358" y="5050888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58" y="5050888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4286" r="-939" b="-43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/>
          <p:cNvSpPr/>
          <p:nvPr/>
        </p:nvSpPr>
        <p:spPr>
          <a:xfrm>
            <a:off x="719914" y="2655166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45934" y="3023328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/>
              <p:cNvSpPr/>
              <p:nvPr/>
            </p:nvSpPr>
            <p:spPr>
              <a:xfrm>
                <a:off x="2108933" y="3530930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33" y="3530930"/>
                <a:ext cx="1284307" cy="544468"/>
              </a:xfrm>
              <a:prstGeom prst="rect">
                <a:avLst/>
              </a:prstGeom>
              <a:blipFill>
                <a:blip r:embed="rId5"/>
                <a:stretch>
                  <a:fillRect t="-13043" r="-939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8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13876"/>
              </p:ext>
            </p:extLst>
          </p:nvPr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23316"/>
              </p:ext>
            </p:extLst>
          </p:nvPr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81155"/>
              </p:ext>
            </p:extLst>
          </p:nvPr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21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21329"/>
              </p:ext>
            </p:extLst>
          </p:nvPr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79794"/>
              </p:ext>
            </p:extLst>
          </p:nvPr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8904"/>
              </p:ext>
            </p:extLst>
          </p:nvPr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86046" y="3674225"/>
            <a:ext cx="1678959" cy="39983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Concatenate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016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57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11218"/>
            <a:ext cx="2537250" cy="20695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721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71867"/>
              </p:ext>
            </p:extLst>
          </p:nvPr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74217"/>
              </p:ext>
            </p:extLst>
          </p:nvPr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45195"/>
              </p:ext>
            </p:extLst>
          </p:nvPr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11218"/>
            <a:ext cx="2537250" cy="20695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238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7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576945" y="4812145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35145" y="5079772"/>
            <a:ext cx="624927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92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22432"/>
              </p:ext>
            </p:extLst>
          </p:nvPr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00031"/>
              </p:ext>
            </p:extLst>
          </p:nvPr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04738"/>
              </p:ext>
            </p:extLst>
          </p:nvPr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0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32694"/>
              </p:ext>
            </p:extLst>
          </p:nvPr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5193"/>
              </p:ext>
            </p:extLst>
          </p:nvPr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3658"/>
              </p:ext>
            </p:extLst>
          </p:nvPr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653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Final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39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36738"/>
              </p:ext>
            </p:extLst>
          </p:nvPr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82698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8712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305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84727"/>
              </p:ext>
            </p:extLst>
          </p:nvPr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4319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04882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11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54168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7595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2840"/>
              </p:ext>
            </p:extLst>
          </p:nvPr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58196"/>
              </p:ext>
            </p:extLst>
          </p:nvPr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35270" y="3627803"/>
            <a:ext cx="2012659" cy="745068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Find max value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09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69871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41319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43420"/>
              </p:ext>
            </p:extLst>
          </p:nvPr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23206"/>
              </p:ext>
            </p:extLst>
          </p:nvPr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52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51636" y="2165066"/>
            <a:ext cx="2750165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token ID of 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10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4486"/>
              </p:ext>
            </p:extLst>
          </p:nvPr>
        </p:nvGraphicFramePr>
        <p:xfrm>
          <a:off x="10638454" y="281474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47187"/>
              </p:ext>
            </p:extLst>
          </p:nvPr>
        </p:nvGraphicFramePr>
        <p:xfrm>
          <a:off x="10324117" y="2796268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79663" y="2261522"/>
            <a:ext cx="3777673" cy="26301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88512" y="2852072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82101" y="319747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88512" y="357829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83521" y="396468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83093" y="2046229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86737" y="2003696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74909" y="3495452"/>
            <a:ext cx="15775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851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1474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796268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79663" y="2261522"/>
            <a:ext cx="3777673" cy="26301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88512" y="2852072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82101" y="319747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88512" y="357829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83521" y="396468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83093" y="2046229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86737" y="2003696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74909" y="3495452"/>
            <a:ext cx="15775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160000" y="3495452"/>
            <a:ext cx="0" cy="533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9727447" y="4057746"/>
            <a:ext cx="885742" cy="4101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8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660073" y="5671128"/>
            <a:ext cx="701964" cy="24938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0"/>
          </p:cNvCxnSpPr>
          <p:nvPr/>
        </p:nvCxnSpPr>
        <p:spPr>
          <a:xfrm flipH="1" flipV="1">
            <a:off x="2881746" y="5033818"/>
            <a:ext cx="129309" cy="637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789380" y="4812145"/>
            <a:ext cx="147782" cy="22167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52801" y="5792933"/>
            <a:ext cx="138545" cy="127577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109120" y="5043392"/>
            <a:ext cx="298758" cy="746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986196" y="4809759"/>
            <a:ext cx="147782" cy="22167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706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1474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796268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79663" y="2261522"/>
            <a:ext cx="3777673" cy="26301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88512" y="2852072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82101" y="319747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88512" y="357829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83521" y="396468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83093" y="2046229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86737" y="2003696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74909" y="3495452"/>
            <a:ext cx="15775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160000" y="3495452"/>
            <a:ext cx="0" cy="533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9727447" y="4057746"/>
            <a:ext cx="885742" cy="4101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134083" y="4412819"/>
            <a:ext cx="2080288" cy="4101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 Propagation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84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5550" y="1403927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Transformer do not use recurrence, convolution, only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6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5550" y="1403927"/>
            <a:ext cx="7601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Transformer do not use recurrence, convolution, only attention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The whole sentence will be processed </a:t>
            </a:r>
            <a:r>
              <a:rPr lang="en-US" altLang="ko-KR" dirty="0" err="1"/>
              <a:t>parallely</a:t>
            </a:r>
            <a:r>
              <a:rPr lang="en-US" altLang="ko-KR" dirty="0"/>
              <a:t>, in a matrix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▷ </a:t>
            </a:r>
            <a:r>
              <a:rPr lang="en-US" altLang="ko-KR" dirty="0"/>
              <a:t>How about giving some position information in addition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545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Then, why do we get positional encoding as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67" y="2327715"/>
            <a:ext cx="6609884" cy="1514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550" y="4327236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 this to embedding matrix?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0720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a empirical method, it is one of the correction of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988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1537" y="2656373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054883" y="2660798"/>
            <a:ext cx="110869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feel free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a empirical method, it is one of the correction of attention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12798" y="2664648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51391" y="2663685"/>
            <a:ext cx="663665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15056" y="2660411"/>
            <a:ext cx="980241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 bark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08701" y="2664647"/>
            <a:ext cx="2242690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sometimes allow my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94111" y="2664449"/>
            <a:ext cx="106336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because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54728" y="2660410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57284" y="2657533"/>
            <a:ext cx="124134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found that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03690" y="2663684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98196" y="2657334"/>
            <a:ext cx="881798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79994" y="2663684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72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a empirical method, it is one of the correction of attention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1537" y="4226597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98389" y="4230062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it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5881" y="4232947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28" idx="0"/>
            <a:endCxn id="35" idx="2"/>
          </p:cNvCxnSpPr>
          <p:nvPr/>
        </p:nvCxnSpPr>
        <p:spPr>
          <a:xfrm flipH="1" flipV="1">
            <a:off x="5005177" y="3029866"/>
            <a:ext cx="3393116" cy="1200196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9" idx="0"/>
            <a:endCxn id="34" idx="2"/>
          </p:cNvCxnSpPr>
          <p:nvPr/>
        </p:nvCxnSpPr>
        <p:spPr>
          <a:xfrm flipH="1" flipV="1">
            <a:off x="4183224" y="3033140"/>
            <a:ext cx="5580102" cy="1199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11537" y="2656373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4883" y="2660798"/>
            <a:ext cx="110869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feel free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12798" y="2664648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51391" y="2663685"/>
            <a:ext cx="663665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15056" y="2660411"/>
            <a:ext cx="980241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 bark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08701" y="2664647"/>
            <a:ext cx="2242690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sometimes allow my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94111" y="2664449"/>
            <a:ext cx="106336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because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54728" y="2660410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57284" y="2657533"/>
            <a:ext cx="124134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found that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03690" y="2663684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98196" y="2657334"/>
            <a:ext cx="881798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79994" y="2663684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62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a empirical method, it is one of the correction of attention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1537" y="4226597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98389" y="4230062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it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5881" y="4232947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28" idx="0"/>
            <a:endCxn id="35" idx="2"/>
          </p:cNvCxnSpPr>
          <p:nvPr/>
        </p:nvCxnSpPr>
        <p:spPr>
          <a:xfrm flipH="1" flipV="1">
            <a:off x="5005177" y="3029866"/>
            <a:ext cx="3393116" cy="1200196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9" idx="0"/>
            <a:endCxn id="34" idx="2"/>
          </p:cNvCxnSpPr>
          <p:nvPr/>
        </p:nvCxnSpPr>
        <p:spPr>
          <a:xfrm flipH="1" flipV="1">
            <a:off x="4183224" y="3033140"/>
            <a:ext cx="5580102" cy="1199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11537" y="2656373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4883" y="2660798"/>
            <a:ext cx="110869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feel free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12798" y="2664648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51391" y="2663685"/>
            <a:ext cx="663665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15056" y="2660411"/>
            <a:ext cx="980241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 bark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08701" y="2664647"/>
            <a:ext cx="2242690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sometimes allow my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94111" y="2664449"/>
            <a:ext cx="106336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because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54728" y="2660410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57284" y="2657533"/>
            <a:ext cx="124134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found that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03690" y="2663684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98196" y="2657334"/>
            <a:ext cx="881798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79994" y="2663684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2473" y="4775200"/>
            <a:ext cx="5024582" cy="1581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 decides where to 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and position can be a critical criterion</a:t>
            </a:r>
          </a:p>
        </p:txBody>
      </p:sp>
    </p:spTree>
    <p:extLst>
      <p:ext uri="{BB962C8B-B14F-4D97-AF65-F5344CB8AC3E}">
        <p14:creationId xmlns:p14="http://schemas.microsoft.com/office/powerpoint/2010/main" val="2982342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2719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675418" y="2105891"/>
            <a:ext cx="397164" cy="350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444836" y="1680979"/>
                <a:ext cx="2429164" cy="47108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[[0],[1],[2] …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36" y="1680979"/>
                <a:ext cx="2429164" cy="471080"/>
              </a:xfrm>
              <a:prstGeom prst="rect">
                <a:avLst/>
              </a:prstGeom>
              <a:blipFill>
                <a:blip r:embed="rId3"/>
                <a:stretch>
                  <a:fillRect l="-748" b="-7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5985164" y="2309212"/>
            <a:ext cx="729672" cy="350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036291" y="2660194"/>
                <a:ext cx="2503054" cy="618715"/>
              </a:xfrm>
              <a:prstGeom prst="rect">
                <a:avLst/>
              </a:prstGeom>
              <a:solidFill>
                <a:srgbClr val="FFCC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[[0,1,2 …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291" y="2660194"/>
                <a:ext cx="2503054" cy="618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/>
          <p:cNvSpPr/>
          <p:nvPr/>
        </p:nvSpPr>
        <p:spPr>
          <a:xfrm>
            <a:off x="8091054" y="2096655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43817" y="2096655"/>
            <a:ext cx="979056" cy="4433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integer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77311" y="4812145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60438" y="5079772"/>
            <a:ext cx="601760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007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Sin(x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4955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2364510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58475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55454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similar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9496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2364510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58475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55454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similar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5364651" y="4313725"/>
            <a:ext cx="5183276" cy="9581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Similar value for the words in </a:t>
            </a:r>
            <a:r>
              <a:rPr lang="en-US" altLang="ko-KR" dirty="0">
                <a:solidFill>
                  <a:srgbClr val="FF0000"/>
                </a:solidFill>
              </a:rPr>
              <a:t>similar position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6672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Since it is periodic function,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some different position will have 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5772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Since it is periodic function,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some different position will have 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5364651" y="4313725"/>
            <a:ext cx="5820585" cy="8055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Similar value for the words in </a:t>
            </a:r>
            <a:r>
              <a:rPr lang="en-US" altLang="ko-KR" dirty="0">
                <a:solidFill>
                  <a:srgbClr val="FF0000"/>
                </a:solidFill>
              </a:rPr>
              <a:t>different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223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Interval of x axis is up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corresponds to rows in positional encoding matrix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2382982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40003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18510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04471" y="4081666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707930" y="4072430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25962" y="4230255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4763" y="4156364"/>
            <a:ext cx="0" cy="64654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63272" y="4239491"/>
            <a:ext cx="0" cy="5634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75162" y="4239491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642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2382982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40003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18510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04471" y="4081666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707930" y="4072430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25962" y="4230255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4763" y="4156364"/>
            <a:ext cx="0" cy="64654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63272" y="4239491"/>
            <a:ext cx="0" cy="5634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75162" y="4239491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Interval of x axis is up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corresponds to rows in positional encoding matrix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5735783" y="4784436"/>
            <a:ext cx="5130710" cy="145010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Different rows in an positional encoding matrix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will have different representation of position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275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Sin(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382982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40003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18510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04471" y="4081666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707930" y="4072430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25962" y="4230255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4763" y="4156364"/>
            <a:ext cx="0" cy="64654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63272" y="4239491"/>
            <a:ext cx="0" cy="5634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75162" y="4239491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Interval of x axis is up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corresponds to rows in positional encoding matrix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5735783" y="4784436"/>
            <a:ext cx="5130710" cy="145010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Different rows in an positional encoding matrix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will have different representation of position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36900"/>
              </p:ext>
            </p:extLst>
          </p:nvPr>
        </p:nvGraphicFramePr>
        <p:xfrm>
          <a:off x="2383803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59515"/>
              </p:ext>
            </p:extLst>
          </p:nvPr>
        </p:nvGraphicFramePr>
        <p:xfrm>
          <a:off x="3012176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32594"/>
              </p:ext>
            </p:extLst>
          </p:nvPr>
        </p:nvGraphicFramePr>
        <p:xfrm>
          <a:off x="2697839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7977"/>
              </p:ext>
            </p:extLst>
          </p:nvPr>
        </p:nvGraphicFramePr>
        <p:xfrm>
          <a:off x="3325911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02983"/>
              </p:ext>
            </p:extLst>
          </p:nvPr>
        </p:nvGraphicFramePr>
        <p:xfrm>
          <a:off x="2068945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151476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24690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89261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892617"/>
                <a:ext cx="5033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07852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078521"/>
                <a:ext cx="503381" cy="369332"/>
              </a:xfrm>
              <a:prstGeom prst="rect">
                <a:avLst/>
              </a:prstGeom>
              <a:blipFill>
                <a:blip r:embed="rId5"/>
                <a:stretch>
                  <a:fillRect r="-1325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0242"/>
              </p:ext>
            </p:extLst>
          </p:nvPr>
        </p:nvGraphicFramePr>
        <p:xfrm>
          <a:off x="3639947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863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42455"/>
              </p:ext>
            </p:extLst>
          </p:nvPr>
        </p:nvGraphicFramePr>
        <p:xfrm>
          <a:off x="2383803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02800"/>
              </p:ext>
            </p:extLst>
          </p:nvPr>
        </p:nvGraphicFramePr>
        <p:xfrm>
          <a:off x="3012176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53626"/>
              </p:ext>
            </p:extLst>
          </p:nvPr>
        </p:nvGraphicFramePr>
        <p:xfrm>
          <a:off x="2697839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33780"/>
              </p:ext>
            </p:extLst>
          </p:nvPr>
        </p:nvGraphicFramePr>
        <p:xfrm>
          <a:off x="3325911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2184"/>
              </p:ext>
            </p:extLst>
          </p:nvPr>
        </p:nvGraphicFramePr>
        <p:xfrm>
          <a:off x="2068945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4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78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49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49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0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0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9400"/>
              </p:ext>
            </p:extLst>
          </p:nvPr>
        </p:nvGraphicFramePr>
        <p:xfrm>
          <a:off x="3639947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03792"/>
              </p:ext>
            </p:extLst>
          </p:nvPr>
        </p:nvGraphicFramePr>
        <p:xfrm>
          <a:off x="7717803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41414"/>
              </p:ext>
            </p:extLst>
          </p:nvPr>
        </p:nvGraphicFramePr>
        <p:xfrm>
          <a:off x="8346176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22016"/>
              </p:ext>
            </p:extLst>
          </p:nvPr>
        </p:nvGraphicFramePr>
        <p:xfrm>
          <a:off x="8031839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18561"/>
              </p:ext>
            </p:extLst>
          </p:nvPr>
        </p:nvGraphicFramePr>
        <p:xfrm>
          <a:off x="8659911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1369"/>
              </p:ext>
            </p:extLst>
          </p:nvPr>
        </p:nvGraphicFramePr>
        <p:xfrm>
          <a:off x="7402945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49" name="직선 화살표 연결선 48"/>
          <p:cNvCxnSpPr/>
          <p:nvPr/>
        </p:nvCxnSpPr>
        <p:spPr>
          <a:xfrm>
            <a:off x="7236691" y="225364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559962" y="198578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952510" y="163149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49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70964" y="281740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0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93880"/>
              </p:ext>
            </p:extLst>
          </p:nvPr>
        </p:nvGraphicFramePr>
        <p:xfrm>
          <a:off x="8973947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418602" y="432771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853381" y="432771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843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79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34380"/>
              </p:ext>
            </p:extLst>
          </p:nvPr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04129"/>
              </p:ext>
            </p:extLst>
          </p:nvPr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74302"/>
              </p:ext>
            </p:extLst>
          </p:nvPr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90707"/>
              </p:ext>
            </p:extLst>
          </p:nvPr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95274"/>
              </p:ext>
            </p:extLst>
          </p:nvPr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565104"/>
              </p:ext>
            </p:extLst>
          </p:nvPr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77806"/>
              </p:ext>
            </p:extLst>
          </p:nvPr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29978"/>
              </p:ext>
            </p:extLst>
          </p:nvPr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6422"/>
              </p:ext>
            </p:extLst>
          </p:nvPr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2308"/>
              </p:ext>
            </p:extLst>
          </p:nvPr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13331"/>
              </p:ext>
            </p:extLst>
          </p:nvPr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74083"/>
              </p:ext>
            </p:extLst>
          </p:nvPr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4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52800" y="4812147"/>
            <a:ext cx="193963" cy="27709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45164" y="5079772"/>
            <a:ext cx="985147" cy="2678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pad token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585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80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29871"/>
              </p:ext>
            </p:extLst>
          </p:nvPr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51276"/>
              </p:ext>
            </p:extLst>
          </p:nvPr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29319"/>
              </p:ext>
            </p:extLst>
          </p:nvPr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0184"/>
              </p:ext>
            </p:extLst>
          </p:nvPr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09392"/>
              </p:ext>
            </p:extLst>
          </p:nvPr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29397"/>
              </p:ext>
            </p:extLst>
          </p:nvPr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23704"/>
              </p:ext>
            </p:extLst>
          </p:nvPr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37138"/>
              </p:ext>
            </p:extLst>
          </p:nvPr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65923"/>
              </p:ext>
            </p:extLst>
          </p:nvPr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76575"/>
              </p:ext>
            </p:extLst>
          </p:nvPr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93640"/>
              </p:ext>
            </p:extLst>
          </p:nvPr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63134"/>
              </p:ext>
            </p:extLst>
          </p:nvPr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4392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81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74529"/>
              </p:ext>
            </p:extLst>
          </p:nvPr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471"/>
              </p:ext>
            </p:extLst>
          </p:nvPr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64947"/>
              </p:ext>
            </p:extLst>
          </p:nvPr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08740"/>
              </p:ext>
            </p:extLst>
          </p:nvPr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079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82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657097" y="5417582"/>
            <a:ext cx="6316850" cy="74239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 conserves different representations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6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7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3654</Words>
  <Application>Microsoft Office PowerPoint</Application>
  <PresentationFormat>와이드스크린</PresentationFormat>
  <Paragraphs>1115</Paragraphs>
  <Slides>82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5" baseType="lpstr"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심승현</cp:lastModifiedBy>
  <cp:revision>31</cp:revision>
  <dcterms:created xsi:type="dcterms:W3CDTF">2022-07-14T01:05:46Z</dcterms:created>
  <dcterms:modified xsi:type="dcterms:W3CDTF">2022-07-14T11:49:18Z</dcterms:modified>
</cp:coreProperties>
</file>