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7" r:id="rId28"/>
    <p:sldId id="294" r:id="rId29"/>
    <p:sldId id="288" r:id="rId30"/>
    <p:sldId id="289" r:id="rId31"/>
    <p:sldId id="284" r:id="rId32"/>
    <p:sldId id="285" r:id="rId33"/>
    <p:sldId id="286" r:id="rId34"/>
    <p:sldId id="283" r:id="rId35"/>
    <p:sldId id="290" r:id="rId36"/>
    <p:sldId id="291" r:id="rId37"/>
    <p:sldId id="292" r:id="rId38"/>
    <p:sldId id="296" r:id="rId39"/>
    <p:sldId id="293" r:id="rId40"/>
    <p:sldId id="298" r:id="rId41"/>
    <p:sldId id="295" r:id="rId42"/>
    <p:sldId id="299" r:id="rId43"/>
    <p:sldId id="300" r:id="rId44"/>
    <p:sldId id="301" r:id="rId45"/>
    <p:sldId id="297" r:id="rId46"/>
    <p:sldId id="30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  <p:sldId id="317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BE5D6"/>
    <a:srgbClr val="DBDBD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3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8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1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3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4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1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4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4A8D-E424-4995-90AA-021D66961128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7596-001D-4A37-8EC8-D6AB82688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3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88F8C-22E8-8AB2-051E-E6BD582A240F}"/>
              </a:ext>
            </a:extLst>
          </p:cNvPr>
          <p:cNvSpPr txBox="1"/>
          <p:nvPr/>
        </p:nvSpPr>
        <p:spPr>
          <a:xfrm>
            <a:off x="1863090" y="1652260"/>
            <a:ext cx="84658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j-lt"/>
                <a:ea typeface="나눔바른고딕" panose="020B0603020101020101" pitchFamily="50" charset="-127"/>
              </a:rPr>
              <a:t>Algorithms on Strings, Trees, and Sequences</a:t>
            </a:r>
          </a:p>
          <a:p>
            <a:pPr algn="ctr"/>
            <a:endParaRPr lang="en-US" altLang="ko-KR" sz="2400" dirty="0">
              <a:latin typeface="+mj-lt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>
              <a:latin typeface="+mj-lt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latin typeface="+mj-lt"/>
                <a:ea typeface="나눔바른고딕" panose="020B0603020101020101" pitchFamily="50" charset="-127"/>
              </a:rPr>
              <a:t>Chapter </a:t>
            </a:r>
            <a:r>
              <a:rPr lang="en-US" altLang="ko-KR" sz="2400" dirty="0" smtClean="0">
                <a:latin typeface="+mj-lt"/>
                <a:ea typeface="나눔바른고딕" panose="020B0603020101020101" pitchFamily="50" charset="-127"/>
              </a:rPr>
              <a:t>11.8</a:t>
            </a:r>
          </a:p>
          <a:p>
            <a:pPr algn="ctr"/>
            <a:endParaRPr lang="en-US" altLang="ko-KR" sz="2400" dirty="0">
              <a:latin typeface="+mj-lt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 smtClean="0">
                <a:latin typeface="+mj-lt"/>
                <a:ea typeface="나눔바른고딕" panose="020B0603020101020101" pitchFamily="50" charset="-127"/>
              </a:rPr>
              <a:t>Gaps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컴퓨터소프트웨어학부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심승현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039566"/>
                  </p:ext>
                </p:extLst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039566"/>
                  </p:ext>
                </p:extLst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3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408356"/>
                  </p:ext>
                </p:extLst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408356"/>
                  </p:ext>
                </p:extLst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8688" y="3256325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3465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0658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6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=9  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7DC4719B-CAF0-2D38-7F2E-54A424C7C629}"/>
              </a:ext>
            </a:extLst>
          </p:cNvPr>
          <p:cNvSpPr/>
          <p:nvPr/>
        </p:nvSpPr>
        <p:spPr>
          <a:xfrm>
            <a:off x="7281513" y="2861400"/>
            <a:ext cx="1476424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92199" y="2088707"/>
            <a:ext cx="3216919" cy="67633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two gaps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7DC4719B-CAF0-2D38-7F2E-54A424C7C629}"/>
              </a:ext>
            </a:extLst>
          </p:cNvPr>
          <p:cNvSpPr/>
          <p:nvPr/>
        </p:nvSpPr>
        <p:spPr>
          <a:xfrm>
            <a:off x="7281513" y="2861400"/>
            <a:ext cx="1476424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92199" y="2088707"/>
            <a:ext cx="3216919" cy="67633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two gaps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80864" y="4160081"/>
                <a:ext cx="18195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864" y="4160081"/>
                <a:ext cx="1819564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6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7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DC4719B-CAF0-2D38-7F2E-54A424C7C629}"/>
              </a:ext>
            </a:extLst>
          </p:cNvPr>
          <p:cNvSpPr/>
          <p:nvPr/>
        </p:nvSpPr>
        <p:spPr>
          <a:xfrm>
            <a:off x="7281513" y="2861400"/>
            <a:ext cx="1476424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92199" y="2088707"/>
            <a:ext cx="3216919" cy="67633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two gaps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43542" y="4163801"/>
                <a:ext cx="1819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42" y="4163801"/>
                <a:ext cx="18195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0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1149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6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FE6FE-D2A1-3814-AB0F-19786DE1A99A}"/>
              </a:ext>
            </a:extLst>
          </p:cNvPr>
          <p:cNvSpPr txBox="1"/>
          <p:nvPr/>
        </p:nvSpPr>
        <p:spPr>
          <a:xfrm>
            <a:off x="925551" y="1629831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What is a gap?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2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925550" y="1253203"/>
                <a:ext cx="979007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▶ </a:t>
                </a:r>
                <a:r>
                  <a:rPr lang="en-US" altLang="ko-KR" dirty="0" smtClean="0"/>
                  <a:t>Affine gap weight is when the gap weight follows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affine function</a:t>
                </a: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  </a:t>
                </a:r>
                <a:r>
                  <a:rPr lang="ko-KR" altLang="en-US" dirty="0" smtClean="0"/>
                  <a:t>▶ </a:t>
                </a:r>
                <a:r>
                  <a:rPr lang="en-US" altLang="ko-KR" dirty="0" smtClean="0"/>
                  <a:t>Affine function is linear ‘ function + translation ‘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     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53203"/>
                <a:ext cx="9790075" cy="1477328"/>
              </a:xfrm>
              <a:prstGeom prst="rect">
                <a:avLst/>
              </a:prstGeom>
              <a:blipFill>
                <a:blip r:embed="rId2"/>
                <a:stretch>
                  <a:fillRect l="-560" t="-2479"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7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44873" y="4719782"/>
            <a:ext cx="565727" cy="397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837512" y="4710545"/>
            <a:ext cx="858219" cy="4248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5410" y="4254780"/>
            <a:ext cx="2613891" cy="5172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gap initiation weight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83382" y="5104243"/>
            <a:ext cx="2613891" cy="5172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gap extension weight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44873" y="4719782"/>
            <a:ext cx="565727" cy="397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837512" y="4710545"/>
            <a:ext cx="858219" cy="4248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5410" y="4254780"/>
            <a:ext cx="2613891" cy="5172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gap initiation weight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83382" y="5104243"/>
            <a:ext cx="2613891" cy="5172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gap extension weight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16589" y="5580198"/>
            <a:ext cx="3147476" cy="7348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constant gap weight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gap extension weight =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4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44873" y="4719782"/>
            <a:ext cx="1650858" cy="3971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63356" y="5200939"/>
            <a:ext cx="2613891" cy="5172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Affine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a Gap ?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1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982198BF-B5F9-7603-193D-E6BC6D27CB5F}"/>
              </a:ext>
            </a:extLst>
          </p:cNvPr>
          <p:cNvSpPr/>
          <p:nvPr/>
        </p:nvSpPr>
        <p:spPr>
          <a:xfrm>
            <a:off x="9788778" y="2499965"/>
            <a:ext cx="2008495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0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7DC4719B-CAF0-2D38-7F2E-54A424C7C629}"/>
              </a:ext>
            </a:extLst>
          </p:cNvPr>
          <p:cNvSpPr/>
          <p:nvPr/>
        </p:nvSpPr>
        <p:spPr>
          <a:xfrm>
            <a:off x="7281513" y="2861400"/>
            <a:ext cx="1476424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7DC4719B-CAF0-2D38-7F2E-54A424C7C629}"/>
              </a:ext>
            </a:extLst>
          </p:cNvPr>
          <p:cNvSpPr/>
          <p:nvPr/>
        </p:nvSpPr>
        <p:spPr>
          <a:xfrm>
            <a:off x="7281513" y="2861400"/>
            <a:ext cx="1476424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7DC4719B-CAF0-2D38-7F2E-54A424C7C629}"/>
              </a:ext>
            </a:extLst>
          </p:cNvPr>
          <p:cNvSpPr/>
          <p:nvPr/>
        </p:nvSpPr>
        <p:spPr>
          <a:xfrm>
            <a:off x="7281513" y="2861400"/>
            <a:ext cx="1476424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5535452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5535452"/>
                <a:ext cx="4486194" cy="791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2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79845" y="2472373"/>
              <a:ext cx="5488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494661672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87437853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34463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8065" r="-100122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0" t="-109836" r="-10012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‘pencil’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‘pilgrim’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845" y="1805439"/>
                <a:ext cx="401161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263" y="1425840"/>
                <a:ext cx="2046737" cy="967316"/>
              </a:xfrm>
              <a:prstGeom prst="rect">
                <a:avLst/>
              </a:prstGeom>
              <a:blipFill>
                <a:blip r:embed="rId6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829063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7512" y="3252786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22506" y="3255981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40645" y="325065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3100" y="3247088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36566" y="3247087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847023" y="325955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339478" y="3255982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842944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41171" y="3255981"/>
            <a:ext cx="373225" cy="3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3771344"/>
                <a:ext cx="4486194" cy="791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4562763"/>
                <a:ext cx="4486194" cy="9726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7DC4719B-CAF0-2D38-7F2E-54A424C7C629}"/>
              </a:ext>
            </a:extLst>
          </p:cNvPr>
          <p:cNvSpPr/>
          <p:nvPr/>
        </p:nvSpPr>
        <p:spPr>
          <a:xfrm>
            <a:off x="7281513" y="2861400"/>
            <a:ext cx="1476424" cy="380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6226509" y="5535452"/>
                <a:ext cx="4486194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09" y="5535452"/>
                <a:ext cx="4486194" cy="791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3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ffine</a:t>
            </a:r>
            <a:r>
              <a:rPr lang="en-US" altLang="ko-KR" dirty="0" smtClean="0"/>
              <a:t> </a:t>
            </a:r>
            <a:r>
              <a:rPr lang="en-US" altLang="ko-KR" dirty="0" smtClean="0"/>
              <a:t>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1265729" y="2018675"/>
                <a:ext cx="6026792" cy="79142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𝑚𝑎𝑡𝑐h𝑒𝑠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𝑚𝑖𝑠𝑚𝑎𝑡𝑐h𝑒𝑠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𝑔𝑎𝑝𝑠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𝑠𝑝𝑎𝑐𝑒𝑠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29" y="2018675"/>
                <a:ext cx="6026792" cy="791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Defining affine gap weight with </a:t>
            </a:r>
            <a:r>
              <a:rPr lang="en-US" altLang="ko-KR" dirty="0" smtClean="0">
                <a:solidFill>
                  <a:srgbClr val="FF0000"/>
                </a:solidFill>
              </a:rPr>
              <a:t>recurrence relation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596103"/>
            <a:ext cx="9790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Until now, we measured the value of match, mismatch, or space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Gap is an important feature, that helps to find out some meaningful alignments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a Gap ?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1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There are only three kinds of alignment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03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There are only three kinds of alignment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8730903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8730903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8197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1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blipFill>
                <a:blip r:embed="rId3"/>
                <a:stretch>
                  <a:fillRect l="-774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‘monitor’,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‘onion’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There are only three kinds of alignment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408557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408557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8197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1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blipFill>
                <a:blip r:embed="rId3"/>
                <a:stretch>
                  <a:fillRect l="-774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963414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963414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8065" r="-90617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109836" r="-9061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blipFill>
                <a:blip r:embed="rId5"/>
                <a:stretch>
                  <a:fillRect l="-77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‘monitor’,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‘onion’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There are only three kinds of alignment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970481" y="5725723"/>
                <a:ext cx="5247409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Extension of alignment with space,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that we have done in string similarity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81" y="5725723"/>
                <a:ext cx="524740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535402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535402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0" t="-8197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0" t="-1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blipFill>
                <a:blip r:embed="rId4"/>
                <a:stretch>
                  <a:fillRect l="-774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50057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50057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35" t="-8065" r="-90617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35" t="-109836" r="-9061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blipFill>
                <a:blip r:embed="rId6"/>
                <a:stretch>
                  <a:fillRect l="-77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386694"/>
                  </p:ext>
                </p:extLst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386694"/>
                  </p:ext>
                </p:extLst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6452" r="-7024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108197" r="-7024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5962936" y="4573888"/>
            <a:ext cx="6296025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No gap </a:t>
            </a:r>
            <a:r>
              <a:rPr lang="en-US" altLang="ko-KR" dirty="0" smtClean="0"/>
              <a:t>in the end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‘monitor’,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‘onion’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9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There are only three kinds of alignment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659912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659912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8197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1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blipFill>
                <a:blip r:embed="rId3"/>
                <a:stretch>
                  <a:fillRect l="-774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397570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397570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8065" r="-90617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109836" r="-9061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blipFill>
                <a:blip r:embed="rId5"/>
                <a:stretch>
                  <a:fillRect l="-77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93216"/>
                  </p:ext>
                </p:extLst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93216"/>
                  </p:ext>
                </p:extLst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20" t="-6452" r="-7024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20" t="-108197" r="-7024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5962936" y="4573888"/>
            <a:ext cx="6296025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No gap in the end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‘monitor’,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‘onion’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8537863" y="2491007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2491007"/>
                <a:ext cx="1585190" cy="553359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8537863" y="3478770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F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3478770"/>
                <a:ext cx="1585190" cy="553359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8537863" y="4474420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G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4474420"/>
                <a:ext cx="1585190" cy="5533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8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509848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509848"/>
                  </p:ext>
                </p:extLst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8197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1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blipFill>
                <a:blip r:embed="rId3"/>
                <a:stretch>
                  <a:fillRect l="-774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118129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118129"/>
                  </p:ext>
                </p:extLst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8065" r="-90617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109836" r="-9061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blipFill>
                <a:blip r:embed="rId5"/>
                <a:stretch>
                  <a:fillRect l="-77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063720"/>
                  </p:ext>
                </p:extLst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063720"/>
                  </p:ext>
                </p:extLst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20" t="-6452" r="-7024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20" t="-108197" r="-7024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5962936" y="4573888"/>
            <a:ext cx="6296025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No gap in the end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‘monitor’,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‘onion’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8537863" y="2491007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2491007"/>
                <a:ext cx="1585190" cy="553359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8537863" y="3478770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F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3478770"/>
                <a:ext cx="1585190" cy="553359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/>
              <p:cNvSpPr/>
              <p:nvPr/>
            </p:nvSpPr>
            <p:spPr>
              <a:xfrm>
                <a:off x="8537863" y="4474420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G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4474420"/>
                <a:ext cx="1585190" cy="5533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5551" y="2414930"/>
              <a:ext cx="447772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7525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7525">
                      <a:extLst>
                        <a:ext uri="{9D8B030D-6E8A-4147-A177-3AD203B41FA5}">
                          <a16:colId xmlns:a16="http://schemas.microsoft.com/office/drawing/2014/main" val="1091159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8197" r="-8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20" t="-108197" r="-8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2591510"/>
                <a:ext cx="6296025" cy="374526"/>
              </a:xfrm>
              <a:prstGeom prst="rect">
                <a:avLst/>
              </a:prstGeom>
              <a:blipFill>
                <a:blip r:embed="rId3"/>
                <a:stretch>
                  <a:fillRect l="-774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5546" y="3404063"/>
              <a:ext cx="49487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878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3229537167"/>
                        </a:ext>
                      </a:extLst>
                    </a:gridCol>
                    <a:gridCol w="494878">
                      <a:extLst>
                        <a:ext uri="{9D8B030D-6E8A-4147-A177-3AD203B41FA5}">
                          <a16:colId xmlns:a16="http://schemas.microsoft.com/office/drawing/2014/main" val="1635586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8065" r="-90617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109836" r="-9061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BDBD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/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▶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2B534-0ED3-297D-5B20-F0F7F7EE8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36" y="3595895"/>
                <a:ext cx="6296025" cy="374526"/>
              </a:xfrm>
              <a:prstGeom prst="rect">
                <a:avLst/>
              </a:prstGeom>
              <a:blipFill>
                <a:blip r:embed="rId5"/>
                <a:stretch>
                  <a:fillRect l="-774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25550" y="4393196"/>
              <a:ext cx="399168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8960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  <a:gridCol w="498960">
                      <a:extLst>
                        <a:ext uri="{9D8B030D-6E8A-4147-A177-3AD203B41FA5}">
                          <a16:colId xmlns:a16="http://schemas.microsoft.com/office/drawing/2014/main" val="198528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20" t="-6452" r="-70243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20" t="-108197" r="-70243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BE5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5962936" y="4573888"/>
            <a:ext cx="6296025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No gap in the end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‘monitor’,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50000"/>
                      </a:schemeClr>
                    </a:solidFill>
                  </a:rPr>
                  <a:t>‘onion’</a:t>
                </a:r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5" y="1958983"/>
                <a:ext cx="391246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8537863" y="2491007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2491007"/>
                <a:ext cx="1585190" cy="553359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8537863" y="3478770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F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3478770"/>
                <a:ext cx="1585190" cy="553359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/>
              <p:cNvSpPr/>
              <p:nvPr/>
            </p:nvSpPr>
            <p:spPr>
              <a:xfrm>
                <a:off x="8537863" y="4474420"/>
                <a:ext cx="1585190" cy="5533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Case G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63" y="4474420"/>
                <a:ext cx="1585190" cy="5533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82100" y="5742605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Draw Dynamic Table 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47861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4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66409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/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8A549C-1323-890F-4836-C8466BE39195}"/>
              </a:ext>
            </a:extLst>
          </p:cNvPr>
          <p:cNvSpPr txBox="1"/>
          <p:nvPr/>
        </p:nvSpPr>
        <p:spPr>
          <a:xfrm>
            <a:off x="6893250" y="911457"/>
            <a:ext cx="27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Base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46521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/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8A549C-1323-890F-4836-C8466BE39195}"/>
              </a:ext>
            </a:extLst>
          </p:cNvPr>
          <p:cNvSpPr txBox="1"/>
          <p:nvPr/>
        </p:nvSpPr>
        <p:spPr>
          <a:xfrm>
            <a:off x="6893250" y="911457"/>
            <a:ext cx="27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Base condition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19854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0322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EFCCE1-2B46-5822-DAB9-96049987879D}"/>
              </a:ext>
            </a:extLst>
          </p:cNvPr>
          <p:cNvSpPr/>
          <p:nvPr/>
        </p:nvSpPr>
        <p:spPr>
          <a:xfrm>
            <a:off x="925550" y="1765300"/>
            <a:ext cx="8343864" cy="11779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gap is any maximal, consecutive run of spaces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 a single string of a given alignment.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C3CDD7-5639-D48A-C332-08F5BAC9A695}"/>
              </a:ext>
            </a:extLst>
          </p:cNvPr>
          <p:cNvSpPr/>
          <p:nvPr/>
        </p:nvSpPr>
        <p:spPr>
          <a:xfrm>
            <a:off x="925550" y="14714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477551B-D9C7-45A3-D032-3DA26B96285E}"/>
              </a:ext>
            </a:extLst>
          </p:cNvPr>
          <p:cNvGraphicFramePr>
            <a:graphicFrameLocks noGrp="1"/>
          </p:cNvGraphicFramePr>
          <p:nvPr/>
        </p:nvGraphicFramePr>
        <p:xfrm>
          <a:off x="1141414" y="4160257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6579252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021413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31812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897916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3027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949756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483075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898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3332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896666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870090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3085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56907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238123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764751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4361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209430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038856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8515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4953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7284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9AF7F0-CC20-AFDC-AF2F-37D9399298B6}"/>
                  </a:ext>
                </a:extLst>
              </p:cNvPr>
              <p:cNvSpPr/>
              <p:nvPr/>
            </p:nvSpPr>
            <p:spPr>
              <a:xfrm>
                <a:off x="925550" y="3582089"/>
                <a:ext cx="2714625" cy="4857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interview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9AF7F0-CC20-AFDC-AF2F-37D939929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582089"/>
                <a:ext cx="2714625" cy="485776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B054E0-DC23-4968-AF2B-401D1EDC784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182812" y="4544991"/>
            <a:ext cx="2574327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FE2622B-7120-DD17-DCFE-1719ADF8129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757139" y="4544991"/>
            <a:ext cx="4443693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5D8BD8F-5B43-3712-A27A-4EF8D707E3A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451542" y="4544991"/>
            <a:ext cx="1305597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1D5EEC-5796-9F6A-6210-C1F3A752931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685982" y="4544991"/>
            <a:ext cx="71157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7FFD65-6D6E-0A07-6867-6FC73E79A07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757139" y="4544991"/>
            <a:ext cx="1894803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90C5C2-EDDC-8972-86BA-BF1F7A2805A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757139" y="4544991"/>
            <a:ext cx="3334983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F1CDA-4099-D076-92D8-2FE59A3B24E7}"/>
              </a:ext>
            </a:extLst>
          </p:cNvPr>
          <p:cNvSpPr/>
          <p:nvPr/>
        </p:nvSpPr>
        <p:spPr>
          <a:xfrm>
            <a:off x="2351124" y="5074712"/>
            <a:ext cx="4812029" cy="765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These are gaps!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48535-2EFF-DDA7-B9BD-EC0B1DCF4F24}"/>
              </a:ext>
            </a:extLst>
          </p:cNvPr>
          <p:cNvSpPr txBox="1"/>
          <p:nvPr/>
        </p:nvSpPr>
        <p:spPr>
          <a:xfrm>
            <a:off x="7163152" y="5530865"/>
            <a:ext cx="48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alignment has 6 gaps, and 11 spaces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a Gap ?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1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98354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/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8A549C-1323-890F-4836-C8466BE39195}"/>
              </a:ext>
            </a:extLst>
          </p:cNvPr>
          <p:cNvSpPr txBox="1"/>
          <p:nvPr/>
        </p:nvSpPr>
        <p:spPr>
          <a:xfrm>
            <a:off x="6893250" y="911457"/>
            <a:ext cx="27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Base condition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91077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36393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4889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/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8A549C-1323-890F-4836-C8466BE39195}"/>
              </a:ext>
            </a:extLst>
          </p:cNvPr>
          <p:cNvSpPr txBox="1"/>
          <p:nvPr/>
        </p:nvSpPr>
        <p:spPr>
          <a:xfrm>
            <a:off x="6893250" y="911457"/>
            <a:ext cx="27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Base condition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7109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98406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Find max similarity value of case E, F, G</a:t>
            </a:r>
            <a:endParaRPr lang="en-US" altLang="ko-KR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05123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/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50" y="1394816"/>
                <a:ext cx="4714875" cy="1552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8A549C-1323-890F-4836-C8466BE39195}"/>
              </a:ext>
            </a:extLst>
          </p:cNvPr>
          <p:cNvSpPr txBox="1"/>
          <p:nvPr/>
        </p:nvSpPr>
        <p:spPr>
          <a:xfrm>
            <a:off x="6893250" y="911457"/>
            <a:ext cx="27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Base condition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22358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0427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5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21073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8947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57352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23061"/>
              </p:ext>
            </p:extLst>
          </p:nvPr>
        </p:nvGraphicFramePr>
        <p:xfrm>
          <a:off x="4721314" y="2096366"/>
          <a:ext cx="183650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68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612168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612168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78313"/>
              </p:ext>
            </p:extLst>
          </p:nvPr>
        </p:nvGraphicFramePr>
        <p:xfrm>
          <a:off x="8610600" y="2096366"/>
          <a:ext cx="183650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68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612168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612168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23948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7301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05273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54407"/>
              </p:ext>
            </p:extLst>
          </p:nvPr>
        </p:nvGraphicFramePr>
        <p:xfrm>
          <a:off x="4721314" y="2096366"/>
          <a:ext cx="239068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672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597672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597672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  <a:gridCol w="597672">
                  <a:extLst>
                    <a:ext uri="{9D8B030D-6E8A-4147-A177-3AD203B41FA5}">
                      <a16:colId xmlns:a16="http://schemas.microsoft.com/office/drawing/2014/main" val="381823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57232"/>
              </p:ext>
            </p:extLst>
          </p:nvPr>
        </p:nvGraphicFramePr>
        <p:xfrm>
          <a:off x="8610600" y="2096366"/>
          <a:ext cx="239068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672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597672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597672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  <a:gridCol w="597672">
                  <a:extLst>
                    <a:ext uri="{9D8B030D-6E8A-4147-A177-3AD203B41FA5}">
                      <a16:colId xmlns:a16="http://schemas.microsoft.com/office/drawing/2014/main" val="381823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1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80128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87875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12026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1517"/>
              </p:ext>
            </p:extLst>
          </p:nvPr>
        </p:nvGraphicFramePr>
        <p:xfrm>
          <a:off x="4721314" y="2096366"/>
          <a:ext cx="290988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976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4222189346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381823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65747"/>
              </p:ext>
            </p:extLst>
          </p:nvPr>
        </p:nvGraphicFramePr>
        <p:xfrm>
          <a:off x="8610600" y="2096366"/>
          <a:ext cx="290988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976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4222189346"/>
                    </a:ext>
                  </a:extLst>
                </a:gridCol>
                <a:gridCol w="581976">
                  <a:extLst>
                    <a:ext uri="{9D8B030D-6E8A-4147-A177-3AD203B41FA5}">
                      <a16:colId xmlns:a16="http://schemas.microsoft.com/office/drawing/2014/main" val="381823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9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04268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94958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37096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59434"/>
              </p:ext>
            </p:extLst>
          </p:nvPr>
        </p:nvGraphicFramePr>
        <p:xfrm>
          <a:off x="4315126" y="2096366"/>
          <a:ext cx="33989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867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4222189346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1344756906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2369248343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1707406468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381823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81052"/>
              </p:ext>
            </p:extLst>
          </p:nvPr>
        </p:nvGraphicFramePr>
        <p:xfrm>
          <a:off x="8282732" y="2096366"/>
          <a:ext cx="339893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867">
                  <a:extLst>
                    <a:ext uri="{9D8B030D-6E8A-4147-A177-3AD203B41FA5}">
                      <a16:colId xmlns:a16="http://schemas.microsoft.com/office/drawing/2014/main" val="1240657130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1710037760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2262612703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4222189346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1344756906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2369248343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1707406468"/>
                    </a:ext>
                  </a:extLst>
                </a:gridCol>
                <a:gridCol w="424867">
                  <a:extLst>
                    <a:ext uri="{9D8B030D-6E8A-4147-A177-3AD203B41FA5}">
                      <a16:colId xmlns:a16="http://schemas.microsoft.com/office/drawing/2014/main" val="381823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0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37609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492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07244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27008"/>
              </p:ext>
            </p:extLst>
          </p:nvPr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73229"/>
              </p:ext>
            </p:extLst>
          </p:nvPr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35457"/>
              </p:ext>
            </p:extLst>
          </p:nvPr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535B2FE-12C0-E800-4270-CFAA77BA7B98}"/>
                  </a:ext>
                </a:extLst>
              </p:cNvPr>
              <p:cNvSpPr/>
              <p:nvPr/>
            </p:nvSpPr>
            <p:spPr>
              <a:xfrm>
                <a:off x="6608884" y="747132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535B2FE-12C0-E800-4270-CFAA77BA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84" y="747132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FB6AD2-A012-7D16-C822-9B59CB2D3209}"/>
                  </a:ext>
                </a:extLst>
              </p:cNvPr>
              <p:cNvSpPr/>
              <p:nvPr/>
            </p:nvSpPr>
            <p:spPr>
              <a:xfrm>
                <a:off x="6608881" y="1375102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FB6AD2-A012-7D16-C822-9B59CB2D3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81" y="1375102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C617A5-4FA7-D61E-B168-DAA6447EE91A}"/>
                  </a:ext>
                </a:extLst>
              </p:cNvPr>
              <p:cNvSpPr/>
              <p:nvPr/>
            </p:nvSpPr>
            <p:spPr>
              <a:xfrm>
                <a:off x="6608881" y="2013383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C617A5-4FA7-D61E-B168-DAA6447EE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81" y="2013383"/>
                <a:ext cx="5233989" cy="638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98A549C-1323-890F-4836-C8466BE39195}"/>
              </a:ext>
            </a:extLst>
          </p:cNvPr>
          <p:cNvSpPr txBox="1"/>
          <p:nvPr/>
        </p:nvSpPr>
        <p:spPr>
          <a:xfrm>
            <a:off x="6608881" y="352665"/>
            <a:ext cx="27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</a:t>
            </a:r>
            <a:r>
              <a:rPr lang="en-US" altLang="ko-KR" dirty="0" smtClean="0"/>
              <a:t>General recurrence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8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477152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2" y="6329573"/>
                <a:ext cx="2983721" cy="391902"/>
              </a:xfrm>
              <a:prstGeom prst="rect">
                <a:avLst/>
              </a:prstGeom>
              <a:blipFill>
                <a:blip r:embed="rId2"/>
                <a:stretch>
                  <a:fillRect l="-163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4397993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8365599" y="3130954"/>
          <a:ext cx="3233202" cy="312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867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</a:tblGrid>
              <a:tr h="521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-3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-4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-7</a:t>
                      </a:r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52133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425" marR="68425" marT="34212" marB="3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535B2FE-12C0-E800-4270-CFAA77BA7B98}"/>
                  </a:ext>
                </a:extLst>
              </p:cNvPr>
              <p:cNvSpPr/>
              <p:nvPr/>
            </p:nvSpPr>
            <p:spPr>
              <a:xfrm>
                <a:off x="6608884" y="747132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535B2FE-12C0-E800-4270-CFAA77BA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84" y="747132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FB6AD2-A012-7D16-C822-9B59CB2D3209}"/>
                  </a:ext>
                </a:extLst>
              </p:cNvPr>
              <p:cNvSpPr/>
              <p:nvPr/>
            </p:nvSpPr>
            <p:spPr>
              <a:xfrm>
                <a:off x="6608881" y="1375102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FB6AD2-A012-7D16-C822-9B59CB2D3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81" y="1375102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C617A5-4FA7-D61E-B168-DAA6447EE91A}"/>
                  </a:ext>
                </a:extLst>
              </p:cNvPr>
              <p:cNvSpPr/>
              <p:nvPr/>
            </p:nvSpPr>
            <p:spPr>
              <a:xfrm>
                <a:off x="6608881" y="2013383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C617A5-4FA7-D61E-B168-DAA6447EE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81" y="2013383"/>
                <a:ext cx="5233989" cy="638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98A549C-1323-890F-4836-C8466BE39195}"/>
              </a:ext>
            </a:extLst>
          </p:cNvPr>
          <p:cNvSpPr txBox="1"/>
          <p:nvPr/>
        </p:nvSpPr>
        <p:spPr>
          <a:xfrm>
            <a:off x="6608881" y="352665"/>
            <a:ext cx="27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</a:t>
            </a:r>
            <a:r>
              <a:rPr lang="en-US" altLang="ko-KR" dirty="0" smtClean="0"/>
              <a:t>General recurrence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1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1" y="1397675"/>
            <a:ext cx="33738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Constant gap </a:t>
            </a:r>
            <a:r>
              <a:rPr lang="en-US" altLang="ko-KR" dirty="0" smtClean="0"/>
              <a:t>weight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Affine gap </a:t>
            </a:r>
            <a:r>
              <a:rPr lang="en-US" altLang="ko-KR" dirty="0" smtClean="0"/>
              <a:t>weight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Convex gap </a:t>
            </a:r>
            <a:r>
              <a:rPr lang="en-US" altLang="ko-KR" dirty="0" smtClean="0"/>
              <a:t>weight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Arbitrary gap </a:t>
            </a:r>
            <a:r>
              <a:rPr lang="en-US" altLang="ko-KR" dirty="0" smtClean="0"/>
              <a:t>weight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11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50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Four kinds of gap weight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784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</a:t>
            </a:r>
            <a:r>
              <a:rPr lang="en-US" altLang="ko-KR" dirty="0" smtClean="0"/>
              <a:t>constant gap weights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t="-4027" b="-114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  <a:latin typeface="+mj-lt"/>
                  </a:rPr>
                  <a:t>Free value for space,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each gaps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F64E43-B8A1-0337-9F5F-B53F473A2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2973</Words>
  <Application>Microsoft Office PowerPoint</Application>
  <PresentationFormat>와이드스크린</PresentationFormat>
  <Paragraphs>2176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2022-07-25T06:41:02Z</dcterms:created>
  <dcterms:modified xsi:type="dcterms:W3CDTF">2022-07-25T08:59:31Z</dcterms:modified>
</cp:coreProperties>
</file>