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57" r:id="rId2"/>
    <p:sldId id="258" r:id="rId3"/>
    <p:sldId id="290" r:id="rId4"/>
    <p:sldId id="291" r:id="rId5"/>
    <p:sldId id="292" r:id="rId6"/>
    <p:sldId id="293" r:id="rId7"/>
    <p:sldId id="295" r:id="rId8"/>
    <p:sldId id="296" r:id="rId9"/>
    <p:sldId id="297" r:id="rId10"/>
    <p:sldId id="289" r:id="rId11"/>
    <p:sldId id="299" r:id="rId12"/>
    <p:sldId id="301" r:id="rId13"/>
    <p:sldId id="302" r:id="rId14"/>
    <p:sldId id="303" r:id="rId15"/>
    <p:sldId id="308" r:id="rId16"/>
    <p:sldId id="318" r:id="rId17"/>
    <p:sldId id="306" r:id="rId18"/>
    <p:sldId id="310" r:id="rId19"/>
    <p:sldId id="311" r:id="rId20"/>
    <p:sldId id="312" r:id="rId21"/>
    <p:sldId id="313" r:id="rId22"/>
    <p:sldId id="314" r:id="rId23"/>
    <p:sldId id="316" r:id="rId24"/>
    <p:sldId id="315" r:id="rId25"/>
    <p:sldId id="317" r:id="rId26"/>
    <p:sldId id="319" r:id="rId27"/>
    <p:sldId id="320" r:id="rId28"/>
    <p:sldId id="321" r:id="rId29"/>
    <p:sldId id="322" r:id="rId30"/>
    <p:sldId id="323" r:id="rId31"/>
    <p:sldId id="325" r:id="rId32"/>
    <p:sldId id="326" r:id="rId33"/>
    <p:sldId id="327" r:id="rId34"/>
    <p:sldId id="324" r:id="rId35"/>
    <p:sldId id="328" r:id="rId36"/>
    <p:sldId id="330" r:id="rId37"/>
    <p:sldId id="331" r:id="rId38"/>
    <p:sldId id="298" r:id="rId39"/>
    <p:sldId id="260" r:id="rId40"/>
    <p:sldId id="287" r:id="rId41"/>
    <p:sldId id="288" r:id="rId42"/>
    <p:sldId id="261" r:id="rId43"/>
    <p:sldId id="262" r:id="rId44"/>
    <p:sldId id="263" r:id="rId45"/>
    <p:sldId id="266" r:id="rId46"/>
    <p:sldId id="267" r:id="rId47"/>
    <p:sldId id="270" r:id="rId48"/>
    <p:sldId id="268" r:id="rId49"/>
    <p:sldId id="269" r:id="rId50"/>
    <p:sldId id="271" r:id="rId51"/>
    <p:sldId id="272" r:id="rId52"/>
    <p:sldId id="273" r:id="rId53"/>
    <p:sldId id="259" r:id="rId54"/>
    <p:sldId id="275" r:id="rId55"/>
    <p:sldId id="276" r:id="rId56"/>
    <p:sldId id="277" r:id="rId57"/>
    <p:sldId id="278" r:id="rId58"/>
    <p:sldId id="279" r:id="rId59"/>
    <p:sldId id="280" r:id="rId60"/>
    <p:sldId id="281" r:id="rId61"/>
    <p:sldId id="282" r:id="rId62"/>
    <p:sldId id="283" r:id="rId63"/>
    <p:sldId id="284" r:id="rId64"/>
    <p:sldId id="286" r:id="rId65"/>
    <p:sldId id="285" r:id="rId6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BF7"/>
    <a:srgbClr val="FFE7FD"/>
    <a:srgbClr val="FF99CC"/>
    <a:srgbClr val="FFFFCC"/>
    <a:srgbClr val="669900"/>
    <a:srgbClr val="99FF66"/>
    <a:srgbClr val="AFABAB"/>
    <a:srgbClr val="D0CECE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BB968-0685-4FF5-9EA9-745A0781A00E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C179DE-9468-4AEE-95B1-A43FF16B7A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409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179DE-9468-4AEE-95B1-A43FF16B7A7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381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179DE-9468-4AEE-95B1-A43FF16B7A7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550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179DE-9468-4AEE-95B1-A43FF16B7A7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990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179DE-9468-4AEE-95B1-A43FF16B7A7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844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AAC19-4CB0-4AD6-9520-6950DD176B3B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786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AAC19-4CB0-4AD6-9520-6950DD176B3B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247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AAC19-4CB0-4AD6-9520-6950DD176B3B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753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AAC19-4CB0-4AD6-9520-6950DD176B3B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98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AAC19-4CB0-4AD6-9520-6950DD176B3B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854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AAC19-4CB0-4AD6-9520-6950DD176B3B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755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AAC19-4CB0-4AD6-9520-6950DD176B3B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346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AAC19-4CB0-4AD6-9520-6950DD176B3B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456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AAC19-4CB0-4AD6-9520-6950DD176B3B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AAC19-4CB0-4AD6-9520-6950DD176B3B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151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AAC19-4CB0-4AD6-9520-6950DD176B3B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D181-E1EF-4E24-80BC-E2D79636F8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034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AAC19-4CB0-4AD6-9520-6950DD176B3B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0D181-E1EF-4E24-80BC-E2D79636F8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178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A6F9F1-F3C3-9009-98AA-D0593D200FBD}"/>
              </a:ext>
            </a:extLst>
          </p:cNvPr>
          <p:cNvSpPr txBox="1"/>
          <p:nvPr/>
        </p:nvSpPr>
        <p:spPr>
          <a:xfrm>
            <a:off x="1" y="1985442"/>
            <a:ext cx="121920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/>
          </a:p>
          <a:p>
            <a:pPr algn="ctr"/>
            <a:r>
              <a:rPr lang="en-US" altLang="ko-KR" sz="4000" dirty="0" smtClean="0"/>
              <a:t>The Transformer-based</a:t>
            </a:r>
          </a:p>
          <a:p>
            <a:pPr algn="ctr"/>
            <a:r>
              <a:rPr lang="en-US" altLang="ko-KR" sz="4000" dirty="0" smtClean="0"/>
              <a:t>MS/MS Spectrum Refining Model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err="1"/>
              <a:t>컴퓨터소프트웨어학부</a:t>
            </a:r>
            <a:r>
              <a:rPr lang="ko-KR" altLang="en-US" dirty="0"/>
              <a:t> 심승현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9330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Methods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0602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25550" y="1266093"/>
            <a:ext cx="10442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</a:t>
            </a:r>
            <a:r>
              <a:rPr lang="en-US" altLang="ko-KR" dirty="0"/>
              <a:t> </a:t>
            </a:r>
            <a:r>
              <a:rPr lang="en-US" altLang="ko-KR" dirty="0" smtClean="0"/>
              <a:t>Adapt deep learning to achieve goal,</a:t>
            </a:r>
          </a:p>
          <a:p>
            <a:endParaRPr lang="en-US" altLang="ko-KR" dirty="0"/>
          </a:p>
          <a:p>
            <a:r>
              <a:rPr lang="en-US" altLang="ko-KR" dirty="0" smtClean="0"/>
              <a:t>    especially, use Transformer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6650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Inputs of Transformer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23810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25550" y="1266093"/>
            <a:ext cx="1044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</a:t>
            </a:r>
            <a:r>
              <a:rPr lang="en-US" altLang="ko-KR" dirty="0"/>
              <a:t> </a:t>
            </a:r>
            <a:r>
              <a:rPr lang="en-US" altLang="ko-KR" dirty="0" smtClean="0"/>
              <a:t>The basic transformer model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855320" y="3685308"/>
            <a:ext cx="1542473" cy="572655"/>
          </a:xfrm>
          <a:prstGeom prst="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Encoder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90701" y="3685308"/>
            <a:ext cx="1542473" cy="572655"/>
          </a:xfrm>
          <a:prstGeom prst="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Decoder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>
            <a:stCxn id="5" idx="3"/>
            <a:endCxn id="8" idx="1"/>
          </p:cNvCxnSpPr>
          <p:nvPr/>
        </p:nvCxnSpPr>
        <p:spPr>
          <a:xfrm>
            <a:off x="2397793" y="3971636"/>
            <a:ext cx="99290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12" idx="0"/>
            <a:endCxn id="5" idx="2"/>
          </p:cNvCxnSpPr>
          <p:nvPr/>
        </p:nvCxnSpPr>
        <p:spPr>
          <a:xfrm flipV="1">
            <a:off x="1626556" y="4257963"/>
            <a:ext cx="1" cy="872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855319" y="5130799"/>
            <a:ext cx="1542473" cy="57265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‘obrigado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390701" y="5130798"/>
            <a:ext cx="1542473" cy="57265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‘thank you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4161935" y="4257963"/>
            <a:ext cx="1" cy="872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390701" y="2239817"/>
            <a:ext cx="1542473" cy="57265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‘thank you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4161935" y="2812473"/>
            <a:ext cx="1" cy="872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855319" y="5019961"/>
            <a:ext cx="979055" cy="2216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train data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390701" y="5037846"/>
            <a:ext cx="563417" cy="2216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truth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390701" y="2128979"/>
            <a:ext cx="968863" cy="2216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prediction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48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Inputs of Transformer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23810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25550" y="1266093"/>
            <a:ext cx="3664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</a:t>
            </a:r>
            <a:r>
              <a:rPr lang="en-US" altLang="ko-KR" dirty="0"/>
              <a:t> </a:t>
            </a:r>
            <a:r>
              <a:rPr lang="en-US" altLang="ko-KR" dirty="0" smtClean="0"/>
              <a:t>The basic transformer model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855320" y="3685308"/>
            <a:ext cx="1542473" cy="572655"/>
          </a:xfrm>
          <a:prstGeom prst="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Encoder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90701" y="3685308"/>
            <a:ext cx="1542473" cy="572655"/>
          </a:xfrm>
          <a:prstGeom prst="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Decoder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>
            <a:stCxn id="5" idx="3"/>
            <a:endCxn id="8" idx="1"/>
          </p:cNvCxnSpPr>
          <p:nvPr/>
        </p:nvCxnSpPr>
        <p:spPr>
          <a:xfrm>
            <a:off x="2397793" y="3971636"/>
            <a:ext cx="99290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12" idx="0"/>
            <a:endCxn id="5" idx="2"/>
          </p:cNvCxnSpPr>
          <p:nvPr/>
        </p:nvCxnSpPr>
        <p:spPr>
          <a:xfrm flipV="1">
            <a:off x="1626556" y="4257963"/>
            <a:ext cx="1" cy="872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855319" y="5130799"/>
            <a:ext cx="1542473" cy="57265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‘obrigado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390701" y="5130798"/>
            <a:ext cx="1542473" cy="57265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‘thank you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4161935" y="4257963"/>
            <a:ext cx="1" cy="872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390701" y="2239817"/>
            <a:ext cx="1542473" cy="57265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‘thank you .’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4161935" y="2812473"/>
            <a:ext cx="1" cy="872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855319" y="5019961"/>
            <a:ext cx="979055" cy="2216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train data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390701" y="5037846"/>
            <a:ext cx="563417" cy="2216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truth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390701" y="2128979"/>
            <a:ext cx="968863" cy="2216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prediction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25804" y="1266093"/>
            <a:ext cx="4583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</a:t>
            </a:r>
            <a:r>
              <a:rPr lang="en-US" altLang="ko-KR" dirty="0"/>
              <a:t> </a:t>
            </a:r>
            <a:r>
              <a:rPr lang="en-US" altLang="ko-KR" dirty="0" smtClean="0"/>
              <a:t>Transformer model in out project</a:t>
            </a:r>
            <a:endParaRPr lang="en-US" altLang="ko-KR" dirty="0" smtClean="0"/>
          </a:p>
        </p:txBody>
      </p:sp>
      <p:sp>
        <p:nvSpPr>
          <p:cNvPr id="23" name="직사각형 22"/>
          <p:cNvSpPr/>
          <p:nvPr/>
        </p:nvSpPr>
        <p:spPr>
          <a:xfrm>
            <a:off x="6489497" y="3685308"/>
            <a:ext cx="1542473" cy="572655"/>
          </a:xfrm>
          <a:prstGeom prst="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Encoder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024878" y="3685308"/>
            <a:ext cx="1542473" cy="572655"/>
          </a:xfrm>
          <a:prstGeom prst="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Decoder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>
            <a:stCxn id="23" idx="3"/>
            <a:endCxn id="24" idx="1"/>
          </p:cNvCxnSpPr>
          <p:nvPr/>
        </p:nvCxnSpPr>
        <p:spPr>
          <a:xfrm>
            <a:off x="8031970" y="3971636"/>
            <a:ext cx="99290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27" idx="0"/>
            <a:endCxn id="23" idx="2"/>
          </p:cNvCxnSpPr>
          <p:nvPr/>
        </p:nvCxnSpPr>
        <p:spPr>
          <a:xfrm flipV="1">
            <a:off x="7260733" y="4257963"/>
            <a:ext cx="1" cy="872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6489496" y="5130799"/>
            <a:ext cx="1542473" cy="57265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???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024878" y="5130798"/>
            <a:ext cx="1542473" cy="57265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???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 flipV="1">
            <a:off x="9796112" y="4257963"/>
            <a:ext cx="1" cy="872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9024878" y="2239817"/>
            <a:ext cx="1542473" cy="57265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???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9796112" y="2812473"/>
            <a:ext cx="1" cy="872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6489496" y="5019961"/>
            <a:ext cx="979055" cy="2216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train data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024878" y="5037846"/>
            <a:ext cx="563417" cy="2216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truth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9024878" y="2128979"/>
            <a:ext cx="968863" cy="2216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prediction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99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Inputs of Transformer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23810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25550" y="1266093"/>
            <a:ext cx="36649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</a:t>
            </a:r>
            <a:r>
              <a:rPr lang="en-US" altLang="ko-KR" dirty="0"/>
              <a:t> </a:t>
            </a:r>
            <a:r>
              <a:rPr lang="en-US" altLang="ko-KR" dirty="0" smtClean="0"/>
              <a:t>We need two inputs,</a:t>
            </a:r>
          </a:p>
          <a:p>
            <a:endParaRPr lang="en-US" altLang="ko-KR" dirty="0"/>
          </a:p>
          <a:p>
            <a:r>
              <a:rPr lang="en-US" altLang="ko-KR" dirty="0" smtClean="0"/>
              <a:t>    input for encoder,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input for decoder</a:t>
            </a:r>
            <a:endParaRPr lang="en-US" altLang="ko-KR" dirty="0" smtClean="0"/>
          </a:p>
        </p:txBody>
      </p:sp>
      <p:sp>
        <p:nvSpPr>
          <p:cNvPr id="23" name="직사각형 22"/>
          <p:cNvSpPr/>
          <p:nvPr/>
        </p:nvSpPr>
        <p:spPr>
          <a:xfrm>
            <a:off x="6489497" y="3685308"/>
            <a:ext cx="1542473" cy="572655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Encoder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024878" y="3685308"/>
            <a:ext cx="1542473" cy="572655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Decoder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>
            <a:stCxn id="23" idx="3"/>
            <a:endCxn id="24" idx="1"/>
          </p:cNvCxnSpPr>
          <p:nvPr/>
        </p:nvCxnSpPr>
        <p:spPr>
          <a:xfrm>
            <a:off x="8031970" y="3971636"/>
            <a:ext cx="99290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27" idx="0"/>
            <a:endCxn id="23" idx="2"/>
          </p:cNvCxnSpPr>
          <p:nvPr/>
        </p:nvCxnSpPr>
        <p:spPr>
          <a:xfrm flipV="1">
            <a:off x="7260733" y="4257963"/>
            <a:ext cx="1" cy="872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6489496" y="5130799"/>
            <a:ext cx="1542473" cy="572655"/>
          </a:xfrm>
          <a:prstGeom prst="rect">
            <a:avLst/>
          </a:prstGeom>
          <a:solidFill>
            <a:srgbClr val="FFE7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???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024878" y="5130798"/>
            <a:ext cx="1542473" cy="572655"/>
          </a:xfrm>
          <a:prstGeom prst="rect">
            <a:avLst/>
          </a:prstGeom>
          <a:solidFill>
            <a:srgbClr val="FFE7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???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 flipV="1">
            <a:off x="9796112" y="4257963"/>
            <a:ext cx="1" cy="872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9024878" y="2239817"/>
            <a:ext cx="1542473" cy="572655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???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9796112" y="2812473"/>
            <a:ext cx="1" cy="872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6489496" y="5019961"/>
            <a:ext cx="979055" cy="2216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train data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024878" y="5037846"/>
            <a:ext cx="563417" cy="2216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truth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9024878" y="2128979"/>
            <a:ext cx="968863" cy="2216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prediction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21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Inputs of Transformer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23810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25550" y="1266093"/>
            <a:ext cx="5327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</a:t>
            </a:r>
            <a:r>
              <a:rPr lang="en-US" altLang="ko-KR" dirty="0"/>
              <a:t> </a:t>
            </a:r>
            <a:r>
              <a:rPr lang="en-US" altLang="ko-KR" dirty="0" smtClean="0"/>
              <a:t>We will use </a:t>
            </a:r>
            <a:r>
              <a:rPr lang="en-US" altLang="ko-KR" dirty="0" smtClean="0">
                <a:solidFill>
                  <a:srgbClr val="FF0000"/>
                </a:solidFill>
              </a:rPr>
              <a:t>peak </a:t>
            </a:r>
            <a:r>
              <a:rPr lang="en-US" altLang="ko-KR" dirty="0" err="1" smtClean="0"/>
              <a:t>informations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   what is it?</a:t>
            </a:r>
            <a:endParaRPr lang="en-US" altLang="ko-KR" dirty="0" smtClean="0"/>
          </a:p>
        </p:txBody>
      </p:sp>
      <p:sp>
        <p:nvSpPr>
          <p:cNvPr id="23" name="직사각형 22"/>
          <p:cNvSpPr/>
          <p:nvPr/>
        </p:nvSpPr>
        <p:spPr>
          <a:xfrm>
            <a:off x="6489497" y="3685308"/>
            <a:ext cx="1542473" cy="572655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Encoder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024878" y="3685308"/>
            <a:ext cx="1542473" cy="572655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Decoder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>
            <a:stCxn id="23" idx="3"/>
            <a:endCxn id="24" idx="1"/>
          </p:cNvCxnSpPr>
          <p:nvPr/>
        </p:nvCxnSpPr>
        <p:spPr>
          <a:xfrm>
            <a:off x="8031970" y="3971636"/>
            <a:ext cx="99290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27" idx="0"/>
            <a:endCxn id="23" idx="2"/>
          </p:cNvCxnSpPr>
          <p:nvPr/>
        </p:nvCxnSpPr>
        <p:spPr>
          <a:xfrm flipV="1">
            <a:off x="7260733" y="4257963"/>
            <a:ext cx="1" cy="872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6489496" y="5130799"/>
            <a:ext cx="1542473" cy="572655"/>
          </a:xfrm>
          <a:prstGeom prst="rect">
            <a:avLst/>
          </a:prstGeom>
          <a:solidFill>
            <a:srgbClr val="FFE7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???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024878" y="5130798"/>
            <a:ext cx="1542473" cy="572655"/>
          </a:xfrm>
          <a:prstGeom prst="rect">
            <a:avLst/>
          </a:prstGeom>
          <a:solidFill>
            <a:srgbClr val="FFE7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???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 flipV="1">
            <a:off x="9796112" y="4257963"/>
            <a:ext cx="1" cy="872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9024878" y="2239817"/>
            <a:ext cx="1542473" cy="572655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???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9796112" y="2812473"/>
            <a:ext cx="1" cy="872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6489496" y="5019961"/>
            <a:ext cx="979055" cy="2216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train data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024878" y="5037846"/>
            <a:ext cx="563417" cy="2216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truth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9024878" y="2128979"/>
            <a:ext cx="968863" cy="2216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prediction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28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Inputs of Transformer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23810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925550" y="747132"/>
            <a:ext cx="9918649" cy="3649786"/>
            <a:chOff x="925550" y="747132"/>
            <a:chExt cx="9918649" cy="3649786"/>
          </a:xfrm>
        </p:grpSpPr>
        <p:sp>
          <p:nvSpPr>
            <p:cNvPr id="6" name="TextBox 5"/>
            <p:cNvSpPr txBox="1"/>
            <p:nvPr/>
          </p:nvSpPr>
          <p:spPr>
            <a:xfrm>
              <a:off x="925550" y="1266093"/>
              <a:ext cx="53274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▶</a:t>
              </a:r>
              <a:r>
                <a:rPr lang="en-US" altLang="ko-KR" dirty="0"/>
                <a:t> We will use </a:t>
              </a:r>
              <a:r>
                <a:rPr lang="en-US" altLang="ko-KR" dirty="0">
                  <a:solidFill>
                    <a:srgbClr val="FF0000"/>
                  </a:solidFill>
                </a:rPr>
                <a:t>peak </a:t>
              </a:r>
              <a:r>
                <a:rPr lang="en-US" altLang="ko-KR" dirty="0" err="1" smtClean="0"/>
                <a:t>informations</a:t>
              </a:r>
              <a:endParaRPr lang="en-US" altLang="ko-KR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045922" y="747132"/>
              <a:ext cx="2110154" cy="477005"/>
            </a:xfrm>
            <a:prstGeom prst="rect">
              <a:avLst/>
            </a:prstGeom>
            <a:solidFill>
              <a:srgbClr val="DEEBF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Protein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045922" y="1224137"/>
              <a:ext cx="2110154" cy="249382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∙∙∙EKPAARKAI∙∙∙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045922" y="1950524"/>
              <a:ext cx="2110154" cy="477005"/>
            </a:xfrm>
            <a:prstGeom prst="rect">
              <a:avLst/>
            </a:prstGeom>
            <a:solidFill>
              <a:srgbClr val="DEEBF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Peptide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045922" y="2427529"/>
              <a:ext cx="2110154" cy="249382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PAAR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직선 화살표 연결선 20"/>
            <p:cNvCxnSpPr>
              <a:stCxn id="18" idx="2"/>
              <a:endCxn id="19" idx="0"/>
            </p:cNvCxnSpPr>
            <p:nvPr/>
          </p:nvCxnSpPr>
          <p:spPr>
            <a:xfrm>
              <a:off x="8100999" y="1473519"/>
              <a:ext cx="0" cy="4770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8100999" y="1547253"/>
              <a:ext cx="2743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digestion</a:t>
              </a:r>
              <a:endParaRPr lang="ko-KR" altLang="en-US" sz="1400" dirty="0"/>
            </a:p>
          </p:txBody>
        </p:sp>
        <p:cxnSp>
          <p:nvCxnSpPr>
            <p:cNvPr id="35" name="직선 화살표 연결선 34"/>
            <p:cNvCxnSpPr>
              <a:endCxn id="37" idx="0"/>
            </p:cNvCxnSpPr>
            <p:nvPr/>
          </p:nvCxnSpPr>
          <p:spPr>
            <a:xfrm flipH="1">
              <a:off x="6803289" y="2676911"/>
              <a:ext cx="1297710" cy="51661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7452144" y="2846139"/>
              <a:ext cx="2743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Fragmentation</a:t>
              </a:r>
              <a:endParaRPr lang="ko-KR" altLang="en-US" sz="1400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5748212" y="3193526"/>
              <a:ext cx="2110154" cy="477005"/>
            </a:xfrm>
            <a:prstGeom prst="rect">
              <a:avLst/>
            </a:prstGeom>
            <a:solidFill>
              <a:srgbClr val="DEEBF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b-ion Fragments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5748212" y="3670531"/>
              <a:ext cx="2110154" cy="249382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FF0000"/>
                  </a:solidFill>
                </a:rPr>
                <a:t>P, PA, PAA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8311304" y="3193526"/>
              <a:ext cx="2110154" cy="477005"/>
            </a:xfrm>
            <a:prstGeom prst="rect">
              <a:avLst/>
            </a:prstGeom>
            <a:solidFill>
              <a:srgbClr val="DEEBF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y-ion Fragments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8311304" y="3670531"/>
              <a:ext cx="2110154" cy="249382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70C0"/>
                  </a:solidFill>
                </a:rPr>
                <a:t>R, AR, AAR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41" name="직선 화살표 연결선 40"/>
            <p:cNvCxnSpPr>
              <a:stCxn id="20" idx="2"/>
              <a:endCxn id="39" idx="0"/>
            </p:cNvCxnSpPr>
            <p:nvPr/>
          </p:nvCxnSpPr>
          <p:spPr>
            <a:xfrm>
              <a:off x="8100999" y="2676911"/>
              <a:ext cx="1265382" cy="51661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/>
            <p:nvPr/>
          </p:nvCxnSpPr>
          <p:spPr>
            <a:xfrm>
              <a:off x="6803289" y="3919913"/>
              <a:ext cx="0" cy="4770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/>
            <p:nvPr/>
          </p:nvCxnSpPr>
          <p:spPr>
            <a:xfrm>
              <a:off x="9366381" y="3919913"/>
              <a:ext cx="0" cy="4770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7278962" y="4030746"/>
              <a:ext cx="2743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Mass spectrometry</a:t>
              </a:r>
              <a:endParaRPr lang="ko-KR" altLang="en-US" sz="1400" dirty="0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4751131" y="4572319"/>
            <a:ext cx="6093068" cy="1838036"/>
            <a:chOff x="4751131" y="4572319"/>
            <a:chExt cx="6093068" cy="1838036"/>
          </a:xfrm>
        </p:grpSpPr>
        <p:sp>
          <p:nvSpPr>
            <p:cNvPr id="60" name="직사각형 59"/>
            <p:cNvSpPr/>
            <p:nvPr/>
          </p:nvSpPr>
          <p:spPr>
            <a:xfrm>
              <a:off x="5422987" y="4572319"/>
              <a:ext cx="5301673" cy="173643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751131" y="4650827"/>
              <a:ext cx="923636" cy="230909"/>
            </a:xfrm>
            <a:prstGeom prst="rect">
              <a:avLst/>
            </a:prstGeom>
            <a:solidFill>
              <a:srgbClr val="FFE7F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Intensity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0355206" y="6179446"/>
              <a:ext cx="488993" cy="230909"/>
            </a:xfrm>
            <a:prstGeom prst="rect">
              <a:avLst/>
            </a:prstGeom>
            <a:solidFill>
              <a:srgbClr val="FFE7F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m/z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직선 연결선 62"/>
            <p:cNvCxnSpPr/>
            <p:nvPr/>
          </p:nvCxnSpPr>
          <p:spPr>
            <a:xfrm>
              <a:off x="6438987" y="5652973"/>
              <a:ext cx="0" cy="52647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7837228" y="5431300"/>
              <a:ext cx="0" cy="74814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9383785" y="5505191"/>
              <a:ext cx="0" cy="67425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6683752" y="5782282"/>
              <a:ext cx="0" cy="397164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8100999" y="5255810"/>
              <a:ext cx="0" cy="923636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9664076" y="5338937"/>
              <a:ext cx="0" cy="84050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>
              <a:off x="9539740" y="5717628"/>
              <a:ext cx="0" cy="44334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8354467" y="5782282"/>
              <a:ext cx="0" cy="3971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7142904" y="5934682"/>
              <a:ext cx="0" cy="2493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꺾인 연결선 71"/>
            <p:cNvCxnSpPr/>
            <p:nvPr/>
          </p:nvCxnSpPr>
          <p:spPr>
            <a:xfrm>
              <a:off x="5663133" y="4766282"/>
              <a:ext cx="4913745" cy="1413164"/>
            </a:xfrm>
            <a:prstGeom prst="bentConnector3">
              <a:avLst>
                <a:gd name="adj1" fmla="val 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8830139" y="5934682"/>
              <a:ext cx="0" cy="2447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직사각형 3"/>
          <p:cNvSpPr/>
          <p:nvPr/>
        </p:nvSpPr>
        <p:spPr>
          <a:xfrm>
            <a:off x="2487867" y="2359590"/>
            <a:ext cx="2452962" cy="53704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This is spectrum !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291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0.00486 L -0.36927 -0.3004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424" y="-14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Inputs of Transformer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23810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253694" y="2521847"/>
            <a:ext cx="6093068" cy="1838036"/>
            <a:chOff x="253694" y="2521847"/>
            <a:chExt cx="6093068" cy="1838036"/>
          </a:xfrm>
        </p:grpSpPr>
        <p:sp>
          <p:nvSpPr>
            <p:cNvPr id="19" name="직사각형 18"/>
            <p:cNvSpPr/>
            <p:nvPr/>
          </p:nvSpPr>
          <p:spPr>
            <a:xfrm>
              <a:off x="925550" y="2521847"/>
              <a:ext cx="5301673" cy="173643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53694" y="2600355"/>
              <a:ext cx="923636" cy="230909"/>
            </a:xfrm>
            <a:prstGeom prst="rect">
              <a:avLst/>
            </a:prstGeom>
            <a:solidFill>
              <a:srgbClr val="FFE7F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Intensity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857769" y="4128974"/>
              <a:ext cx="488993" cy="230909"/>
            </a:xfrm>
            <a:prstGeom prst="rect">
              <a:avLst/>
            </a:prstGeom>
            <a:solidFill>
              <a:srgbClr val="FFE7F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m/z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1941550" y="3602501"/>
              <a:ext cx="0" cy="526473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3339791" y="3380828"/>
              <a:ext cx="0" cy="748146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4886348" y="3454719"/>
              <a:ext cx="0" cy="674255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2186315" y="3731810"/>
              <a:ext cx="0" cy="397164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3603562" y="3205338"/>
              <a:ext cx="0" cy="923636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5166639" y="3288465"/>
              <a:ext cx="0" cy="84050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5042303" y="3667156"/>
              <a:ext cx="0" cy="443344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3857030" y="3731810"/>
              <a:ext cx="0" cy="397164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2645467" y="3884210"/>
              <a:ext cx="0" cy="249381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꺾인 연결선 30"/>
            <p:cNvCxnSpPr/>
            <p:nvPr/>
          </p:nvCxnSpPr>
          <p:spPr>
            <a:xfrm>
              <a:off x="1165696" y="2715810"/>
              <a:ext cx="4913745" cy="1413164"/>
            </a:xfrm>
            <a:prstGeom prst="bentConnector3">
              <a:avLst>
                <a:gd name="adj1" fmla="val 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4332702" y="3884210"/>
              <a:ext cx="0" cy="244764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직사각형 4"/>
          <p:cNvSpPr/>
          <p:nvPr/>
        </p:nvSpPr>
        <p:spPr>
          <a:xfrm>
            <a:off x="2256737" y="4424218"/>
            <a:ext cx="2540312" cy="36977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these are peaks !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76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Inputs of Transformer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23810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925550" y="2521847"/>
            <a:ext cx="5301673" cy="173643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53694" y="2600355"/>
            <a:ext cx="923636" cy="230909"/>
          </a:xfrm>
          <a:prstGeom prst="rect">
            <a:avLst/>
          </a:prstGeom>
          <a:solidFill>
            <a:srgbClr val="FFE7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Intensity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857769" y="4128974"/>
            <a:ext cx="488993" cy="230909"/>
          </a:xfrm>
          <a:prstGeom prst="rect">
            <a:avLst/>
          </a:prstGeom>
          <a:solidFill>
            <a:srgbClr val="FFE7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m/z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941550" y="3602501"/>
            <a:ext cx="0" cy="52647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339791" y="3380828"/>
            <a:ext cx="0" cy="748146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4886348" y="3454719"/>
            <a:ext cx="0" cy="67425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186315" y="3731810"/>
            <a:ext cx="0" cy="397164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603562" y="3205338"/>
            <a:ext cx="0" cy="923636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5166639" y="3288465"/>
            <a:ext cx="0" cy="840509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5042303" y="3667156"/>
            <a:ext cx="0" cy="443344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3857030" y="3731810"/>
            <a:ext cx="0" cy="397164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2645467" y="3884210"/>
            <a:ext cx="0" cy="249381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/>
          <p:nvPr/>
        </p:nvCxnSpPr>
        <p:spPr>
          <a:xfrm>
            <a:off x="1165696" y="2715810"/>
            <a:ext cx="4913745" cy="1413164"/>
          </a:xfrm>
          <a:prstGeom prst="bentConnector3">
            <a:avLst>
              <a:gd name="adj1" fmla="val 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4332702" y="3884210"/>
            <a:ext cx="0" cy="244764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1705642" y="4183113"/>
            <a:ext cx="471815" cy="190625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70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1165696" y="3602501"/>
            <a:ext cx="775853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543310" y="3481469"/>
            <a:ext cx="512330" cy="190625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264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047345" y="2521847"/>
            <a:ext cx="4137891" cy="173643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peak1 : 70 264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47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Inputs of Transformer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23810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925550" y="2521847"/>
            <a:ext cx="5301673" cy="173643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53694" y="2600355"/>
            <a:ext cx="923636" cy="230909"/>
          </a:xfrm>
          <a:prstGeom prst="rect">
            <a:avLst/>
          </a:prstGeom>
          <a:solidFill>
            <a:srgbClr val="FFE7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Intensity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857769" y="4128974"/>
            <a:ext cx="488993" cy="230909"/>
          </a:xfrm>
          <a:prstGeom prst="rect">
            <a:avLst/>
          </a:prstGeom>
          <a:solidFill>
            <a:srgbClr val="FFE7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m/z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941550" y="3602501"/>
            <a:ext cx="0" cy="5264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339791" y="3380828"/>
            <a:ext cx="0" cy="748146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4886348" y="3454719"/>
            <a:ext cx="0" cy="67425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186315" y="3731810"/>
            <a:ext cx="0" cy="39716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603562" y="3205338"/>
            <a:ext cx="0" cy="923636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5166639" y="3288465"/>
            <a:ext cx="0" cy="840509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5042303" y="3667156"/>
            <a:ext cx="0" cy="443344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3857030" y="3731810"/>
            <a:ext cx="0" cy="397164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2645467" y="3884210"/>
            <a:ext cx="0" cy="249381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/>
          <p:nvPr/>
        </p:nvCxnSpPr>
        <p:spPr>
          <a:xfrm>
            <a:off x="1165696" y="2715810"/>
            <a:ext cx="4913745" cy="1413164"/>
          </a:xfrm>
          <a:prstGeom prst="bentConnector3">
            <a:avLst>
              <a:gd name="adj1" fmla="val 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4332702" y="3884210"/>
            <a:ext cx="0" cy="244764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1950786" y="4200236"/>
            <a:ext cx="471815" cy="190625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89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1165697" y="3731811"/>
            <a:ext cx="1020618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516419" y="3636497"/>
            <a:ext cx="512330" cy="190625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196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047345" y="2521847"/>
            <a:ext cx="4137891" cy="173643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peak1 : 70 264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peak2 : 89 196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93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Inputs of Transformer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23810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925550" y="2521847"/>
            <a:ext cx="5301673" cy="173643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53694" y="2600355"/>
            <a:ext cx="923636" cy="230909"/>
          </a:xfrm>
          <a:prstGeom prst="rect">
            <a:avLst/>
          </a:prstGeom>
          <a:solidFill>
            <a:srgbClr val="FFE7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Intensity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857769" y="4128974"/>
            <a:ext cx="488993" cy="230909"/>
          </a:xfrm>
          <a:prstGeom prst="rect">
            <a:avLst/>
          </a:prstGeom>
          <a:solidFill>
            <a:srgbClr val="FFE7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m/z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941550" y="3602501"/>
            <a:ext cx="0" cy="5264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339791" y="3380828"/>
            <a:ext cx="0" cy="748146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4886348" y="3454719"/>
            <a:ext cx="0" cy="67425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186315" y="3731810"/>
            <a:ext cx="0" cy="3971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603562" y="3205338"/>
            <a:ext cx="0" cy="923636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5166639" y="3288465"/>
            <a:ext cx="0" cy="840509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5042303" y="3667156"/>
            <a:ext cx="0" cy="443344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3857030" y="3731810"/>
            <a:ext cx="0" cy="397164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2645467" y="3884210"/>
            <a:ext cx="0" cy="249381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/>
          <p:nvPr/>
        </p:nvCxnSpPr>
        <p:spPr>
          <a:xfrm>
            <a:off x="1165696" y="2715810"/>
            <a:ext cx="4913745" cy="1413164"/>
          </a:xfrm>
          <a:prstGeom prst="bentConnector3">
            <a:avLst>
              <a:gd name="adj1" fmla="val 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4332702" y="3884210"/>
            <a:ext cx="0" cy="244764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H="1">
            <a:off x="1165697" y="3888831"/>
            <a:ext cx="147977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7047345" y="2521847"/>
            <a:ext cx="4137891" cy="173643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peak1 : 70 264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peak2 : 89 196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peak3 : 102 57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16418" y="3830389"/>
            <a:ext cx="512330" cy="190625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57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389302" y="4213771"/>
            <a:ext cx="512330" cy="190625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102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83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Background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4044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18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Inputs of Transformer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23810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925550" y="2521847"/>
            <a:ext cx="5301673" cy="173643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53694" y="2600355"/>
            <a:ext cx="923636" cy="230909"/>
          </a:xfrm>
          <a:prstGeom prst="rect">
            <a:avLst/>
          </a:prstGeom>
          <a:solidFill>
            <a:srgbClr val="FFE7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Intensity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857769" y="4128974"/>
            <a:ext cx="488993" cy="230909"/>
          </a:xfrm>
          <a:prstGeom prst="rect">
            <a:avLst/>
          </a:prstGeom>
          <a:solidFill>
            <a:srgbClr val="FFE7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m/z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941550" y="3602501"/>
            <a:ext cx="0" cy="5264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339791" y="3380828"/>
            <a:ext cx="0" cy="7481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4886348" y="3454719"/>
            <a:ext cx="0" cy="6742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186315" y="3731810"/>
            <a:ext cx="0" cy="3971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603562" y="3205338"/>
            <a:ext cx="0" cy="923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5166639" y="3288465"/>
            <a:ext cx="0" cy="84050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5042303" y="3667156"/>
            <a:ext cx="0" cy="4433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3857030" y="3731810"/>
            <a:ext cx="0" cy="3971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2645467" y="3884210"/>
            <a:ext cx="0" cy="2493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/>
          <p:nvPr/>
        </p:nvCxnSpPr>
        <p:spPr>
          <a:xfrm>
            <a:off x="1165696" y="2715810"/>
            <a:ext cx="4913745" cy="1413164"/>
          </a:xfrm>
          <a:prstGeom prst="bentConnector3">
            <a:avLst>
              <a:gd name="adj1" fmla="val 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4332702" y="3884210"/>
            <a:ext cx="0" cy="2447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H="1">
            <a:off x="1165696" y="3288465"/>
            <a:ext cx="4000943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7047345" y="2521847"/>
            <a:ext cx="4137891" cy="173643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peak1 : 70 264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peak2 : 89 196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peak3 : 102 57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peak10 : 421 375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05584" y="3188214"/>
            <a:ext cx="512330" cy="190625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375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910474" y="4213771"/>
            <a:ext cx="512330" cy="190625"/>
          </a:xfrm>
          <a:prstGeom prst="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421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28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Inputs of Transformer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23810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253694" y="2521847"/>
            <a:ext cx="6093068" cy="1838036"/>
            <a:chOff x="253694" y="2521847"/>
            <a:chExt cx="6093068" cy="1838036"/>
          </a:xfrm>
        </p:grpSpPr>
        <p:sp>
          <p:nvSpPr>
            <p:cNvPr id="19" name="직사각형 18"/>
            <p:cNvSpPr/>
            <p:nvPr/>
          </p:nvSpPr>
          <p:spPr>
            <a:xfrm>
              <a:off x="925550" y="2521847"/>
              <a:ext cx="5301673" cy="1736436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53694" y="2600355"/>
              <a:ext cx="923636" cy="230909"/>
            </a:xfrm>
            <a:prstGeom prst="rect">
              <a:avLst/>
            </a:prstGeom>
            <a:solidFill>
              <a:srgbClr val="FFE7F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Intensity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857769" y="4128974"/>
              <a:ext cx="488993" cy="230909"/>
            </a:xfrm>
            <a:prstGeom prst="rect">
              <a:avLst/>
            </a:prstGeom>
            <a:solidFill>
              <a:srgbClr val="FFE7F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m/z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>
              <a:off x="1941550" y="3602501"/>
              <a:ext cx="0" cy="5264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3339791" y="3380828"/>
              <a:ext cx="0" cy="7481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4886348" y="3454719"/>
              <a:ext cx="0" cy="6742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2186315" y="3731810"/>
              <a:ext cx="0" cy="3971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3603562" y="3205338"/>
              <a:ext cx="0" cy="9236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5166639" y="3288465"/>
              <a:ext cx="0" cy="8405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5042303" y="3667156"/>
              <a:ext cx="0" cy="44334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3857030" y="3731810"/>
              <a:ext cx="0" cy="3971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2645467" y="3884210"/>
              <a:ext cx="0" cy="2493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꺾인 연결선 30"/>
            <p:cNvCxnSpPr/>
            <p:nvPr/>
          </p:nvCxnSpPr>
          <p:spPr>
            <a:xfrm>
              <a:off x="1165696" y="2715810"/>
              <a:ext cx="4913745" cy="1413164"/>
            </a:xfrm>
            <a:prstGeom prst="bentConnector3">
              <a:avLst>
                <a:gd name="adj1" fmla="val 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4332702" y="3884210"/>
              <a:ext cx="0" cy="2447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그룹 3"/>
          <p:cNvGrpSpPr/>
          <p:nvPr/>
        </p:nvGrpSpPr>
        <p:grpSpPr>
          <a:xfrm>
            <a:off x="7047345" y="2521847"/>
            <a:ext cx="5283200" cy="2346305"/>
            <a:chOff x="7047345" y="2521847"/>
            <a:chExt cx="5283200" cy="2346305"/>
          </a:xfrm>
        </p:grpSpPr>
        <p:sp>
          <p:nvSpPr>
            <p:cNvPr id="33" name="직사각형 32"/>
            <p:cNvSpPr/>
            <p:nvPr/>
          </p:nvSpPr>
          <p:spPr>
            <a:xfrm>
              <a:off x="7047345" y="2521847"/>
              <a:ext cx="4137891" cy="1736436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peak1 : 70 264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peak2 : 89 196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peak3 : 102 57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…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peak10 : 421 375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047345" y="4498820"/>
              <a:ext cx="5283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▶</a:t>
              </a:r>
              <a:r>
                <a:rPr lang="en-US" altLang="ko-KR" dirty="0"/>
                <a:t> </a:t>
              </a:r>
              <a:r>
                <a:rPr lang="en-US" altLang="ko-KR" dirty="0" smtClean="0"/>
                <a:t>We will use this kind of peak </a:t>
              </a:r>
              <a:r>
                <a:rPr lang="en-US" altLang="ko-KR" dirty="0" err="1" smtClean="0"/>
                <a:t>informations</a:t>
              </a:r>
              <a:endParaRPr lang="en-US" altLang="ko-KR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447830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35 -0.00417 L -0.50286 0.0004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60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Inputs of Transformer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23810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25550" y="1266093"/>
            <a:ext cx="5327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</a:t>
            </a:r>
            <a:r>
              <a:rPr lang="en-US" altLang="ko-KR" dirty="0"/>
              <a:t> </a:t>
            </a:r>
            <a:r>
              <a:rPr lang="en-US" altLang="ko-KR" dirty="0" smtClean="0"/>
              <a:t>We will use peak </a:t>
            </a:r>
            <a:r>
              <a:rPr lang="en-US" altLang="ko-KR" dirty="0" err="1" smtClean="0"/>
              <a:t>informations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   what is it?</a:t>
            </a:r>
            <a:endParaRPr lang="en-US" altLang="ko-KR" dirty="0" smtClean="0"/>
          </a:p>
        </p:txBody>
      </p:sp>
      <p:sp>
        <p:nvSpPr>
          <p:cNvPr id="23" name="직사각형 22"/>
          <p:cNvSpPr/>
          <p:nvPr/>
        </p:nvSpPr>
        <p:spPr>
          <a:xfrm>
            <a:off x="6489497" y="3685308"/>
            <a:ext cx="1542473" cy="572655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Encoder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024878" y="3685308"/>
            <a:ext cx="1542473" cy="572655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Decoder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>
            <a:stCxn id="23" idx="3"/>
            <a:endCxn id="24" idx="1"/>
          </p:cNvCxnSpPr>
          <p:nvPr/>
        </p:nvCxnSpPr>
        <p:spPr>
          <a:xfrm>
            <a:off x="8031970" y="3971636"/>
            <a:ext cx="99290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27" idx="0"/>
            <a:endCxn id="23" idx="2"/>
          </p:cNvCxnSpPr>
          <p:nvPr/>
        </p:nvCxnSpPr>
        <p:spPr>
          <a:xfrm flipV="1">
            <a:off x="7260733" y="4257963"/>
            <a:ext cx="1" cy="872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6489496" y="5130799"/>
            <a:ext cx="1542473" cy="572655"/>
          </a:xfrm>
          <a:prstGeom prst="rect">
            <a:avLst/>
          </a:prstGeom>
          <a:solidFill>
            <a:srgbClr val="FFE7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???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024878" y="5130798"/>
            <a:ext cx="1542473" cy="572655"/>
          </a:xfrm>
          <a:prstGeom prst="rect">
            <a:avLst/>
          </a:prstGeom>
          <a:solidFill>
            <a:srgbClr val="FFE7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???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 flipV="1">
            <a:off x="9796112" y="4257963"/>
            <a:ext cx="1" cy="872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9024878" y="2239817"/>
            <a:ext cx="1542473" cy="572655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???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9796112" y="2812473"/>
            <a:ext cx="1" cy="872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6489496" y="5019961"/>
            <a:ext cx="979055" cy="2216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train data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024878" y="5037846"/>
            <a:ext cx="563417" cy="2216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truth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9024878" y="2128979"/>
            <a:ext cx="968863" cy="2216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prediction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925549" y="2526144"/>
            <a:ext cx="5202687" cy="2346305"/>
            <a:chOff x="7047344" y="2521847"/>
            <a:chExt cx="5202687" cy="2346305"/>
          </a:xfrm>
        </p:grpSpPr>
        <p:sp>
          <p:nvSpPr>
            <p:cNvPr id="18" name="직사각형 17"/>
            <p:cNvSpPr/>
            <p:nvPr/>
          </p:nvSpPr>
          <p:spPr>
            <a:xfrm>
              <a:off x="7047345" y="2521847"/>
              <a:ext cx="4137891" cy="1736436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peak1 : 70 264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peak2 : 89 196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peak3 : 102 57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…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peak10 : 421 375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047344" y="4498820"/>
              <a:ext cx="52026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▶</a:t>
              </a:r>
              <a:r>
                <a:rPr lang="en-US" altLang="ko-KR" dirty="0"/>
                <a:t> </a:t>
              </a:r>
              <a:r>
                <a:rPr lang="en-US" altLang="ko-KR" dirty="0" smtClean="0"/>
                <a:t>We will use this kind of peak </a:t>
              </a:r>
              <a:r>
                <a:rPr lang="en-US" altLang="ko-KR" dirty="0" err="1" smtClean="0"/>
                <a:t>informations</a:t>
              </a:r>
              <a:endParaRPr lang="en-US" altLang="ko-KR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66681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Inputs of Transformer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23810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25550" y="1266093"/>
            <a:ext cx="5327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</a:t>
            </a:r>
            <a:r>
              <a:rPr lang="en-US" altLang="ko-KR" dirty="0"/>
              <a:t> </a:t>
            </a:r>
            <a:r>
              <a:rPr lang="en-US" altLang="ko-KR" dirty="0" smtClean="0"/>
              <a:t>We will use peak </a:t>
            </a:r>
            <a:r>
              <a:rPr lang="en-US" altLang="ko-KR" dirty="0" err="1" smtClean="0"/>
              <a:t>informations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   what is it?</a:t>
            </a:r>
            <a:endParaRPr lang="en-US" altLang="ko-KR" dirty="0" smtClean="0"/>
          </a:p>
        </p:txBody>
      </p:sp>
      <p:sp>
        <p:nvSpPr>
          <p:cNvPr id="23" name="직사각형 22"/>
          <p:cNvSpPr/>
          <p:nvPr/>
        </p:nvSpPr>
        <p:spPr>
          <a:xfrm>
            <a:off x="6489497" y="3685308"/>
            <a:ext cx="1542473" cy="572655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Encoder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024878" y="3685308"/>
            <a:ext cx="1542473" cy="572655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Decoder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>
            <a:stCxn id="23" idx="3"/>
            <a:endCxn id="24" idx="1"/>
          </p:cNvCxnSpPr>
          <p:nvPr/>
        </p:nvCxnSpPr>
        <p:spPr>
          <a:xfrm>
            <a:off x="8031970" y="3971636"/>
            <a:ext cx="99290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27" idx="0"/>
            <a:endCxn id="23" idx="2"/>
          </p:cNvCxnSpPr>
          <p:nvPr/>
        </p:nvCxnSpPr>
        <p:spPr>
          <a:xfrm flipV="1">
            <a:off x="7260733" y="4257963"/>
            <a:ext cx="1" cy="872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6489496" y="5130799"/>
            <a:ext cx="1542473" cy="572655"/>
          </a:xfrm>
          <a:prstGeom prst="rect">
            <a:avLst/>
          </a:prstGeom>
          <a:solidFill>
            <a:srgbClr val="FFE7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???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024878" y="5130798"/>
            <a:ext cx="1542473" cy="572655"/>
          </a:xfrm>
          <a:prstGeom prst="rect">
            <a:avLst/>
          </a:prstGeom>
          <a:solidFill>
            <a:srgbClr val="FFE7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???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 flipV="1">
            <a:off x="9796112" y="4257963"/>
            <a:ext cx="1" cy="872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9024878" y="2239817"/>
            <a:ext cx="1542473" cy="572655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???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9796112" y="2812473"/>
            <a:ext cx="1" cy="872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6489496" y="5019961"/>
            <a:ext cx="979055" cy="2216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train data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024878" y="5037846"/>
            <a:ext cx="563417" cy="2216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truth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9024878" y="2128979"/>
            <a:ext cx="968863" cy="2216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prediction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925549" y="2526144"/>
            <a:ext cx="5202687" cy="2346305"/>
            <a:chOff x="7047344" y="2521847"/>
            <a:chExt cx="5202687" cy="2346305"/>
          </a:xfrm>
        </p:grpSpPr>
        <p:sp>
          <p:nvSpPr>
            <p:cNvPr id="18" name="직사각형 17"/>
            <p:cNvSpPr/>
            <p:nvPr/>
          </p:nvSpPr>
          <p:spPr>
            <a:xfrm>
              <a:off x="7047345" y="2521847"/>
              <a:ext cx="4137891" cy="1736436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peak1 : 70 264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peak2 : 89 196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peak3 : 102 57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…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peak10 : 421 375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047344" y="4498820"/>
              <a:ext cx="52026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▶</a:t>
              </a:r>
              <a:r>
                <a:rPr lang="en-US" altLang="ko-KR" dirty="0"/>
                <a:t> We will use this kind of peak </a:t>
              </a:r>
              <a:r>
                <a:rPr lang="en-US" altLang="ko-KR" dirty="0" err="1"/>
                <a:t>informations</a:t>
              </a:r>
              <a:endParaRPr lang="en-US" altLang="ko-KR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925550" y="5329501"/>
            <a:ext cx="5327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</a:t>
            </a:r>
            <a:r>
              <a:rPr lang="en-US" altLang="ko-KR" dirty="0"/>
              <a:t> </a:t>
            </a:r>
            <a:r>
              <a:rPr lang="en-US" altLang="ko-KR" dirty="0" smtClean="0"/>
              <a:t>So, what will be the actual data?</a:t>
            </a:r>
            <a:endParaRPr lang="en-US" altLang="ko-KR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2658714" y="5698833"/>
            <a:ext cx="3334327" cy="498764"/>
          </a:xfrm>
          <a:prstGeom prst="rect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dataset file in .</a:t>
            </a:r>
            <a:r>
              <a:rPr lang="en-US" altLang="ko-KR" dirty="0" err="1" smtClean="0">
                <a:solidFill>
                  <a:schemeClr val="tx1"/>
                </a:solidFill>
              </a:rPr>
              <a:t>mgf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extenstion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15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What is .</a:t>
            </a:r>
            <a:r>
              <a:rPr lang="en-US" altLang="ko-KR" dirty="0" err="1" smtClean="0"/>
              <a:t>mgf</a:t>
            </a:r>
            <a:r>
              <a:rPr lang="en-US" altLang="ko-KR" dirty="0" smtClean="0"/>
              <a:t> File ?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2067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/>
        </p:nvGrpSpPr>
        <p:grpSpPr>
          <a:xfrm>
            <a:off x="7157134" y="1123110"/>
            <a:ext cx="2341726" cy="1196513"/>
            <a:chOff x="4452052" y="1685125"/>
            <a:chExt cx="2341726" cy="1196513"/>
          </a:xfrm>
        </p:grpSpPr>
        <p:grpSp>
          <p:nvGrpSpPr>
            <p:cNvPr id="36" name="그룹 35"/>
            <p:cNvGrpSpPr/>
            <p:nvPr/>
          </p:nvGrpSpPr>
          <p:grpSpPr>
            <a:xfrm>
              <a:off x="4452052" y="1686707"/>
              <a:ext cx="2341726" cy="1194931"/>
              <a:chOff x="253694" y="2521847"/>
              <a:chExt cx="6093071" cy="2015180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925551" y="2521847"/>
                <a:ext cx="5301673" cy="1736437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253694" y="2600354"/>
                <a:ext cx="923635" cy="467350"/>
              </a:xfrm>
              <a:prstGeom prst="rect">
                <a:avLst/>
              </a:prstGeom>
              <a:solidFill>
                <a:srgbClr val="FFE7F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err="1" smtClean="0">
                    <a:solidFill>
                      <a:schemeClr val="tx1"/>
                    </a:solidFill>
                  </a:rPr>
                  <a:t>i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4704597" y="4128974"/>
                <a:ext cx="1642168" cy="408053"/>
              </a:xfrm>
              <a:prstGeom prst="rect">
                <a:avLst/>
              </a:prstGeom>
              <a:solidFill>
                <a:srgbClr val="FFE7F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m/z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0" name="직선 연결선 39"/>
              <p:cNvCxnSpPr/>
              <p:nvPr/>
            </p:nvCxnSpPr>
            <p:spPr>
              <a:xfrm>
                <a:off x="1941550" y="3602501"/>
                <a:ext cx="0" cy="526473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>
                <a:off x="3339791" y="3380828"/>
                <a:ext cx="0" cy="748146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>
              <a:xfrm>
                <a:off x="4886348" y="3454719"/>
                <a:ext cx="0" cy="674255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>
              <a:xfrm>
                <a:off x="2186315" y="3731810"/>
                <a:ext cx="0" cy="397164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>
                <a:off x="3603562" y="3205338"/>
                <a:ext cx="0" cy="923636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>
              <a:xfrm>
                <a:off x="5166639" y="3288465"/>
                <a:ext cx="0" cy="840509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>
                <a:off x="5042303" y="3667156"/>
                <a:ext cx="0" cy="443344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>
              <a:xfrm>
                <a:off x="3857030" y="3731810"/>
                <a:ext cx="0" cy="397164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>
                <a:off x="2645467" y="3884210"/>
                <a:ext cx="0" cy="249381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꺾인 연결선 48"/>
              <p:cNvCxnSpPr/>
              <p:nvPr/>
            </p:nvCxnSpPr>
            <p:spPr>
              <a:xfrm>
                <a:off x="1165696" y="2715810"/>
                <a:ext cx="4913745" cy="1413164"/>
              </a:xfrm>
              <a:prstGeom prst="bentConnector3">
                <a:avLst>
                  <a:gd name="adj1" fmla="val 0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>
              <a:xfrm>
                <a:off x="4332702" y="3884210"/>
                <a:ext cx="0" cy="244764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직사각형 15"/>
            <p:cNvSpPr/>
            <p:nvPr/>
          </p:nvSpPr>
          <p:spPr>
            <a:xfrm>
              <a:off x="5172270" y="1685125"/>
              <a:ext cx="1482188" cy="226614"/>
            </a:xfrm>
            <a:prstGeom prst="rect">
              <a:avLst/>
            </a:prstGeom>
            <a:solidFill>
              <a:srgbClr val="FF9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spectrum 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2" name="그룹 101"/>
          <p:cNvGrpSpPr/>
          <p:nvPr/>
        </p:nvGrpSpPr>
        <p:grpSpPr>
          <a:xfrm>
            <a:off x="925550" y="1266093"/>
            <a:ext cx="8573310" cy="4695424"/>
            <a:chOff x="925550" y="1266093"/>
            <a:chExt cx="8573310" cy="4695424"/>
          </a:xfrm>
        </p:grpSpPr>
        <p:sp>
          <p:nvSpPr>
            <p:cNvPr id="6" name="TextBox 5"/>
            <p:cNvSpPr txBox="1"/>
            <p:nvPr/>
          </p:nvSpPr>
          <p:spPr>
            <a:xfrm>
              <a:off x="925550" y="1266093"/>
              <a:ext cx="47640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▶</a:t>
              </a:r>
              <a:r>
                <a:rPr lang="en-US" altLang="ko-KR" dirty="0"/>
                <a:t> </a:t>
              </a:r>
              <a:r>
                <a:rPr lang="en-US" altLang="ko-KR" dirty="0" smtClean="0"/>
                <a:t>.</a:t>
              </a:r>
              <a:r>
                <a:rPr lang="en-US" altLang="ko-KR" dirty="0" err="1" smtClean="0"/>
                <a:t>mgf</a:t>
              </a:r>
              <a:r>
                <a:rPr lang="en-US" altLang="ko-KR" dirty="0" smtClean="0"/>
                <a:t> extension file has </a:t>
              </a:r>
              <a:r>
                <a:rPr lang="en-US" altLang="ko-KR" dirty="0" smtClean="0">
                  <a:solidFill>
                    <a:srgbClr val="FF0000"/>
                  </a:solidFill>
                </a:rPr>
                <a:t>peak </a:t>
              </a:r>
              <a:r>
                <a:rPr lang="en-US" altLang="ko-KR" dirty="0" err="1" smtClean="0">
                  <a:solidFill>
                    <a:srgbClr val="FF0000"/>
                  </a:solidFill>
                </a:rPr>
                <a:t>informations</a:t>
              </a:r>
              <a:r>
                <a:rPr lang="en-US" altLang="ko-KR" dirty="0" smtClean="0"/>
                <a:t>,         </a:t>
              </a:r>
            </a:p>
            <a:p>
              <a:r>
                <a:rPr lang="en-US" altLang="ko-KR" dirty="0"/>
                <a:t> </a:t>
              </a:r>
              <a:r>
                <a:rPr lang="en-US" altLang="ko-KR" dirty="0" smtClean="0"/>
                <a:t>   for </a:t>
              </a:r>
              <a:r>
                <a:rPr lang="en-US" altLang="ko-KR" dirty="0" smtClean="0">
                  <a:solidFill>
                    <a:srgbClr val="FF0000"/>
                  </a:solidFill>
                </a:rPr>
                <a:t>multiple spectrums</a:t>
              </a:r>
              <a:endParaRPr lang="en-US" altLang="ko-KR" dirty="0" smtClean="0">
                <a:solidFill>
                  <a:srgbClr val="FF0000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8003916" y="5545880"/>
              <a:ext cx="895927" cy="41563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∙∙∙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22" name="그룹 21"/>
            <p:cNvGrpSpPr/>
            <p:nvPr/>
          </p:nvGrpSpPr>
          <p:grpSpPr>
            <a:xfrm>
              <a:off x="7157134" y="2617424"/>
              <a:ext cx="2341726" cy="1212181"/>
              <a:chOff x="6316386" y="323304"/>
              <a:chExt cx="2341726" cy="1212181"/>
            </a:xfrm>
          </p:grpSpPr>
          <p:grpSp>
            <p:nvGrpSpPr>
              <p:cNvPr id="66" name="그룹 65"/>
              <p:cNvGrpSpPr/>
              <p:nvPr/>
            </p:nvGrpSpPr>
            <p:grpSpPr>
              <a:xfrm>
                <a:off x="6316386" y="340554"/>
                <a:ext cx="2341726" cy="1194931"/>
                <a:chOff x="253694" y="2521847"/>
                <a:chExt cx="6093071" cy="2015180"/>
              </a:xfrm>
            </p:grpSpPr>
            <p:sp>
              <p:nvSpPr>
                <p:cNvPr id="67" name="직사각형 66"/>
                <p:cNvSpPr/>
                <p:nvPr/>
              </p:nvSpPr>
              <p:spPr>
                <a:xfrm>
                  <a:off x="925550" y="2521847"/>
                  <a:ext cx="5301673" cy="1736436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" name="직사각형 67"/>
                <p:cNvSpPr/>
                <p:nvPr/>
              </p:nvSpPr>
              <p:spPr>
                <a:xfrm>
                  <a:off x="253694" y="2600354"/>
                  <a:ext cx="923635" cy="467350"/>
                </a:xfrm>
                <a:prstGeom prst="rect">
                  <a:avLst/>
                </a:prstGeom>
                <a:solidFill>
                  <a:srgbClr val="FFE7F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err="1" smtClean="0">
                      <a:solidFill>
                        <a:schemeClr val="tx1"/>
                      </a:solidFill>
                    </a:rPr>
                    <a:t>i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직사각형 68"/>
                <p:cNvSpPr/>
                <p:nvPr/>
              </p:nvSpPr>
              <p:spPr>
                <a:xfrm>
                  <a:off x="4704597" y="4128974"/>
                  <a:ext cx="1642168" cy="408053"/>
                </a:xfrm>
                <a:prstGeom prst="rect">
                  <a:avLst/>
                </a:prstGeom>
                <a:solidFill>
                  <a:srgbClr val="FFE7F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</a:rPr>
                    <a:t>m/z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0" name="직선 연결선 69"/>
                <p:cNvCxnSpPr/>
                <p:nvPr/>
              </p:nvCxnSpPr>
              <p:spPr>
                <a:xfrm>
                  <a:off x="1941550" y="3602501"/>
                  <a:ext cx="0" cy="526473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직선 연결선 70"/>
                <p:cNvCxnSpPr/>
                <p:nvPr/>
              </p:nvCxnSpPr>
              <p:spPr>
                <a:xfrm>
                  <a:off x="3339791" y="3380828"/>
                  <a:ext cx="0" cy="748146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직선 연결선 71"/>
                <p:cNvCxnSpPr/>
                <p:nvPr/>
              </p:nvCxnSpPr>
              <p:spPr>
                <a:xfrm>
                  <a:off x="4886348" y="3454719"/>
                  <a:ext cx="0" cy="674255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연결선 72"/>
                <p:cNvCxnSpPr/>
                <p:nvPr/>
              </p:nvCxnSpPr>
              <p:spPr>
                <a:xfrm>
                  <a:off x="2186315" y="3731810"/>
                  <a:ext cx="0" cy="397164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직선 연결선 73"/>
                <p:cNvCxnSpPr/>
                <p:nvPr/>
              </p:nvCxnSpPr>
              <p:spPr>
                <a:xfrm>
                  <a:off x="3603562" y="3205338"/>
                  <a:ext cx="0" cy="923636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직선 연결선 76"/>
                <p:cNvCxnSpPr/>
                <p:nvPr/>
              </p:nvCxnSpPr>
              <p:spPr>
                <a:xfrm>
                  <a:off x="3857030" y="3731810"/>
                  <a:ext cx="0" cy="397164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직선 연결선 77"/>
                <p:cNvCxnSpPr/>
                <p:nvPr/>
              </p:nvCxnSpPr>
              <p:spPr>
                <a:xfrm>
                  <a:off x="2645467" y="3884210"/>
                  <a:ext cx="0" cy="249381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꺾인 연결선 78"/>
                <p:cNvCxnSpPr/>
                <p:nvPr/>
              </p:nvCxnSpPr>
              <p:spPr>
                <a:xfrm>
                  <a:off x="1165696" y="2715810"/>
                  <a:ext cx="4913745" cy="1413164"/>
                </a:xfrm>
                <a:prstGeom prst="bentConnector3">
                  <a:avLst>
                    <a:gd name="adj1" fmla="val 0"/>
                  </a:avLst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6" name="직선 연결선 95"/>
              <p:cNvCxnSpPr/>
              <p:nvPr/>
            </p:nvCxnSpPr>
            <p:spPr>
              <a:xfrm>
                <a:off x="7452009" y="827963"/>
                <a:ext cx="0" cy="443624"/>
              </a:xfrm>
              <a:prstGeom prst="line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직사각형 97"/>
              <p:cNvSpPr/>
              <p:nvPr/>
            </p:nvSpPr>
            <p:spPr>
              <a:xfrm>
                <a:off x="7013235" y="323304"/>
                <a:ext cx="1482188" cy="226614"/>
              </a:xfrm>
              <a:prstGeom prst="rect">
                <a:avLst/>
              </a:prstGeom>
              <a:solidFill>
                <a:srgbClr val="FF99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spectrum 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0" name="그룹 99"/>
            <p:cNvGrpSpPr/>
            <p:nvPr/>
          </p:nvGrpSpPr>
          <p:grpSpPr>
            <a:xfrm>
              <a:off x="7157134" y="4064130"/>
              <a:ext cx="2341726" cy="1217867"/>
              <a:chOff x="9056249" y="558682"/>
              <a:chExt cx="2341726" cy="1217867"/>
            </a:xfrm>
          </p:grpSpPr>
          <p:grpSp>
            <p:nvGrpSpPr>
              <p:cNvPr id="81" name="그룹 80"/>
              <p:cNvGrpSpPr/>
              <p:nvPr/>
            </p:nvGrpSpPr>
            <p:grpSpPr>
              <a:xfrm>
                <a:off x="9056249" y="581618"/>
                <a:ext cx="2341726" cy="1194931"/>
                <a:chOff x="253694" y="2521847"/>
                <a:chExt cx="6093071" cy="2015180"/>
              </a:xfrm>
            </p:grpSpPr>
            <p:sp>
              <p:nvSpPr>
                <p:cNvPr id="82" name="직사각형 81"/>
                <p:cNvSpPr/>
                <p:nvPr/>
              </p:nvSpPr>
              <p:spPr>
                <a:xfrm>
                  <a:off x="925550" y="2521847"/>
                  <a:ext cx="5301673" cy="1736436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" name="직사각형 82"/>
                <p:cNvSpPr/>
                <p:nvPr/>
              </p:nvSpPr>
              <p:spPr>
                <a:xfrm>
                  <a:off x="253694" y="2600354"/>
                  <a:ext cx="923635" cy="467350"/>
                </a:xfrm>
                <a:prstGeom prst="rect">
                  <a:avLst/>
                </a:prstGeom>
                <a:solidFill>
                  <a:srgbClr val="FFE7F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err="1" smtClean="0">
                      <a:solidFill>
                        <a:schemeClr val="tx1"/>
                      </a:solidFill>
                    </a:rPr>
                    <a:t>i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직사각형 83"/>
                <p:cNvSpPr/>
                <p:nvPr/>
              </p:nvSpPr>
              <p:spPr>
                <a:xfrm>
                  <a:off x="4704597" y="4128974"/>
                  <a:ext cx="1642168" cy="408053"/>
                </a:xfrm>
                <a:prstGeom prst="rect">
                  <a:avLst/>
                </a:prstGeom>
                <a:solidFill>
                  <a:srgbClr val="FFE7F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</a:rPr>
                    <a:t>m/z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5" name="직선 연결선 84"/>
                <p:cNvCxnSpPr/>
                <p:nvPr/>
              </p:nvCxnSpPr>
              <p:spPr>
                <a:xfrm>
                  <a:off x="1941550" y="3602501"/>
                  <a:ext cx="0" cy="526473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직선 연결선 85"/>
                <p:cNvCxnSpPr/>
                <p:nvPr/>
              </p:nvCxnSpPr>
              <p:spPr>
                <a:xfrm>
                  <a:off x="3694710" y="3015350"/>
                  <a:ext cx="0" cy="1155758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직선 연결선 86"/>
                <p:cNvCxnSpPr/>
                <p:nvPr/>
              </p:nvCxnSpPr>
              <p:spPr>
                <a:xfrm>
                  <a:off x="4886348" y="3454719"/>
                  <a:ext cx="0" cy="674255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직선 연결선 87"/>
                <p:cNvCxnSpPr/>
                <p:nvPr/>
              </p:nvCxnSpPr>
              <p:spPr>
                <a:xfrm>
                  <a:off x="2186315" y="3731810"/>
                  <a:ext cx="0" cy="397164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직선 연결선 88"/>
                <p:cNvCxnSpPr/>
                <p:nvPr/>
              </p:nvCxnSpPr>
              <p:spPr>
                <a:xfrm>
                  <a:off x="3603563" y="2778194"/>
                  <a:ext cx="0" cy="1350780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직선 연결선 89"/>
                <p:cNvCxnSpPr/>
                <p:nvPr/>
              </p:nvCxnSpPr>
              <p:spPr>
                <a:xfrm>
                  <a:off x="5166639" y="3288465"/>
                  <a:ext cx="0" cy="840509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직선 연결선 90"/>
                <p:cNvCxnSpPr/>
                <p:nvPr/>
              </p:nvCxnSpPr>
              <p:spPr>
                <a:xfrm>
                  <a:off x="5042303" y="3667156"/>
                  <a:ext cx="0" cy="443344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직선 연결선 91"/>
                <p:cNvCxnSpPr/>
                <p:nvPr/>
              </p:nvCxnSpPr>
              <p:spPr>
                <a:xfrm>
                  <a:off x="4778784" y="3036614"/>
                  <a:ext cx="0" cy="1061270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직선 연결선 92"/>
                <p:cNvCxnSpPr/>
                <p:nvPr/>
              </p:nvCxnSpPr>
              <p:spPr>
                <a:xfrm>
                  <a:off x="2645467" y="3884210"/>
                  <a:ext cx="0" cy="249381"/>
                </a:xfrm>
                <a:prstGeom prst="line">
                  <a:avLst/>
                </a:prstGeom>
                <a:ln w="190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꺾인 연결선 93"/>
                <p:cNvCxnSpPr/>
                <p:nvPr/>
              </p:nvCxnSpPr>
              <p:spPr>
                <a:xfrm>
                  <a:off x="1165696" y="2715810"/>
                  <a:ext cx="4913745" cy="1413164"/>
                </a:xfrm>
                <a:prstGeom prst="bentConnector3">
                  <a:avLst>
                    <a:gd name="adj1" fmla="val 0"/>
                  </a:avLst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9" name="직사각형 98"/>
              <p:cNvSpPr/>
              <p:nvPr/>
            </p:nvSpPr>
            <p:spPr>
              <a:xfrm>
                <a:off x="9799006" y="558682"/>
                <a:ext cx="1482188" cy="226614"/>
              </a:xfrm>
              <a:prstGeom prst="rect">
                <a:avLst/>
              </a:prstGeom>
              <a:solidFill>
                <a:srgbClr val="FF99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spectrum 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101" name="그림 1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1692567"/>
            <a:ext cx="2010056" cy="4039164"/>
          </a:xfrm>
          <a:prstGeom prst="rect">
            <a:avLst/>
          </a:prstGeom>
        </p:spPr>
      </p:pic>
      <p:sp>
        <p:nvSpPr>
          <p:cNvPr id="103" name="TextBox 102"/>
          <p:cNvSpPr txBox="1"/>
          <p:nvPr/>
        </p:nvSpPr>
        <p:spPr>
          <a:xfrm>
            <a:off x="925550" y="1116464"/>
            <a:ext cx="1044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</a:t>
            </a:r>
            <a:r>
              <a:rPr lang="en-US" altLang="ko-KR" dirty="0"/>
              <a:t> </a:t>
            </a:r>
            <a:r>
              <a:rPr lang="en-US" altLang="ko-KR" dirty="0" smtClean="0"/>
              <a:t>This is peak </a:t>
            </a:r>
            <a:r>
              <a:rPr lang="en-US" altLang="ko-KR" dirty="0" err="1" smtClean="0"/>
              <a:t>informations</a:t>
            </a:r>
            <a:r>
              <a:rPr lang="en-US" altLang="ko-KR" dirty="0" smtClean="0"/>
              <a:t> of a single spectrum. let’s see it!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9066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4.07407E-6 L -0.52174 0.3074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94" y="15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What is .</a:t>
            </a:r>
            <a:r>
              <a:rPr lang="en-US" altLang="ko-KR" dirty="0" err="1" smtClean="0"/>
              <a:t>mgf</a:t>
            </a:r>
            <a:r>
              <a:rPr lang="en-US" altLang="ko-KR" dirty="0" smtClean="0"/>
              <a:t> File ?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2067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1692567"/>
            <a:ext cx="2010056" cy="403916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25550" y="1116464"/>
            <a:ext cx="1044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</a:t>
            </a:r>
            <a:r>
              <a:rPr lang="en-US" altLang="ko-KR" dirty="0"/>
              <a:t> </a:t>
            </a:r>
            <a:r>
              <a:rPr lang="en-US" altLang="ko-KR" dirty="0" smtClean="0"/>
              <a:t>This is peak </a:t>
            </a:r>
            <a:r>
              <a:rPr lang="en-US" altLang="ko-KR" dirty="0" err="1" smtClean="0"/>
              <a:t>informations</a:t>
            </a:r>
            <a:r>
              <a:rPr lang="en-US" altLang="ko-KR" dirty="0" smtClean="0"/>
              <a:t> of a single spectrum. let’s see it!</a:t>
            </a:r>
            <a:endParaRPr lang="en-US" altLang="ko-KR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1045622" y="1696865"/>
            <a:ext cx="857069" cy="15826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45621" y="5504875"/>
            <a:ext cx="709287" cy="15296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F566BD-2840-E9F2-2EB3-BE578893C538}"/>
              </a:ext>
            </a:extLst>
          </p:cNvPr>
          <p:cNvSpPr txBox="1"/>
          <p:nvPr/>
        </p:nvSpPr>
        <p:spPr>
          <a:xfrm>
            <a:off x="3311439" y="1936996"/>
            <a:ext cx="5818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 </a:t>
            </a:r>
            <a:r>
              <a:rPr lang="en-US" altLang="ko-KR" dirty="0" smtClean="0"/>
              <a:t>Begin/End of </a:t>
            </a:r>
            <a:r>
              <a:rPr lang="en-US" altLang="ko-KR" dirty="0" smtClean="0"/>
              <a:t>a single spectrum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408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What is .</a:t>
            </a:r>
            <a:r>
              <a:rPr lang="en-US" altLang="ko-KR" dirty="0" err="1" smtClean="0"/>
              <a:t>mgf</a:t>
            </a:r>
            <a:r>
              <a:rPr lang="en-US" altLang="ko-KR" dirty="0" smtClean="0"/>
              <a:t> File ?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2067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1692567"/>
            <a:ext cx="2010056" cy="403916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25550" y="1116464"/>
            <a:ext cx="1044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</a:t>
            </a:r>
            <a:r>
              <a:rPr lang="en-US" altLang="ko-KR" dirty="0"/>
              <a:t> </a:t>
            </a:r>
            <a:r>
              <a:rPr lang="en-US" altLang="ko-KR" dirty="0" smtClean="0"/>
              <a:t>This is peak </a:t>
            </a:r>
            <a:r>
              <a:rPr lang="en-US" altLang="ko-KR" dirty="0" err="1" smtClean="0"/>
              <a:t>informations</a:t>
            </a:r>
            <a:r>
              <a:rPr lang="en-US" altLang="ko-KR" dirty="0" smtClean="0"/>
              <a:t> of a single spectrum. let’s see it!</a:t>
            </a:r>
            <a:endParaRPr lang="en-US" altLang="ko-KR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925551" y="1876337"/>
            <a:ext cx="2010056" cy="15566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F566BD-2840-E9F2-2EB3-BE578893C538}"/>
              </a:ext>
            </a:extLst>
          </p:cNvPr>
          <p:cNvSpPr txBox="1"/>
          <p:nvPr/>
        </p:nvSpPr>
        <p:spPr>
          <a:xfrm>
            <a:off x="3311439" y="1936996"/>
            <a:ext cx="5818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 </a:t>
            </a:r>
            <a:r>
              <a:rPr lang="en-US" altLang="ko-KR" dirty="0" smtClean="0"/>
              <a:t>Spectrum name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761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What is .</a:t>
            </a:r>
            <a:r>
              <a:rPr lang="en-US" altLang="ko-KR" dirty="0" err="1" smtClean="0"/>
              <a:t>mgf</a:t>
            </a:r>
            <a:r>
              <a:rPr lang="en-US" altLang="ko-KR" dirty="0" smtClean="0"/>
              <a:t> File ?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2067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1692567"/>
            <a:ext cx="2010056" cy="403916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25550" y="1116464"/>
            <a:ext cx="1044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</a:t>
            </a:r>
            <a:r>
              <a:rPr lang="en-US" altLang="ko-KR" dirty="0"/>
              <a:t> </a:t>
            </a:r>
            <a:r>
              <a:rPr lang="en-US" altLang="ko-KR" dirty="0" smtClean="0"/>
              <a:t>This is peak </a:t>
            </a:r>
            <a:r>
              <a:rPr lang="en-US" altLang="ko-KR" dirty="0" err="1" smtClean="0"/>
              <a:t>informations</a:t>
            </a:r>
            <a:r>
              <a:rPr lang="en-US" altLang="ko-KR" dirty="0" smtClean="0"/>
              <a:t> of a single spectrum. let’s see it!</a:t>
            </a:r>
            <a:endParaRPr lang="en-US" altLang="ko-KR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925551" y="2051824"/>
            <a:ext cx="2010056" cy="1741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7F566BD-2840-E9F2-2EB3-BE578893C538}"/>
                  </a:ext>
                </a:extLst>
              </p:cNvPr>
              <p:cNvSpPr txBox="1"/>
              <p:nvPr/>
            </p:nvSpPr>
            <p:spPr>
              <a:xfrm>
                <a:off x="3311439" y="1936996"/>
                <a:ext cx="58189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▶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value</a:t>
                </a:r>
                <a:endParaRPr lang="ko-KR" alt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7F566BD-2840-E9F2-2EB3-BE578893C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1439" y="1936996"/>
                <a:ext cx="5818908" cy="369332"/>
              </a:xfrm>
              <a:prstGeom prst="rect">
                <a:avLst/>
              </a:prstGeom>
              <a:blipFill>
                <a:blip r:embed="rId3"/>
                <a:stretch>
                  <a:fillRect l="-838" t="-13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730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What is .</a:t>
            </a:r>
            <a:r>
              <a:rPr lang="en-US" altLang="ko-KR" dirty="0" err="1" smtClean="0"/>
              <a:t>mgf</a:t>
            </a:r>
            <a:r>
              <a:rPr lang="en-US" altLang="ko-KR" dirty="0" smtClean="0"/>
              <a:t> File ?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2067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1692567"/>
            <a:ext cx="2010056" cy="403916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25550" y="1116464"/>
            <a:ext cx="1044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</a:t>
            </a:r>
            <a:r>
              <a:rPr lang="en-US" altLang="ko-KR" dirty="0"/>
              <a:t> </a:t>
            </a:r>
            <a:r>
              <a:rPr lang="en-US" altLang="ko-KR" dirty="0" smtClean="0"/>
              <a:t>This is peak </a:t>
            </a:r>
            <a:r>
              <a:rPr lang="en-US" altLang="ko-KR" dirty="0" err="1" smtClean="0"/>
              <a:t>informations</a:t>
            </a:r>
            <a:r>
              <a:rPr lang="en-US" altLang="ko-KR" dirty="0" smtClean="0"/>
              <a:t> of a single spectrum. let’s see it!</a:t>
            </a:r>
            <a:endParaRPr lang="en-US" altLang="ko-KR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925551" y="2236549"/>
            <a:ext cx="2010056" cy="16490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F566BD-2840-E9F2-2EB3-BE578893C538}"/>
              </a:ext>
            </a:extLst>
          </p:cNvPr>
          <p:cNvSpPr txBox="1"/>
          <p:nvPr/>
        </p:nvSpPr>
        <p:spPr>
          <a:xfrm>
            <a:off x="3311439" y="1936996"/>
            <a:ext cx="5818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 </a:t>
            </a:r>
            <a:r>
              <a:rPr lang="en-US" altLang="ko-KR" dirty="0" smtClean="0"/>
              <a:t>Charge of peptide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136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What is .</a:t>
            </a:r>
            <a:r>
              <a:rPr lang="en-US" altLang="ko-KR" dirty="0" err="1" smtClean="0"/>
              <a:t>mgf</a:t>
            </a:r>
            <a:r>
              <a:rPr lang="en-US" altLang="ko-KR" dirty="0" smtClean="0"/>
              <a:t> File ?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2067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1692567"/>
            <a:ext cx="2010056" cy="403916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25550" y="1116464"/>
            <a:ext cx="1044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</a:t>
            </a:r>
            <a:r>
              <a:rPr lang="en-US" altLang="ko-KR" dirty="0"/>
              <a:t> </a:t>
            </a:r>
            <a:r>
              <a:rPr lang="en-US" altLang="ko-KR" dirty="0" smtClean="0"/>
              <a:t>This is peak </a:t>
            </a:r>
            <a:r>
              <a:rPr lang="en-US" altLang="ko-KR" dirty="0" err="1" smtClean="0"/>
              <a:t>informations</a:t>
            </a:r>
            <a:r>
              <a:rPr lang="en-US" altLang="ko-KR" dirty="0" smtClean="0"/>
              <a:t> of a single spectrum. let’s see it!</a:t>
            </a:r>
            <a:endParaRPr lang="en-US" altLang="ko-KR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925551" y="2781488"/>
            <a:ext cx="2010056" cy="16490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F566BD-2840-E9F2-2EB3-BE578893C538}"/>
              </a:ext>
            </a:extLst>
          </p:cNvPr>
          <p:cNvSpPr txBox="1"/>
          <p:nvPr/>
        </p:nvSpPr>
        <p:spPr>
          <a:xfrm>
            <a:off x="3311439" y="1936996"/>
            <a:ext cx="58189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 </a:t>
            </a:r>
            <a:r>
              <a:rPr lang="en-US" altLang="ko-KR" dirty="0" smtClean="0"/>
              <a:t>Peptide sequence</a:t>
            </a:r>
          </a:p>
          <a:p>
            <a:endParaRPr lang="en-US" altLang="ko-KR" dirty="0"/>
          </a:p>
          <a:p>
            <a:r>
              <a:rPr lang="en-US" altLang="ko-KR" dirty="0" smtClean="0"/>
              <a:t>    Consists of amino acid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2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Background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4044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624753" y="940777"/>
            <a:ext cx="2110154" cy="477005"/>
          </a:xfrm>
          <a:prstGeom prst="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Protein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624753" y="1417782"/>
            <a:ext cx="2110154" cy="24938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∙∙∙EKPAARKAI∙∙∙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51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What is .</a:t>
            </a:r>
            <a:r>
              <a:rPr lang="en-US" altLang="ko-KR" dirty="0" err="1" smtClean="0"/>
              <a:t>mgf</a:t>
            </a:r>
            <a:r>
              <a:rPr lang="en-US" altLang="ko-KR" dirty="0" smtClean="0"/>
              <a:t> File ?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2067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1692567"/>
            <a:ext cx="2010056" cy="403916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25550" y="1116464"/>
            <a:ext cx="1044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</a:t>
            </a:r>
            <a:r>
              <a:rPr lang="en-US" altLang="ko-KR" dirty="0"/>
              <a:t> </a:t>
            </a:r>
            <a:r>
              <a:rPr lang="en-US" altLang="ko-KR" dirty="0" smtClean="0"/>
              <a:t>This is peak </a:t>
            </a:r>
            <a:r>
              <a:rPr lang="en-US" altLang="ko-KR" dirty="0" err="1" smtClean="0"/>
              <a:t>informations</a:t>
            </a:r>
            <a:r>
              <a:rPr lang="en-US" altLang="ko-KR" dirty="0" smtClean="0"/>
              <a:t> of a single spectrum. let’s see it!</a:t>
            </a:r>
            <a:endParaRPr lang="en-US" altLang="ko-KR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925551" y="2937164"/>
            <a:ext cx="2010056" cy="256770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F566BD-2840-E9F2-2EB3-BE578893C538}"/>
              </a:ext>
            </a:extLst>
          </p:cNvPr>
          <p:cNvSpPr txBox="1"/>
          <p:nvPr/>
        </p:nvSpPr>
        <p:spPr>
          <a:xfrm>
            <a:off x="3311439" y="1936996"/>
            <a:ext cx="5818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 </a:t>
            </a:r>
            <a:r>
              <a:rPr lang="en-US" altLang="ko-KR" dirty="0" smtClean="0"/>
              <a:t>Peak </a:t>
            </a:r>
            <a:r>
              <a:rPr lang="en-US" altLang="ko-KR" dirty="0" err="1" smtClean="0"/>
              <a:t>informations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705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What is .</a:t>
            </a:r>
            <a:r>
              <a:rPr lang="en-US" altLang="ko-KR" dirty="0" err="1" smtClean="0"/>
              <a:t>mgf</a:t>
            </a:r>
            <a:r>
              <a:rPr lang="en-US" altLang="ko-KR" dirty="0" smtClean="0"/>
              <a:t> File ?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2067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1692567"/>
            <a:ext cx="2010056" cy="403916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25550" y="1116464"/>
            <a:ext cx="1044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</a:t>
            </a:r>
            <a:r>
              <a:rPr lang="en-US" altLang="ko-KR" dirty="0"/>
              <a:t> </a:t>
            </a:r>
            <a:r>
              <a:rPr lang="en-US" altLang="ko-KR" dirty="0" smtClean="0"/>
              <a:t>This is peak </a:t>
            </a:r>
            <a:r>
              <a:rPr lang="en-US" altLang="ko-KR" dirty="0" err="1" smtClean="0"/>
              <a:t>informations</a:t>
            </a:r>
            <a:r>
              <a:rPr lang="en-US" altLang="ko-KR" dirty="0" smtClean="0"/>
              <a:t> of a single spectrum. let’s see it!</a:t>
            </a:r>
            <a:endParaRPr lang="en-US" altLang="ko-KR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925551" y="2937164"/>
            <a:ext cx="2010056" cy="256770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F566BD-2840-E9F2-2EB3-BE578893C538}"/>
              </a:ext>
            </a:extLst>
          </p:cNvPr>
          <p:cNvSpPr txBox="1"/>
          <p:nvPr/>
        </p:nvSpPr>
        <p:spPr>
          <a:xfrm>
            <a:off x="3311439" y="1936996"/>
            <a:ext cx="5818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 </a:t>
            </a:r>
            <a:r>
              <a:rPr lang="en-US" altLang="ko-KR" dirty="0" smtClean="0"/>
              <a:t>Peak </a:t>
            </a:r>
            <a:r>
              <a:rPr lang="en-US" altLang="ko-KR" dirty="0" err="1" smtClean="0"/>
              <a:t>informations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380508" y="3223811"/>
            <a:ext cx="4137891" cy="173643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peak1 : 70 264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peak2 : 89 196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peak3 : 102 57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peak10 : 421 375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85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What is .</a:t>
            </a:r>
            <a:r>
              <a:rPr lang="en-US" altLang="ko-KR" dirty="0" err="1" smtClean="0"/>
              <a:t>mgf</a:t>
            </a:r>
            <a:r>
              <a:rPr lang="en-US" altLang="ko-KR" dirty="0" smtClean="0"/>
              <a:t> File ?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2067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1692567"/>
            <a:ext cx="2010056" cy="403916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25550" y="1116464"/>
            <a:ext cx="1044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</a:t>
            </a:r>
            <a:r>
              <a:rPr lang="en-US" altLang="ko-KR" dirty="0"/>
              <a:t> </a:t>
            </a:r>
            <a:r>
              <a:rPr lang="en-US" altLang="ko-KR" dirty="0" smtClean="0"/>
              <a:t>This is peak </a:t>
            </a:r>
            <a:r>
              <a:rPr lang="en-US" altLang="ko-KR" dirty="0" err="1" smtClean="0"/>
              <a:t>informations</a:t>
            </a:r>
            <a:r>
              <a:rPr lang="en-US" altLang="ko-KR" dirty="0" smtClean="0"/>
              <a:t> of a single spectrum. let’s see it!</a:t>
            </a:r>
            <a:endParaRPr lang="en-US" altLang="ko-KR" dirty="0" smtClean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F566BD-2840-E9F2-2EB3-BE578893C538}"/>
              </a:ext>
            </a:extLst>
          </p:cNvPr>
          <p:cNvSpPr txBox="1"/>
          <p:nvPr/>
        </p:nvSpPr>
        <p:spPr>
          <a:xfrm>
            <a:off x="3311439" y="1936996"/>
            <a:ext cx="5818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 </a:t>
            </a:r>
            <a:r>
              <a:rPr lang="en-US" altLang="ko-KR" dirty="0" smtClean="0"/>
              <a:t>Peak </a:t>
            </a:r>
            <a:r>
              <a:rPr lang="en-US" altLang="ko-KR" dirty="0" err="1" smtClean="0"/>
              <a:t>informations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380508" y="3223811"/>
            <a:ext cx="4137891" cy="173643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peak1 : 70 264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peak2 : 89 196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peak3 : 102 57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peak10 : 421 375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449453" y="3380507"/>
            <a:ext cx="332509" cy="3232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463310" y="3665644"/>
            <a:ext cx="332509" cy="3232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495639" y="3933175"/>
            <a:ext cx="415633" cy="3232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477166" y="4495079"/>
            <a:ext cx="415633" cy="3232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932216" y="3020017"/>
            <a:ext cx="683491" cy="341743"/>
          </a:xfrm>
          <a:prstGeom prst="rect">
            <a:avLst/>
          </a:prstGeom>
          <a:solidFill>
            <a:srgbClr val="FFE7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m/z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108364" y="3029527"/>
            <a:ext cx="637309" cy="2447637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직사각형 16"/>
              <p:cNvSpPr/>
              <p:nvPr/>
            </p:nvSpPr>
            <p:spPr>
              <a:xfrm>
                <a:off x="0" y="2641600"/>
                <a:ext cx="2013527" cy="387927"/>
              </a:xfrm>
              <a:prstGeom prst="rect">
                <a:avLst/>
              </a:prstGeom>
              <a:solidFill>
                <a:srgbClr val="FFE7F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ko-KR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of fragments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641600"/>
                <a:ext cx="2013527" cy="387927"/>
              </a:xfrm>
              <a:prstGeom prst="rect">
                <a:avLst/>
              </a:prstGeom>
              <a:blipFill>
                <a:blip r:embed="rId3"/>
                <a:stretch>
                  <a:fillRect t="-3030" r="-1205" b="-1969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182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What is .</a:t>
            </a:r>
            <a:r>
              <a:rPr lang="en-US" altLang="ko-KR" dirty="0" err="1" smtClean="0"/>
              <a:t>mgf</a:t>
            </a:r>
            <a:r>
              <a:rPr lang="en-US" altLang="ko-KR" dirty="0" smtClean="0"/>
              <a:t> File ?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2067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1692567"/>
            <a:ext cx="2010056" cy="403916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25550" y="1116464"/>
            <a:ext cx="1044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</a:t>
            </a:r>
            <a:r>
              <a:rPr lang="en-US" altLang="ko-KR" dirty="0"/>
              <a:t> </a:t>
            </a:r>
            <a:r>
              <a:rPr lang="en-US" altLang="ko-KR" dirty="0" smtClean="0"/>
              <a:t>This is peak </a:t>
            </a:r>
            <a:r>
              <a:rPr lang="en-US" altLang="ko-KR" dirty="0" err="1" smtClean="0"/>
              <a:t>informations</a:t>
            </a:r>
            <a:r>
              <a:rPr lang="en-US" altLang="ko-KR" dirty="0" smtClean="0"/>
              <a:t> of a single spectrum. let’s see it!</a:t>
            </a:r>
            <a:endParaRPr lang="en-US" altLang="ko-KR" dirty="0" smtClean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F566BD-2840-E9F2-2EB3-BE578893C538}"/>
              </a:ext>
            </a:extLst>
          </p:cNvPr>
          <p:cNvSpPr txBox="1"/>
          <p:nvPr/>
        </p:nvSpPr>
        <p:spPr>
          <a:xfrm>
            <a:off x="3311439" y="1936996"/>
            <a:ext cx="5818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 </a:t>
            </a:r>
            <a:r>
              <a:rPr lang="en-US" altLang="ko-KR" dirty="0" smtClean="0"/>
              <a:t>Peak </a:t>
            </a:r>
            <a:r>
              <a:rPr lang="en-US" altLang="ko-KR" dirty="0" err="1" smtClean="0"/>
              <a:t>informations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380508" y="3223811"/>
            <a:ext cx="4137891" cy="173643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peak1 : 70 264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peak2 : 89 196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peak3 : 102 57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peak10 : 421 375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754250" y="3380507"/>
            <a:ext cx="486471" cy="323273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818909" y="3665644"/>
            <a:ext cx="421812" cy="323273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892799" y="3933175"/>
            <a:ext cx="347922" cy="323273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892799" y="4495079"/>
            <a:ext cx="480292" cy="323273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020574" y="3047404"/>
            <a:ext cx="1099129" cy="341743"/>
          </a:xfrm>
          <a:prstGeom prst="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intensity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871920" y="3029527"/>
            <a:ext cx="637309" cy="2447637"/>
          </a:xfrm>
          <a:prstGeom prst="ellipse">
            <a:avLst/>
          </a:prstGeom>
          <a:noFill/>
          <a:ln w="63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845346" y="5456986"/>
            <a:ext cx="2504981" cy="387927"/>
          </a:xfrm>
          <a:prstGeom prst="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intensity of fragments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1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What is .</a:t>
            </a:r>
            <a:r>
              <a:rPr lang="en-US" altLang="ko-KR" dirty="0" err="1" smtClean="0"/>
              <a:t>mgf</a:t>
            </a:r>
            <a:r>
              <a:rPr lang="en-US" altLang="ko-KR" dirty="0" smtClean="0"/>
              <a:t> File ?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2067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1692567"/>
            <a:ext cx="2010056" cy="4039164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0" y="1116464"/>
            <a:ext cx="11368454" cy="4728449"/>
            <a:chOff x="0" y="1116464"/>
            <a:chExt cx="11368454" cy="4728449"/>
          </a:xfrm>
        </p:grpSpPr>
        <p:sp>
          <p:nvSpPr>
            <p:cNvPr id="10" name="TextBox 9"/>
            <p:cNvSpPr txBox="1"/>
            <p:nvPr/>
          </p:nvSpPr>
          <p:spPr>
            <a:xfrm>
              <a:off x="925550" y="1116464"/>
              <a:ext cx="104429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▶</a:t>
              </a:r>
              <a:r>
                <a:rPr lang="en-US" altLang="ko-KR" dirty="0"/>
                <a:t> </a:t>
              </a:r>
              <a:r>
                <a:rPr lang="en-US" altLang="ko-KR" dirty="0" smtClean="0"/>
                <a:t>This is peak </a:t>
              </a:r>
              <a:r>
                <a:rPr lang="en-US" altLang="ko-KR" dirty="0" err="1" smtClean="0"/>
                <a:t>informations</a:t>
              </a:r>
              <a:r>
                <a:rPr lang="en-US" altLang="ko-KR" dirty="0" smtClean="0"/>
                <a:t> of a single spectrum. let’s see it!</a:t>
              </a:r>
              <a:endParaRPr lang="en-US" altLang="ko-KR" dirty="0" smtClean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7F566BD-2840-E9F2-2EB3-BE578893C538}"/>
                </a:ext>
              </a:extLst>
            </p:cNvPr>
            <p:cNvSpPr txBox="1"/>
            <p:nvPr/>
          </p:nvSpPr>
          <p:spPr>
            <a:xfrm>
              <a:off x="3311439" y="1936996"/>
              <a:ext cx="5818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▶ </a:t>
              </a:r>
              <a:r>
                <a:rPr lang="en-US" altLang="ko-KR" dirty="0" smtClean="0"/>
                <a:t>Peak </a:t>
              </a:r>
              <a:r>
                <a:rPr lang="en-US" altLang="ko-KR" dirty="0" err="1" smtClean="0"/>
                <a:t>informations</a:t>
              </a:r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380508" y="3223811"/>
              <a:ext cx="4137891" cy="1736436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peak1 : 70 264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peak2 : 89 196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peak3 : 102 57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…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peak10 : 421 375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" name="타원 1"/>
            <p:cNvSpPr/>
            <p:nvPr/>
          </p:nvSpPr>
          <p:spPr>
            <a:xfrm>
              <a:off x="1108364" y="3029527"/>
              <a:ext cx="637309" cy="2447637"/>
            </a:xfrm>
            <a:prstGeom prst="ellipse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1871920" y="3029527"/>
              <a:ext cx="637309" cy="2447637"/>
            </a:xfrm>
            <a:prstGeom prst="ellipse">
              <a:avLst/>
            </a:prstGeom>
            <a:noFill/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직사각형 3"/>
                <p:cNvSpPr/>
                <p:nvPr/>
              </p:nvSpPr>
              <p:spPr>
                <a:xfrm>
                  <a:off x="0" y="2641600"/>
                  <a:ext cx="2013527" cy="387927"/>
                </a:xfrm>
                <a:prstGeom prst="rect">
                  <a:avLst/>
                </a:prstGeom>
                <a:solidFill>
                  <a:srgbClr val="FFE7F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a14:m>
                  <a:r>
                    <a:rPr lang="ko-KR" altLang="en-US" dirty="0" smtClean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ko-KR" dirty="0" smtClean="0">
                      <a:solidFill>
                        <a:schemeClr val="tx1"/>
                      </a:solidFill>
                    </a:rPr>
                    <a:t>of fragments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" name="직사각형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2641600"/>
                  <a:ext cx="2013527" cy="387927"/>
                </a:xfrm>
                <a:prstGeom prst="rect">
                  <a:avLst/>
                </a:prstGeom>
                <a:blipFill>
                  <a:blip r:embed="rId3"/>
                  <a:stretch>
                    <a:fillRect t="-3030" r="-1205" b="-1969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직사각형 14"/>
            <p:cNvSpPr/>
            <p:nvPr/>
          </p:nvSpPr>
          <p:spPr>
            <a:xfrm>
              <a:off x="1845346" y="5456986"/>
              <a:ext cx="2504981" cy="387927"/>
            </a:xfrm>
            <a:prstGeom prst="rect">
              <a:avLst/>
            </a:prstGeom>
            <a:solidFill>
              <a:srgbClr val="DEEBF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intensity of fragments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7493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What is .</a:t>
            </a:r>
            <a:r>
              <a:rPr lang="en-US" altLang="ko-KR" dirty="0" err="1" smtClean="0"/>
              <a:t>mgf</a:t>
            </a:r>
            <a:r>
              <a:rPr lang="en-US" altLang="ko-KR" dirty="0" smtClean="0"/>
              <a:t> File ?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2067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0" y="1692567"/>
            <a:ext cx="2010056" cy="4039164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4675514" y="3218218"/>
            <a:ext cx="6149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▶</a:t>
            </a:r>
            <a:r>
              <a:rPr lang="en-US" altLang="ko-KR" dirty="0"/>
              <a:t> .</a:t>
            </a:r>
            <a:r>
              <a:rPr lang="en-US" altLang="ko-KR" dirty="0" err="1"/>
              <a:t>mgf</a:t>
            </a:r>
            <a:r>
              <a:rPr lang="en-US" altLang="ko-KR" dirty="0"/>
              <a:t> extension file </a:t>
            </a:r>
            <a:r>
              <a:rPr lang="en-US" altLang="ko-KR" dirty="0" smtClean="0"/>
              <a:t>has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peak </a:t>
            </a:r>
            <a:r>
              <a:rPr lang="en-US" altLang="ko-KR" dirty="0" err="1" smtClean="0"/>
              <a:t>informations</a:t>
            </a:r>
            <a:r>
              <a:rPr lang="en-US" altLang="ko-KR" dirty="0" smtClean="0"/>
              <a:t> </a:t>
            </a:r>
            <a:r>
              <a:rPr lang="en-US" altLang="ko-KR" dirty="0"/>
              <a:t>for </a:t>
            </a:r>
            <a:r>
              <a:rPr lang="en-US" altLang="ko-KR" dirty="0">
                <a:solidFill>
                  <a:srgbClr val="FF0000"/>
                </a:solidFill>
              </a:rPr>
              <a:t>multiple spectrums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950" y="1844967"/>
            <a:ext cx="2010056" cy="4039164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350" y="1997367"/>
            <a:ext cx="2010056" cy="4039164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750" y="2149767"/>
            <a:ext cx="2010056" cy="4039164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150" y="2302167"/>
            <a:ext cx="2010056" cy="4039164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550" y="2454567"/>
            <a:ext cx="2010056" cy="4039164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950" y="2606967"/>
            <a:ext cx="2010056" cy="4039164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350" y="2759367"/>
            <a:ext cx="2010056" cy="4039164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1468587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Read .</a:t>
            </a:r>
            <a:r>
              <a:rPr lang="en-US" altLang="ko-KR" dirty="0" err="1" smtClean="0"/>
              <a:t>mgf</a:t>
            </a:r>
            <a:r>
              <a:rPr lang="en-US" altLang="ko-KR" dirty="0" smtClean="0"/>
              <a:t> File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660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6489497" y="3685308"/>
            <a:ext cx="1542473" cy="572655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Encoder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10" idx="0"/>
            <a:endCxn id="5" idx="2"/>
          </p:cNvCxnSpPr>
          <p:nvPr/>
        </p:nvCxnSpPr>
        <p:spPr>
          <a:xfrm flipV="1">
            <a:off x="7260733" y="4257963"/>
            <a:ext cx="1" cy="872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6489496" y="5130799"/>
            <a:ext cx="1542473" cy="572655"/>
          </a:xfrm>
          <a:prstGeom prst="rect">
            <a:avLst/>
          </a:prstGeom>
          <a:solidFill>
            <a:srgbClr val="FFE7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???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489496" y="5019961"/>
            <a:ext cx="979055" cy="2216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train data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925550" y="1116464"/>
            <a:ext cx="10442904" cy="4586989"/>
            <a:chOff x="925550" y="1116464"/>
            <a:chExt cx="10442904" cy="4586989"/>
          </a:xfrm>
        </p:grpSpPr>
        <p:sp>
          <p:nvSpPr>
            <p:cNvPr id="4" name="TextBox 3"/>
            <p:cNvSpPr txBox="1"/>
            <p:nvPr/>
          </p:nvSpPr>
          <p:spPr>
            <a:xfrm>
              <a:off x="925550" y="1116464"/>
              <a:ext cx="104429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▶</a:t>
              </a:r>
              <a:r>
                <a:rPr lang="en-US" altLang="ko-KR" dirty="0"/>
                <a:t> </a:t>
              </a:r>
              <a:r>
                <a:rPr lang="en-US" altLang="ko-KR" dirty="0" smtClean="0"/>
                <a:t>Read .</a:t>
              </a:r>
              <a:r>
                <a:rPr lang="en-US" altLang="ko-KR" dirty="0" err="1" smtClean="0"/>
                <a:t>mgf</a:t>
              </a:r>
              <a:r>
                <a:rPr lang="en-US" altLang="ko-KR" dirty="0" smtClean="0"/>
                <a:t> file, and extract data for transformer inputs !</a:t>
              </a:r>
              <a:endParaRPr lang="en-US" altLang="ko-KR" dirty="0" smtClean="0"/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8031970" y="2128979"/>
              <a:ext cx="2535381" cy="3574474"/>
              <a:chOff x="8031970" y="2128979"/>
              <a:chExt cx="2535381" cy="3574474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9024878" y="3685308"/>
                <a:ext cx="1542473" cy="572655"/>
              </a:xfrm>
              <a:prstGeom prst="rect">
                <a:avLst/>
              </a:prstGeom>
              <a:solidFill>
                <a:schemeClr val="bg1">
                  <a:lumMod val="75000"/>
                  <a:alpha val="2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Decoder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" name="직선 화살표 연결선 6"/>
              <p:cNvCxnSpPr>
                <a:stCxn id="5" idx="3"/>
                <a:endCxn id="6" idx="1"/>
              </p:cNvCxnSpPr>
              <p:nvPr/>
            </p:nvCxnSpPr>
            <p:spPr>
              <a:xfrm>
                <a:off x="8031970" y="3971636"/>
                <a:ext cx="992908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직사각형 10"/>
              <p:cNvSpPr/>
              <p:nvPr/>
            </p:nvSpPr>
            <p:spPr>
              <a:xfrm>
                <a:off x="9024878" y="5130798"/>
                <a:ext cx="1542473" cy="572655"/>
              </a:xfrm>
              <a:prstGeom prst="rect">
                <a:avLst/>
              </a:prstGeom>
              <a:solidFill>
                <a:srgbClr val="FFE7F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???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" name="직선 화살표 연결선 11"/>
              <p:cNvCxnSpPr/>
              <p:nvPr/>
            </p:nvCxnSpPr>
            <p:spPr>
              <a:xfrm flipV="1">
                <a:off x="9796112" y="4257963"/>
                <a:ext cx="1" cy="8728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직사각형 12"/>
              <p:cNvSpPr/>
              <p:nvPr/>
            </p:nvSpPr>
            <p:spPr>
              <a:xfrm>
                <a:off x="9024878" y="2239817"/>
                <a:ext cx="1542473" cy="572655"/>
              </a:xfrm>
              <a:prstGeom prst="rect">
                <a:avLst/>
              </a:prstGeom>
              <a:solidFill>
                <a:schemeClr val="bg1">
                  <a:lumMod val="75000"/>
                  <a:alpha val="2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???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직선 화살표 연결선 13"/>
              <p:cNvCxnSpPr/>
              <p:nvPr/>
            </p:nvCxnSpPr>
            <p:spPr>
              <a:xfrm flipV="1">
                <a:off x="9796112" y="2812473"/>
                <a:ext cx="1" cy="8728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직사각형 15"/>
              <p:cNvSpPr/>
              <p:nvPr/>
            </p:nvSpPr>
            <p:spPr>
              <a:xfrm>
                <a:off x="9024878" y="5037846"/>
                <a:ext cx="563417" cy="22167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truth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9024878" y="2128979"/>
                <a:ext cx="968863" cy="22167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prediction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6723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Read .</a:t>
            </a:r>
            <a:r>
              <a:rPr lang="en-US" altLang="ko-KR" dirty="0" err="1" smtClean="0"/>
              <a:t>mgf</a:t>
            </a:r>
            <a:r>
              <a:rPr lang="en-US" altLang="ko-KR" dirty="0" smtClean="0"/>
              <a:t> File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660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25550" y="1116464"/>
            <a:ext cx="10442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</a:t>
            </a:r>
            <a:r>
              <a:rPr lang="en-US" altLang="ko-KR" dirty="0"/>
              <a:t> </a:t>
            </a:r>
            <a:r>
              <a:rPr lang="en-US" altLang="ko-KR" dirty="0" smtClean="0"/>
              <a:t>First, encoder input</a:t>
            </a:r>
          </a:p>
          <a:p>
            <a:endParaRPr lang="en-US" altLang="ko-KR" dirty="0"/>
          </a:p>
          <a:p>
            <a:r>
              <a:rPr lang="en-US" altLang="ko-KR" dirty="0" smtClean="0"/>
              <a:t>    For encoder input, we will put m/z value and intensity in a special form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6489497" y="3685308"/>
            <a:ext cx="1542473" cy="572655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Encoder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10" idx="0"/>
            <a:endCxn id="5" idx="2"/>
          </p:cNvCxnSpPr>
          <p:nvPr/>
        </p:nvCxnSpPr>
        <p:spPr>
          <a:xfrm flipV="1">
            <a:off x="7260733" y="4257963"/>
            <a:ext cx="1" cy="872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6489496" y="5130799"/>
            <a:ext cx="1542473" cy="572655"/>
          </a:xfrm>
          <a:prstGeom prst="rect">
            <a:avLst/>
          </a:prstGeom>
          <a:solidFill>
            <a:srgbClr val="FFE7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???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489496" y="5019961"/>
            <a:ext cx="979055" cy="2216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train data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25548" y="4548908"/>
            <a:ext cx="4137891" cy="173643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613874"/>
              </p:ext>
            </p:extLst>
          </p:nvPr>
        </p:nvGraphicFramePr>
        <p:xfrm>
          <a:off x="1263624" y="2555211"/>
          <a:ext cx="3197540" cy="1478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98770">
                  <a:extLst>
                    <a:ext uri="{9D8B030D-6E8A-4147-A177-3AD203B41FA5}">
                      <a16:colId xmlns:a16="http://schemas.microsoft.com/office/drawing/2014/main" val="258166684"/>
                    </a:ext>
                  </a:extLst>
                </a:gridCol>
                <a:gridCol w="1598770">
                  <a:extLst>
                    <a:ext uri="{9D8B030D-6E8A-4147-A177-3AD203B41FA5}">
                      <a16:colId xmlns:a16="http://schemas.microsoft.com/office/drawing/2014/main" val="42897031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1368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1979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6101550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9883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08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Background of Study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22572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25550" y="1266093"/>
            <a:ext cx="10442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</a:t>
            </a:r>
            <a:r>
              <a:rPr lang="en-US" altLang="ko-KR" dirty="0"/>
              <a:t> W</a:t>
            </a:r>
            <a:r>
              <a:rPr lang="en-US" altLang="ko-KR" dirty="0" smtClean="0"/>
              <a:t>e made encoder input as a 3-dimensional tensor.</a:t>
            </a:r>
          </a:p>
          <a:p>
            <a:endParaRPr lang="en-US" altLang="ko-KR" dirty="0"/>
          </a:p>
          <a:p>
            <a:r>
              <a:rPr lang="en-US" altLang="ko-KR" dirty="0" smtClean="0"/>
              <a:t>    For decoder input, we will use sequences in database file ( .</a:t>
            </a:r>
            <a:r>
              <a:rPr lang="en-US" altLang="ko-KR" dirty="0" err="1" smtClean="0"/>
              <a:t>mgf</a:t>
            </a:r>
            <a:r>
              <a:rPr lang="en-US" altLang="ko-KR" dirty="0" smtClean="0"/>
              <a:t> extension 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25550" y="2620729"/>
            <a:ext cx="5796263" cy="10183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SEQ=QKRAPII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SEQ=KYSDASDC(+57.02)HGEDSQAFC(+57.02)EK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SEQ=YEKPGSPPREVVPR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81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0966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25550" y="1266093"/>
            <a:ext cx="104429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</a:t>
            </a:r>
            <a:r>
              <a:rPr lang="en-US" altLang="ko-KR" dirty="0" smtClean="0"/>
              <a:t> Why we need sequence tokenizer ?</a:t>
            </a:r>
          </a:p>
          <a:p>
            <a:endParaRPr lang="en-US" altLang="ko-KR" dirty="0"/>
          </a:p>
          <a:p>
            <a:r>
              <a:rPr lang="ko-KR" altLang="en-US" dirty="0" smtClean="0"/>
              <a:t>▶ </a:t>
            </a:r>
            <a:r>
              <a:rPr lang="en-US" altLang="ko-KR" dirty="0" smtClean="0"/>
              <a:t>Input / output of tokenizer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▶</a:t>
            </a:r>
            <a:r>
              <a:rPr lang="en-US" altLang="ko-KR" dirty="0"/>
              <a:t> </a:t>
            </a:r>
            <a:r>
              <a:rPr lang="en-US" altLang="ko-KR" dirty="0" smtClean="0"/>
              <a:t>Control flow</a:t>
            </a:r>
          </a:p>
        </p:txBody>
      </p:sp>
    </p:spTree>
    <p:extLst>
      <p:ext uri="{BB962C8B-B14F-4D97-AF65-F5344CB8AC3E}">
        <p14:creationId xmlns:p14="http://schemas.microsoft.com/office/powerpoint/2010/main" val="238648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Background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4044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624753" y="940777"/>
            <a:ext cx="2110154" cy="477005"/>
          </a:xfrm>
          <a:prstGeom prst="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Protein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624753" y="1417782"/>
            <a:ext cx="2110154" cy="24938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∙∙∙EK</a:t>
            </a:r>
            <a:r>
              <a:rPr lang="en-US" altLang="ko-KR" dirty="0" smtClean="0">
                <a:solidFill>
                  <a:srgbClr val="FF0000"/>
                </a:solidFill>
              </a:rPr>
              <a:t>PAAR</a:t>
            </a:r>
            <a:r>
              <a:rPr lang="en-US" altLang="ko-KR" dirty="0" smtClean="0">
                <a:solidFill>
                  <a:schemeClr val="tx1"/>
                </a:solidFill>
              </a:rPr>
              <a:t>KAI∙∙∙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24753" y="2144169"/>
            <a:ext cx="2110154" cy="477005"/>
          </a:xfrm>
          <a:prstGeom prst="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Peptide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24753" y="2621174"/>
            <a:ext cx="2110154" cy="24938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PAAR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8" name="직선 화살표 연결선 7"/>
          <p:cNvCxnSpPr>
            <a:stCxn id="4" idx="2"/>
            <a:endCxn id="6" idx="0"/>
          </p:cNvCxnSpPr>
          <p:nvPr/>
        </p:nvCxnSpPr>
        <p:spPr>
          <a:xfrm>
            <a:off x="5679830" y="1667164"/>
            <a:ext cx="0" cy="4770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679830" y="1740898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digestion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4116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Review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9309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95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Review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9309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3260436" y="1810327"/>
            <a:ext cx="2867801" cy="7481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14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Abstract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9823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25550" y="1266093"/>
            <a:ext cx="10442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</a:t>
            </a:r>
            <a:r>
              <a:rPr lang="en-US" altLang="ko-KR" dirty="0"/>
              <a:t> W</a:t>
            </a:r>
            <a:r>
              <a:rPr lang="en-US" altLang="ko-KR" dirty="0" smtClean="0"/>
              <a:t>e made encoder input as a 3-dimensional tensor.</a:t>
            </a:r>
          </a:p>
          <a:p>
            <a:endParaRPr lang="en-US" altLang="ko-KR" dirty="0"/>
          </a:p>
          <a:p>
            <a:r>
              <a:rPr lang="en-US" altLang="ko-KR" dirty="0" smtClean="0"/>
              <a:t>    For decoder input, we will use sequences in database file ( .</a:t>
            </a:r>
            <a:r>
              <a:rPr lang="en-US" altLang="ko-KR" dirty="0" err="1" smtClean="0"/>
              <a:t>mgf</a:t>
            </a:r>
            <a:r>
              <a:rPr lang="en-US" altLang="ko-KR" dirty="0" smtClean="0"/>
              <a:t> extension 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25550" y="4152457"/>
            <a:ext cx="10442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</a:t>
            </a:r>
            <a:r>
              <a:rPr lang="en-US" altLang="ko-KR" dirty="0"/>
              <a:t> </a:t>
            </a:r>
            <a:r>
              <a:rPr lang="en-US" altLang="ko-KR" dirty="0" smtClean="0"/>
              <a:t>Sequence is string, so we will build some tokenizer</a:t>
            </a:r>
          </a:p>
          <a:p>
            <a:endParaRPr lang="en-US" altLang="ko-KR" dirty="0"/>
          </a:p>
          <a:p>
            <a:r>
              <a:rPr lang="en-US" altLang="ko-KR" dirty="0" smtClean="0"/>
              <a:t>    It’s because transformer only gets numeric data for inputs.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25550" y="2620729"/>
            <a:ext cx="5796263" cy="10183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SEQ=QKRAPII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SEQ=KYSDASDC(+57.02)HGEDSQAFC(+57.02)EK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SEQ=YEKPGSPPREVVPR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30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Abstract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9823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25550" y="1266093"/>
            <a:ext cx="1044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</a:t>
            </a:r>
            <a:r>
              <a:rPr lang="en-US" altLang="ko-KR" dirty="0"/>
              <a:t> </a:t>
            </a:r>
            <a:r>
              <a:rPr lang="en-US" altLang="ko-KR" dirty="0" smtClean="0"/>
              <a:t>Then, how to tokenize, and create some numeric tensor from this?</a:t>
            </a:r>
          </a:p>
        </p:txBody>
      </p:sp>
    </p:spTree>
    <p:extLst>
      <p:ext uri="{BB962C8B-B14F-4D97-AF65-F5344CB8AC3E}">
        <p14:creationId xmlns:p14="http://schemas.microsoft.com/office/powerpoint/2010/main" val="68653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Abstract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9823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25550" y="1266093"/>
            <a:ext cx="1044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</a:t>
            </a:r>
            <a:r>
              <a:rPr lang="en-US" altLang="ko-KR" dirty="0"/>
              <a:t> </a:t>
            </a:r>
            <a:r>
              <a:rPr lang="en-US" altLang="ko-KR" dirty="0" smtClean="0"/>
              <a:t>Then, how to tokenize, and create some numeric tensor from this?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25550" y="2059710"/>
            <a:ext cx="4622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Let’s have some example.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3999345" y="2533781"/>
            <a:ext cx="609600" cy="517237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608945" y="2533780"/>
            <a:ext cx="609600" cy="517237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5218545" y="2533781"/>
            <a:ext cx="609600" cy="517237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5828145" y="2533780"/>
            <a:ext cx="609600" cy="517237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29745" y="3051017"/>
            <a:ext cx="2530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: peptide sequence</a:t>
            </a:r>
            <a:endParaRPr lang="ko-KR" altLang="en-US" dirty="0"/>
          </a:p>
        </p:txBody>
      </p:sp>
      <p:cxnSp>
        <p:nvCxnSpPr>
          <p:cNvPr id="16" name="직선 연결선 15"/>
          <p:cNvCxnSpPr>
            <a:stCxn id="13" idx="6"/>
          </p:cNvCxnSpPr>
          <p:nvPr/>
        </p:nvCxnSpPr>
        <p:spPr>
          <a:xfrm flipV="1">
            <a:off x="6437745" y="2792398"/>
            <a:ext cx="240146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3759199" y="2792397"/>
            <a:ext cx="240146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613242" y="2607733"/>
            <a:ext cx="1052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OH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482095" y="2607733"/>
            <a:ext cx="1052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24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6594763" y="3202918"/>
            <a:ext cx="729672" cy="3723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y-ion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223490" y="1968210"/>
            <a:ext cx="729672" cy="3723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b-ion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Abstract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9823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25550" y="1266093"/>
            <a:ext cx="1044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</a:t>
            </a:r>
            <a:r>
              <a:rPr lang="en-US" altLang="ko-KR" dirty="0"/>
              <a:t> </a:t>
            </a:r>
            <a:r>
              <a:rPr lang="en-US" altLang="ko-KR" dirty="0" smtClean="0"/>
              <a:t>Then, how to tokenize, and create some numeric tensor from this?</a:t>
            </a:r>
          </a:p>
        </p:txBody>
      </p:sp>
      <p:sp>
        <p:nvSpPr>
          <p:cNvPr id="4" name="타원 3"/>
          <p:cNvSpPr/>
          <p:nvPr/>
        </p:nvSpPr>
        <p:spPr>
          <a:xfrm>
            <a:off x="3999345" y="2533781"/>
            <a:ext cx="609600" cy="517237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608945" y="2533780"/>
            <a:ext cx="609600" cy="517237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5218545" y="2533781"/>
            <a:ext cx="609600" cy="517237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5828145" y="2533780"/>
            <a:ext cx="609600" cy="517237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6" name="직선 연결선 15"/>
          <p:cNvCxnSpPr>
            <a:stCxn id="13" idx="6"/>
          </p:cNvCxnSpPr>
          <p:nvPr/>
        </p:nvCxnSpPr>
        <p:spPr>
          <a:xfrm flipV="1">
            <a:off x="6437745" y="2792398"/>
            <a:ext cx="240146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3759199" y="2792397"/>
            <a:ext cx="240146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613242" y="2607733"/>
            <a:ext cx="1052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OH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482095" y="2607733"/>
            <a:ext cx="1052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25550" y="3653993"/>
            <a:ext cx="1044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</a:t>
            </a:r>
            <a:r>
              <a:rPr lang="en-US" altLang="ko-KR" dirty="0"/>
              <a:t> </a:t>
            </a:r>
            <a:r>
              <a:rPr lang="en-US" altLang="ko-KR" dirty="0" smtClean="0"/>
              <a:t>Get every possible fragments</a:t>
            </a:r>
          </a:p>
        </p:txBody>
      </p:sp>
      <p:cxnSp>
        <p:nvCxnSpPr>
          <p:cNvPr id="20" name="꺾인 연결선 19"/>
          <p:cNvCxnSpPr/>
          <p:nvPr/>
        </p:nvCxnSpPr>
        <p:spPr>
          <a:xfrm rot="10800000" flipV="1">
            <a:off x="4230254" y="2432058"/>
            <a:ext cx="757381" cy="711321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/>
          <p:nvPr/>
        </p:nvCxnSpPr>
        <p:spPr>
          <a:xfrm rot="10800000" flipV="1">
            <a:off x="4839849" y="2432058"/>
            <a:ext cx="757381" cy="711321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/>
          <p:nvPr/>
        </p:nvCxnSpPr>
        <p:spPr>
          <a:xfrm rot="10800000" flipV="1">
            <a:off x="5454069" y="2432059"/>
            <a:ext cx="757381" cy="711321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3685308" y="2318327"/>
            <a:ext cx="6096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6336145" y="3241964"/>
            <a:ext cx="51723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54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6594763" y="3202918"/>
            <a:ext cx="729672" cy="3723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y-ion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223490" y="1968210"/>
            <a:ext cx="729672" cy="3723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b-ion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Abstract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9823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25550" y="1266093"/>
            <a:ext cx="1044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</a:t>
            </a:r>
            <a:r>
              <a:rPr lang="en-US" altLang="ko-KR" dirty="0"/>
              <a:t> </a:t>
            </a:r>
            <a:r>
              <a:rPr lang="en-US" altLang="ko-KR" dirty="0" smtClean="0"/>
              <a:t>Then, how to tokenize, and create some numeric tensor from this?</a:t>
            </a:r>
          </a:p>
        </p:txBody>
      </p:sp>
      <p:sp>
        <p:nvSpPr>
          <p:cNvPr id="4" name="타원 3"/>
          <p:cNvSpPr/>
          <p:nvPr/>
        </p:nvSpPr>
        <p:spPr>
          <a:xfrm>
            <a:off x="3999345" y="2533781"/>
            <a:ext cx="609600" cy="517237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608945" y="2533780"/>
            <a:ext cx="609600" cy="517237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5218545" y="2533781"/>
            <a:ext cx="609600" cy="517237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5828145" y="2533780"/>
            <a:ext cx="609600" cy="517237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6" name="직선 연결선 15"/>
          <p:cNvCxnSpPr>
            <a:stCxn id="13" idx="6"/>
          </p:cNvCxnSpPr>
          <p:nvPr/>
        </p:nvCxnSpPr>
        <p:spPr>
          <a:xfrm flipV="1">
            <a:off x="6437745" y="2792398"/>
            <a:ext cx="240146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3759199" y="2792397"/>
            <a:ext cx="240146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613242" y="2607733"/>
            <a:ext cx="1052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OH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482095" y="2607733"/>
            <a:ext cx="1052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25550" y="3653993"/>
            <a:ext cx="1044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</a:t>
            </a:r>
            <a:r>
              <a:rPr lang="en-US" altLang="ko-KR" dirty="0"/>
              <a:t> </a:t>
            </a:r>
            <a:r>
              <a:rPr lang="en-US" altLang="ko-KR" dirty="0" smtClean="0"/>
              <a:t>Get every possible fragments</a:t>
            </a:r>
          </a:p>
        </p:txBody>
      </p:sp>
      <p:cxnSp>
        <p:nvCxnSpPr>
          <p:cNvPr id="20" name="꺾인 연결선 19"/>
          <p:cNvCxnSpPr/>
          <p:nvPr/>
        </p:nvCxnSpPr>
        <p:spPr>
          <a:xfrm rot="10800000" flipV="1">
            <a:off x="4230254" y="2432058"/>
            <a:ext cx="757381" cy="711321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/>
          <p:nvPr/>
        </p:nvCxnSpPr>
        <p:spPr>
          <a:xfrm rot="10800000" flipV="1">
            <a:off x="4839849" y="2432058"/>
            <a:ext cx="757381" cy="711321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/>
          <p:nvPr/>
        </p:nvCxnSpPr>
        <p:spPr>
          <a:xfrm rot="10800000" flipV="1">
            <a:off x="5454069" y="2432059"/>
            <a:ext cx="757381" cy="711321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3685308" y="2318327"/>
            <a:ext cx="6096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6336145" y="3241964"/>
            <a:ext cx="51723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783786"/>
              </p:ext>
            </p:extLst>
          </p:nvPr>
        </p:nvGraphicFramePr>
        <p:xfrm>
          <a:off x="1246908" y="4336896"/>
          <a:ext cx="4881328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0332">
                  <a:extLst>
                    <a:ext uri="{9D8B030D-6E8A-4147-A177-3AD203B41FA5}">
                      <a16:colId xmlns:a16="http://schemas.microsoft.com/office/drawing/2014/main" val="3716591858"/>
                    </a:ext>
                  </a:extLst>
                </a:gridCol>
                <a:gridCol w="1220332">
                  <a:extLst>
                    <a:ext uri="{9D8B030D-6E8A-4147-A177-3AD203B41FA5}">
                      <a16:colId xmlns:a16="http://schemas.microsoft.com/office/drawing/2014/main" val="3541105517"/>
                    </a:ext>
                  </a:extLst>
                </a:gridCol>
                <a:gridCol w="1220332">
                  <a:extLst>
                    <a:ext uri="{9D8B030D-6E8A-4147-A177-3AD203B41FA5}">
                      <a16:colId xmlns:a16="http://schemas.microsoft.com/office/drawing/2014/main" val="105812514"/>
                    </a:ext>
                  </a:extLst>
                </a:gridCol>
                <a:gridCol w="1220332">
                  <a:extLst>
                    <a:ext uri="{9D8B030D-6E8A-4147-A177-3AD203B41FA5}">
                      <a16:colId xmlns:a16="http://schemas.microsoft.com/office/drawing/2014/main" val="2136969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b-ion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633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y-ion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RAA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389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998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6594763" y="3202918"/>
            <a:ext cx="729672" cy="3723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y-ion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223490" y="1968210"/>
            <a:ext cx="729672" cy="3723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b-ion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Abstract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9823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25550" y="1266093"/>
            <a:ext cx="1044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</a:t>
            </a:r>
            <a:r>
              <a:rPr lang="en-US" altLang="ko-KR" dirty="0"/>
              <a:t> </a:t>
            </a:r>
            <a:r>
              <a:rPr lang="en-US" altLang="ko-KR" dirty="0" smtClean="0"/>
              <a:t>Then, how to tokenize, and create some numeric tensor from this?</a:t>
            </a:r>
          </a:p>
        </p:txBody>
      </p:sp>
      <p:sp>
        <p:nvSpPr>
          <p:cNvPr id="4" name="타원 3"/>
          <p:cNvSpPr/>
          <p:nvPr/>
        </p:nvSpPr>
        <p:spPr>
          <a:xfrm>
            <a:off x="3999345" y="2533781"/>
            <a:ext cx="609600" cy="517237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608945" y="2533780"/>
            <a:ext cx="609600" cy="517237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5218545" y="2533781"/>
            <a:ext cx="609600" cy="517237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5828145" y="2533780"/>
            <a:ext cx="609600" cy="517237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6" name="직선 연결선 15"/>
          <p:cNvCxnSpPr>
            <a:stCxn id="13" idx="6"/>
          </p:cNvCxnSpPr>
          <p:nvPr/>
        </p:nvCxnSpPr>
        <p:spPr>
          <a:xfrm flipV="1">
            <a:off x="6437745" y="2792398"/>
            <a:ext cx="240146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3759199" y="2792397"/>
            <a:ext cx="240146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613242" y="2607733"/>
            <a:ext cx="1052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OH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482095" y="2607733"/>
            <a:ext cx="1052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25550" y="3653993"/>
            <a:ext cx="1044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</a:t>
            </a:r>
            <a:r>
              <a:rPr lang="en-US" altLang="ko-KR" dirty="0"/>
              <a:t> </a:t>
            </a:r>
            <a:r>
              <a:rPr lang="en-US" altLang="ko-KR" dirty="0" smtClean="0"/>
              <a:t>Get every possible fragments</a:t>
            </a:r>
          </a:p>
        </p:txBody>
      </p:sp>
      <p:cxnSp>
        <p:nvCxnSpPr>
          <p:cNvPr id="20" name="꺾인 연결선 19"/>
          <p:cNvCxnSpPr/>
          <p:nvPr/>
        </p:nvCxnSpPr>
        <p:spPr>
          <a:xfrm rot="10800000" flipV="1">
            <a:off x="4230254" y="2432058"/>
            <a:ext cx="757381" cy="711321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/>
          <p:nvPr/>
        </p:nvCxnSpPr>
        <p:spPr>
          <a:xfrm rot="10800000" flipV="1">
            <a:off x="4839849" y="2432058"/>
            <a:ext cx="757381" cy="711321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/>
          <p:nvPr/>
        </p:nvCxnSpPr>
        <p:spPr>
          <a:xfrm rot="10800000" flipV="1">
            <a:off x="5454069" y="2432059"/>
            <a:ext cx="757381" cy="711321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3685308" y="2318327"/>
            <a:ext cx="6096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6336145" y="3241964"/>
            <a:ext cx="51723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041912"/>
              </p:ext>
            </p:extLst>
          </p:nvPr>
        </p:nvGraphicFramePr>
        <p:xfrm>
          <a:off x="1246909" y="4336896"/>
          <a:ext cx="6077525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5505">
                  <a:extLst>
                    <a:ext uri="{9D8B030D-6E8A-4147-A177-3AD203B41FA5}">
                      <a16:colId xmlns:a16="http://schemas.microsoft.com/office/drawing/2014/main" val="3716591858"/>
                    </a:ext>
                  </a:extLst>
                </a:gridCol>
                <a:gridCol w="1215505">
                  <a:extLst>
                    <a:ext uri="{9D8B030D-6E8A-4147-A177-3AD203B41FA5}">
                      <a16:colId xmlns:a16="http://schemas.microsoft.com/office/drawing/2014/main" val="3541105517"/>
                    </a:ext>
                  </a:extLst>
                </a:gridCol>
                <a:gridCol w="1215505">
                  <a:extLst>
                    <a:ext uri="{9D8B030D-6E8A-4147-A177-3AD203B41FA5}">
                      <a16:colId xmlns:a16="http://schemas.microsoft.com/office/drawing/2014/main" val="105812514"/>
                    </a:ext>
                  </a:extLst>
                </a:gridCol>
                <a:gridCol w="1215505">
                  <a:extLst>
                    <a:ext uri="{9D8B030D-6E8A-4147-A177-3AD203B41FA5}">
                      <a16:colId xmlns:a16="http://schemas.microsoft.com/office/drawing/2014/main" val="2136969638"/>
                    </a:ext>
                  </a:extLst>
                </a:gridCol>
                <a:gridCol w="1215505">
                  <a:extLst>
                    <a:ext uri="{9D8B030D-6E8A-4147-A177-3AD203B41FA5}">
                      <a16:colId xmlns:a16="http://schemas.microsoft.com/office/drawing/2014/main" val="3669601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b-ion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PRAA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633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y-ion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RAA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PRAA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389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428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6594763" y="3202918"/>
            <a:ext cx="729672" cy="3723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y-ion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223490" y="1968210"/>
            <a:ext cx="729672" cy="3723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b-ion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Abstract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9823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25550" y="1266093"/>
            <a:ext cx="1044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</a:t>
            </a:r>
            <a:r>
              <a:rPr lang="en-US" altLang="ko-KR" dirty="0"/>
              <a:t> </a:t>
            </a:r>
            <a:r>
              <a:rPr lang="en-US" altLang="ko-KR" dirty="0" smtClean="0"/>
              <a:t>Then, how to tokenize, and create some numeric tensor from this?</a:t>
            </a:r>
          </a:p>
        </p:txBody>
      </p:sp>
      <p:sp>
        <p:nvSpPr>
          <p:cNvPr id="4" name="타원 3"/>
          <p:cNvSpPr/>
          <p:nvPr/>
        </p:nvSpPr>
        <p:spPr>
          <a:xfrm>
            <a:off x="3999345" y="2533781"/>
            <a:ext cx="609600" cy="517237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608945" y="2533780"/>
            <a:ext cx="609600" cy="517237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5218545" y="2533781"/>
            <a:ext cx="609600" cy="517237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5828145" y="2533780"/>
            <a:ext cx="609600" cy="517237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6" name="직선 연결선 15"/>
          <p:cNvCxnSpPr>
            <a:stCxn id="13" idx="6"/>
          </p:cNvCxnSpPr>
          <p:nvPr/>
        </p:nvCxnSpPr>
        <p:spPr>
          <a:xfrm flipV="1">
            <a:off x="6437745" y="2792398"/>
            <a:ext cx="240146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3759199" y="2792397"/>
            <a:ext cx="240146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613242" y="2607733"/>
            <a:ext cx="1052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OH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482095" y="2607733"/>
            <a:ext cx="1052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25550" y="3653993"/>
            <a:ext cx="1044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</a:t>
            </a:r>
            <a:r>
              <a:rPr lang="en-US" altLang="ko-KR" dirty="0"/>
              <a:t> </a:t>
            </a:r>
            <a:r>
              <a:rPr lang="en-US" altLang="ko-KR" dirty="0" smtClean="0"/>
              <a:t>Get every possible fragments</a:t>
            </a:r>
          </a:p>
        </p:txBody>
      </p:sp>
      <p:cxnSp>
        <p:nvCxnSpPr>
          <p:cNvPr id="20" name="꺾인 연결선 19"/>
          <p:cNvCxnSpPr/>
          <p:nvPr/>
        </p:nvCxnSpPr>
        <p:spPr>
          <a:xfrm rot="10800000" flipV="1">
            <a:off x="4230254" y="2432058"/>
            <a:ext cx="757381" cy="711321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/>
          <p:nvPr/>
        </p:nvCxnSpPr>
        <p:spPr>
          <a:xfrm rot="10800000" flipV="1">
            <a:off x="4839849" y="2432058"/>
            <a:ext cx="757381" cy="711321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/>
          <p:nvPr/>
        </p:nvCxnSpPr>
        <p:spPr>
          <a:xfrm rot="10800000" flipV="1">
            <a:off x="5454069" y="2432059"/>
            <a:ext cx="757381" cy="711321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3685308" y="2318327"/>
            <a:ext cx="6096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6336145" y="3241964"/>
            <a:ext cx="51723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25550" y="5260533"/>
            <a:ext cx="1044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</a:t>
            </a:r>
            <a:r>
              <a:rPr lang="en-US" altLang="ko-KR" dirty="0"/>
              <a:t> </a:t>
            </a:r>
            <a:r>
              <a:rPr lang="en-US" altLang="ko-KR" dirty="0" smtClean="0"/>
              <a:t>Calculate mass for every fragments</a:t>
            </a: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117894"/>
              </p:ext>
            </p:extLst>
          </p:nvPr>
        </p:nvGraphicFramePr>
        <p:xfrm>
          <a:off x="498764" y="5629865"/>
          <a:ext cx="6825668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3541105517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3451944415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105812514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2136969638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3666613419"/>
                    </a:ext>
                  </a:extLst>
                </a:gridCol>
              </a:tblGrid>
              <a:tr h="342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b-ion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: mass+1.00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633832"/>
                  </a:ext>
                </a:extLst>
              </a:tr>
              <a:tr h="342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y-ion :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mass+19.01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389980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7666187" y="4608945"/>
            <a:ext cx="2179777" cy="14870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 : 71.03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 : 97.05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 : 156.10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666187" y="4463418"/>
            <a:ext cx="1330031" cy="29105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Table is given!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703903"/>
              </p:ext>
            </p:extLst>
          </p:nvPr>
        </p:nvGraphicFramePr>
        <p:xfrm>
          <a:off x="1246909" y="4336896"/>
          <a:ext cx="6077525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5505">
                  <a:extLst>
                    <a:ext uri="{9D8B030D-6E8A-4147-A177-3AD203B41FA5}">
                      <a16:colId xmlns:a16="http://schemas.microsoft.com/office/drawing/2014/main" val="3716591858"/>
                    </a:ext>
                  </a:extLst>
                </a:gridCol>
                <a:gridCol w="1215505">
                  <a:extLst>
                    <a:ext uri="{9D8B030D-6E8A-4147-A177-3AD203B41FA5}">
                      <a16:colId xmlns:a16="http://schemas.microsoft.com/office/drawing/2014/main" val="3541105517"/>
                    </a:ext>
                  </a:extLst>
                </a:gridCol>
                <a:gridCol w="1215505">
                  <a:extLst>
                    <a:ext uri="{9D8B030D-6E8A-4147-A177-3AD203B41FA5}">
                      <a16:colId xmlns:a16="http://schemas.microsoft.com/office/drawing/2014/main" val="105812514"/>
                    </a:ext>
                  </a:extLst>
                </a:gridCol>
                <a:gridCol w="1215505">
                  <a:extLst>
                    <a:ext uri="{9D8B030D-6E8A-4147-A177-3AD203B41FA5}">
                      <a16:colId xmlns:a16="http://schemas.microsoft.com/office/drawing/2014/main" val="2136969638"/>
                    </a:ext>
                  </a:extLst>
                </a:gridCol>
                <a:gridCol w="1215505">
                  <a:extLst>
                    <a:ext uri="{9D8B030D-6E8A-4147-A177-3AD203B41FA5}">
                      <a16:colId xmlns:a16="http://schemas.microsoft.com/office/drawing/2014/main" val="3669601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b-ion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PRAA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633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y-ion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RAA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PRAA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389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375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6594763" y="3202918"/>
            <a:ext cx="729672" cy="3723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y-ion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223490" y="1968210"/>
            <a:ext cx="729672" cy="3723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b-ion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Abstract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9823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25550" y="1266093"/>
            <a:ext cx="1044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</a:t>
            </a:r>
            <a:r>
              <a:rPr lang="en-US" altLang="ko-KR" dirty="0"/>
              <a:t> </a:t>
            </a:r>
            <a:r>
              <a:rPr lang="en-US" altLang="ko-KR" dirty="0" smtClean="0"/>
              <a:t>Then, how to tokenize, and create some numeric tensor from this?</a:t>
            </a:r>
          </a:p>
        </p:txBody>
      </p:sp>
      <p:sp>
        <p:nvSpPr>
          <p:cNvPr id="4" name="타원 3"/>
          <p:cNvSpPr/>
          <p:nvPr/>
        </p:nvSpPr>
        <p:spPr>
          <a:xfrm>
            <a:off x="3999345" y="2533781"/>
            <a:ext cx="609600" cy="517237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608945" y="2533780"/>
            <a:ext cx="609600" cy="517237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5218545" y="2533781"/>
            <a:ext cx="609600" cy="517237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5828145" y="2533780"/>
            <a:ext cx="609600" cy="517237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6" name="직선 연결선 15"/>
          <p:cNvCxnSpPr>
            <a:stCxn id="13" idx="6"/>
          </p:cNvCxnSpPr>
          <p:nvPr/>
        </p:nvCxnSpPr>
        <p:spPr>
          <a:xfrm flipV="1">
            <a:off x="6437745" y="2792398"/>
            <a:ext cx="240146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3759199" y="2792397"/>
            <a:ext cx="240146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613242" y="2607733"/>
            <a:ext cx="1052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OH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482095" y="2607733"/>
            <a:ext cx="1052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25550" y="3653993"/>
            <a:ext cx="1044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</a:t>
            </a:r>
            <a:r>
              <a:rPr lang="en-US" altLang="ko-KR" dirty="0"/>
              <a:t> </a:t>
            </a:r>
            <a:r>
              <a:rPr lang="en-US" altLang="ko-KR" dirty="0" smtClean="0"/>
              <a:t>Get every possible fragments</a:t>
            </a:r>
          </a:p>
        </p:txBody>
      </p:sp>
      <p:cxnSp>
        <p:nvCxnSpPr>
          <p:cNvPr id="20" name="꺾인 연결선 19"/>
          <p:cNvCxnSpPr/>
          <p:nvPr/>
        </p:nvCxnSpPr>
        <p:spPr>
          <a:xfrm rot="10800000" flipV="1">
            <a:off x="4230254" y="2432058"/>
            <a:ext cx="757381" cy="711321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/>
          <p:nvPr/>
        </p:nvCxnSpPr>
        <p:spPr>
          <a:xfrm rot="10800000" flipV="1">
            <a:off x="4839849" y="2432058"/>
            <a:ext cx="757381" cy="711321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/>
          <p:nvPr/>
        </p:nvCxnSpPr>
        <p:spPr>
          <a:xfrm rot="10800000" flipV="1">
            <a:off x="5454069" y="2432059"/>
            <a:ext cx="757381" cy="711321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3685308" y="2318327"/>
            <a:ext cx="6096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6336145" y="3241964"/>
            <a:ext cx="51723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25550" y="5260533"/>
            <a:ext cx="1044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</a:t>
            </a:r>
            <a:r>
              <a:rPr lang="en-US" altLang="ko-KR" dirty="0"/>
              <a:t> </a:t>
            </a:r>
            <a:r>
              <a:rPr lang="en-US" altLang="ko-KR" dirty="0" smtClean="0"/>
              <a:t>Calculate mass for every fragments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666187" y="4608945"/>
            <a:ext cx="2179777" cy="14870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 : 71.03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 : 97.05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 : 156.10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666187" y="4463418"/>
            <a:ext cx="1330031" cy="29105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Table is given!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832803"/>
              </p:ext>
            </p:extLst>
          </p:nvPr>
        </p:nvGraphicFramePr>
        <p:xfrm>
          <a:off x="498764" y="5629865"/>
          <a:ext cx="6825668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3541105517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3451944415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105812514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2136969638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3666613419"/>
                    </a:ext>
                  </a:extLst>
                </a:gridCol>
              </a:tblGrid>
              <a:tr h="342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b-ion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: mass+1.00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98.05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633832"/>
                  </a:ext>
                </a:extLst>
              </a:tr>
              <a:tr h="342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y-ion :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mass+19.01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070C0"/>
                          </a:solidFill>
                        </a:rPr>
                        <a:t>90.04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389980"/>
                  </a:ext>
                </a:extLst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132168"/>
              </p:ext>
            </p:extLst>
          </p:nvPr>
        </p:nvGraphicFramePr>
        <p:xfrm>
          <a:off x="1246909" y="4336896"/>
          <a:ext cx="6077525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5505">
                  <a:extLst>
                    <a:ext uri="{9D8B030D-6E8A-4147-A177-3AD203B41FA5}">
                      <a16:colId xmlns:a16="http://schemas.microsoft.com/office/drawing/2014/main" val="3716591858"/>
                    </a:ext>
                  </a:extLst>
                </a:gridCol>
                <a:gridCol w="1215505">
                  <a:extLst>
                    <a:ext uri="{9D8B030D-6E8A-4147-A177-3AD203B41FA5}">
                      <a16:colId xmlns:a16="http://schemas.microsoft.com/office/drawing/2014/main" val="3541105517"/>
                    </a:ext>
                  </a:extLst>
                </a:gridCol>
                <a:gridCol w="1215505">
                  <a:extLst>
                    <a:ext uri="{9D8B030D-6E8A-4147-A177-3AD203B41FA5}">
                      <a16:colId xmlns:a16="http://schemas.microsoft.com/office/drawing/2014/main" val="105812514"/>
                    </a:ext>
                  </a:extLst>
                </a:gridCol>
                <a:gridCol w="1215505">
                  <a:extLst>
                    <a:ext uri="{9D8B030D-6E8A-4147-A177-3AD203B41FA5}">
                      <a16:colId xmlns:a16="http://schemas.microsoft.com/office/drawing/2014/main" val="2136969638"/>
                    </a:ext>
                  </a:extLst>
                </a:gridCol>
                <a:gridCol w="1215505">
                  <a:extLst>
                    <a:ext uri="{9D8B030D-6E8A-4147-A177-3AD203B41FA5}">
                      <a16:colId xmlns:a16="http://schemas.microsoft.com/office/drawing/2014/main" val="3669601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b-ion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P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PRAA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633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y-ion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0070C0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RAA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PRAA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389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075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Background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4044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624753" y="940777"/>
            <a:ext cx="2110154" cy="477005"/>
          </a:xfrm>
          <a:prstGeom prst="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Protein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624753" y="1417782"/>
            <a:ext cx="2110154" cy="24938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∙∙∙EKPAARKAI∙∙∙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24753" y="2144169"/>
            <a:ext cx="2110154" cy="477005"/>
          </a:xfrm>
          <a:prstGeom prst="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Peptide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24753" y="2621174"/>
            <a:ext cx="2110154" cy="24938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PAAR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4" idx="2"/>
            <a:endCxn id="6" idx="0"/>
          </p:cNvCxnSpPr>
          <p:nvPr/>
        </p:nvCxnSpPr>
        <p:spPr>
          <a:xfrm>
            <a:off x="5679830" y="1667164"/>
            <a:ext cx="0" cy="4770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679830" y="1740898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digestion</a:t>
            </a:r>
            <a:endParaRPr lang="ko-KR" altLang="en-US" sz="1400" dirty="0"/>
          </a:p>
        </p:txBody>
      </p:sp>
      <p:cxnSp>
        <p:nvCxnSpPr>
          <p:cNvPr id="11" name="직선 화살표 연결선 10"/>
          <p:cNvCxnSpPr>
            <a:endCxn id="13" idx="0"/>
          </p:cNvCxnSpPr>
          <p:nvPr/>
        </p:nvCxnSpPr>
        <p:spPr>
          <a:xfrm flipH="1">
            <a:off x="4382120" y="2870556"/>
            <a:ext cx="1297710" cy="5166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30975" y="3039784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Fragmentation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3327043" y="3387171"/>
            <a:ext cx="2110154" cy="477005"/>
          </a:xfrm>
          <a:prstGeom prst="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b-ion Fragments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327043" y="3864176"/>
            <a:ext cx="2110154" cy="24938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P, PA, PAA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890135" y="3387171"/>
            <a:ext cx="2110154" cy="477005"/>
          </a:xfrm>
          <a:prstGeom prst="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y-ion Fragments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890135" y="3864176"/>
            <a:ext cx="2110154" cy="24938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R, AR, AAR</a:t>
            </a:r>
            <a:endParaRPr lang="ko-KR" altLang="en-US" dirty="0">
              <a:solidFill>
                <a:srgbClr val="0070C0"/>
              </a:solidFill>
            </a:endParaRPr>
          </a:p>
        </p:txBody>
      </p:sp>
      <p:cxnSp>
        <p:nvCxnSpPr>
          <p:cNvPr id="17" name="직선 화살표 연결선 16"/>
          <p:cNvCxnSpPr>
            <a:stCxn id="7" idx="2"/>
            <a:endCxn id="15" idx="0"/>
          </p:cNvCxnSpPr>
          <p:nvPr/>
        </p:nvCxnSpPr>
        <p:spPr>
          <a:xfrm>
            <a:off x="5679830" y="2870556"/>
            <a:ext cx="1265382" cy="5166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02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6594763" y="3202918"/>
            <a:ext cx="729672" cy="3723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y-ion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223490" y="1968210"/>
            <a:ext cx="729672" cy="3723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b-ion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Abstract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9823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25550" y="1266093"/>
            <a:ext cx="1044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</a:t>
            </a:r>
            <a:r>
              <a:rPr lang="en-US" altLang="ko-KR" dirty="0"/>
              <a:t> </a:t>
            </a:r>
            <a:r>
              <a:rPr lang="en-US" altLang="ko-KR" dirty="0" smtClean="0"/>
              <a:t>Then, how to tokenize, and create some numeric tensor from this?</a:t>
            </a:r>
          </a:p>
        </p:txBody>
      </p:sp>
      <p:sp>
        <p:nvSpPr>
          <p:cNvPr id="4" name="타원 3"/>
          <p:cNvSpPr/>
          <p:nvPr/>
        </p:nvSpPr>
        <p:spPr>
          <a:xfrm>
            <a:off x="3999345" y="2533781"/>
            <a:ext cx="609600" cy="517237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608945" y="2533780"/>
            <a:ext cx="609600" cy="517237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5218545" y="2533781"/>
            <a:ext cx="609600" cy="517237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5828145" y="2533780"/>
            <a:ext cx="609600" cy="517237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6" name="직선 연결선 15"/>
          <p:cNvCxnSpPr>
            <a:stCxn id="13" idx="6"/>
          </p:cNvCxnSpPr>
          <p:nvPr/>
        </p:nvCxnSpPr>
        <p:spPr>
          <a:xfrm flipV="1">
            <a:off x="6437745" y="2792398"/>
            <a:ext cx="240146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3759199" y="2792397"/>
            <a:ext cx="240146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613242" y="2607733"/>
            <a:ext cx="1052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OH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482095" y="2607733"/>
            <a:ext cx="1052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25550" y="3653993"/>
            <a:ext cx="1044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</a:t>
            </a:r>
            <a:r>
              <a:rPr lang="en-US" altLang="ko-KR" dirty="0"/>
              <a:t> </a:t>
            </a:r>
            <a:r>
              <a:rPr lang="en-US" altLang="ko-KR" dirty="0" smtClean="0"/>
              <a:t>Get every possible fragments</a:t>
            </a:r>
          </a:p>
        </p:txBody>
      </p:sp>
      <p:cxnSp>
        <p:nvCxnSpPr>
          <p:cNvPr id="20" name="꺾인 연결선 19"/>
          <p:cNvCxnSpPr/>
          <p:nvPr/>
        </p:nvCxnSpPr>
        <p:spPr>
          <a:xfrm rot="10800000" flipV="1">
            <a:off x="4230254" y="2432058"/>
            <a:ext cx="757381" cy="711321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/>
          <p:nvPr/>
        </p:nvCxnSpPr>
        <p:spPr>
          <a:xfrm rot="10800000" flipV="1">
            <a:off x="4839849" y="2432058"/>
            <a:ext cx="757381" cy="711321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/>
          <p:nvPr/>
        </p:nvCxnSpPr>
        <p:spPr>
          <a:xfrm rot="10800000" flipV="1">
            <a:off x="5454069" y="2432059"/>
            <a:ext cx="757381" cy="711321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3685308" y="2318327"/>
            <a:ext cx="6096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6336145" y="3241964"/>
            <a:ext cx="51723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25550" y="5260533"/>
            <a:ext cx="1044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</a:t>
            </a:r>
            <a:r>
              <a:rPr lang="en-US" altLang="ko-KR" dirty="0"/>
              <a:t> </a:t>
            </a:r>
            <a:r>
              <a:rPr lang="en-US" altLang="ko-KR" dirty="0" smtClean="0"/>
              <a:t>Calculate mass for every fragments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666187" y="4608945"/>
            <a:ext cx="2179777" cy="14870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 : 71.03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 : 97.05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 : 156.10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666187" y="4463418"/>
            <a:ext cx="1330031" cy="29105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Table is given!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732701"/>
              </p:ext>
            </p:extLst>
          </p:nvPr>
        </p:nvGraphicFramePr>
        <p:xfrm>
          <a:off x="498764" y="5629865"/>
          <a:ext cx="6825668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3541105517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3451944415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105812514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2136969638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3666613419"/>
                    </a:ext>
                  </a:extLst>
                </a:gridCol>
              </a:tblGrid>
              <a:tr h="342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b-ion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: mass+1.00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98.05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254.15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325.18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396.21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633832"/>
                  </a:ext>
                </a:extLst>
              </a:tr>
              <a:tr h="342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y-ion :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mass+19.01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90.04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389980"/>
                  </a:ext>
                </a:extLst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507148"/>
              </p:ext>
            </p:extLst>
          </p:nvPr>
        </p:nvGraphicFramePr>
        <p:xfrm>
          <a:off x="1246909" y="4336896"/>
          <a:ext cx="6077525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5505">
                  <a:extLst>
                    <a:ext uri="{9D8B030D-6E8A-4147-A177-3AD203B41FA5}">
                      <a16:colId xmlns:a16="http://schemas.microsoft.com/office/drawing/2014/main" val="3716591858"/>
                    </a:ext>
                  </a:extLst>
                </a:gridCol>
                <a:gridCol w="1215505">
                  <a:extLst>
                    <a:ext uri="{9D8B030D-6E8A-4147-A177-3AD203B41FA5}">
                      <a16:colId xmlns:a16="http://schemas.microsoft.com/office/drawing/2014/main" val="3541105517"/>
                    </a:ext>
                  </a:extLst>
                </a:gridCol>
                <a:gridCol w="1215505">
                  <a:extLst>
                    <a:ext uri="{9D8B030D-6E8A-4147-A177-3AD203B41FA5}">
                      <a16:colId xmlns:a16="http://schemas.microsoft.com/office/drawing/2014/main" val="105812514"/>
                    </a:ext>
                  </a:extLst>
                </a:gridCol>
                <a:gridCol w="1215505">
                  <a:extLst>
                    <a:ext uri="{9D8B030D-6E8A-4147-A177-3AD203B41FA5}">
                      <a16:colId xmlns:a16="http://schemas.microsoft.com/office/drawing/2014/main" val="2136969638"/>
                    </a:ext>
                  </a:extLst>
                </a:gridCol>
                <a:gridCol w="1215505">
                  <a:extLst>
                    <a:ext uri="{9D8B030D-6E8A-4147-A177-3AD203B41FA5}">
                      <a16:colId xmlns:a16="http://schemas.microsoft.com/office/drawing/2014/main" val="3669601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b-ion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PRAA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633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y-ion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RAA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PRAA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389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782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6594763" y="3202918"/>
            <a:ext cx="729672" cy="3723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y-ion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223490" y="1968210"/>
            <a:ext cx="729672" cy="3723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b-ion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Abstract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9823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25550" y="1266093"/>
            <a:ext cx="1044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</a:t>
            </a:r>
            <a:r>
              <a:rPr lang="en-US" altLang="ko-KR" dirty="0"/>
              <a:t> </a:t>
            </a:r>
            <a:r>
              <a:rPr lang="en-US" altLang="ko-KR" dirty="0" smtClean="0"/>
              <a:t>Then, how to tokenize, and create some numeric tensor from this?</a:t>
            </a:r>
          </a:p>
        </p:txBody>
      </p:sp>
      <p:sp>
        <p:nvSpPr>
          <p:cNvPr id="4" name="타원 3"/>
          <p:cNvSpPr/>
          <p:nvPr/>
        </p:nvSpPr>
        <p:spPr>
          <a:xfrm>
            <a:off x="3999345" y="2533781"/>
            <a:ext cx="609600" cy="517237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608945" y="2533780"/>
            <a:ext cx="609600" cy="517237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5218545" y="2533781"/>
            <a:ext cx="609600" cy="517237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5828145" y="2533780"/>
            <a:ext cx="609600" cy="517237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6" name="직선 연결선 15"/>
          <p:cNvCxnSpPr>
            <a:stCxn id="13" idx="6"/>
          </p:cNvCxnSpPr>
          <p:nvPr/>
        </p:nvCxnSpPr>
        <p:spPr>
          <a:xfrm flipV="1">
            <a:off x="6437745" y="2792398"/>
            <a:ext cx="240146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3759199" y="2792397"/>
            <a:ext cx="240146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613242" y="2607733"/>
            <a:ext cx="1052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OH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482095" y="2607733"/>
            <a:ext cx="1052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25550" y="3653993"/>
            <a:ext cx="1044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</a:t>
            </a:r>
            <a:r>
              <a:rPr lang="en-US" altLang="ko-KR" dirty="0"/>
              <a:t> </a:t>
            </a:r>
            <a:r>
              <a:rPr lang="en-US" altLang="ko-KR" dirty="0" smtClean="0"/>
              <a:t>Get every possible fragments</a:t>
            </a:r>
          </a:p>
        </p:txBody>
      </p:sp>
      <p:cxnSp>
        <p:nvCxnSpPr>
          <p:cNvPr id="20" name="꺾인 연결선 19"/>
          <p:cNvCxnSpPr/>
          <p:nvPr/>
        </p:nvCxnSpPr>
        <p:spPr>
          <a:xfrm rot="10800000" flipV="1">
            <a:off x="4230254" y="2432058"/>
            <a:ext cx="757381" cy="711321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/>
          <p:nvPr/>
        </p:nvCxnSpPr>
        <p:spPr>
          <a:xfrm rot="10800000" flipV="1">
            <a:off x="4839849" y="2432058"/>
            <a:ext cx="757381" cy="711321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/>
          <p:nvPr/>
        </p:nvCxnSpPr>
        <p:spPr>
          <a:xfrm rot="10800000" flipV="1">
            <a:off x="5454069" y="2432059"/>
            <a:ext cx="757381" cy="711321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3685308" y="2318327"/>
            <a:ext cx="6096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6336145" y="3241964"/>
            <a:ext cx="51723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25550" y="5260533"/>
            <a:ext cx="1044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</a:t>
            </a:r>
            <a:r>
              <a:rPr lang="en-US" altLang="ko-KR" dirty="0"/>
              <a:t> </a:t>
            </a:r>
            <a:r>
              <a:rPr lang="en-US" altLang="ko-KR" dirty="0" smtClean="0"/>
              <a:t>Calculate mass for every fragments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666187" y="4608945"/>
            <a:ext cx="2179777" cy="14870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 : 71.03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 : 97.05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 : 156.10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666187" y="4463418"/>
            <a:ext cx="1330031" cy="29105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Table is given!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206666"/>
              </p:ext>
            </p:extLst>
          </p:nvPr>
        </p:nvGraphicFramePr>
        <p:xfrm>
          <a:off x="498764" y="5629865"/>
          <a:ext cx="6825668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3541105517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3451944415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105812514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2136969638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3666613419"/>
                    </a:ext>
                  </a:extLst>
                </a:gridCol>
              </a:tblGrid>
              <a:tr h="342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b-ion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: mass+1.00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98.05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254.15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325.18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396.21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633832"/>
                  </a:ext>
                </a:extLst>
              </a:tr>
              <a:tr h="342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y-ion :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mass+19.01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90.04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161.07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317.17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414.22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389980"/>
                  </a:ext>
                </a:extLst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1246909" y="4336896"/>
          <a:ext cx="6077525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5505">
                  <a:extLst>
                    <a:ext uri="{9D8B030D-6E8A-4147-A177-3AD203B41FA5}">
                      <a16:colId xmlns:a16="http://schemas.microsoft.com/office/drawing/2014/main" val="3716591858"/>
                    </a:ext>
                  </a:extLst>
                </a:gridCol>
                <a:gridCol w="1215505">
                  <a:extLst>
                    <a:ext uri="{9D8B030D-6E8A-4147-A177-3AD203B41FA5}">
                      <a16:colId xmlns:a16="http://schemas.microsoft.com/office/drawing/2014/main" val="3541105517"/>
                    </a:ext>
                  </a:extLst>
                </a:gridCol>
                <a:gridCol w="1215505">
                  <a:extLst>
                    <a:ext uri="{9D8B030D-6E8A-4147-A177-3AD203B41FA5}">
                      <a16:colId xmlns:a16="http://schemas.microsoft.com/office/drawing/2014/main" val="105812514"/>
                    </a:ext>
                  </a:extLst>
                </a:gridCol>
                <a:gridCol w="1215505">
                  <a:extLst>
                    <a:ext uri="{9D8B030D-6E8A-4147-A177-3AD203B41FA5}">
                      <a16:colId xmlns:a16="http://schemas.microsoft.com/office/drawing/2014/main" val="2136969638"/>
                    </a:ext>
                  </a:extLst>
                </a:gridCol>
                <a:gridCol w="1215505">
                  <a:extLst>
                    <a:ext uri="{9D8B030D-6E8A-4147-A177-3AD203B41FA5}">
                      <a16:colId xmlns:a16="http://schemas.microsoft.com/office/drawing/2014/main" val="3669601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b-ion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PRAA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633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y-ion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RAA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PRAA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389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753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6594763" y="3202918"/>
            <a:ext cx="729672" cy="3723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y-ion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223490" y="1968210"/>
            <a:ext cx="729672" cy="3723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b-ion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Abstract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9823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25550" y="1266093"/>
            <a:ext cx="1044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</a:t>
            </a:r>
            <a:r>
              <a:rPr lang="en-US" altLang="ko-KR" dirty="0"/>
              <a:t> </a:t>
            </a:r>
            <a:r>
              <a:rPr lang="en-US" altLang="ko-KR" dirty="0" smtClean="0"/>
              <a:t>Then, how to tokenize, and create some numeric tensor from this?</a:t>
            </a:r>
          </a:p>
        </p:txBody>
      </p:sp>
      <p:sp>
        <p:nvSpPr>
          <p:cNvPr id="4" name="타원 3"/>
          <p:cNvSpPr/>
          <p:nvPr/>
        </p:nvSpPr>
        <p:spPr>
          <a:xfrm>
            <a:off x="3999345" y="2533781"/>
            <a:ext cx="609600" cy="517237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608945" y="2533780"/>
            <a:ext cx="609600" cy="517237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5218545" y="2533781"/>
            <a:ext cx="609600" cy="517237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5828145" y="2533780"/>
            <a:ext cx="609600" cy="517237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6" name="직선 연결선 15"/>
          <p:cNvCxnSpPr>
            <a:stCxn id="13" idx="6"/>
          </p:cNvCxnSpPr>
          <p:nvPr/>
        </p:nvCxnSpPr>
        <p:spPr>
          <a:xfrm flipV="1">
            <a:off x="6437745" y="2792398"/>
            <a:ext cx="240146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3759199" y="2792397"/>
            <a:ext cx="240146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613242" y="2607733"/>
            <a:ext cx="1052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OH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482095" y="2607733"/>
            <a:ext cx="1052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25550" y="3653993"/>
            <a:ext cx="1044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</a:t>
            </a:r>
            <a:r>
              <a:rPr lang="en-US" altLang="ko-KR" dirty="0"/>
              <a:t> </a:t>
            </a:r>
            <a:r>
              <a:rPr lang="en-US" altLang="ko-KR" dirty="0" smtClean="0"/>
              <a:t>Get every possible fragments</a:t>
            </a:r>
          </a:p>
        </p:txBody>
      </p:sp>
      <p:cxnSp>
        <p:nvCxnSpPr>
          <p:cNvPr id="20" name="꺾인 연결선 19"/>
          <p:cNvCxnSpPr/>
          <p:nvPr/>
        </p:nvCxnSpPr>
        <p:spPr>
          <a:xfrm rot="10800000" flipV="1">
            <a:off x="4230254" y="2432058"/>
            <a:ext cx="757381" cy="711321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/>
          <p:nvPr/>
        </p:nvCxnSpPr>
        <p:spPr>
          <a:xfrm rot="10800000" flipV="1">
            <a:off x="4839849" y="2432058"/>
            <a:ext cx="757381" cy="711321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/>
          <p:nvPr/>
        </p:nvCxnSpPr>
        <p:spPr>
          <a:xfrm rot="10800000" flipV="1">
            <a:off x="5454069" y="2432059"/>
            <a:ext cx="757381" cy="711321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3685308" y="2318327"/>
            <a:ext cx="6096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6336145" y="3241964"/>
            <a:ext cx="51723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25550" y="5260533"/>
            <a:ext cx="1044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</a:t>
            </a:r>
            <a:r>
              <a:rPr lang="en-US" altLang="ko-KR" dirty="0"/>
              <a:t> </a:t>
            </a:r>
            <a:r>
              <a:rPr lang="en-US" altLang="ko-KR" dirty="0" smtClean="0"/>
              <a:t>Calculate mass for every fragments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666187" y="4608945"/>
            <a:ext cx="2179777" cy="14870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 : 71.03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 : 97.05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 : 156.10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666187" y="4463418"/>
            <a:ext cx="1330031" cy="29105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Table is given!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27329"/>
              </p:ext>
            </p:extLst>
          </p:nvPr>
        </p:nvGraphicFramePr>
        <p:xfrm>
          <a:off x="498764" y="5629865"/>
          <a:ext cx="6825668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3541105517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3451944415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105812514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2136969638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3666613419"/>
                    </a:ext>
                  </a:extLst>
                </a:gridCol>
              </a:tblGrid>
              <a:tr h="342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b-ion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: mass+1.00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98.05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254.15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325.18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396.21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633832"/>
                  </a:ext>
                </a:extLst>
              </a:tr>
              <a:tr h="342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y-ion :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mass+19.01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90.04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161.07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317.17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414.22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389980"/>
                  </a:ext>
                </a:extLst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1246909" y="4336896"/>
          <a:ext cx="6077525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5505">
                  <a:extLst>
                    <a:ext uri="{9D8B030D-6E8A-4147-A177-3AD203B41FA5}">
                      <a16:colId xmlns:a16="http://schemas.microsoft.com/office/drawing/2014/main" val="3716591858"/>
                    </a:ext>
                  </a:extLst>
                </a:gridCol>
                <a:gridCol w="1215505">
                  <a:extLst>
                    <a:ext uri="{9D8B030D-6E8A-4147-A177-3AD203B41FA5}">
                      <a16:colId xmlns:a16="http://schemas.microsoft.com/office/drawing/2014/main" val="3541105517"/>
                    </a:ext>
                  </a:extLst>
                </a:gridCol>
                <a:gridCol w="1215505">
                  <a:extLst>
                    <a:ext uri="{9D8B030D-6E8A-4147-A177-3AD203B41FA5}">
                      <a16:colId xmlns:a16="http://schemas.microsoft.com/office/drawing/2014/main" val="105812514"/>
                    </a:ext>
                  </a:extLst>
                </a:gridCol>
                <a:gridCol w="1215505">
                  <a:extLst>
                    <a:ext uri="{9D8B030D-6E8A-4147-A177-3AD203B41FA5}">
                      <a16:colId xmlns:a16="http://schemas.microsoft.com/office/drawing/2014/main" val="2136969638"/>
                    </a:ext>
                  </a:extLst>
                </a:gridCol>
                <a:gridCol w="1215505">
                  <a:extLst>
                    <a:ext uri="{9D8B030D-6E8A-4147-A177-3AD203B41FA5}">
                      <a16:colId xmlns:a16="http://schemas.microsoft.com/office/drawing/2014/main" val="3669601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b-ion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PRAA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633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y-ion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RAA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PRAA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389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751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700432"/>
              </p:ext>
            </p:extLst>
          </p:nvPr>
        </p:nvGraphicFramePr>
        <p:xfrm>
          <a:off x="925550" y="1242593"/>
          <a:ext cx="6825668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3541105517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3451944415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105812514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2136969638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3666613419"/>
                    </a:ext>
                  </a:extLst>
                </a:gridCol>
              </a:tblGrid>
              <a:tr h="342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b-ion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: mass+1.00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98.05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254.15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325.18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396.21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633832"/>
                  </a:ext>
                </a:extLst>
              </a:tr>
              <a:tr h="342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y-ion :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mass+19.01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90.04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161.07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317.17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414.22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38998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3072984" y="2595418"/>
            <a:ext cx="5698836" cy="3805382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072984" y="2469573"/>
            <a:ext cx="1397416" cy="2459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output tensor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811946"/>
              </p:ext>
            </p:extLst>
          </p:nvPr>
        </p:nvGraphicFramePr>
        <p:xfrm>
          <a:off x="3592946" y="2841336"/>
          <a:ext cx="3038763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2921">
                  <a:extLst>
                    <a:ext uri="{9D8B030D-6E8A-4147-A177-3AD203B41FA5}">
                      <a16:colId xmlns:a16="http://schemas.microsoft.com/office/drawing/2014/main" val="4029475167"/>
                    </a:ext>
                  </a:extLst>
                </a:gridCol>
                <a:gridCol w="1012921">
                  <a:extLst>
                    <a:ext uri="{9D8B030D-6E8A-4147-A177-3AD203B41FA5}">
                      <a16:colId xmlns:a16="http://schemas.microsoft.com/office/drawing/2014/main" val="553584329"/>
                    </a:ext>
                  </a:extLst>
                </a:gridCol>
                <a:gridCol w="1012921">
                  <a:extLst>
                    <a:ext uri="{9D8B030D-6E8A-4147-A177-3AD203B41FA5}">
                      <a16:colId xmlns:a16="http://schemas.microsoft.com/office/drawing/2014/main" val="34272106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CHARGE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42276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822853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Abstract</a:t>
            </a:r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9823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80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989817"/>
              </p:ext>
            </p:extLst>
          </p:nvPr>
        </p:nvGraphicFramePr>
        <p:xfrm>
          <a:off x="925550" y="1242593"/>
          <a:ext cx="6825668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3541105517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3451944415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105812514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2136969638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3666613419"/>
                    </a:ext>
                  </a:extLst>
                </a:gridCol>
              </a:tblGrid>
              <a:tr h="342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b-ion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: mass+1.00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98.05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254.15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325.18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396.21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633832"/>
                  </a:ext>
                </a:extLst>
              </a:tr>
              <a:tr h="342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y-ion :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mass+19.01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90.04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161.07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317.17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414.22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38998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3072984" y="2595418"/>
            <a:ext cx="5698836" cy="3805382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072984" y="2469573"/>
            <a:ext cx="1397416" cy="2459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output tensor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413955"/>
              </p:ext>
            </p:extLst>
          </p:nvPr>
        </p:nvGraphicFramePr>
        <p:xfrm>
          <a:off x="3592946" y="2841336"/>
          <a:ext cx="3038763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2921">
                  <a:extLst>
                    <a:ext uri="{9D8B030D-6E8A-4147-A177-3AD203B41FA5}">
                      <a16:colId xmlns:a16="http://schemas.microsoft.com/office/drawing/2014/main" val="4029475167"/>
                    </a:ext>
                  </a:extLst>
                </a:gridCol>
                <a:gridCol w="1012921">
                  <a:extLst>
                    <a:ext uri="{9D8B030D-6E8A-4147-A177-3AD203B41FA5}">
                      <a16:colId xmlns:a16="http://schemas.microsoft.com/office/drawing/2014/main" val="553584329"/>
                    </a:ext>
                  </a:extLst>
                </a:gridCol>
                <a:gridCol w="1012921">
                  <a:extLst>
                    <a:ext uri="{9D8B030D-6E8A-4147-A177-3AD203B41FA5}">
                      <a16:colId xmlns:a16="http://schemas.microsoft.com/office/drawing/2014/main" val="34272106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CHARGE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422768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822853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512847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Abstract</a:t>
            </a:r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9823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40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651104"/>
              </p:ext>
            </p:extLst>
          </p:nvPr>
        </p:nvGraphicFramePr>
        <p:xfrm>
          <a:off x="925550" y="1242593"/>
          <a:ext cx="6825668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3541105517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3451944415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105812514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2136969638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3666613419"/>
                    </a:ext>
                  </a:extLst>
                </a:gridCol>
              </a:tblGrid>
              <a:tr h="342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b-ion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: mass+1.00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98.05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254.15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325.18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396.21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633832"/>
                  </a:ext>
                </a:extLst>
              </a:tr>
              <a:tr h="342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y-ion :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mass+19.01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90.04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161.07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317.17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414.22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38998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3072984" y="2595418"/>
            <a:ext cx="5698836" cy="3805382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072984" y="2469573"/>
            <a:ext cx="1397416" cy="2459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output tensor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369964"/>
              </p:ext>
            </p:extLst>
          </p:nvPr>
        </p:nvGraphicFramePr>
        <p:xfrm>
          <a:off x="3592946" y="2841336"/>
          <a:ext cx="3038763" cy="1219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2921">
                  <a:extLst>
                    <a:ext uri="{9D8B030D-6E8A-4147-A177-3AD203B41FA5}">
                      <a16:colId xmlns:a16="http://schemas.microsoft.com/office/drawing/2014/main" val="4029475167"/>
                    </a:ext>
                  </a:extLst>
                </a:gridCol>
                <a:gridCol w="1012921">
                  <a:extLst>
                    <a:ext uri="{9D8B030D-6E8A-4147-A177-3AD203B41FA5}">
                      <a16:colId xmlns:a16="http://schemas.microsoft.com/office/drawing/2014/main" val="553584329"/>
                    </a:ext>
                  </a:extLst>
                </a:gridCol>
                <a:gridCol w="1012921">
                  <a:extLst>
                    <a:ext uri="{9D8B030D-6E8A-4147-A177-3AD203B41FA5}">
                      <a16:colId xmlns:a16="http://schemas.microsoft.com/office/drawing/2014/main" val="34272106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CHARGE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422768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822853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5128479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98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832168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Abstract</a:t>
            </a:r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9823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18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358021"/>
              </p:ext>
            </p:extLst>
          </p:nvPr>
        </p:nvGraphicFramePr>
        <p:xfrm>
          <a:off x="925550" y="1242593"/>
          <a:ext cx="6825668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3541105517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3451944415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105812514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2136969638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3666613419"/>
                    </a:ext>
                  </a:extLst>
                </a:gridCol>
              </a:tblGrid>
              <a:tr h="342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b-ion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: mass+1.00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98.05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254.15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325.18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396.21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633832"/>
                  </a:ext>
                </a:extLst>
              </a:tr>
              <a:tr h="342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y-ion :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mass+19.01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90.04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161.07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317.17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414.22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38998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3072984" y="2595418"/>
            <a:ext cx="5698836" cy="3805382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072984" y="2469573"/>
            <a:ext cx="1397416" cy="2459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output tensor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435579"/>
              </p:ext>
            </p:extLst>
          </p:nvPr>
        </p:nvGraphicFramePr>
        <p:xfrm>
          <a:off x="3592946" y="2841336"/>
          <a:ext cx="3038763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2921">
                  <a:extLst>
                    <a:ext uri="{9D8B030D-6E8A-4147-A177-3AD203B41FA5}">
                      <a16:colId xmlns:a16="http://schemas.microsoft.com/office/drawing/2014/main" val="4029475167"/>
                    </a:ext>
                  </a:extLst>
                </a:gridCol>
                <a:gridCol w="1012921">
                  <a:extLst>
                    <a:ext uri="{9D8B030D-6E8A-4147-A177-3AD203B41FA5}">
                      <a16:colId xmlns:a16="http://schemas.microsoft.com/office/drawing/2014/main" val="553584329"/>
                    </a:ext>
                  </a:extLst>
                </a:gridCol>
                <a:gridCol w="1012921">
                  <a:extLst>
                    <a:ext uri="{9D8B030D-6E8A-4147-A177-3AD203B41FA5}">
                      <a16:colId xmlns:a16="http://schemas.microsoft.com/office/drawing/2014/main" val="34272106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CHARGE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422768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822853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5128479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98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832168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161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115551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Abstract</a:t>
            </a:r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9823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44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372112"/>
              </p:ext>
            </p:extLst>
          </p:nvPr>
        </p:nvGraphicFramePr>
        <p:xfrm>
          <a:off x="925550" y="1242593"/>
          <a:ext cx="6825668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3541105517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3451944415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105812514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2136969638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3666613419"/>
                    </a:ext>
                  </a:extLst>
                </a:gridCol>
              </a:tblGrid>
              <a:tr h="342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b-ion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: mass+1.00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98.05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254.15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325.18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396.21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633832"/>
                  </a:ext>
                </a:extLst>
              </a:tr>
              <a:tr h="342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y-ion :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mass+19.01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90.04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161.07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317.17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414.22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38998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3072984" y="2595418"/>
            <a:ext cx="5698836" cy="3805382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072984" y="2469573"/>
            <a:ext cx="1397416" cy="2459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output tensor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718584"/>
              </p:ext>
            </p:extLst>
          </p:nvPr>
        </p:nvGraphicFramePr>
        <p:xfrm>
          <a:off x="3592946" y="2841336"/>
          <a:ext cx="3038763" cy="304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2921">
                  <a:extLst>
                    <a:ext uri="{9D8B030D-6E8A-4147-A177-3AD203B41FA5}">
                      <a16:colId xmlns:a16="http://schemas.microsoft.com/office/drawing/2014/main" val="4029475167"/>
                    </a:ext>
                  </a:extLst>
                </a:gridCol>
                <a:gridCol w="1012921">
                  <a:extLst>
                    <a:ext uri="{9D8B030D-6E8A-4147-A177-3AD203B41FA5}">
                      <a16:colId xmlns:a16="http://schemas.microsoft.com/office/drawing/2014/main" val="553584329"/>
                    </a:ext>
                  </a:extLst>
                </a:gridCol>
                <a:gridCol w="1012921">
                  <a:extLst>
                    <a:ext uri="{9D8B030D-6E8A-4147-A177-3AD203B41FA5}">
                      <a16:colId xmlns:a16="http://schemas.microsoft.com/office/drawing/2014/main" val="34272106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CHARGE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422768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822853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5128479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98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83216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161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115551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254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15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762869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317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17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887037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325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18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4623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396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0253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414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410745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Abstract</a:t>
            </a:r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9823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62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25550" y="1242593"/>
          <a:ext cx="6825668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3541105517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3451944415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105812514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2136969638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3666613419"/>
                    </a:ext>
                  </a:extLst>
                </a:gridCol>
              </a:tblGrid>
              <a:tr h="342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b-ion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: mass+1.00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98.05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254.15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325.18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396.21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633832"/>
                  </a:ext>
                </a:extLst>
              </a:tr>
              <a:tr h="342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y-ion :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mass+19.01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90.04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161.07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317.17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414.22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38998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3072984" y="2595418"/>
            <a:ext cx="5698836" cy="3805382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072984" y="2469573"/>
            <a:ext cx="1397416" cy="2459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output tensor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592946" y="2841336"/>
          <a:ext cx="3038763" cy="304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2921">
                  <a:extLst>
                    <a:ext uri="{9D8B030D-6E8A-4147-A177-3AD203B41FA5}">
                      <a16:colId xmlns:a16="http://schemas.microsoft.com/office/drawing/2014/main" val="4029475167"/>
                    </a:ext>
                  </a:extLst>
                </a:gridCol>
                <a:gridCol w="1012921">
                  <a:extLst>
                    <a:ext uri="{9D8B030D-6E8A-4147-A177-3AD203B41FA5}">
                      <a16:colId xmlns:a16="http://schemas.microsoft.com/office/drawing/2014/main" val="553584329"/>
                    </a:ext>
                  </a:extLst>
                </a:gridCol>
                <a:gridCol w="1012921">
                  <a:extLst>
                    <a:ext uri="{9D8B030D-6E8A-4147-A177-3AD203B41FA5}">
                      <a16:colId xmlns:a16="http://schemas.microsoft.com/office/drawing/2014/main" val="34272106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CHARGE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422768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822853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5128479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98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83216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161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115551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254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15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762869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317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17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887037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325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18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4623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396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0253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414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410745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724072" y="4180670"/>
            <a:ext cx="1237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* batch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Abstract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9823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47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25550" y="1242593"/>
          <a:ext cx="6825668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3541105517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3451944415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105812514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2136969638"/>
                    </a:ext>
                  </a:extLst>
                </a:gridCol>
                <a:gridCol w="1223817">
                  <a:extLst>
                    <a:ext uri="{9D8B030D-6E8A-4147-A177-3AD203B41FA5}">
                      <a16:colId xmlns:a16="http://schemas.microsoft.com/office/drawing/2014/main" val="3666613419"/>
                    </a:ext>
                  </a:extLst>
                </a:gridCol>
              </a:tblGrid>
              <a:tr h="342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b-ion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: mass+1.00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98.05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254.15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325.18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396.21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633832"/>
                  </a:ext>
                </a:extLst>
              </a:tr>
              <a:tr h="342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y-ion :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mass+19.01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90.04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161.07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317.17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414.22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389980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3072984" y="2595418"/>
            <a:ext cx="5698836" cy="3805382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072984" y="2469573"/>
            <a:ext cx="1397416" cy="2459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output tensor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592946" y="2841336"/>
          <a:ext cx="3038763" cy="304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2921">
                  <a:extLst>
                    <a:ext uri="{9D8B030D-6E8A-4147-A177-3AD203B41FA5}">
                      <a16:colId xmlns:a16="http://schemas.microsoft.com/office/drawing/2014/main" val="4029475167"/>
                    </a:ext>
                  </a:extLst>
                </a:gridCol>
                <a:gridCol w="1012921">
                  <a:extLst>
                    <a:ext uri="{9D8B030D-6E8A-4147-A177-3AD203B41FA5}">
                      <a16:colId xmlns:a16="http://schemas.microsoft.com/office/drawing/2014/main" val="553584329"/>
                    </a:ext>
                  </a:extLst>
                </a:gridCol>
                <a:gridCol w="1012921">
                  <a:extLst>
                    <a:ext uri="{9D8B030D-6E8A-4147-A177-3AD203B41FA5}">
                      <a16:colId xmlns:a16="http://schemas.microsoft.com/office/drawing/2014/main" val="34272106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CHARGE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422768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822853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5128479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98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83216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161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115551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254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15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762869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317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17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887037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325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18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4623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396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0253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414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410745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724072" y="4180670"/>
            <a:ext cx="1237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* batch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75877" y="6015181"/>
            <a:ext cx="395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</a:t>
            </a:r>
            <a:r>
              <a:rPr lang="en-US" altLang="ko-KR" dirty="0"/>
              <a:t> </a:t>
            </a:r>
            <a:r>
              <a:rPr lang="en-US" altLang="ko-KR" dirty="0" smtClean="0"/>
              <a:t>output is 3-dimensional tensor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Abstract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9823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96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Background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4044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624753" y="940777"/>
            <a:ext cx="2110154" cy="477005"/>
          </a:xfrm>
          <a:prstGeom prst="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Protein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624753" y="1417782"/>
            <a:ext cx="2110154" cy="24938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∙∙∙EKPAARKAI∙∙∙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24753" y="2144169"/>
            <a:ext cx="2110154" cy="477005"/>
          </a:xfrm>
          <a:prstGeom prst="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Peptide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24753" y="2621174"/>
            <a:ext cx="2110154" cy="24938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PAAR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4" idx="2"/>
            <a:endCxn id="6" idx="0"/>
          </p:cNvCxnSpPr>
          <p:nvPr/>
        </p:nvCxnSpPr>
        <p:spPr>
          <a:xfrm>
            <a:off x="5679830" y="1667164"/>
            <a:ext cx="0" cy="4770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679830" y="1740898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digestion</a:t>
            </a:r>
            <a:endParaRPr lang="ko-KR" altLang="en-US" sz="1400" dirty="0"/>
          </a:p>
        </p:txBody>
      </p:sp>
      <p:cxnSp>
        <p:nvCxnSpPr>
          <p:cNvPr id="11" name="직선 화살표 연결선 10"/>
          <p:cNvCxnSpPr>
            <a:endCxn id="13" idx="0"/>
          </p:cNvCxnSpPr>
          <p:nvPr/>
        </p:nvCxnSpPr>
        <p:spPr>
          <a:xfrm flipH="1">
            <a:off x="4382120" y="2870556"/>
            <a:ext cx="1297710" cy="5166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30975" y="3039784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Fragmentation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3327043" y="3387171"/>
            <a:ext cx="2110154" cy="477005"/>
          </a:xfrm>
          <a:prstGeom prst="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b-ion Fragments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327043" y="3864176"/>
            <a:ext cx="2110154" cy="24938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P, PA, PAA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890135" y="3387171"/>
            <a:ext cx="2110154" cy="477005"/>
          </a:xfrm>
          <a:prstGeom prst="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y-ion Fragments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890135" y="3864176"/>
            <a:ext cx="2110154" cy="24938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R, AR, AAR</a:t>
            </a:r>
            <a:endParaRPr lang="ko-KR" altLang="en-US" dirty="0">
              <a:solidFill>
                <a:srgbClr val="0070C0"/>
              </a:solidFill>
            </a:endParaRPr>
          </a:p>
        </p:txBody>
      </p:sp>
      <p:cxnSp>
        <p:nvCxnSpPr>
          <p:cNvPr id="17" name="직선 화살표 연결선 16"/>
          <p:cNvCxnSpPr>
            <a:stCxn id="7" idx="2"/>
            <a:endCxn id="15" idx="0"/>
          </p:cNvCxnSpPr>
          <p:nvPr/>
        </p:nvCxnSpPr>
        <p:spPr>
          <a:xfrm>
            <a:off x="5679830" y="2870556"/>
            <a:ext cx="1265382" cy="5166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4382120" y="4113558"/>
            <a:ext cx="0" cy="4770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6945212" y="4113558"/>
            <a:ext cx="0" cy="4770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857793" y="4224391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Mass spectrometry</a:t>
            </a:r>
            <a:endParaRPr lang="ko-KR" altLang="en-US" sz="1400" dirty="0"/>
          </a:p>
        </p:txBody>
      </p:sp>
      <p:sp>
        <p:nvSpPr>
          <p:cNvPr id="70" name="직사각형 69"/>
          <p:cNvSpPr/>
          <p:nvPr/>
        </p:nvSpPr>
        <p:spPr>
          <a:xfrm>
            <a:off x="3001818" y="4765964"/>
            <a:ext cx="5301673" cy="173643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2329962" y="4844472"/>
            <a:ext cx="923636" cy="230909"/>
          </a:xfrm>
          <a:prstGeom prst="rect">
            <a:avLst/>
          </a:prstGeom>
          <a:solidFill>
            <a:srgbClr val="FFE7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Intensity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7934037" y="6373091"/>
            <a:ext cx="488993" cy="230909"/>
          </a:xfrm>
          <a:prstGeom prst="rect">
            <a:avLst/>
          </a:prstGeom>
          <a:solidFill>
            <a:srgbClr val="FFE7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m/z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73" name="직선 연결선 72"/>
          <p:cNvCxnSpPr/>
          <p:nvPr/>
        </p:nvCxnSpPr>
        <p:spPr>
          <a:xfrm>
            <a:off x="4017818" y="5846618"/>
            <a:ext cx="0" cy="52647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5416059" y="5624945"/>
            <a:ext cx="0" cy="7481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6962616" y="5698836"/>
            <a:ext cx="0" cy="6742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4262583" y="5975927"/>
            <a:ext cx="0" cy="39716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5679830" y="5449455"/>
            <a:ext cx="0" cy="92363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7242907" y="5532582"/>
            <a:ext cx="0" cy="84050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7118571" y="5911273"/>
            <a:ext cx="0" cy="4433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5933298" y="5975927"/>
            <a:ext cx="0" cy="3971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4721735" y="6128327"/>
            <a:ext cx="0" cy="2493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 81"/>
          <p:cNvCxnSpPr/>
          <p:nvPr/>
        </p:nvCxnSpPr>
        <p:spPr>
          <a:xfrm>
            <a:off x="3241964" y="4959927"/>
            <a:ext cx="4913745" cy="1413164"/>
          </a:xfrm>
          <a:prstGeom prst="bentConnector3">
            <a:avLst>
              <a:gd name="adj1" fmla="val 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6408970" y="6128327"/>
            <a:ext cx="0" cy="2447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03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Sequence Tokenizer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2224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5550" y="1266093"/>
            <a:ext cx="1044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</a:t>
            </a:r>
            <a:r>
              <a:rPr lang="en-US" altLang="ko-KR" dirty="0"/>
              <a:t> </a:t>
            </a:r>
            <a:r>
              <a:rPr lang="en-US" altLang="ko-KR" dirty="0" smtClean="0"/>
              <a:t>Tokenizer Inputs : A single sequence, and charge pair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5550" y="2154385"/>
            <a:ext cx="1044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</a:t>
            </a:r>
            <a:r>
              <a:rPr lang="en-US" altLang="ko-KR" dirty="0"/>
              <a:t> </a:t>
            </a:r>
            <a:r>
              <a:rPr lang="en-US" altLang="ko-KR" dirty="0" smtClean="0"/>
              <a:t>Tokenizer output : 2-dimensional matrix, having information about a single sequence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25550" y="3042677"/>
            <a:ext cx="1044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</a:t>
            </a:r>
            <a:r>
              <a:rPr lang="en-US" altLang="ko-KR" dirty="0"/>
              <a:t> </a:t>
            </a:r>
            <a:r>
              <a:rPr lang="en-US" altLang="ko-KR" dirty="0" smtClean="0"/>
              <a:t>Post processing : we will call tokenizer iteratively, append each result then transform to tensor</a:t>
            </a:r>
          </a:p>
        </p:txBody>
      </p:sp>
    </p:spTree>
    <p:extLst>
      <p:ext uri="{BB962C8B-B14F-4D97-AF65-F5344CB8AC3E}">
        <p14:creationId xmlns:p14="http://schemas.microsoft.com/office/powerpoint/2010/main" val="155961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Sequence Tokenizer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2224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5550" y="1266093"/>
            <a:ext cx="1044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</a:t>
            </a:r>
            <a:r>
              <a:rPr lang="en-US" altLang="ko-KR" dirty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Tokenizer Inputs</a:t>
            </a:r>
            <a:r>
              <a:rPr lang="en-US" altLang="ko-KR" dirty="0" smtClean="0"/>
              <a:t> : A single sequence, and charge pair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5550" y="2154385"/>
            <a:ext cx="1044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</a:t>
            </a:r>
            <a:r>
              <a:rPr lang="en-US" altLang="ko-KR" dirty="0"/>
              <a:t> </a:t>
            </a:r>
            <a:r>
              <a:rPr lang="en-US" altLang="ko-KR" dirty="0" smtClean="0"/>
              <a:t>Tokenizer output : 2-dimensional matrix, having information about a single sequence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25550" y="3042677"/>
            <a:ext cx="1044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</a:t>
            </a:r>
            <a:r>
              <a:rPr lang="en-US" altLang="ko-KR" dirty="0"/>
              <a:t> </a:t>
            </a:r>
            <a:r>
              <a:rPr lang="en-US" altLang="ko-KR" dirty="0" smtClean="0"/>
              <a:t>Post processing : we will call tokenizer iteratively, append each result then transform to tensor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900218" y="1635425"/>
            <a:ext cx="4184073" cy="518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‘PRAA’ , 4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35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Sequence Tokenizer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2224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5550" y="1266093"/>
            <a:ext cx="1044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</a:t>
            </a:r>
            <a:r>
              <a:rPr lang="en-US" altLang="ko-KR" dirty="0"/>
              <a:t> </a:t>
            </a:r>
            <a:r>
              <a:rPr lang="en-US" altLang="ko-KR" dirty="0" smtClean="0"/>
              <a:t>Tokenizer Inputs : A single sequence, and charge pair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5550" y="2154385"/>
            <a:ext cx="1044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</a:t>
            </a:r>
            <a:r>
              <a:rPr lang="en-US" altLang="ko-KR" dirty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Tokenizer output</a:t>
            </a:r>
            <a:r>
              <a:rPr lang="en-US" altLang="ko-KR" dirty="0" smtClean="0"/>
              <a:t> : 2-dimensional matrix, having information about a single sequence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25550" y="3042677"/>
            <a:ext cx="1044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</a:t>
            </a:r>
            <a:r>
              <a:rPr lang="en-US" altLang="ko-KR" dirty="0"/>
              <a:t> </a:t>
            </a:r>
            <a:r>
              <a:rPr lang="en-US" altLang="ko-KR" dirty="0" smtClean="0"/>
              <a:t>Post processing : we will call tokenizer iteratively, append each result then transform to tensor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53234"/>
              </p:ext>
            </p:extLst>
          </p:nvPr>
        </p:nvGraphicFramePr>
        <p:xfrm>
          <a:off x="2586183" y="3524827"/>
          <a:ext cx="3038763" cy="304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2921">
                  <a:extLst>
                    <a:ext uri="{9D8B030D-6E8A-4147-A177-3AD203B41FA5}">
                      <a16:colId xmlns:a16="http://schemas.microsoft.com/office/drawing/2014/main" val="4029475167"/>
                    </a:ext>
                  </a:extLst>
                </a:gridCol>
                <a:gridCol w="1012921">
                  <a:extLst>
                    <a:ext uri="{9D8B030D-6E8A-4147-A177-3AD203B41FA5}">
                      <a16:colId xmlns:a16="http://schemas.microsoft.com/office/drawing/2014/main" val="553584329"/>
                    </a:ext>
                  </a:extLst>
                </a:gridCol>
                <a:gridCol w="1012921">
                  <a:extLst>
                    <a:ext uri="{9D8B030D-6E8A-4147-A177-3AD203B41FA5}">
                      <a16:colId xmlns:a16="http://schemas.microsoft.com/office/drawing/2014/main" val="34272106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422768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822853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5128479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98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83216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161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115551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254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15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762869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317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17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887037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325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18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4623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396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0253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414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4107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477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Sequence Tokenizer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2224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5550" y="1266093"/>
            <a:ext cx="1044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</a:t>
            </a:r>
            <a:r>
              <a:rPr lang="en-US" altLang="ko-KR" dirty="0"/>
              <a:t> </a:t>
            </a:r>
            <a:r>
              <a:rPr lang="en-US" altLang="ko-KR" dirty="0" smtClean="0"/>
              <a:t>Tokenizer Inputs : A single sequence, and charge pair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5550" y="2154385"/>
            <a:ext cx="1044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</a:t>
            </a:r>
            <a:r>
              <a:rPr lang="en-US" altLang="ko-KR" dirty="0"/>
              <a:t> </a:t>
            </a:r>
            <a:r>
              <a:rPr lang="en-US" altLang="ko-KR" dirty="0" smtClean="0"/>
              <a:t>Tokenizer output : 2-dimensional matrix, having information about a single sequence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25550" y="3042677"/>
            <a:ext cx="1044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</a:t>
            </a:r>
            <a:r>
              <a:rPr lang="en-US" altLang="ko-KR" dirty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Post processing </a:t>
            </a:r>
            <a:r>
              <a:rPr lang="en-US" altLang="ko-KR" dirty="0" smtClean="0"/>
              <a:t>: we will call tokenizer iteratively, append each result then transform to tensor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900218" y="1635425"/>
            <a:ext cx="4184073" cy="518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[ ‘ABCD’ ] , 4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586183" y="3524827"/>
          <a:ext cx="3038763" cy="304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2921">
                  <a:extLst>
                    <a:ext uri="{9D8B030D-6E8A-4147-A177-3AD203B41FA5}">
                      <a16:colId xmlns:a16="http://schemas.microsoft.com/office/drawing/2014/main" val="4029475167"/>
                    </a:ext>
                  </a:extLst>
                </a:gridCol>
                <a:gridCol w="1012921">
                  <a:extLst>
                    <a:ext uri="{9D8B030D-6E8A-4147-A177-3AD203B41FA5}">
                      <a16:colId xmlns:a16="http://schemas.microsoft.com/office/drawing/2014/main" val="553584329"/>
                    </a:ext>
                  </a:extLst>
                </a:gridCol>
                <a:gridCol w="1012921">
                  <a:extLst>
                    <a:ext uri="{9D8B030D-6E8A-4147-A177-3AD203B41FA5}">
                      <a16:colId xmlns:a16="http://schemas.microsoft.com/office/drawing/2014/main" val="34272106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422768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822853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5128479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98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83216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161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115551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254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15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762869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317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17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887037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325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18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4623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396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0253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414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410745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624946" y="4864161"/>
            <a:ext cx="1237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* batch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78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Sequence Tokenizer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2224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5550" y="1266093"/>
            <a:ext cx="1044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</a:t>
            </a:r>
            <a:r>
              <a:rPr lang="en-US" altLang="ko-KR" dirty="0"/>
              <a:t> </a:t>
            </a:r>
            <a:r>
              <a:rPr lang="en-US" altLang="ko-KR" dirty="0" smtClean="0"/>
              <a:t>Why post processing than calculating batch for once ?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586183" y="3524827"/>
          <a:ext cx="3038763" cy="304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2921">
                  <a:extLst>
                    <a:ext uri="{9D8B030D-6E8A-4147-A177-3AD203B41FA5}">
                      <a16:colId xmlns:a16="http://schemas.microsoft.com/office/drawing/2014/main" val="4029475167"/>
                    </a:ext>
                  </a:extLst>
                </a:gridCol>
                <a:gridCol w="1012921">
                  <a:extLst>
                    <a:ext uri="{9D8B030D-6E8A-4147-A177-3AD203B41FA5}">
                      <a16:colId xmlns:a16="http://schemas.microsoft.com/office/drawing/2014/main" val="553584329"/>
                    </a:ext>
                  </a:extLst>
                </a:gridCol>
                <a:gridCol w="1012921">
                  <a:extLst>
                    <a:ext uri="{9D8B030D-6E8A-4147-A177-3AD203B41FA5}">
                      <a16:colId xmlns:a16="http://schemas.microsoft.com/office/drawing/2014/main" val="34272106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422768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822853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5128479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98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83216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161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115551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254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15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762869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317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17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887037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325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18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4623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396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0253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414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410745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624946" y="4864161"/>
            <a:ext cx="1237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* batch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60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 Flow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4574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44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Background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4044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624753" y="940777"/>
            <a:ext cx="2110154" cy="477005"/>
          </a:xfrm>
          <a:prstGeom prst="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Protein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624753" y="1417782"/>
            <a:ext cx="2110154" cy="24938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∙∙∙EKPAARKAI∙∙∙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24753" y="2144169"/>
            <a:ext cx="2110154" cy="477005"/>
          </a:xfrm>
          <a:prstGeom prst="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Peptide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24753" y="2621174"/>
            <a:ext cx="2110154" cy="24938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PAAR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4" idx="2"/>
            <a:endCxn id="6" idx="0"/>
          </p:cNvCxnSpPr>
          <p:nvPr/>
        </p:nvCxnSpPr>
        <p:spPr>
          <a:xfrm>
            <a:off x="5679830" y="1667164"/>
            <a:ext cx="0" cy="4770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679830" y="1740898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digestion</a:t>
            </a:r>
            <a:endParaRPr lang="ko-KR" altLang="en-US" sz="1400" dirty="0"/>
          </a:p>
        </p:txBody>
      </p:sp>
      <p:cxnSp>
        <p:nvCxnSpPr>
          <p:cNvPr id="11" name="직선 화살표 연결선 10"/>
          <p:cNvCxnSpPr>
            <a:endCxn id="13" idx="0"/>
          </p:cNvCxnSpPr>
          <p:nvPr/>
        </p:nvCxnSpPr>
        <p:spPr>
          <a:xfrm flipH="1">
            <a:off x="4382120" y="2870556"/>
            <a:ext cx="1297710" cy="5166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30975" y="3039784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Fragmentation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3327043" y="3387171"/>
            <a:ext cx="2110154" cy="477005"/>
          </a:xfrm>
          <a:prstGeom prst="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b-ion Fragments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327043" y="3864176"/>
            <a:ext cx="2110154" cy="24938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P, PA, PAA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890135" y="3387171"/>
            <a:ext cx="2110154" cy="477005"/>
          </a:xfrm>
          <a:prstGeom prst="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y-ion Fragments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890135" y="3864176"/>
            <a:ext cx="2110154" cy="24938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R, AR, AAR</a:t>
            </a:r>
            <a:endParaRPr lang="ko-KR" altLang="en-US" dirty="0">
              <a:solidFill>
                <a:srgbClr val="0070C0"/>
              </a:solidFill>
            </a:endParaRPr>
          </a:p>
        </p:txBody>
      </p:sp>
      <p:cxnSp>
        <p:nvCxnSpPr>
          <p:cNvPr id="17" name="직선 화살표 연결선 16"/>
          <p:cNvCxnSpPr>
            <a:stCxn id="7" idx="2"/>
            <a:endCxn id="15" idx="0"/>
          </p:cNvCxnSpPr>
          <p:nvPr/>
        </p:nvCxnSpPr>
        <p:spPr>
          <a:xfrm>
            <a:off x="5679830" y="2870556"/>
            <a:ext cx="1265382" cy="5166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4382120" y="4113558"/>
            <a:ext cx="0" cy="4770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6945212" y="4113558"/>
            <a:ext cx="0" cy="4770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857793" y="4224391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Mass spectrometry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3001818" y="4765964"/>
            <a:ext cx="5301673" cy="173643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329962" y="4844472"/>
            <a:ext cx="923636" cy="230909"/>
          </a:xfrm>
          <a:prstGeom prst="rect">
            <a:avLst/>
          </a:prstGeom>
          <a:solidFill>
            <a:srgbClr val="FFE7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Intensity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934037" y="6373091"/>
            <a:ext cx="488993" cy="230909"/>
          </a:xfrm>
          <a:prstGeom prst="rect">
            <a:avLst/>
          </a:prstGeom>
          <a:solidFill>
            <a:srgbClr val="FFE7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m/z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4017818" y="5846618"/>
            <a:ext cx="0" cy="52647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5416059" y="5624945"/>
            <a:ext cx="0" cy="7481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6962616" y="5698836"/>
            <a:ext cx="0" cy="6742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4262583" y="5975927"/>
            <a:ext cx="0" cy="39716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5679830" y="5449455"/>
            <a:ext cx="0" cy="92363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242907" y="5532582"/>
            <a:ext cx="0" cy="84050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7118571" y="5911273"/>
            <a:ext cx="0" cy="4433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5933298" y="5975927"/>
            <a:ext cx="0" cy="3971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4721735" y="6128327"/>
            <a:ext cx="0" cy="2493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/>
          <p:nvPr/>
        </p:nvCxnSpPr>
        <p:spPr>
          <a:xfrm>
            <a:off x="3241964" y="4959927"/>
            <a:ext cx="4913745" cy="1413164"/>
          </a:xfrm>
          <a:prstGeom prst="bentConnector3">
            <a:avLst>
              <a:gd name="adj1" fmla="val 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4403349" y="5860711"/>
            <a:ext cx="636772" cy="1939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</a:rPr>
              <a:t>noise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616242" y="5708073"/>
            <a:ext cx="636772" cy="1939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</a:rPr>
              <a:t>noise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814300" y="5666748"/>
            <a:ext cx="636772" cy="1939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</a:rPr>
              <a:t>noise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6408970" y="6128327"/>
            <a:ext cx="0" cy="2447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6082944" y="5876636"/>
            <a:ext cx="636772" cy="1939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</a:rPr>
              <a:t>noise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543636" y="4890715"/>
            <a:ext cx="3038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 </a:t>
            </a:r>
            <a:r>
              <a:rPr lang="en-US" altLang="ko-KR" dirty="0" smtClean="0"/>
              <a:t>Noises Disturb analysis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325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Background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4044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624753" y="940777"/>
            <a:ext cx="2110154" cy="477005"/>
          </a:xfrm>
          <a:prstGeom prst="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Protein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624753" y="1417782"/>
            <a:ext cx="2110154" cy="24938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∙∙∙EKPAARKAI∙∙∙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24753" y="2144169"/>
            <a:ext cx="2110154" cy="477005"/>
          </a:xfrm>
          <a:prstGeom prst="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Peptide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24753" y="2621174"/>
            <a:ext cx="2110154" cy="24938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PAAR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4" idx="2"/>
            <a:endCxn id="6" idx="0"/>
          </p:cNvCxnSpPr>
          <p:nvPr/>
        </p:nvCxnSpPr>
        <p:spPr>
          <a:xfrm>
            <a:off x="5679830" y="1667164"/>
            <a:ext cx="0" cy="4770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679830" y="1740898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digestion</a:t>
            </a:r>
            <a:endParaRPr lang="ko-KR" altLang="en-US" sz="1400" dirty="0"/>
          </a:p>
        </p:txBody>
      </p:sp>
      <p:cxnSp>
        <p:nvCxnSpPr>
          <p:cNvPr id="11" name="직선 화살표 연결선 10"/>
          <p:cNvCxnSpPr>
            <a:endCxn id="13" idx="0"/>
          </p:cNvCxnSpPr>
          <p:nvPr/>
        </p:nvCxnSpPr>
        <p:spPr>
          <a:xfrm flipH="1">
            <a:off x="4382120" y="2870556"/>
            <a:ext cx="1297710" cy="5166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30975" y="3039784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Fragmentation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3327043" y="3387171"/>
            <a:ext cx="2110154" cy="477005"/>
          </a:xfrm>
          <a:prstGeom prst="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b-ion Fragments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327043" y="3864176"/>
            <a:ext cx="2110154" cy="24938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P, PA, PAA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890135" y="3387171"/>
            <a:ext cx="2110154" cy="477005"/>
          </a:xfrm>
          <a:prstGeom prst="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y-ion Fragments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890135" y="3864176"/>
            <a:ext cx="2110154" cy="24938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R, AR, AAR</a:t>
            </a:r>
            <a:endParaRPr lang="ko-KR" altLang="en-US" dirty="0">
              <a:solidFill>
                <a:srgbClr val="0070C0"/>
              </a:solidFill>
            </a:endParaRPr>
          </a:p>
        </p:txBody>
      </p:sp>
      <p:cxnSp>
        <p:nvCxnSpPr>
          <p:cNvPr id="17" name="직선 화살표 연결선 16"/>
          <p:cNvCxnSpPr>
            <a:stCxn id="7" idx="2"/>
            <a:endCxn id="15" idx="0"/>
          </p:cNvCxnSpPr>
          <p:nvPr/>
        </p:nvCxnSpPr>
        <p:spPr>
          <a:xfrm>
            <a:off x="5679830" y="2870556"/>
            <a:ext cx="1265382" cy="5166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4382120" y="4113558"/>
            <a:ext cx="0" cy="4770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6945212" y="4113558"/>
            <a:ext cx="0" cy="4770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857793" y="4224391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Mass spectrometry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3001818" y="4765964"/>
            <a:ext cx="5301673" cy="173643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329962" y="4844472"/>
            <a:ext cx="923636" cy="230909"/>
          </a:xfrm>
          <a:prstGeom prst="rect">
            <a:avLst/>
          </a:prstGeom>
          <a:solidFill>
            <a:srgbClr val="FFE7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Intensity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934037" y="6373091"/>
            <a:ext cx="488993" cy="230909"/>
          </a:xfrm>
          <a:prstGeom prst="rect">
            <a:avLst/>
          </a:prstGeom>
          <a:solidFill>
            <a:srgbClr val="FFE7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m/z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4017818" y="5846618"/>
            <a:ext cx="0" cy="52647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5416059" y="5624945"/>
            <a:ext cx="0" cy="7481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6962616" y="5698836"/>
            <a:ext cx="0" cy="6742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4262583" y="5975927"/>
            <a:ext cx="0" cy="39716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5679830" y="5449455"/>
            <a:ext cx="0" cy="92363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242907" y="5532582"/>
            <a:ext cx="0" cy="84050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7118571" y="5911273"/>
            <a:ext cx="0" cy="4433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5933298" y="5975927"/>
            <a:ext cx="0" cy="3971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4721735" y="6128327"/>
            <a:ext cx="0" cy="2493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/>
          <p:nvPr/>
        </p:nvCxnSpPr>
        <p:spPr>
          <a:xfrm>
            <a:off x="3241964" y="4959927"/>
            <a:ext cx="4913745" cy="1413164"/>
          </a:xfrm>
          <a:prstGeom prst="bentConnector3">
            <a:avLst>
              <a:gd name="adj1" fmla="val 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4403349" y="5860711"/>
            <a:ext cx="636772" cy="1939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</a:rPr>
              <a:t>noise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616242" y="5708073"/>
            <a:ext cx="636772" cy="1939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</a:rPr>
              <a:t>noise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814300" y="5666748"/>
            <a:ext cx="636772" cy="1939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</a:rPr>
              <a:t>noise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6408970" y="6128327"/>
            <a:ext cx="0" cy="2447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6082944" y="5876636"/>
            <a:ext cx="636772" cy="1939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</a:rPr>
              <a:t>noise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543636" y="4890715"/>
            <a:ext cx="30387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 </a:t>
            </a:r>
            <a:r>
              <a:rPr lang="en-US" altLang="ko-KR" dirty="0" smtClean="0"/>
              <a:t>Project goal :</a:t>
            </a:r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Detect noises,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and get rid of them</a:t>
            </a:r>
            <a:endParaRPr lang="en-US" altLang="ko-KR" dirty="0"/>
          </a:p>
        </p:txBody>
      </p:sp>
      <p:sp>
        <p:nvSpPr>
          <p:cNvPr id="35" name="곱셈 기호 34"/>
          <p:cNvSpPr>
            <a:spLocks/>
          </p:cNvSpPr>
          <p:nvPr/>
        </p:nvSpPr>
        <p:spPr>
          <a:xfrm>
            <a:off x="4340950" y="5613617"/>
            <a:ext cx="720000" cy="720000"/>
          </a:xfrm>
          <a:prstGeom prst="mathMultiply">
            <a:avLst>
              <a:gd name="adj1" fmla="val 8126"/>
            </a:avLst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곱셈 기호 45"/>
          <p:cNvSpPr>
            <a:spLocks/>
          </p:cNvSpPr>
          <p:nvPr/>
        </p:nvSpPr>
        <p:spPr>
          <a:xfrm>
            <a:off x="5566990" y="5450129"/>
            <a:ext cx="720000" cy="720000"/>
          </a:xfrm>
          <a:prstGeom prst="mathMultiply">
            <a:avLst>
              <a:gd name="adj1" fmla="val 8126"/>
            </a:avLst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곱셈 기호 47"/>
          <p:cNvSpPr>
            <a:spLocks/>
          </p:cNvSpPr>
          <p:nvPr/>
        </p:nvSpPr>
        <p:spPr>
          <a:xfrm>
            <a:off x="6053724" y="5613617"/>
            <a:ext cx="720000" cy="720000"/>
          </a:xfrm>
          <a:prstGeom prst="mathMultiply">
            <a:avLst>
              <a:gd name="adj1" fmla="val 8126"/>
            </a:avLst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곱셈 기호 49"/>
          <p:cNvSpPr>
            <a:spLocks/>
          </p:cNvSpPr>
          <p:nvPr/>
        </p:nvSpPr>
        <p:spPr>
          <a:xfrm>
            <a:off x="6755278" y="5398314"/>
            <a:ext cx="720000" cy="720000"/>
          </a:xfrm>
          <a:prstGeom prst="mathMultiply">
            <a:avLst>
              <a:gd name="adj1" fmla="val 8126"/>
            </a:avLst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17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C06DC-A42C-4B33-55C8-2B3DA4A7C8D5}"/>
              </a:ext>
            </a:extLst>
          </p:cNvPr>
          <p:cNvSpPr txBox="1"/>
          <p:nvPr/>
        </p:nvSpPr>
        <p:spPr>
          <a:xfrm>
            <a:off x="925550" y="377800"/>
            <a:ext cx="520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Background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1AC170B-C717-E7A8-AF11-58AF166D4498}"/>
              </a:ext>
            </a:extLst>
          </p:cNvPr>
          <p:cNvCxnSpPr>
            <a:cxnSpLocks/>
          </p:cNvCxnSpPr>
          <p:nvPr/>
        </p:nvCxnSpPr>
        <p:spPr>
          <a:xfrm>
            <a:off x="925550" y="747132"/>
            <a:ext cx="14044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624753" y="940777"/>
            <a:ext cx="2110154" cy="477005"/>
          </a:xfrm>
          <a:prstGeom prst="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Protein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624753" y="1417782"/>
            <a:ext cx="2110154" cy="24938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∙∙∙EKPAARKAI∙∙∙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24753" y="2144169"/>
            <a:ext cx="2110154" cy="477005"/>
          </a:xfrm>
          <a:prstGeom prst="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Peptide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24753" y="2621174"/>
            <a:ext cx="2110154" cy="24938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PAAR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4" idx="2"/>
            <a:endCxn id="6" idx="0"/>
          </p:cNvCxnSpPr>
          <p:nvPr/>
        </p:nvCxnSpPr>
        <p:spPr>
          <a:xfrm>
            <a:off x="5679830" y="1667164"/>
            <a:ext cx="0" cy="4770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679830" y="1740898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digestion</a:t>
            </a:r>
            <a:endParaRPr lang="ko-KR" altLang="en-US" sz="1400" dirty="0"/>
          </a:p>
        </p:txBody>
      </p:sp>
      <p:cxnSp>
        <p:nvCxnSpPr>
          <p:cNvPr id="11" name="직선 화살표 연결선 10"/>
          <p:cNvCxnSpPr>
            <a:endCxn id="13" idx="0"/>
          </p:cNvCxnSpPr>
          <p:nvPr/>
        </p:nvCxnSpPr>
        <p:spPr>
          <a:xfrm flipH="1">
            <a:off x="4382120" y="2870556"/>
            <a:ext cx="1297710" cy="5166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30975" y="3039784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Fragmentation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3327043" y="3387171"/>
            <a:ext cx="2110154" cy="477005"/>
          </a:xfrm>
          <a:prstGeom prst="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b-ion Fragments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327043" y="3864176"/>
            <a:ext cx="2110154" cy="24938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P, PA, PAA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890135" y="3387171"/>
            <a:ext cx="2110154" cy="477005"/>
          </a:xfrm>
          <a:prstGeom prst="rect">
            <a:avLst/>
          </a:prstGeom>
          <a:solidFill>
            <a:srgbClr val="DEEB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y-ion Fragments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890135" y="3864176"/>
            <a:ext cx="2110154" cy="24938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70C0"/>
                </a:solidFill>
              </a:rPr>
              <a:t>R, AR, AAR</a:t>
            </a:r>
            <a:endParaRPr lang="ko-KR" altLang="en-US" dirty="0">
              <a:solidFill>
                <a:srgbClr val="0070C0"/>
              </a:solidFill>
            </a:endParaRPr>
          </a:p>
        </p:txBody>
      </p:sp>
      <p:cxnSp>
        <p:nvCxnSpPr>
          <p:cNvPr id="17" name="직선 화살표 연결선 16"/>
          <p:cNvCxnSpPr>
            <a:stCxn id="7" idx="2"/>
            <a:endCxn id="15" idx="0"/>
          </p:cNvCxnSpPr>
          <p:nvPr/>
        </p:nvCxnSpPr>
        <p:spPr>
          <a:xfrm>
            <a:off x="5679830" y="2870556"/>
            <a:ext cx="1265382" cy="5166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4382120" y="4113558"/>
            <a:ext cx="0" cy="4770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6945212" y="4113558"/>
            <a:ext cx="0" cy="4770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857793" y="4224391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Mass spectrometry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3001818" y="4765964"/>
            <a:ext cx="5301673" cy="173643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329962" y="4844472"/>
            <a:ext cx="923636" cy="230909"/>
          </a:xfrm>
          <a:prstGeom prst="rect">
            <a:avLst/>
          </a:prstGeom>
          <a:solidFill>
            <a:srgbClr val="FFE7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Intensity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934037" y="6373091"/>
            <a:ext cx="488993" cy="230909"/>
          </a:xfrm>
          <a:prstGeom prst="rect">
            <a:avLst/>
          </a:prstGeom>
          <a:solidFill>
            <a:srgbClr val="FFE7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m/z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4017818" y="5846618"/>
            <a:ext cx="0" cy="52647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5416059" y="5624945"/>
            <a:ext cx="0" cy="7481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6962616" y="5698836"/>
            <a:ext cx="0" cy="6742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4262583" y="5975927"/>
            <a:ext cx="0" cy="39716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5679830" y="5449455"/>
            <a:ext cx="0" cy="92363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242907" y="5532582"/>
            <a:ext cx="0" cy="84050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/>
          <p:nvPr/>
        </p:nvCxnSpPr>
        <p:spPr>
          <a:xfrm>
            <a:off x="3241964" y="4959927"/>
            <a:ext cx="4913745" cy="1413164"/>
          </a:xfrm>
          <a:prstGeom prst="bentConnector3">
            <a:avLst>
              <a:gd name="adj1" fmla="val 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543636" y="4890715"/>
            <a:ext cx="30387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 </a:t>
            </a:r>
            <a:r>
              <a:rPr lang="en-US" altLang="ko-KR" dirty="0" smtClean="0"/>
              <a:t>Project goal :</a:t>
            </a:r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Detect noises,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and get rid of them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1604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승현">
      <a:majorFont>
        <a:latin typeface="Arial"/>
        <a:ea typeface="나눔바른고딕"/>
        <a:cs typeface=""/>
      </a:majorFont>
      <a:minorFont>
        <a:latin typeface="Arial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승현">
      <a:majorFont>
        <a:latin typeface="Arial"/>
        <a:ea typeface="나눔바른고딕"/>
        <a:cs typeface=""/>
      </a:majorFont>
      <a:minorFont>
        <a:latin typeface="Arial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2193</Words>
  <Application>Microsoft Office PowerPoint</Application>
  <PresentationFormat>와이드스크린</PresentationFormat>
  <Paragraphs>938</Paragraphs>
  <Slides>65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65</vt:i4>
      </vt:variant>
    </vt:vector>
  </HeadingPairs>
  <TitlesOfParts>
    <vt:vector size="69" baseType="lpstr">
      <vt:lpstr>나눔바른고딕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36</cp:revision>
  <dcterms:created xsi:type="dcterms:W3CDTF">2022-07-22T01:02:43Z</dcterms:created>
  <dcterms:modified xsi:type="dcterms:W3CDTF">2022-07-22T09:03:29Z</dcterms:modified>
</cp:coreProperties>
</file>