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0" r:id="rId6"/>
    <p:sldId id="266" r:id="rId7"/>
    <p:sldId id="268" r:id="rId8"/>
    <p:sldId id="269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6" r:id="rId37"/>
    <p:sldId id="297" r:id="rId38"/>
    <p:sldId id="299" r:id="rId39"/>
    <p:sldId id="300" r:id="rId40"/>
    <p:sldId id="302" r:id="rId41"/>
    <p:sldId id="301" r:id="rId42"/>
    <p:sldId id="303" r:id="rId43"/>
    <p:sldId id="304" r:id="rId44"/>
    <p:sldId id="305" r:id="rId45"/>
    <p:sldId id="306" r:id="rId46"/>
    <p:sldId id="309" r:id="rId47"/>
    <p:sldId id="307" r:id="rId48"/>
    <p:sldId id="308" r:id="rId49"/>
    <p:sldId id="310" r:id="rId50"/>
    <p:sldId id="311" r:id="rId51"/>
    <p:sldId id="257" r:id="rId52"/>
    <p:sldId id="313" r:id="rId53"/>
    <p:sldId id="314" r:id="rId54"/>
    <p:sldId id="315" r:id="rId55"/>
    <p:sldId id="316" r:id="rId56"/>
    <p:sldId id="317" r:id="rId57"/>
    <p:sldId id="319" r:id="rId58"/>
    <p:sldId id="318" r:id="rId59"/>
    <p:sldId id="320" r:id="rId60"/>
    <p:sldId id="321" r:id="rId61"/>
    <p:sldId id="312" r:id="rId62"/>
    <p:sldId id="324" r:id="rId63"/>
    <p:sldId id="322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6" r:id="rId72"/>
    <p:sldId id="337" r:id="rId73"/>
    <p:sldId id="338" r:id="rId74"/>
    <p:sldId id="339" r:id="rId75"/>
    <p:sldId id="334" r:id="rId76"/>
    <p:sldId id="340" r:id="rId77"/>
    <p:sldId id="341" r:id="rId78"/>
    <p:sldId id="342" r:id="rId79"/>
    <p:sldId id="343" r:id="rId80"/>
    <p:sldId id="345" r:id="rId81"/>
    <p:sldId id="346" r:id="rId82"/>
    <p:sldId id="347" r:id="rId83"/>
    <p:sldId id="348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CCFF"/>
    <a:srgbClr val="FFCCCC"/>
    <a:srgbClr val="FF7C80"/>
    <a:srgbClr val="D9D9D9"/>
    <a:srgbClr val="CCFFCC"/>
    <a:srgbClr val="3366FF"/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1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4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7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905F-27AE-4646-ACC2-E0C1A533D234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D6B-C138-4D45-9456-D1354DEB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9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Translator Using Transformer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/>
              <a:t>Translating Portuguese to English using Transformer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139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39321"/>
              </p:ext>
            </p:extLst>
          </p:nvPr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06602"/>
              </p:ext>
            </p:extLst>
          </p:nvPr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04462"/>
              </p:ext>
            </p:extLst>
          </p:nvPr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1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5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15852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6537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1606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26298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42927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1633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5043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8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4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50710" y="1243094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73942" y="170396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958" y="2214629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7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3406"/>
              </p:ext>
            </p:extLst>
          </p:nvPr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08532"/>
              </p:ext>
            </p:extLst>
          </p:nvPr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84589"/>
              </p:ext>
            </p:extLst>
          </p:nvPr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5203"/>
              </p:ext>
            </p:extLst>
          </p:nvPr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7879"/>
              </p:ext>
            </p:extLst>
          </p:nvPr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97041"/>
              </p:ext>
            </p:extLst>
          </p:nvPr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04988"/>
              </p:ext>
            </p:extLst>
          </p:nvPr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9971339" y="2995758"/>
            <a:ext cx="611716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887386" y="3304354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50232" y="1054457"/>
            <a:ext cx="738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873343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583055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971339" y="1054457"/>
            <a:ext cx="0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1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79273" y="3980873"/>
            <a:ext cx="3057236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28712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95082" y="49105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883673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69336" y="4217100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1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6313532" y="429969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358259" y="6080275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18" y="631783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52942" y="497219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936509" y="3404432"/>
            <a:ext cx="766618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08982" y="80029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61719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45572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931235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8559307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64958" y="174201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657303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285676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971339" y="105445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8464521" y="2129099"/>
            <a:ext cx="1544745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Concatenate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708148" y="294142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48" y="3175774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8196"/>
              </p:ext>
            </p:extLst>
          </p:nvPr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36142"/>
              </p:ext>
            </p:extLst>
          </p:nvPr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0456"/>
              </p:ext>
            </p:extLst>
          </p:nvPr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6878"/>
              </p:ext>
            </p:extLst>
          </p:nvPr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5568"/>
              </p:ext>
            </p:extLst>
          </p:nvPr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2524"/>
              </p:ext>
            </p:extLst>
          </p:nvPr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4446"/>
              </p:ext>
            </p:extLst>
          </p:nvPr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0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7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69115"/>
              </p:ext>
            </p:extLst>
          </p:nvPr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98957"/>
              </p:ext>
            </p:extLst>
          </p:nvPr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5347"/>
              </p:ext>
            </p:extLst>
          </p:nvPr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8064"/>
              </p:ext>
            </p:extLst>
          </p:nvPr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9497"/>
              </p:ext>
            </p:extLst>
          </p:nvPr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1805"/>
              </p:ext>
            </p:extLst>
          </p:nvPr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02917"/>
              </p:ext>
            </p:extLst>
          </p:nvPr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9291"/>
              </p:ext>
            </p:extLst>
          </p:nvPr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74228"/>
              </p:ext>
            </p:extLst>
          </p:nvPr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3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9254" y="3389217"/>
            <a:ext cx="3754582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38747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15844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1507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29579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35230" y="433093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427575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055948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741611" y="364337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8420" y="553034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20" y="5764694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450462" y="3779754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789872" y="445225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448520" y="2725845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81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09485" y="219277"/>
            <a:ext cx="4128655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70081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3329184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014847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642919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148570" y="1160990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74091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5369288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5054951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791760" y="2360403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85953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5680645" y="473437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206313" y="2577075"/>
            <a:ext cx="901853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6513619" y="1207756"/>
            <a:ext cx="609600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74930"/>
              </p:ext>
            </p:extLst>
          </p:nvPr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56534"/>
              </p:ext>
            </p:extLst>
          </p:nvPr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15254"/>
              </p:ext>
            </p:extLst>
          </p:nvPr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9158"/>
              </p:ext>
            </p:extLst>
          </p:nvPr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74537"/>
              </p:ext>
            </p:extLst>
          </p:nvPr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1571"/>
              </p:ext>
            </p:extLst>
          </p:nvPr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4514"/>
              </p:ext>
            </p:extLst>
          </p:nvPr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5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3221238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79958" y="12091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0066" y="2939829"/>
            <a:ext cx="2537250" cy="289054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700749" y="247600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4145" y="118931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927335" y="2388726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235" y="2623077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8193804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8822177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8507840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7878946" y="497006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0201628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9887291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10512985" y="496603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0800000" flipH="1">
            <a:off x="7533405" y="63866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5912"/>
              </p:ext>
            </p:extLst>
          </p:nvPr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80646"/>
              </p:ext>
            </p:extLst>
          </p:nvPr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6241"/>
              </p:ext>
            </p:extLst>
          </p:nvPr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11024"/>
              </p:ext>
            </p:extLst>
          </p:nvPr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5113"/>
              </p:ext>
            </p:extLst>
          </p:nvPr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1350"/>
              </p:ext>
            </p:extLst>
          </p:nvPr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8351"/>
              </p:ext>
            </p:extLst>
          </p:nvPr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2577242" y="5080000"/>
            <a:ext cx="929341" cy="64655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56" y="5174016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81781" y="3221237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15788" y="2195402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999184" y="3137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642374" y="4336528"/>
            <a:ext cx="2756652" cy="2254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74" y="4570879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908843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537216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5222879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4593985" y="244480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6916667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6602330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228024" y="2444405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0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7614887" y="2548509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9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string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2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9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79717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37917" y="5602781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72816" y="5335154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5943" y="5602781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385575" y="5336820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572116" y="5334163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758657" y="5334162"/>
            <a:ext cx="166254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634179" y="5652655"/>
            <a:ext cx="512530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150528" y="5652655"/>
            <a:ext cx="324163" cy="277091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454549" y="5765918"/>
            <a:ext cx="152400" cy="152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6656" y="5276785"/>
            <a:ext cx="895928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88218" y="492936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[:, :-1]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1"/>
            <a:endCxn id="32" idx="3"/>
          </p:cNvCxnSpPr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99745" y="5043055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 data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43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386618" y="3820838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3" idx="3"/>
          </p:cNvCxnSpPr>
          <p:nvPr/>
        </p:nvCxnSpPr>
        <p:spPr>
          <a:xfrm flipV="1">
            <a:off x="7396862" y="5510395"/>
            <a:ext cx="989756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8386618" y="5177080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4, 2]]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65673" y="5276785"/>
            <a:ext cx="885461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82200" y="4933885"/>
            <a:ext cx="775855" cy="381512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[:, 1:]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5" idx="0"/>
            <a:endCxn id="20" idx="2"/>
          </p:cNvCxnSpPr>
          <p:nvPr/>
        </p:nvCxnSpPr>
        <p:spPr>
          <a:xfrm flipV="1">
            <a:off x="9655243" y="4380466"/>
            <a:ext cx="0" cy="796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399557" y="4933885"/>
            <a:ext cx="987061" cy="52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93891" y="3541024"/>
            <a:ext cx="1385454" cy="41383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3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66003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7867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90648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37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2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17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90502"/>
              </p:ext>
            </p:extLst>
          </p:nvPr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73237" y="402832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79475" y="4468922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74" y="4976524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3043" r="-943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12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36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0553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87476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72880" y="2537459"/>
            <a:ext cx="2479120" cy="197670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585020" y="2906924"/>
          <a:ext cx="169050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627">
                  <a:extLst>
                    <a:ext uri="{9D8B030D-6E8A-4147-A177-3AD203B41FA5}">
                      <a16:colId xmlns:a16="http://schemas.microsoft.com/office/drawing/2014/main" val="352665151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1699216715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545481903"/>
                    </a:ext>
                  </a:extLst>
                </a:gridCol>
                <a:gridCol w="422627">
                  <a:extLst>
                    <a:ext uri="{9D8B030D-6E8A-4147-A177-3AD203B41FA5}">
                      <a16:colId xmlns:a16="http://schemas.microsoft.com/office/drawing/2014/main" val="381242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6205"/>
                  </a:ext>
                </a:extLst>
              </a:tr>
            </a:tbl>
          </a:graphicData>
        </a:graphic>
      </p:graphicFrame>
      <p:sp>
        <p:nvSpPr>
          <p:cNvPr id="4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9437381" y="3028991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rot="16200000" flipH="1">
            <a:off x="8305130" y="206821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02915" y="2255323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57071" y="4390284"/>
            <a:ext cx="1594930" cy="26378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8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8028" y="4633920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94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91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2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87598" y="5753361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4" y="5991082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4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11050"/>
              </p:ext>
            </p:extLst>
          </p:nvPr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6011"/>
              </p:ext>
            </p:extLst>
          </p:nvPr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1183"/>
              </p:ext>
            </p:extLst>
          </p:nvPr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59540"/>
              </p:ext>
            </p:extLst>
          </p:nvPr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54599"/>
              </p:ext>
            </p:extLst>
          </p:nvPr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423"/>
              </p:ext>
            </p:extLst>
          </p:nvPr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17403"/>
              </p:ext>
            </p:extLst>
          </p:nvPr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6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1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441221" y="2085865"/>
            <a:ext cx="3281287" cy="23754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24617" y="3027578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934276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562649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248312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19418" y="2335271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942100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27763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53457" y="2334868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57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3667068" y="2447983"/>
            <a:ext cx="250287" cy="1663602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22508" y="260483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41799" y="2325471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248312" y="2334587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876685" y="2334868"/>
            <a:ext cx="0" cy="1838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19512" y="4490301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89567" y="4841525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58" y="5050888"/>
                <a:ext cx="1284307" cy="544468"/>
              </a:xfrm>
              <a:prstGeom prst="rect">
                <a:avLst/>
              </a:prstGeom>
              <a:blipFill>
                <a:blip r:embed="rId4"/>
                <a:stretch>
                  <a:fillRect t="-14286" r="-93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/>
          <p:cNvSpPr/>
          <p:nvPr/>
        </p:nvSpPr>
        <p:spPr>
          <a:xfrm>
            <a:off x="719914" y="2655166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45934" y="3023328"/>
            <a:ext cx="1284307" cy="54446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/>
              <p:cNvSpPr/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33" y="3530930"/>
                <a:ext cx="1284307" cy="544468"/>
              </a:xfrm>
              <a:prstGeom prst="rect">
                <a:avLst/>
              </a:prstGeom>
              <a:blipFill>
                <a:blip r:embed="rId5"/>
                <a:stretch>
                  <a:fillRect t="-13043" r="-939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01007" y="3976134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13876"/>
              </p:ext>
            </p:extLst>
          </p:nvPr>
        </p:nvGraphicFramePr>
        <p:xfrm>
          <a:off x="3156138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22508" y="490582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23316"/>
              </p:ext>
            </p:extLst>
          </p:nvPr>
        </p:nvGraphicFramePr>
        <p:xfrm>
          <a:off x="4711099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81155"/>
              </p:ext>
            </p:extLst>
          </p:nvPr>
        </p:nvGraphicFramePr>
        <p:xfrm>
          <a:off x="4396762" y="421236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79475" y="4325164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891" y="4933885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396762" y="4212360"/>
            <a:ext cx="0" cy="1463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4479099" y="5737032"/>
            <a:ext cx="468703" cy="21818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22507" y="5804719"/>
            <a:ext cx="988291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21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21329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79794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904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6046" y="3674225"/>
            <a:ext cx="1678959" cy="39983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Concatenate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16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57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72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221646"/>
            <a:ext cx="2537250" cy="27613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081689"/>
            <a:ext cx="2537250" cy="22767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 Head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71867"/>
              </p:ext>
            </p:extLst>
          </p:nvPr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4217"/>
              </p:ext>
            </p:extLst>
          </p:nvPr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45195"/>
              </p:ext>
            </p:extLst>
          </p:nvPr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11218"/>
            <a:ext cx="2537250" cy="2069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Pointwise Feed Forward Network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38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761579" y="3218377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016710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3080" y="414806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1671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57334" y="3454603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640047" y="3567407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463" y="4176128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068917" y="5018438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63" y="5256159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76945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35145" y="5079772"/>
            <a:ext cx="624927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92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62307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5, 4]]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485961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128237" y="5213699"/>
            <a:ext cx="2695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3814629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4859612" y="2941423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Decoder Layer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128237" y="437425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5831293" y="5106759"/>
            <a:ext cx="616232" cy="77579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6190" y="5139319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H="1" flipV="1">
            <a:off x="6128237" y="3508697"/>
            <a:ext cx="2695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667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12823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612823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22432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0031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0473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24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32694"/>
              </p:ext>
            </p:extLst>
          </p:nvPr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5193"/>
              </p:ext>
            </p:extLst>
          </p:nvPr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3658"/>
              </p:ext>
            </p:extLst>
          </p:nvPr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53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Final 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39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6738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8269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71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05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84727"/>
              </p:ext>
            </p:extLst>
          </p:nvPr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4319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4882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1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4168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7595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284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819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35270" y="3627803"/>
            <a:ext cx="2012659" cy="745068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Find max value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09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9871"/>
              </p:ext>
            </p:extLst>
          </p:nvPr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41319"/>
              </p:ext>
            </p:extLst>
          </p:nvPr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43420"/>
              </p:ext>
            </p:extLst>
          </p:nvPr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23206"/>
              </p:ext>
            </p:extLst>
          </p:nvPr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5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51636" y="2165066"/>
            <a:ext cx="2750165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token ID of 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10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486"/>
              </p:ext>
            </p:extLst>
          </p:nvPr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47187"/>
              </p:ext>
            </p:extLst>
          </p:nvPr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85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660073" y="5671128"/>
            <a:ext cx="701964" cy="24938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0"/>
          </p:cNvCxnSpPr>
          <p:nvPr/>
        </p:nvCxnSpPr>
        <p:spPr>
          <a:xfrm flipH="1" flipV="1">
            <a:off x="2881746" y="5033818"/>
            <a:ext cx="129309" cy="637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789380" y="4812145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52801" y="5792933"/>
            <a:ext cx="138545" cy="127577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109120" y="5043392"/>
            <a:ext cx="298758" cy="746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86196" y="4809759"/>
            <a:ext cx="147782" cy="22167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06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25081" y="4651396"/>
            <a:ext cx="5717309" cy="168275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each words (column),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the value in this matrix means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probability of prediction on which word will appear next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8025375" y="1728266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Decoder Layer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output matrix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12" y="1728266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/>
          <p:cNvSpPr/>
          <p:nvPr/>
        </p:nvSpPr>
        <p:spPr>
          <a:xfrm>
            <a:off x="2842049" y="1990843"/>
            <a:ext cx="2345735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097180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663550" y="292053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52141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337804" y="2227069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72" name="자유형: 도형 10">
            <a:extLst>
              <a:ext uri="{FF2B5EF4-FFF2-40B4-BE49-F238E27FC236}">
                <a16:creationId xmlns:a16="http://schemas.microsoft.com/office/drawing/2014/main" id="{3B93B599-D0F5-422F-CACC-53639030EEC2}"/>
              </a:ext>
            </a:extLst>
          </p:cNvPr>
          <p:cNvSpPr/>
          <p:nvPr/>
        </p:nvSpPr>
        <p:spPr>
          <a:xfrm flipH="1">
            <a:off x="2720517" y="2339873"/>
            <a:ext cx="250287" cy="1307955"/>
          </a:xfrm>
          <a:custGeom>
            <a:avLst/>
            <a:gdLst>
              <a:gd name="connsiteX0" fmla="*/ 166254 w 166254"/>
              <a:gd name="connsiteY0" fmla="*/ 0 h 720436"/>
              <a:gd name="connsiteX1" fmla="*/ 0 w 166254"/>
              <a:gd name="connsiteY1" fmla="*/ 406400 h 720436"/>
              <a:gd name="connsiteX2" fmla="*/ 166254 w 166254"/>
              <a:gd name="connsiteY2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" h="720436">
                <a:moveTo>
                  <a:pt x="166254" y="0"/>
                </a:moveTo>
                <a:cubicBezTo>
                  <a:pt x="83127" y="143163"/>
                  <a:pt x="0" y="286327"/>
                  <a:pt x="0" y="406400"/>
                </a:cubicBezTo>
                <a:cubicBezTo>
                  <a:pt x="0" y="526473"/>
                  <a:pt x="84666" y="672715"/>
                  <a:pt x="166254" y="720436"/>
                </a:cubicBezTo>
              </a:path>
            </a:pathLst>
          </a:cu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4933" y="2948594"/>
            <a:ext cx="2519218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 sequence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3149387" y="3790904"/>
            <a:ext cx="1769978" cy="201852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33" y="4028625"/>
                <a:ext cx="988291" cy="4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66" idx="3"/>
            <a:endCxn id="45" idx="1"/>
          </p:cNvCxnSpPr>
          <p:nvPr/>
        </p:nvCxnSpPr>
        <p:spPr>
          <a:xfrm>
            <a:off x="7396862" y="2008080"/>
            <a:ext cx="62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495122" y="3449985"/>
            <a:ext cx="1343981" cy="5254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441" y="2569278"/>
            <a:ext cx="4207359" cy="19011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40157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539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2711" y="331078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650129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335792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01201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8957166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638454" y="2814740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324117" y="2796268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8022645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3119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708308" y="2805504"/>
          <a:ext cx="31403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87012"/>
                  </a:ext>
                </a:extLst>
              </a:tr>
            </a:tbl>
          </a:graphicData>
        </a:graphic>
      </p:graphicFrame>
      <p:sp>
        <p:nvSpPr>
          <p:cNvPr id="34" name="자유형: 도형 8">
            <a:extLst>
              <a:ext uri="{FF2B5EF4-FFF2-40B4-BE49-F238E27FC236}">
                <a16:creationId xmlns:a16="http://schemas.microsoft.com/office/drawing/2014/main" id="{2B746D7E-7C85-C3D5-AC10-29B1EA0356A0}"/>
              </a:ext>
            </a:extLst>
          </p:cNvPr>
          <p:cNvSpPr/>
          <p:nvPr/>
        </p:nvSpPr>
        <p:spPr>
          <a:xfrm>
            <a:off x="7545030" y="4320555"/>
            <a:ext cx="3270752" cy="237721"/>
          </a:xfrm>
          <a:custGeom>
            <a:avLst/>
            <a:gdLst>
              <a:gd name="connsiteX0" fmla="*/ 0 w 3362036"/>
              <a:gd name="connsiteY0" fmla="*/ 9236 h 258632"/>
              <a:gd name="connsiteX1" fmla="*/ 1662545 w 3362036"/>
              <a:gd name="connsiteY1" fmla="*/ 258618 h 258632"/>
              <a:gd name="connsiteX2" fmla="*/ 3362036 w 3362036"/>
              <a:gd name="connsiteY2" fmla="*/ 0 h 25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036" h="258632">
                <a:moveTo>
                  <a:pt x="0" y="9236"/>
                </a:moveTo>
                <a:cubicBezTo>
                  <a:pt x="551103" y="134696"/>
                  <a:pt x="1102206" y="260157"/>
                  <a:pt x="1662545" y="258618"/>
                </a:cubicBezTo>
                <a:cubicBezTo>
                  <a:pt x="2222884" y="257079"/>
                  <a:pt x="3032606" y="44642"/>
                  <a:pt x="336203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52180" y="4566369"/>
            <a:ext cx="4195880" cy="4036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 of target language vocabulary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9103" y="2875789"/>
            <a:ext cx="639119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9103" y="3969474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9103" y="3269027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thank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9103" y="3606782"/>
            <a:ext cx="634005" cy="2264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79663" y="2261522"/>
            <a:ext cx="3777673" cy="26301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8457" y="285036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172046" y="319576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78457" y="3576588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73466" y="3962986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88512" y="2852072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682101" y="319747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88512" y="3578291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83521" y="3964689"/>
            <a:ext cx="488490" cy="277264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83093" y="2046229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86737" y="2003696"/>
            <a:ext cx="1479218" cy="590601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374909" y="3495452"/>
            <a:ext cx="15775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160000" y="3495452"/>
            <a:ext cx="0" cy="53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727447" y="4057746"/>
            <a:ext cx="885742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34083" y="4412819"/>
            <a:ext cx="2080288" cy="4101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 Propagation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84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do not use recurrence, convolution, only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550" y="1403927"/>
            <a:ext cx="7601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do not use recurrence, convolution, only attention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The whole sentence will be processed </a:t>
            </a:r>
            <a:r>
              <a:rPr lang="en-US" altLang="ko-KR" dirty="0" err="1"/>
              <a:t>parallely</a:t>
            </a:r>
            <a:r>
              <a:rPr lang="en-US" altLang="ko-KR" dirty="0"/>
              <a:t>, in a matrix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▷ </a:t>
            </a:r>
            <a:r>
              <a:rPr lang="en-US" altLang="ko-KR" dirty="0"/>
              <a:t>How about giving some position information in addition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545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why do we get positional encoding as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67" y="2327715"/>
            <a:ext cx="6609884" cy="1514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550" y="4327236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this to embedding matrix?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072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98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72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62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a empirical method, it is one of the correction of attention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1537" y="4226597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98389" y="4230062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5881" y="4232947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28" idx="0"/>
            <a:endCxn id="35" idx="2"/>
          </p:cNvCxnSpPr>
          <p:nvPr/>
        </p:nvCxnSpPr>
        <p:spPr>
          <a:xfrm flipH="1" flipV="1">
            <a:off x="5005177" y="3029866"/>
            <a:ext cx="3393116" cy="1200196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9" idx="0"/>
            <a:endCxn id="34" idx="2"/>
          </p:cNvCxnSpPr>
          <p:nvPr/>
        </p:nvCxnSpPr>
        <p:spPr>
          <a:xfrm flipH="1" flipV="1">
            <a:off x="4183224" y="3033140"/>
            <a:ext cx="5580102" cy="1199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11537" y="2656373"/>
            <a:ext cx="9952041" cy="36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4883" y="2660798"/>
            <a:ext cx="110869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feel free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2798" y="2664648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391" y="2663685"/>
            <a:ext cx="663665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5056" y="2660411"/>
            <a:ext cx="980241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 bark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08701" y="2664647"/>
            <a:ext cx="2242690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sometimes allow 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111" y="2664449"/>
            <a:ext cx="106336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because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54728" y="2660410"/>
            <a:ext cx="397256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284" y="2657533"/>
            <a:ext cx="124134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found that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3690" y="2663684"/>
            <a:ext cx="399807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98196" y="2657334"/>
            <a:ext cx="881798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79994" y="2663684"/>
            <a:ext cx="574889" cy="36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2473" y="4775200"/>
            <a:ext cx="5024582" cy="158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 decides where to attention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and position can be a critical criterion</a:t>
            </a:r>
          </a:p>
        </p:txBody>
      </p:sp>
    </p:spTree>
    <p:extLst>
      <p:ext uri="{BB962C8B-B14F-4D97-AF65-F5344CB8AC3E}">
        <p14:creationId xmlns:p14="http://schemas.microsoft.com/office/powerpoint/2010/main" val="2982342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271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5418" y="2105891"/>
            <a:ext cx="397164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[[0],[1],[2] …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6" y="1680979"/>
                <a:ext cx="2429164" cy="471080"/>
              </a:xfrm>
              <a:prstGeom prst="rect">
                <a:avLst/>
              </a:prstGeom>
              <a:blipFill>
                <a:blip r:embed="rId3"/>
                <a:stretch>
                  <a:fillRect l="-74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985164" y="2309212"/>
            <a:ext cx="729672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solidFill>
                <a:srgbClr val="FFCC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[[0,1,2 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91" y="2660194"/>
                <a:ext cx="2503054" cy="61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/>
          <p:cNvSpPr/>
          <p:nvPr/>
        </p:nvSpPr>
        <p:spPr>
          <a:xfrm>
            <a:off x="8091054" y="2096655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43817" y="2096655"/>
            <a:ext cx="979056" cy="4433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integer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77311" y="4812145"/>
            <a:ext cx="166254" cy="2586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60438" y="5079772"/>
            <a:ext cx="601760" cy="2678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00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Sin(x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95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949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364510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58475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55454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similar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3435824"/>
                <a:ext cx="3990109" cy="10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5364651" y="4313725"/>
            <a:ext cx="5183276" cy="9581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>
                <a:solidFill>
                  <a:srgbClr val="FF0000"/>
                </a:solidFill>
              </a:rPr>
              <a:t>similar position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67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77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for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Since it is periodic function,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some different position will have similar value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11" y="3242588"/>
                <a:ext cx="5987472" cy="135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5364651" y="4313725"/>
            <a:ext cx="5820585" cy="8055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Similar value for the words in </a:t>
            </a:r>
            <a:r>
              <a:rPr lang="en-US" altLang="ko-KR" dirty="0">
                <a:solidFill>
                  <a:srgbClr val="FF0000"/>
                </a:solidFill>
              </a:rPr>
              <a:t>different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53" y="4876843"/>
                <a:ext cx="2087418" cy="1228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223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642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22" y="2013561"/>
            <a:ext cx="6609884" cy="15146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022" y="1450145"/>
            <a:ext cx="37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Why do we use this function?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61018" y="2013561"/>
            <a:ext cx="2078182" cy="7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29745" y="2253527"/>
            <a:ext cx="794327" cy="4433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83632" y="1874634"/>
            <a:ext cx="2356111" cy="60152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consists 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consecutive integers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Decides the interval of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x axis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14" y="1210115"/>
                <a:ext cx="3880950" cy="891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7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positional encoding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47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in(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9" y="3779244"/>
            <a:ext cx="312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041236" y="4488873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01273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46401" y="4350327"/>
            <a:ext cx="0" cy="4618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06437" y="4498109"/>
            <a:ext cx="0" cy="31403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82982" y="4062311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52256" y="3997659"/>
            <a:ext cx="0" cy="7951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40003" y="3988422"/>
            <a:ext cx="0" cy="8043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18510" y="4016131"/>
            <a:ext cx="0" cy="77665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04471" y="4081666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07930" y="4072430"/>
            <a:ext cx="0" cy="73047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5962" y="4230255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4763" y="4156364"/>
            <a:ext cx="0" cy="64654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63272" y="4239491"/>
            <a:ext cx="0" cy="56341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75162" y="4239491"/>
            <a:ext cx="0" cy="5495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Interval of x axis is up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corresponds to rows in positional encoding matrix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181" y="5114587"/>
                <a:ext cx="5518728" cy="972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5735783" y="4784436"/>
            <a:ext cx="5130710" cy="145010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Different rows in an positional encoding matrix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will have different representation of position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36900"/>
              </p:ext>
            </p:extLst>
          </p:nvPr>
        </p:nvGraphicFramePr>
        <p:xfrm>
          <a:off x="2383803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59515"/>
              </p:ext>
            </p:extLst>
          </p:nvPr>
        </p:nvGraphicFramePr>
        <p:xfrm>
          <a:off x="3012176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32594"/>
              </p:ext>
            </p:extLst>
          </p:nvPr>
        </p:nvGraphicFramePr>
        <p:xfrm>
          <a:off x="2697839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7977"/>
              </p:ext>
            </p:extLst>
          </p:nvPr>
        </p:nvGraphicFramePr>
        <p:xfrm>
          <a:off x="3325911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02983"/>
              </p:ext>
            </p:extLst>
          </p:nvPr>
        </p:nvGraphicFramePr>
        <p:xfrm>
          <a:off x="2068945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151476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24690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892617"/>
                <a:ext cx="5033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078521"/>
                <a:ext cx="503381" cy="369332"/>
              </a:xfrm>
              <a:prstGeom prst="rect">
                <a:avLst/>
              </a:prstGeom>
              <a:blipFill>
                <a:blip r:embed="rId5"/>
                <a:stretch>
                  <a:fillRect r="-1325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0242"/>
              </p:ext>
            </p:extLst>
          </p:nvPr>
        </p:nvGraphicFramePr>
        <p:xfrm>
          <a:off x="3639947" y="139998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863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42455"/>
              </p:ext>
            </p:extLst>
          </p:nvPr>
        </p:nvGraphicFramePr>
        <p:xfrm>
          <a:off x="2383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2800"/>
              </p:ext>
            </p:extLst>
          </p:nvPr>
        </p:nvGraphicFramePr>
        <p:xfrm>
          <a:off x="3012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53626"/>
              </p:ext>
            </p:extLst>
          </p:nvPr>
        </p:nvGraphicFramePr>
        <p:xfrm>
          <a:off x="2697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33780"/>
              </p:ext>
            </p:extLst>
          </p:nvPr>
        </p:nvGraphicFramePr>
        <p:xfrm>
          <a:off x="3325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2184"/>
              </p:ext>
            </p:extLst>
          </p:nvPr>
        </p:nvGraphicFramePr>
        <p:xfrm>
          <a:off x="2068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9400"/>
              </p:ext>
            </p:extLst>
          </p:nvPr>
        </p:nvGraphicFramePr>
        <p:xfrm>
          <a:off x="3639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03792"/>
              </p:ext>
            </p:extLst>
          </p:nvPr>
        </p:nvGraphicFramePr>
        <p:xfrm>
          <a:off x="7717803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1414"/>
              </p:ext>
            </p:extLst>
          </p:nvPr>
        </p:nvGraphicFramePr>
        <p:xfrm>
          <a:off x="8346176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22016"/>
              </p:ext>
            </p:extLst>
          </p:nvPr>
        </p:nvGraphicFramePr>
        <p:xfrm>
          <a:off x="8031839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18561"/>
              </p:ext>
            </p:extLst>
          </p:nvPr>
        </p:nvGraphicFramePr>
        <p:xfrm>
          <a:off x="8659911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369"/>
              </p:ext>
            </p:extLst>
          </p:nvPr>
        </p:nvGraphicFramePr>
        <p:xfrm>
          <a:off x="7402945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>
            <a:off x="7236691" y="225364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559962" y="198578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49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0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93880"/>
              </p:ext>
            </p:extLst>
          </p:nvPr>
        </p:nvGraphicFramePr>
        <p:xfrm>
          <a:off x="8973947" y="213886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418602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53381" y="432771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843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34380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04129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74302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90707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5274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65104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77806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2997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6422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2308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13331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74083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52800" y="4812147"/>
            <a:ext cx="193963" cy="27709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45164" y="5079772"/>
            <a:ext cx="985147" cy="26785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pad token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58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80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9871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51276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29319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0184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9392"/>
              </p:ext>
            </p:extLst>
          </p:nvPr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9397"/>
              </p:ext>
            </p:extLst>
          </p:nvPr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3704"/>
              </p:ext>
            </p:extLst>
          </p:nvPr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37138"/>
              </p:ext>
            </p:extLst>
          </p:nvPr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65923"/>
              </p:ext>
            </p:extLst>
          </p:nvPr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6575"/>
              </p:ext>
            </p:extLst>
          </p:nvPr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93640"/>
              </p:ext>
            </p:extLst>
          </p:nvPr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63134"/>
              </p:ext>
            </p:extLst>
          </p:nvPr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39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81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74529"/>
              </p:ext>
            </p:extLst>
          </p:nvPr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471"/>
              </p:ext>
            </p:extLst>
          </p:nvPr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64947"/>
              </p:ext>
            </p:extLst>
          </p:nvPr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08740"/>
              </p:ext>
            </p:extLst>
          </p:nvPr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07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82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383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012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697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325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068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902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25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639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717803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46176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31839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59911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402945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7236691" y="2253674"/>
            <a:ext cx="0" cy="157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59962" y="1985818"/>
            <a:ext cx="16440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1527"/>
                <a:ext cx="503381" cy="369332"/>
              </a:xfrm>
              <a:prstGeom prst="rect">
                <a:avLst/>
              </a:prstGeom>
              <a:blipFill>
                <a:blip r:embed="rId2"/>
                <a:stretch>
                  <a:fillRect r="-64634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𝒑𝒐𝒔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4" y="2817431"/>
                <a:ext cx="503381" cy="369332"/>
              </a:xfrm>
              <a:prstGeom prst="rect">
                <a:avLst/>
              </a:prstGeom>
              <a:blipFill>
                <a:blip r:embed="rId3"/>
                <a:stretch>
                  <a:fillRect r="-1325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73947" y="2138892"/>
          <a:ext cx="31403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036">
                  <a:extLst>
                    <a:ext uri="{9D8B030D-6E8A-4147-A177-3AD203B41FA5}">
                      <a16:colId xmlns:a16="http://schemas.microsoft.com/office/drawing/2014/main" val="2630987791"/>
                    </a:ext>
                  </a:extLst>
                </a:gridCol>
              </a:tblGrid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61108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24310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53357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58073"/>
                  </a:ext>
                </a:extLst>
              </a:tr>
              <a:tr h="2076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40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53381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8602" y="4327744"/>
            <a:ext cx="3057236" cy="815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Complements : Why Multi Head Attention ?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579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57097" y="5417582"/>
            <a:ext cx="6316850" cy="74239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head attention conserves different representations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604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742E-6588-AD94-FE91-CFB8C362069B}"/>
              </a:ext>
            </a:extLst>
          </p:cNvPr>
          <p:cNvSpPr txBox="1"/>
          <p:nvPr/>
        </p:nvSpPr>
        <p:spPr>
          <a:xfrm>
            <a:off x="944022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C5E05-41CA-B623-3E78-957633995A5E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8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7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A Single Batch Training of Transformer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498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4654071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[[1, 3, 4, 2, 0]]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5510395"/>
            <a:ext cx="2537250" cy="559628"/>
          </a:xfrm>
          <a:prstGeom prst="rect">
            <a:avLst/>
          </a:prstGeom>
          <a:solidFill>
            <a:srgbClr val="FFFFCC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3060087" y="5213699"/>
            <a:ext cx="0" cy="29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3814629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Positional Encoding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1791462" y="2941423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Encoder Layer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/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Encoder Layer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B63AE-35F0-7BDE-BBDB-36D03919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2" y="1726850"/>
                <a:ext cx="2537250" cy="559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060087" y="437425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060087" y="3508697"/>
            <a:ext cx="0" cy="279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1746" y="23659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8" name="직선 연결선 57"/>
          <p:cNvCxnSpPr>
            <a:stCxn id="41" idx="0"/>
          </p:cNvCxnSpPr>
          <p:nvPr/>
        </p:nvCxnSpPr>
        <p:spPr>
          <a:xfrm flipV="1">
            <a:off x="3060087" y="2735324"/>
            <a:ext cx="0" cy="206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060087" y="2286478"/>
            <a:ext cx="0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3637</Words>
  <Application>Microsoft Office PowerPoint</Application>
  <PresentationFormat>와이드스크린</PresentationFormat>
  <Paragraphs>1097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6" baseType="lpstr"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심승현</cp:lastModifiedBy>
  <cp:revision>32</cp:revision>
  <dcterms:created xsi:type="dcterms:W3CDTF">2022-07-14T01:05:46Z</dcterms:created>
  <dcterms:modified xsi:type="dcterms:W3CDTF">2022-07-16T15:13:43Z</dcterms:modified>
</cp:coreProperties>
</file>