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9" r:id="rId4"/>
    <p:sldId id="270" r:id="rId5"/>
    <p:sldId id="271" r:id="rId6"/>
    <p:sldId id="273" r:id="rId7"/>
    <p:sldId id="277" r:id="rId8"/>
    <p:sldId id="278" r:id="rId9"/>
    <p:sldId id="279" r:id="rId10"/>
    <p:sldId id="280" r:id="rId11"/>
    <p:sldId id="283" r:id="rId12"/>
    <p:sldId id="281" r:id="rId13"/>
    <p:sldId id="282" r:id="rId14"/>
    <p:sldId id="284" r:id="rId15"/>
    <p:sldId id="286" r:id="rId16"/>
    <p:sldId id="287" r:id="rId17"/>
    <p:sldId id="288" r:id="rId18"/>
    <p:sldId id="285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363" r:id="rId30"/>
    <p:sldId id="365" r:id="rId31"/>
    <p:sldId id="36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79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3547A-A29F-7852-28AF-734B6F8E9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F04051-A9FE-5C63-3215-882AA0395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445C6-7366-ADA8-5E72-2DD2F72E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D1629-3F1D-1B0E-6977-778BFA4A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6CE4A-E57D-2CCB-192F-8E0D55E2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9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6DEE8-F314-4AC5-6492-1FE89809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7FF0E-C8E2-78D0-02AF-D8EF1D138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CF08A-F707-A702-D85A-052C8D3C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C87E1-A76B-FD06-9CFC-206559DB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D4018-91C0-65B2-6E5D-AA7C734F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23AB7A-0454-2A4F-2B33-C35791571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E3D0D-0353-CBE9-5616-C5B1BF714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D2906-DD0E-59F1-4509-BFCEC303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DBEB8-9407-266F-6C3D-D8C43B45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EC974-9030-74CD-82D2-39447EF9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5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B01A7-6A25-DFD0-A85E-D60EB948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2A948-C714-0113-4276-E47202D6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33845-6573-EA47-C4D2-83D00F88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77033-FC21-26A9-B655-24EEDA97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7A367-44B9-CC9F-5D75-2C84B53B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2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3C536-16FC-6E3D-61B2-3D0A90EB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4A644-836A-174D-4F06-66D58FDA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E2778-9CF8-5279-1D81-9DEA4E2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7D387-1311-2286-8D48-99118600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411F6-0D07-165E-9A0B-38A44F53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93D19-E979-3A1E-31F2-07A1223E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37F91-855F-1EEF-0EA8-386591C94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0793E-B3D1-8F4E-08BF-BAC643026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709A3-EB34-C6C7-07BB-6E031B70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7F3D8-E57A-22A9-CFF4-79AB4858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74F1A-453D-AC01-70F0-8E515C58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6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BDC39-E6BB-78F3-9178-7F5957F2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A66CE-ACA3-0CF0-9115-809A9650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FAD14-2EE4-B619-93C8-2043AFE72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BC123E-999C-33ED-DF60-D4F3A768B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080069-B07E-7295-F756-5F776D6D1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E5BF10-DE2F-FC09-3B37-8EA62DD6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EB3826-0A47-EC4D-DC0F-71591DC5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0F7C9-9C40-C03B-E831-D16DBE60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2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727CC-1C2C-1059-B99A-FE7C90B1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6E3DE9-6BA1-606A-5C25-DCC4AC27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327193-AC38-5396-1FAE-ECAB1EFF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E5FF2-D347-12E4-2B0F-78C116D7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96331C-6B21-340D-F206-FD8DB5A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29BAD3-F189-A72A-605F-2EF34ED9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AB097-7440-DA03-F2AF-E848E6ED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5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B8702-B626-4C5A-08E3-9422F6CB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515F8-27BA-12C1-2E67-C118F14B5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2D291-D24B-19EB-C895-CFABDC83C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CB2BD-3DC1-3CD1-7B2C-80D70055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2701C-463B-F9D2-942E-F510209F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2E8AD-AF20-B84A-C7F7-7981BD2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53CE3-152C-FED3-1207-6839D5E0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E891B8-1084-CACC-F5DE-F90BD77B4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2D9FC9-E98C-04FB-EE91-F049198B8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ED894-4A44-B969-99D9-DD839CE7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6F6F-BF22-4FB8-B16A-89DA02F9BB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80432F-95E5-4B23-BD6E-D22613C9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F1271-676F-AA77-0CAE-998DA324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3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27F3C3-164C-A5F8-447C-17FAAD85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58142-07F8-5C3B-E98C-1B6853C4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8D2F1-7B86-0E35-9F43-DC21EF074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6F6F-BF22-4FB8-B16A-89DA02F9BB73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39A30-C9C4-AA61-3901-2D559D221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B6139-0994-6BD1-0AA7-76A918AA0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5E21-3054-4C6E-BACF-CB6D658F0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7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tutorials/transform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2463148" y="2244060"/>
            <a:ext cx="7265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/>
              <a:t>Transformer Practice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/>
              <a:t> 심승현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528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1308726" y="4497451"/>
            <a:ext cx="5021419" cy="1202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dk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is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tf.float32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number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48B333-2F79-2C83-3B84-81B7B6D49A4E}"/>
              </a:ext>
            </a:extLst>
          </p:cNvPr>
          <p:cNvSpPr/>
          <p:nvPr/>
        </p:nvSpPr>
        <p:spPr>
          <a:xfrm>
            <a:off x="1174750" y="2395417"/>
            <a:ext cx="838200" cy="2969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1CD12A-5724-A929-4B58-5AAA25B0D471}"/>
              </a:ext>
            </a:extLst>
          </p:cNvPr>
          <p:cNvSpPr/>
          <p:nvPr/>
        </p:nvSpPr>
        <p:spPr>
          <a:xfrm>
            <a:off x="8909190" y="3972758"/>
            <a:ext cx="569664" cy="369393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8A49D05-7DF4-9689-56E2-AA1CE2E272F4}"/>
              </a:ext>
            </a:extLst>
          </p:cNvPr>
          <p:cNvCxnSpPr>
            <a:cxnSpLocks/>
          </p:cNvCxnSpPr>
          <p:nvPr/>
        </p:nvCxnSpPr>
        <p:spPr>
          <a:xfrm>
            <a:off x="1494000" y="2827347"/>
            <a:ext cx="8099588" cy="1685190"/>
          </a:xfrm>
          <a:prstGeom prst="bentConnector3">
            <a:avLst>
              <a:gd name="adj1" fmla="val 109928"/>
            </a:avLst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0CE793-14F7-7907-2D2F-0E20B5E7AE3E}"/>
              </a:ext>
            </a:extLst>
          </p:cNvPr>
          <p:cNvSpPr/>
          <p:nvPr/>
        </p:nvSpPr>
        <p:spPr>
          <a:xfrm>
            <a:off x="9104585" y="4401625"/>
            <a:ext cx="374269" cy="257693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423DAB-C703-A322-DF1D-021520F8ED9C}"/>
              </a:ext>
            </a:extLst>
          </p:cNvPr>
          <p:cNvSpPr/>
          <p:nvPr/>
        </p:nvSpPr>
        <p:spPr>
          <a:xfrm>
            <a:off x="1184272" y="2800983"/>
            <a:ext cx="298497" cy="21438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05F01D0-7E39-D4E0-06C3-FC108012B469}"/>
              </a:ext>
            </a:extLst>
          </p:cNvPr>
          <p:cNvCxnSpPr>
            <a:cxnSpLocks/>
          </p:cNvCxnSpPr>
          <p:nvPr/>
        </p:nvCxnSpPr>
        <p:spPr>
          <a:xfrm>
            <a:off x="2012950" y="2408117"/>
            <a:ext cx="7150100" cy="1586033"/>
          </a:xfrm>
          <a:prstGeom prst="bentConnector3">
            <a:avLst>
              <a:gd name="adj1" fmla="val 10012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1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9384" y="6362406"/>
            <a:ext cx="2743200" cy="365125"/>
          </a:xfrm>
        </p:spPr>
        <p:txBody>
          <a:bodyPr/>
          <a:lstStyle/>
          <a:p>
            <a:fld id="{3C6F1438-A92F-4221-B5EC-96B2AF3D63A3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1308726" y="4497451"/>
            <a:ext cx="5021419" cy="1202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scaled_attention_logits.shape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33ACD1-4C0C-D686-EBC0-9DFC89F4CDFF}"/>
              </a:ext>
            </a:extLst>
          </p:cNvPr>
          <p:cNvSpPr/>
          <p:nvPr/>
        </p:nvSpPr>
        <p:spPr>
          <a:xfrm>
            <a:off x="1213018" y="2970034"/>
            <a:ext cx="1815932" cy="22566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ffectLst>
            <a:outerShdw blurRad="57785" dist="33020" dir="3180000" algn="ctr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B0F60DF-81AF-1A4D-71DF-315B37E9CDCB}"/>
              </a:ext>
            </a:extLst>
          </p:cNvPr>
          <p:cNvCxnSpPr>
            <a:cxnSpLocks/>
          </p:cNvCxnSpPr>
          <p:nvPr/>
        </p:nvCxnSpPr>
        <p:spPr>
          <a:xfrm>
            <a:off x="2987688" y="3180946"/>
            <a:ext cx="5806455" cy="1349525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86273A-EF93-90A6-08C4-1C04577F83B5}"/>
              </a:ext>
            </a:extLst>
          </p:cNvPr>
          <p:cNvSpPr/>
          <p:nvPr/>
        </p:nvSpPr>
        <p:spPr>
          <a:xfrm>
            <a:off x="8796819" y="3963778"/>
            <a:ext cx="820622" cy="727344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62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1308726" y="4497451"/>
            <a:ext cx="5021419" cy="1202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attention_weights.shape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514C9F-1461-F969-992C-7E4E6D01850C}"/>
              </a:ext>
            </a:extLst>
          </p:cNvPr>
          <p:cNvSpPr/>
          <p:nvPr/>
        </p:nvSpPr>
        <p:spPr>
          <a:xfrm>
            <a:off x="1198755" y="3702733"/>
            <a:ext cx="1331085" cy="19211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9BABB95-CFD8-DA68-FDA9-0C22C6149999}"/>
              </a:ext>
            </a:extLst>
          </p:cNvPr>
          <p:cNvCxnSpPr>
            <a:cxnSpLocks/>
          </p:cNvCxnSpPr>
          <p:nvPr/>
        </p:nvCxnSpPr>
        <p:spPr>
          <a:xfrm>
            <a:off x="2541071" y="3719282"/>
            <a:ext cx="5250229" cy="369393"/>
          </a:xfrm>
          <a:prstGeom prst="bentConnector3">
            <a:avLst>
              <a:gd name="adj1" fmla="val 84252"/>
            </a:avLst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D51C4C-EFBD-0CB1-3030-CB669E47776C}"/>
              </a:ext>
            </a:extLst>
          </p:cNvPr>
          <p:cNvSpPr/>
          <p:nvPr/>
        </p:nvSpPr>
        <p:spPr>
          <a:xfrm>
            <a:off x="7788841" y="3959828"/>
            <a:ext cx="1862088" cy="699490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898B769-83E4-5BDE-2FA5-7BFD39FD8B9B}"/>
              </a:ext>
            </a:extLst>
          </p:cNvPr>
          <p:cNvSpPr/>
          <p:nvPr/>
        </p:nvSpPr>
        <p:spPr>
          <a:xfrm>
            <a:off x="1213018" y="2970034"/>
            <a:ext cx="1815932" cy="22566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ffectLst>
            <a:outerShdw blurRad="57785" dist="33020" dir="3180000" algn="ctr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9EF5BDF-C65C-A75D-9E61-8AE03B8C3ACE}"/>
              </a:ext>
            </a:extLst>
          </p:cNvPr>
          <p:cNvCxnSpPr>
            <a:cxnSpLocks/>
          </p:cNvCxnSpPr>
          <p:nvPr/>
        </p:nvCxnSpPr>
        <p:spPr>
          <a:xfrm>
            <a:off x="2987688" y="3180946"/>
            <a:ext cx="5806455" cy="1349525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14DB8D2-838D-EF4A-D6E3-930A5353D6F9}"/>
              </a:ext>
            </a:extLst>
          </p:cNvPr>
          <p:cNvSpPr/>
          <p:nvPr/>
        </p:nvSpPr>
        <p:spPr>
          <a:xfrm>
            <a:off x="8796819" y="3963778"/>
            <a:ext cx="820622" cy="727344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4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1308726" y="4497451"/>
            <a:ext cx="5021419" cy="1202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output.shape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514C9F-1461-F969-992C-7E4E6D01850C}"/>
              </a:ext>
            </a:extLst>
          </p:cNvPr>
          <p:cNvSpPr/>
          <p:nvPr/>
        </p:nvSpPr>
        <p:spPr>
          <a:xfrm>
            <a:off x="1198755" y="3702733"/>
            <a:ext cx="1331085" cy="192115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9BABB95-CFD8-DA68-FDA9-0C22C6149999}"/>
              </a:ext>
            </a:extLst>
          </p:cNvPr>
          <p:cNvCxnSpPr>
            <a:cxnSpLocks/>
          </p:cNvCxnSpPr>
          <p:nvPr/>
        </p:nvCxnSpPr>
        <p:spPr>
          <a:xfrm>
            <a:off x="2541071" y="3719282"/>
            <a:ext cx="5250229" cy="369393"/>
          </a:xfrm>
          <a:prstGeom prst="bentConnector3">
            <a:avLst>
              <a:gd name="adj1" fmla="val 84252"/>
            </a:avLst>
          </a:prstGeom>
          <a:ln w="158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D51C4C-EFBD-0CB1-3030-CB669E47776C}"/>
              </a:ext>
            </a:extLst>
          </p:cNvPr>
          <p:cNvSpPr/>
          <p:nvPr/>
        </p:nvSpPr>
        <p:spPr>
          <a:xfrm>
            <a:off x="7788841" y="3959828"/>
            <a:ext cx="1862088" cy="699490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E0179B-DE97-B96C-8C7B-46D7E9D37503}"/>
              </a:ext>
            </a:extLst>
          </p:cNvPr>
          <p:cNvSpPr/>
          <p:nvPr/>
        </p:nvSpPr>
        <p:spPr>
          <a:xfrm>
            <a:off x="1214835" y="3907946"/>
            <a:ext cx="505919" cy="18073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47E076C-43D3-215B-B7C0-CAD10BD8B587}"/>
              </a:ext>
            </a:extLst>
          </p:cNvPr>
          <p:cNvCxnSpPr>
            <a:cxnSpLocks/>
          </p:cNvCxnSpPr>
          <p:nvPr/>
        </p:nvCxnSpPr>
        <p:spPr>
          <a:xfrm>
            <a:off x="1731985" y="4103123"/>
            <a:ext cx="5583606" cy="239028"/>
          </a:xfrm>
          <a:prstGeom prst="bentConnector3">
            <a:avLst>
              <a:gd name="adj1" fmla="val 83572"/>
            </a:avLst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7CA6B9-E357-8004-90FE-B7009BAC9510}"/>
              </a:ext>
            </a:extLst>
          </p:cNvPr>
          <p:cNvSpPr/>
          <p:nvPr/>
        </p:nvSpPr>
        <p:spPr>
          <a:xfrm>
            <a:off x="7313637" y="4152344"/>
            <a:ext cx="281120" cy="322247"/>
          </a:xfrm>
          <a:prstGeom prst="rect">
            <a:avLst/>
          </a:prstGeom>
          <a:noFill/>
          <a:ln w="12700">
            <a:solidFill>
              <a:srgbClr val="FFC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964ACD-A2D0-5D7E-A0A5-09E4625C6057}"/>
              </a:ext>
            </a:extLst>
          </p:cNvPr>
          <p:cNvSpPr/>
          <p:nvPr/>
        </p:nvSpPr>
        <p:spPr>
          <a:xfrm>
            <a:off x="1213018" y="2970034"/>
            <a:ext cx="1815932" cy="22566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ffectLst>
            <a:outerShdw blurRad="57785" dist="33020" dir="3180000" algn="ctr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A43AFCD-D293-7389-9FAB-850ADCA2C9A6}"/>
              </a:ext>
            </a:extLst>
          </p:cNvPr>
          <p:cNvCxnSpPr>
            <a:cxnSpLocks/>
          </p:cNvCxnSpPr>
          <p:nvPr/>
        </p:nvCxnSpPr>
        <p:spPr>
          <a:xfrm>
            <a:off x="2987688" y="3180946"/>
            <a:ext cx="5806455" cy="1349525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14A80F-7987-660A-1EC0-DEA07C271C76}"/>
              </a:ext>
            </a:extLst>
          </p:cNvPr>
          <p:cNvSpPr/>
          <p:nvPr/>
        </p:nvSpPr>
        <p:spPr>
          <a:xfrm>
            <a:off x="8796819" y="3963778"/>
            <a:ext cx="820622" cy="727344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FECCFA7-DB5B-C1C0-D1FA-B6C8CDCB68C7}"/>
              </a:ext>
            </a:extLst>
          </p:cNvPr>
          <p:cNvSpPr/>
          <p:nvPr/>
        </p:nvSpPr>
        <p:spPr>
          <a:xfrm rot="5400000">
            <a:off x="687406" y="332325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F91EA7-D439-684C-D712-882730EFE2F3}"/>
              </a:ext>
            </a:extLst>
          </p:cNvPr>
          <p:cNvSpPr/>
          <p:nvPr/>
        </p:nvSpPr>
        <p:spPr>
          <a:xfrm>
            <a:off x="939027" y="2058310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EC3F09-41BA-285E-968A-238B478951EA}"/>
              </a:ext>
            </a:extLst>
          </p:cNvPr>
          <p:cNvSpPr/>
          <p:nvPr/>
        </p:nvSpPr>
        <p:spPr>
          <a:xfrm>
            <a:off x="939026" y="3721271"/>
            <a:ext cx="5349847" cy="6305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B4C9E2-DAEF-1A84-6738-C59B65399F13}"/>
              </a:ext>
            </a:extLst>
          </p:cNvPr>
          <p:cNvSpPr txBox="1"/>
          <p:nvPr/>
        </p:nvSpPr>
        <p:spPr>
          <a:xfrm>
            <a:off x="835677" y="4428147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Padding mask matrix consists of 1 and 0</a:t>
            </a:r>
          </a:p>
          <a:p>
            <a:r>
              <a:rPr lang="en-US" altLang="ko-KR"/>
              <a:t>    1 means mask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E927B58-A4CF-DF71-3059-4ECFACEF8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99" y="5209025"/>
            <a:ext cx="5677692" cy="124794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FE5E05-66EC-888B-7412-C655D286BAED}"/>
              </a:ext>
            </a:extLst>
          </p:cNvPr>
          <p:cNvSpPr/>
          <p:nvPr/>
        </p:nvSpPr>
        <p:spPr>
          <a:xfrm>
            <a:off x="3256802" y="4863367"/>
            <a:ext cx="4240067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seq is token ID matrix, and its size is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010713F6-ED33-0038-FF40-E4DCF83C899A}"/>
              </a:ext>
            </a:extLst>
          </p:cNvPr>
          <p:cNvSpPr/>
          <p:nvPr/>
        </p:nvSpPr>
        <p:spPr>
          <a:xfrm rot="5400000">
            <a:off x="694591" y="5276580"/>
            <a:ext cx="245327" cy="211489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9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FECCFA7-DB5B-C1C0-D1FA-B6C8CDCB68C7}"/>
              </a:ext>
            </a:extLst>
          </p:cNvPr>
          <p:cNvSpPr/>
          <p:nvPr/>
        </p:nvSpPr>
        <p:spPr>
          <a:xfrm rot="5400000">
            <a:off x="687406" y="332325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F91EA7-D439-684C-D712-882730EFE2F3}"/>
              </a:ext>
            </a:extLst>
          </p:cNvPr>
          <p:cNvSpPr/>
          <p:nvPr/>
        </p:nvSpPr>
        <p:spPr>
          <a:xfrm>
            <a:off x="939027" y="2058310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EC3F09-41BA-285E-968A-238B478951EA}"/>
              </a:ext>
            </a:extLst>
          </p:cNvPr>
          <p:cNvSpPr/>
          <p:nvPr/>
        </p:nvSpPr>
        <p:spPr>
          <a:xfrm>
            <a:off x="939026" y="3721271"/>
            <a:ext cx="5349847" cy="6305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B4C9E2-DAEF-1A84-6738-C59B65399F13}"/>
              </a:ext>
            </a:extLst>
          </p:cNvPr>
          <p:cNvSpPr txBox="1"/>
          <p:nvPr/>
        </p:nvSpPr>
        <p:spPr>
          <a:xfrm>
            <a:off x="835677" y="4428147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Padding mask matrix consists of 1 and 0</a:t>
            </a:r>
          </a:p>
          <a:p>
            <a:r>
              <a:rPr lang="en-US" altLang="ko-KR"/>
              <a:t>    1 means mask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E927B58-A4CF-DF71-3059-4ECFACEF8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99" y="5209025"/>
            <a:ext cx="5677692" cy="124794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FE5E05-66EC-888B-7412-C655D286BAED}"/>
              </a:ext>
            </a:extLst>
          </p:cNvPr>
          <p:cNvSpPr/>
          <p:nvPr/>
        </p:nvSpPr>
        <p:spPr>
          <a:xfrm>
            <a:off x="3256802" y="4863367"/>
            <a:ext cx="4240067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seq is now mask matrix</a:t>
            </a: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010713F6-ED33-0038-FF40-E4DCF83C899A}"/>
              </a:ext>
            </a:extLst>
          </p:cNvPr>
          <p:cNvSpPr/>
          <p:nvPr/>
        </p:nvSpPr>
        <p:spPr>
          <a:xfrm rot="5400000">
            <a:off x="694591" y="5463104"/>
            <a:ext cx="245327" cy="211489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4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FECCFA7-DB5B-C1C0-D1FA-B6C8CDCB68C7}"/>
              </a:ext>
            </a:extLst>
          </p:cNvPr>
          <p:cNvSpPr/>
          <p:nvPr/>
        </p:nvSpPr>
        <p:spPr>
          <a:xfrm rot="5400000">
            <a:off x="687406" y="332325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F91EA7-D439-684C-D712-882730EFE2F3}"/>
              </a:ext>
            </a:extLst>
          </p:cNvPr>
          <p:cNvSpPr/>
          <p:nvPr/>
        </p:nvSpPr>
        <p:spPr>
          <a:xfrm>
            <a:off x="939027" y="2058310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EC3F09-41BA-285E-968A-238B478951EA}"/>
              </a:ext>
            </a:extLst>
          </p:cNvPr>
          <p:cNvSpPr/>
          <p:nvPr/>
        </p:nvSpPr>
        <p:spPr>
          <a:xfrm>
            <a:off x="939026" y="3721271"/>
            <a:ext cx="5349847" cy="6305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B4C9E2-DAEF-1A84-6738-C59B65399F13}"/>
              </a:ext>
            </a:extLst>
          </p:cNvPr>
          <p:cNvSpPr txBox="1"/>
          <p:nvPr/>
        </p:nvSpPr>
        <p:spPr>
          <a:xfrm>
            <a:off x="835677" y="4428147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Padding mask matrix consists of 1 and 0</a:t>
            </a:r>
          </a:p>
          <a:p>
            <a:r>
              <a:rPr lang="en-US" altLang="ko-KR"/>
              <a:t>    1 means mask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E927B58-A4CF-DF71-3059-4ECFACEF8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99" y="5209025"/>
            <a:ext cx="5677692" cy="124794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FE5E05-66EC-888B-7412-C655D286BAED}"/>
              </a:ext>
            </a:extLst>
          </p:cNvPr>
          <p:cNvSpPr/>
          <p:nvPr/>
        </p:nvSpPr>
        <p:spPr>
          <a:xfrm>
            <a:off x="3873368" y="5595318"/>
            <a:ext cx="4240067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seq.shape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1, 1, seq_len)</a:t>
            </a: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010713F6-ED33-0038-FF40-E4DCF83C899A}"/>
              </a:ext>
            </a:extLst>
          </p:cNvPr>
          <p:cNvSpPr/>
          <p:nvPr/>
        </p:nvSpPr>
        <p:spPr>
          <a:xfrm rot="5400000">
            <a:off x="694591" y="6168244"/>
            <a:ext cx="245327" cy="211489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00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FECCFA7-DB5B-C1C0-D1FA-B6C8CDCB68C7}"/>
              </a:ext>
            </a:extLst>
          </p:cNvPr>
          <p:cNvSpPr/>
          <p:nvPr/>
        </p:nvSpPr>
        <p:spPr>
          <a:xfrm rot="5400000">
            <a:off x="687406" y="332325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F91EA7-D439-684C-D712-882730EFE2F3}"/>
              </a:ext>
            </a:extLst>
          </p:cNvPr>
          <p:cNvSpPr/>
          <p:nvPr/>
        </p:nvSpPr>
        <p:spPr>
          <a:xfrm>
            <a:off x="939027" y="2058310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3EC3F09-41BA-285E-968A-238B478951EA}"/>
              </a:ext>
            </a:extLst>
          </p:cNvPr>
          <p:cNvSpPr/>
          <p:nvPr/>
        </p:nvSpPr>
        <p:spPr>
          <a:xfrm>
            <a:off x="939026" y="3721271"/>
            <a:ext cx="5349847" cy="63056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B4C9E2-DAEF-1A84-6738-C59B65399F13}"/>
              </a:ext>
            </a:extLst>
          </p:cNvPr>
          <p:cNvSpPr txBox="1"/>
          <p:nvPr/>
        </p:nvSpPr>
        <p:spPr>
          <a:xfrm>
            <a:off x="835677" y="4428147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Padding mask matrix consists of 1 and 0</a:t>
            </a:r>
          </a:p>
          <a:p>
            <a:r>
              <a:rPr lang="en-US" altLang="ko-KR"/>
              <a:t>    1 means mask</a:t>
            </a:r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6E927B58-A4CF-DF71-3059-4ECFACEF8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99" y="5209025"/>
            <a:ext cx="5677692" cy="124794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FE5E05-66EC-888B-7412-C655D286BAED}"/>
              </a:ext>
            </a:extLst>
          </p:cNvPr>
          <p:cNvSpPr/>
          <p:nvPr/>
        </p:nvSpPr>
        <p:spPr>
          <a:xfrm>
            <a:off x="3873368" y="5595318"/>
            <a:ext cx="4240067" cy="57936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seq.shape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1, 1, seq_len)</a:t>
            </a: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010713F6-ED33-0038-FF40-E4DCF83C899A}"/>
              </a:ext>
            </a:extLst>
          </p:cNvPr>
          <p:cNvSpPr/>
          <p:nvPr/>
        </p:nvSpPr>
        <p:spPr>
          <a:xfrm rot="5400000">
            <a:off x="694591" y="6168244"/>
            <a:ext cx="245327" cy="211489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6982CD0-E034-ED96-FF60-EF1DA6074A1D}"/>
                  </a:ext>
                </a:extLst>
              </p:cNvPr>
              <p:cNvSpPr/>
              <p:nvPr/>
            </p:nvSpPr>
            <p:spPr>
              <a:xfrm>
                <a:off x="2246357" y="3736589"/>
                <a:ext cx="3820464" cy="1114022"/>
              </a:xfrm>
              <a:prstGeom prst="rect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for the result of masking</a:t>
                </a:r>
              </a:p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scaled_attention_logits will have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>
                    <a:solidFill>
                      <a:schemeClr val="tx1"/>
                    </a:solidFill>
                  </a:rPr>
                  <a:t> for the pad token.</a:t>
                </a: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6982CD0-E034-ED96-FF60-EF1DA6074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57" y="3736589"/>
                <a:ext cx="3820464" cy="11140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4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1308726" y="4497452"/>
            <a:ext cx="5021419" cy="792352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attention_weights.shape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CB982D-F9E6-CC81-90E5-C6E7318ABE1C}"/>
              </a:ext>
            </a:extLst>
          </p:cNvPr>
          <p:cNvSpPr/>
          <p:nvPr/>
        </p:nvSpPr>
        <p:spPr>
          <a:xfrm>
            <a:off x="1308726" y="5439018"/>
            <a:ext cx="5021419" cy="792352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output.shape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6BB0F5AE-27A4-2875-9733-C6086EF9304F}"/>
              </a:ext>
            </a:extLst>
          </p:cNvPr>
          <p:cNvSpPr/>
          <p:nvPr/>
        </p:nvSpPr>
        <p:spPr>
          <a:xfrm rot="5400000">
            <a:off x="687406" y="406248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4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Concatenate heads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91D6104-DA85-00E6-3E5A-B78DDC96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5161"/>
            <a:ext cx="5342154" cy="1775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6D15E5-0512-7891-CEBA-86DD579E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509903"/>
            <a:ext cx="3862414" cy="27791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42E31D-DA49-80C3-AA9C-F745B8D6F35E}"/>
              </a:ext>
            </a:extLst>
          </p:cNvPr>
          <p:cNvSpPr/>
          <p:nvPr/>
        </p:nvSpPr>
        <p:spPr>
          <a:xfrm>
            <a:off x="925551" y="2423621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E5A24A-7647-FAED-3C05-9950868BC906}"/>
              </a:ext>
            </a:extLst>
          </p:cNvPr>
          <p:cNvSpPr/>
          <p:nvPr/>
        </p:nvSpPr>
        <p:spPr>
          <a:xfrm>
            <a:off x="6869175" y="1409151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attention_weights.shape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75536C-C4E8-0907-1097-71AF1D942E47}"/>
              </a:ext>
            </a:extLst>
          </p:cNvPr>
          <p:cNvSpPr/>
          <p:nvPr/>
        </p:nvSpPr>
        <p:spPr>
          <a:xfrm>
            <a:off x="6869175" y="2350717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D410E4D-0CF1-F4EC-D7E1-27F086F0FD72}"/>
              </a:ext>
            </a:extLst>
          </p:cNvPr>
          <p:cNvSpPr/>
          <p:nvPr/>
        </p:nvSpPr>
        <p:spPr>
          <a:xfrm rot="5400000">
            <a:off x="689450" y="197309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3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104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2C8B3-F1FB-58A9-9783-4424E05B4E39}"/>
              </a:ext>
            </a:extLst>
          </p:cNvPr>
          <p:cNvSpPr txBox="1"/>
          <p:nvPr/>
        </p:nvSpPr>
        <p:spPr>
          <a:xfrm>
            <a:off x="1847385" y="1382748"/>
            <a:ext cx="8497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2"/>
              </a:rPr>
              <a:t>https://www.tensorflow.org/text/tutorials/transformer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Tensorflow.org, transformer tutorial</a:t>
            </a:r>
          </a:p>
          <a:p>
            <a:endParaRPr lang="en-US" altLang="ko-KR"/>
          </a:p>
          <a:p>
            <a:r>
              <a:rPr lang="en-US" altLang="ko-KR"/>
              <a:t>translating Portuguese to English using transformer model</a:t>
            </a:r>
          </a:p>
        </p:txBody>
      </p:sp>
    </p:spTree>
    <p:extLst>
      <p:ext uri="{BB962C8B-B14F-4D97-AF65-F5344CB8AC3E}">
        <p14:creationId xmlns:p14="http://schemas.microsoft.com/office/powerpoint/2010/main" val="3199108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Concatenate heads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91D6104-DA85-00E6-3E5A-B78DDC96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5161"/>
            <a:ext cx="5342154" cy="1775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6D15E5-0512-7891-CEBA-86DD579E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509903"/>
            <a:ext cx="3862414" cy="27791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1409151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5" y="30903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self.num_heads, self.depth)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D4C3BFE-90EC-D732-7DB6-F0CEB5799F8B}"/>
              </a:ext>
            </a:extLst>
          </p:cNvPr>
          <p:cNvCxnSpPr/>
          <p:nvPr/>
        </p:nvCxnSpPr>
        <p:spPr>
          <a:xfrm>
            <a:off x="9403308" y="2292824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4DAB99-A561-C9E3-1377-B7501D329A32}"/>
              </a:ext>
            </a:extLst>
          </p:cNvPr>
          <p:cNvSpPr txBox="1"/>
          <p:nvPr/>
        </p:nvSpPr>
        <p:spPr>
          <a:xfrm>
            <a:off x="9403308" y="2471565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transpose</a:t>
            </a:r>
            <a:endParaRPr lang="ko-KR" altLang="en-US" sz="16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E87B1D-5BBA-0177-7930-7FF8B6D77504}"/>
              </a:ext>
            </a:extLst>
          </p:cNvPr>
          <p:cNvSpPr/>
          <p:nvPr/>
        </p:nvSpPr>
        <p:spPr>
          <a:xfrm>
            <a:off x="925551" y="2697707"/>
            <a:ext cx="5349847" cy="101334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10E4160-266A-A143-6D68-BC63A8DA4EF2}"/>
              </a:ext>
            </a:extLst>
          </p:cNvPr>
          <p:cNvSpPr/>
          <p:nvPr/>
        </p:nvSpPr>
        <p:spPr>
          <a:xfrm rot="5400000">
            <a:off x="689450" y="245986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23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Concatenate heads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91D6104-DA85-00E6-3E5A-B78DDC96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5161"/>
            <a:ext cx="5342154" cy="1775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6D15E5-0512-7891-CEBA-86DD579E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509903"/>
            <a:ext cx="3862414" cy="27791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1409151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5" y="30903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self.num_heads, self.depth)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D4C3BFE-90EC-D732-7DB6-F0CEB5799F8B}"/>
              </a:ext>
            </a:extLst>
          </p:cNvPr>
          <p:cNvCxnSpPr/>
          <p:nvPr/>
        </p:nvCxnSpPr>
        <p:spPr>
          <a:xfrm>
            <a:off x="9403308" y="2292824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4DAB99-A561-C9E3-1377-B7501D329A32}"/>
              </a:ext>
            </a:extLst>
          </p:cNvPr>
          <p:cNvSpPr txBox="1"/>
          <p:nvPr/>
        </p:nvSpPr>
        <p:spPr>
          <a:xfrm>
            <a:off x="9403308" y="2471565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transpose</a:t>
            </a:r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9A731-D77C-137A-9F8C-6CFB0990E096}"/>
              </a:ext>
            </a:extLst>
          </p:cNvPr>
          <p:cNvSpPr/>
          <p:nvPr/>
        </p:nvSpPr>
        <p:spPr>
          <a:xfrm>
            <a:off x="6869174" y="4771645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concat_attention.shape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self.d_model)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01FF2E-E8AF-A0A6-758C-2A9717F8EC59}"/>
              </a:ext>
            </a:extLst>
          </p:cNvPr>
          <p:cNvCxnSpPr/>
          <p:nvPr/>
        </p:nvCxnSpPr>
        <p:spPr>
          <a:xfrm>
            <a:off x="9403308" y="3973773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F2537D-E6A0-4D5D-6D27-27DB19834B53}"/>
              </a:ext>
            </a:extLst>
          </p:cNvPr>
          <p:cNvSpPr txBox="1"/>
          <p:nvPr/>
        </p:nvSpPr>
        <p:spPr>
          <a:xfrm>
            <a:off x="9403307" y="4132394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reshape</a:t>
            </a:r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0839D-CEE1-AF94-55D1-204EB601E023}"/>
              </a:ext>
            </a:extLst>
          </p:cNvPr>
          <p:cNvSpPr/>
          <p:nvPr/>
        </p:nvSpPr>
        <p:spPr>
          <a:xfrm>
            <a:off x="925551" y="3047999"/>
            <a:ext cx="5349847" cy="66305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4222D969-1577-46EB-8439-FD09ACF994AF}"/>
              </a:ext>
            </a:extLst>
          </p:cNvPr>
          <p:cNvSpPr/>
          <p:nvPr/>
        </p:nvSpPr>
        <p:spPr>
          <a:xfrm rot="5400000">
            <a:off x="700646" y="2778648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5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Concatenate heads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91D6104-DA85-00E6-3E5A-B78DDC96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5161"/>
            <a:ext cx="5342154" cy="1775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6D15E5-0512-7891-CEBA-86DD579E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509903"/>
            <a:ext cx="3862414" cy="27791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1409151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5" y="30903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self.num_heads, self.depth)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D4C3BFE-90EC-D732-7DB6-F0CEB5799F8B}"/>
              </a:ext>
            </a:extLst>
          </p:cNvPr>
          <p:cNvCxnSpPr/>
          <p:nvPr/>
        </p:nvCxnSpPr>
        <p:spPr>
          <a:xfrm>
            <a:off x="9403308" y="2292824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4DAB99-A561-C9E3-1377-B7501D329A32}"/>
              </a:ext>
            </a:extLst>
          </p:cNvPr>
          <p:cNvSpPr txBox="1"/>
          <p:nvPr/>
        </p:nvSpPr>
        <p:spPr>
          <a:xfrm>
            <a:off x="9403308" y="2471565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transpose</a:t>
            </a:r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9A731-D77C-137A-9F8C-6CFB0990E096}"/>
              </a:ext>
            </a:extLst>
          </p:cNvPr>
          <p:cNvSpPr/>
          <p:nvPr/>
        </p:nvSpPr>
        <p:spPr>
          <a:xfrm>
            <a:off x="6869174" y="4771645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concat_attention.shape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self.d_model)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01FF2E-E8AF-A0A6-758C-2A9717F8EC59}"/>
              </a:ext>
            </a:extLst>
          </p:cNvPr>
          <p:cNvCxnSpPr/>
          <p:nvPr/>
        </p:nvCxnSpPr>
        <p:spPr>
          <a:xfrm>
            <a:off x="9403308" y="3973773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F2537D-E6A0-4D5D-6D27-27DB19834B53}"/>
              </a:ext>
            </a:extLst>
          </p:cNvPr>
          <p:cNvSpPr txBox="1"/>
          <p:nvPr/>
        </p:nvSpPr>
        <p:spPr>
          <a:xfrm>
            <a:off x="9403307" y="4132394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reshape</a:t>
            </a:r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0839D-CEE1-AF94-55D1-204EB601E023}"/>
              </a:ext>
            </a:extLst>
          </p:cNvPr>
          <p:cNvSpPr/>
          <p:nvPr/>
        </p:nvSpPr>
        <p:spPr>
          <a:xfrm>
            <a:off x="925551" y="3375546"/>
            <a:ext cx="5349847" cy="33550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4222D969-1577-46EB-8439-FD09ACF994AF}"/>
              </a:ext>
            </a:extLst>
          </p:cNvPr>
          <p:cNvSpPr/>
          <p:nvPr/>
        </p:nvSpPr>
        <p:spPr>
          <a:xfrm rot="5400000">
            <a:off x="700646" y="309254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4009E2-FFFA-3A66-F420-EB3173C351DF}"/>
              </a:ext>
            </a:extLst>
          </p:cNvPr>
          <p:cNvSpPr/>
          <p:nvPr/>
        </p:nvSpPr>
        <p:spPr>
          <a:xfrm>
            <a:off x="925551" y="4273633"/>
            <a:ext cx="5021419" cy="792352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output.shape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self.d_model)</a:t>
            </a:r>
          </a:p>
        </p:txBody>
      </p:sp>
    </p:spTree>
    <p:extLst>
      <p:ext uri="{BB962C8B-B14F-4D97-AF65-F5344CB8AC3E}">
        <p14:creationId xmlns:p14="http://schemas.microsoft.com/office/powerpoint/2010/main" val="637749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91D6104-DA85-00E6-3E5A-B78DDC96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935161"/>
            <a:ext cx="5342154" cy="1775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6D15E5-0512-7891-CEBA-86DD579EA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1509903"/>
            <a:ext cx="3862414" cy="27791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1409151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5" y="30903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scaled_attention.shape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self.num_heads, self.depth)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D4C3BFE-90EC-D732-7DB6-F0CEB5799F8B}"/>
              </a:ext>
            </a:extLst>
          </p:cNvPr>
          <p:cNvCxnSpPr/>
          <p:nvPr/>
        </p:nvCxnSpPr>
        <p:spPr>
          <a:xfrm>
            <a:off x="9403308" y="2292824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4DAB99-A561-C9E3-1377-B7501D329A32}"/>
              </a:ext>
            </a:extLst>
          </p:cNvPr>
          <p:cNvSpPr txBox="1"/>
          <p:nvPr/>
        </p:nvSpPr>
        <p:spPr>
          <a:xfrm>
            <a:off x="9403308" y="2471565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transpose</a:t>
            </a:r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9A731-D77C-137A-9F8C-6CFB0990E096}"/>
              </a:ext>
            </a:extLst>
          </p:cNvPr>
          <p:cNvSpPr/>
          <p:nvPr/>
        </p:nvSpPr>
        <p:spPr>
          <a:xfrm>
            <a:off x="6869174" y="4771645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concat_attention.shape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self.d_model)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01FF2E-E8AF-A0A6-758C-2A9717F8EC59}"/>
              </a:ext>
            </a:extLst>
          </p:cNvPr>
          <p:cNvCxnSpPr/>
          <p:nvPr/>
        </p:nvCxnSpPr>
        <p:spPr>
          <a:xfrm>
            <a:off x="9403308" y="3973773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F2537D-E6A0-4D5D-6D27-27DB19834B53}"/>
              </a:ext>
            </a:extLst>
          </p:cNvPr>
          <p:cNvSpPr txBox="1"/>
          <p:nvPr/>
        </p:nvSpPr>
        <p:spPr>
          <a:xfrm>
            <a:off x="9403307" y="4132394"/>
            <a:ext cx="162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reshape</a:t>
            </a:r>
            <a:endParaRPr lang="ko-KR" altLang="en-US" sz="160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4222D969-1577-46EB-8439-FD09ACF994AF}"/>
              </a:ext>
            </a:extLst>
          </p:cNvPr>
          <p:cNvSpPr/>
          <p:nvPr/>
        </p:nvSpPr>
        <p:spPr>
          <a:xfrm rot="5400000">
            <a:off x="700646" y="3420087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A43F026-D324-24BC-BC70-388D4C129F15}"/>
              </a:ext>
            </a:extLst>
          </p:cNvPr>
          <p:cNvSpPr/>
          <p:nvPr/>
        </p:nvSpPr>
        <p:spPr>
          <a:xfrm>
            <a:off x="925551" y="5348097"/>
            <a:ext cx="5021419" cy="792352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attention_weights.shape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76F1B1-A51D-029F-B58F-0255FC671F98}"/>
              </a:ext>
            </a:extLst>
          </p:cNvPr>
          <p:cNvSpPr/>
          <p:nvPr/>
        </p:nvSpPr>
        <p:spPr>
          <a:xfrm>
            <a:off x="925551" y="4273633"/>
            <a:ext cx="5021419" cy="792352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output.shape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self.d_model)</a:t>
            </a:r>
          </a:p>
        </p:txBody>
      </p:sp>
    </p:spTree>
    <p:extLst>
      <p:ext uri="{BB962C8B-B14F-4D97-AF65-F5344CB8AC3E}">
        <p14:creationId xmlns:p14="http://schemas.microsoft.com/office/powerpoint/2010/main" val="186165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9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Pointwise Feed Forward Network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454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2073344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Dense Layer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3" y="2865697"/>
            <a:ext cx="5021419" cy="3006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ReLU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9A731-D77C-137A-9F8C-6CFB0990E096}"/>
              </a:ext>
            </a:extLst>
          </p:cNvPr>
          <p:cNvSpPr/>
          <p:nvPr/>
        </p:nvSpPr>
        <p:spPr>
          <a:xfrm>
            <a:off x="6869172" y="40644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Dense Layer 2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01FF2E-E8AF-A0A6-758C-2A9717F8EC59}"/>
              </a:ext>
            </a:extLst>
          </p:cNvPr>
          <p:cNvCxnSpPr/>
          <p:nvPr/>
        </p:nvCxnSpPr>
        <p:spPr>
          <a:xfrm>
            <a:off x="9370784" y="3291387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DB708C2-429F-6E52-4245-F0B49F37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880550"/>
            <a:ext cx="5333416" cy="863582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1DEAA4-DC71-9982-4E0C-9CFCDEF25C61}"/>
              </a:ext>
            </a:extLst>
          </p:cNvPr>
          <p:cNvCxnSpPr/>
          <p:nvPr/>
        </p:nvCxnSpPr>
        <p:spPr>
          <a:xfrm>
            <a:off x="9361686" y="1237399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40A2D9-FC34-A79F-348D-0DE1898C87AE}"/>
              </a:ext>
            </a:extLst>
          </p:cNvPr>
          <p:cNvCxnSpPr/>
          <p:nvPr/>
        </p:nvCxnSpPr>
        <p:spPr>
          <a:xfrm>
            <a:off x="9382160" y="4929119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56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9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Pointwise Feed Forward Network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454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2073344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Dense Layer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3" y="2865697"/>
            <a:ext cx="5021419" cy="3006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ReLU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9A731-D77C-137A-9F8C-6CFB0990E096}"/>
              </a:ext>
            </a:extLst>
          </p:cNvPr>
          <p:cNvSpPr/>
          <p:nvPr/>
        </p:nvSpPr>
        <p:spPr>
          <a:xfrm>
            <a:off x="6869172" y="40644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Dense Layer 2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01FF2E-E8AF-A0A6-758C-2A9717F8EC59}"/>
              </a:ext>
            </a:extLst>
          </p:cNvPr>
          <p:cNvCxnSpPr/>
          <p:nvPr/>
        </p:nvCxnSpPr>
        <p:spPr>
          <a:xfrm>
            <a:off x="9370784" y="3291387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DB708C2-429F-6E52-4245-F0B49F37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880550"/>
            <a:ext cx="5333416" cy="863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91E977-F69C-9DFE-8873-7C856D35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3469260"/>
            <a:ext cx="2875668" cy="2163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66DB5F1-4B45-BEC0-FCAB-515184C0B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465" y="4077010"/>
            <a:ext cx="2420754" cy="275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12604C-D299-53EE-8196-0626FF070CF6}"/>
              </a:ext>
            </a:extLst>
          </p:cNvPr>
          <p:cNvSpPr txBox="1"/>
          <p:nvPr/>
        </p:nvSpPr>
        <p:spPr>
          <a:xfrm>
            <a:off x="2363385" y="3618091"/>
            <a:ext cx="87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155BDD-6701-8A91-7ACF-680B2AA23B8B}"/>
              </a:ext>
            </a:extLst>
          </p:cNvPr>
          <p:cNvSpPr/>
          <p:nvPr/>
        </p:nvSpPr>
        <p:spPr>
          <a:xfrm>
            <a:off x="7532265" y="506204"/>
            <a:ext cx="3695231" cy="62851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d_model)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1D9D82-3143-46F6-05EC-91836DB142C4}"/>
              </a:ext>
            </a:extLst>
          </p:cNvPr>
          <p:cNvCxnSpPr/>
          <p:nvPr/>
        </p:nvCxnSpPr>
        <p:spPr>
          <a:xfrm>
            <a:off x="9361686" y="1237399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7CCC24-484A-C90B-C645-5C8CBD210768}"/>
              </a:ext>
            </a:extLst>
          </p:cNvPr>
          <p:cNvCxnSpPr/>
          <p:nvPr/>
        </p:nvCxnSpPr>
        <p:spPr>
          <a:xfrm>
            <a:off x="9382160" y="4929119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4E3428-4755-9826-00F5-6C0C23F23BB5}"/>
              </a:ext>
            </a:extLst>
          </p:cNvPr>
          <p:cNvSpPr/>
          <p:nvPr/>
        </p:nvSpPr>
        <p:spPr>
          <a:xfrm>
            <a:off x="7514070" y="5754955"/>
            <a:ext cx="3695231" cy="62851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ffn_output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d_model)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797467-0013-79B8-37A6-E6E23291A3A7}"/>
              </a:ext>
            </a:extLst>
          </p:cNvPr>
          <p:cNvSpPr/>
          <p:nvPr/>
        </p:nvSpPr>
        <p:spPr>
          <a:xfrm>
            <a:off x="6655560" y="3429000"/>
            <a:ext cx="2643116" cy="37112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dff)</a:t>
            </a:r>
          </a:p>
        </p:txBody>
      </p:sp>
    </p:spTree>
    <p:extLst>
      <p:ext uri="{BB962C8B-B14F-4D97-AF65-F5344CB8AC3E}">
        <p14:creationId xmlns:p14="http://schemas.microsoft.com/office/powerpoint/2010/main" val="168723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9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Pointwise Feed Forward Network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454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0C7DD-5C44-051F-0B26-91F1BD0A525C}"/>
              </a:ext>
            </a:extLst>
          </p:cNvPr>
          <p:cNvSpPr/>
          <p:nvPr/>
        </p:nvSpPr>
        <p:spPr>
          <a:xfrm>
            <a:off x="6869175" y="2073344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Dense Layer 1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6DEC8-99EA-7CC4-89BE-A5D58EBC31B7}"/>
              </a:ext>
            </a:extLst>
          </p:cNvPr>
          <p:cNvSpPr/>
          <p:nvPr/>
        </p:nvSpPr>
        <p:spPr>
          <a:xfrm>
            <a:off x="6869173" y="2865697"/>
            <a:ext cx="5021419" cy="3006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ReLU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89A731-D77C-137A-9F8C-6CFB0990E096}"/>
              </a:ext>
            </a:extLst>
          </p:cNvPr>
          <p:cNvSpPr/>
          <p:nvPr/>
        </p:nvSpPr>
        <p:spPr>
          <a:xfrm>
            <a:off x="6869172" y="4064498"/>
            <a:ext cx="5021419" cy="7923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Dense Layer 2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01FF2E-E8AF-A0A6-758C-2A9717F8EC59}"/>
              </a:ext>
            </a:extLst>
          </p:cNvPr>
          <p:cNvCxnSpPr/>
          <p:nvPr/>
        </p:nvCxnSpPr>
        <p:spPr>
          <a:xfrm>
            <a:off x="9370784" y="3291387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DB708C2-429F-6E52-4245-F0B49F37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1880550"/>
            <a:ext cx="5333416" cy="863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91E977-F69C-9DFE-8873-7C856D35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1" y="3469260"/>
            <a:ext cx="2875668" cy="21639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66DB5F1-4B45-BEC0-FCAB-515184C0B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465" y="4077010"/>
            <a:ext cx="2420754" cy="275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12604C-D299-53EE-8196-0626FF070CF6}"/>
              </a:ext>
            </a:extLst>
          </p:cNvPr>
          <p:cNvSpPr txBox="1"/>
          <p:nvPr/>
        </p:nvSpPr>
        <p:spPr>
          <a:xfrm>
            <a:off x="2363385" y="3618091"/>
            <a:ext cx="878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155BDD-6701-8A91-7ACF-680B2AA23B8B}"/>
              </a:ext>
            </a:extLst>
          </p:cNvPr>
          <p:cNvSpPr/>
          <p:nvPr/>
        </p:nvSpPr>
        <p:spPr>
          <a:xfrm>
            <a:off x="7532265" y="506204"/>
            <a:ext cx="3695231" cy="62851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out1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d_model)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1D9D82-3143-46F6-05EC-91836DB142C4}"/>
              </a:ext>
            </a:extLst>
          </p:cNvPr>
          <p:cNvCxnSpPr/>
          <p:nvPr/>
        </p:nvCxnSpPr>
        <p:spPr>
          <a:xfrm>
            <a:off x="9361686" y="1237399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7CCC24-484A-C90B-C645-5C8CBD210768}"/>
              </a:ext>
            </a:extLst>
          </p:cNvPr>
          <p:cNvCxnSpPr/>
          <p:nvPr/>
        </p:nvCxnSpPr>
        <p:spPr>
          <a:xfrm>
            <a:off x="9382160" y="4929119"/>
            <a:ext cx="0" cy="696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4E3428-4755-9826-00F5-6C0C23F23BB5}"/>
              </a:ext>
            </a:extLst>
          </p:cNvPr>
          <p:cNvSpPr/>
          <p:nvPr/>
        </p:nvSpPr>
        <p:spPr>
          <a:xfrm>
            <a:off x="7514070" y="5754955"/>
            <a:ext cx="3695231" cy="628519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ffn_output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d_model)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797467-0013-79B8-37A6-E6E23291A3A7}"/>
              </a:ext>
            </a:extLst>
          </p:cNvPr>
          <p:cNvSpPr/>
          <p:nvPr/>
        </p:nvSpPr>
        <p:spPr>
          <a:xfrm>
            <a:off x="6655560" y="3429000"/>
            <a:ext cx="2643116" cy="371123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dff)</a:t>
            </a:r>
          </a:p>
        </p:txBody>
      </p:sp>
    </p:spTree>
    <p:extLst>
      <p:ext uri="{BB962C8B-B14F-4D97-AF65-F5344CB8AC3E}">
        <p14:creationId xmlns:p14="http://schemas.microsoft.com/office/powerpoint/2010/main" val="185762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00CB126-5957-894B-8497-4226E2729CE7}"/>
              </a:ext>
            </a:extLst>
          </p:cNvPr>
          <p:cNvSpPr txBox="1"/>
          <p:nvPr/>
        </p:nvSpPr>
        <p:spPr>
          <a:xfrm>
            <a:off x="301406" y="1109436"/>
            <a:ext cx="10809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Add &amp; Normalization connects input and output of sublayers</a:t>
            </a:r>
          </a:p>
          <a:p>
            <a:r>
              <a:rPr lang="en-US" altLang="ko-KR" sz="1400" dirty="0"/>
              <a:t>    to achieve Layer normalization and Residual connection.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Layer normalization : prevents model from one sublayer’s return value is too big,</a:t>
            </a:r>
          </a:p>
          <a:p>
            <a:r>
              <a:rPr lang="en-US" altLang="ko-KR" sz="1400"/>
              <a:t>                                and </a:t>
            </a:r>
            <a:r>
              <a:rPr lang="en-US" altLang="ko-KR" sz="1400" dirty="0"/>
              <a:t>effects training result to a great extent.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Residual connection : prevents model from </a:t>
            </a:r>
            <a:r>
              <a:rPr lang="en-US" altLang="ko-KR" sz="1400"/>
              <a:t>forgetting information</a:t>
            </a:r>
          </a:p>
          <a:p>
            <a:r>
              <a:rPr lang="en-US" altLang="ko-KR" sz="1400"/>
              <a:t>		   that </a:t>
            </a:r>
            <a:r>
              <a:rPr lang="en-US" altLang="ko-KR" sz="1400" dirty="0"/>
              <a:t>the previous sublayer provides</a:t>
            </a:r>
          </a:p>
          <a:p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9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Add &amp; Norm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925551" y="747132"/>
            <a:ext cx="2491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33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00CB126-5957-894B-8497-4226E2729CE7}"/>
              </a:ext>
            </a:extLst>
          </p:cNvPr>
          <p:cNvSpPr txBox="1"/>
          <p:nvPr/>
        </p:nvSpPr>
        <p:spPr>
          <a:xfrm>
            <a:off x="301406" y="1109436"/>
            <a:ext cx="10809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▶ </a:t>
            </a:r>
            <a:r>
              <a:rPr lang="en-US" altLang="ko-KR" sz="1400" dirty="0"/>
              <a:t>Add &amp; Normalization connects input and output of sublayers</a:t>
            </a:r>
          </a:p>
          <a:p>
            <a:r>
              <a:rPr lang="en-US" altLang="ko-KR" sz="1400" dirty="0"/>
              <a:t>    to achieve Layer normalization and Residual connection.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Layer normalization : prevents model from one sublayer’s return value is too big,</a:t>
            </a:r>
          </a:p>
          <a:p>
            <a:r>
              <a:rPr lang="en-US" altLang="ko-KR" sz="1400"/>
              <a:t>                                and </a:t>
            </a:r>
            <a:r>
              <a:rPr lang="en-US" altLang="ko-KR" sz="1400" dirty="0"/>
              <a:t>effects training result to a great extent.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Residual connection : prevents model from </a:t>
            </a:r>
            <a:r>
              <a:rPr lang="en-US" altLang="ko-KR" sz="1400"/>
              <a:t>forgetting information</a:t>
            </a:r>
          </a:p>
          <a:p>
            <a:r>
              <a:rPr lang="en-US" altLang="ko-KR" sz="1400"/>
              <a:t>		   that </a:t>
            </a:r>
            <a:r>
              <a:rPr lang="en-US" altLang="ko-KR" sz="1400" dirty="0"/>
              <a:t>the previous sublayer provides</a:t>
            </a:r>
          </a:p>
          <a:p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9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Add &amp; Norm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925551" y="747132"/>
            <a:ext cx="2491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7B5B5C5-7022-30C4-32AE-DA9060AD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06" y="3308936"/>
            <a:ext cx="6321830" cy="18236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7D8968-20EA-A1DB-5AEC-E7A61A334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6" y="3118523"/>
            <a:ext cx="3302442" cy="244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5D2B9D-CF21-F913-7E8A-9EE4CDE15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76" y="3251255"/>
            <a:ext cx="4371568" cy="45721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D2ECA0B-5B93-3261-3D3C-A6C6D16C980F}"/>
              </a:ext>
            </a:extLst>
          </p:cNvPr>
          <p:cNvSpPr/>
          <p:nvPr/>
        </p:nvSpPr>
        <p:spPr>
          <a:xfrm>
            <a:off x="1367835" y="3397161"/>
            <a:ext cx="236562" cy="236562"/>
          </a:xfrm>
          <a:prstGeom prst="ellipse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0B20A99-EDC0-2115-25D7-A837988B6807}"/>
              </a:ext>
            </a:extLst>
          </p:cNvPr>
          <p:cNvSpPr/>
          <p:nvPr/>
        </p:nvSpPr>
        <p:spPr>
          <a:xfrm>
            <a:off x="2220820" y="4102457"/>
            <a:ext cx="236562" cy="236562"/>
          </a:xfrm>
          <a:prstGeom prst="ellipse">
            <a:avLst/>
          </a:prstGeom>
          <a:noFill/>
          <a:ln w="158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29780F-8F58-7E8E-F33F-FF303612E9E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74302" y="3603628"/>
            <a:ext cx="681162" cy="533473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1D573F3E-5DD3-97E2-9D87-36E4F42C6D81}"/>
              </a:ext>
            </a:extLst>
          </p:cNvPr>
          <p:cNvSpPr/>
          <p:nvPr/>
        </p:nvSpPr>
        <p:spPr>
          <a:xfrm>
            <a:off x="630072" y="3916015"/>
            <a:ext cx="868201" cy="236562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6D0B9A-7E87-0BD1-7358-D60C6E31192B}"/>
              </a:ext>
            </a:extLst>
          </p:cNvPr>
          <p:cNvSpPr/>
          <p:nvPr/>
        </p:nvSpPr>
        <p:spPr>
          <a:xfrm>
            <a:off x="2558674" y="4102457"/>
            <a:ext cx="868201" cy="236562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D0533E-CA82-0AAB-006B-4BC4026CBBED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1498273" y="4034296"/>
            <a:ext cx="1060401" cy="186442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D860F9-86DB-469D-C4D5-9CEE033FA820}"/>
              </a:ext>
            </a:extLst>
          </p:cNvPr>
          <p:cNvSpPr/>
          <p:nvPr/>
        </p:nvSpPr>
        <p:spPr>
          <a:xfrm>
            <a:off x="9071242" y="5842338"/>
            <a:ext cx="441217" cy="32739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315803-784D-944B-197C-FB4A5D47D3A2}"/>
              </a:ext>
            </a:extLst>
          </p:cNvPr>
          <p:cNvSpPr/>
          <p:nvPr/>
        </p:nvSpPr>
        <p:spPr>
          <a:xfrm>
            <a:off x="8529851" y="5039007"/>
            <a:ext cx="1524000" cy="32739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attn_output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0E410C-456C-02E9-5597-C7B6B35F25C3}"/>
              </a:ext>
            </a:extLst>
          </p:cNvPr>
          <p:cNvCxnSpPr>
            <a:cxnSpLocks/>
          </p:cNvCxnSpPr>
          <p:nvPr/>
        </p:nvCxnSpPr>
        <p:spPr>
          <a:xfrm flipV="1">
            <a:off x="9291851" y="5370953"/>
            <a:ext cx="0" cy="475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81DCC6-15A1-BBA8-552A-02D5029B3514}"/>
              </a:ext>
            </a:extLst>
          </p:cNvPr>
          <p:cNvSpPr txBox="1"/>
          <p:nvPr/>
        </p:nvSpPr>
        <p:spPr>
          <a:xfrm>
            <a:off x="9269164" y="5435966"/>
            <a:ext cx="117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self.mha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9A5AEA-3FB9-1452-C640-8C206E550DA3}"/>
              </a:ext>
            </a:extLst>
          </p:cNvPr>
          <p:cNvCxnSpPr>
            <a:cxnSpLocks/>
          </p:cNvCxnSpPr>
          <p:nvPr/>
        </p:nvCxnSpPr>
        <p:spPr>
          <a:xfrm flipV="1">
            <a:off x="9291851" y="4539001"/>
            <a:ext cx="0" cy="475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3CCF29-C93D-E25C-CD60-F6C3D6630A11}"/>
              </a:ext>
            </a:extLst>
          </p:cNvPr>
          <p:cNvSpPr txBox="1"/>
          <p:nvPr/>
        </p:nvSpPr>
        <p:spPr>
          <a:xfrm>
            <a:off x="9269164" y="4604014"/>
            <a:ext cx="184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self.dropout1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346357-55D1-4BE0-AC1B-9031A2315A22}"/>
              </a:ext>
            </a:extLst>
          </p:cNvPr>
          <p:cNvSpPr/>
          <p:nvPr/>
        </p:nvSpPr>
        <p:spPr>
          <a:xfrm>
            <a:off x="8542650" y="4161675"/>
            <a:ext cx="1524000" cy="32739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attn_output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B8B56D-51F3-6BA6-7280-41829F4D6429}"/>
              </a:ext>
            </a:extLst>
          </p:cNvPr>
          <p:cNvSpPr/>
          <p:nvPr/>
        </p:nvSpPr>
        <p:spPr>
          <a:xfrm>
            <a:off x="8969622" y="3446924"/>
            <a:ext cx="670055" cy="32739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out1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F7B5B05-E1D4-6B22-F583-85069CE1B4E7}"/>
              </a:ext>
            </a:extLst>
          </p:cNvPr>
          <p:cNvCxnSpPr>
            <a:stCxn id="26" idx="0"/>
            <a:endCxn id="28" idx="2"/>
          </p:cNvCxnSpPr>
          <p:nvPr/>
        </p:nvCxnSpPr>
        <p:spPr>
          <a:xfrm flipV="1">
            <a:off x="9304650" y="3774321"/>
            <a:ext cx="0" cy="387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0B234A-A576-5AEA-AB03-9775ED857AC6}"/>
              </a:ext>
            </a:extLst>
          </p:cNvPr>
          <p:cNvSpPr txBox="1"/>
          <p:nvPr/>
        </p:nvSpPr>
        <p:spPr>
          <a:xfrm>
            <a:off x="9304649" y="3778870"/>
            <a:ext cx="184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self.layernorm1</a:t>
            </a:r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4395FC7-337C-8486-A1B7-A332C539565E}"/>
              </a:ext>
            </a:extLst>
          </p:cNvPr>
          <p:cNvCxnSpPr>
            <a:stCxn id="19" idx="1"/>
            <a:endCxn id="32" idx="1"/>
          </p:cNvCxnSpPr>
          <p:nvPr/>
        </p:nvCxnSpPr>
        <p:spPr>
          <a:xfrm rot="10800000" flipH="1">
            <a:off x="9071241" y="3963537"/>
            <a:ext cx="233407" cy="2042501"/>
          </a:xfrm>
          <a:prstGeom prst="bentConnector3">
            <a:avLst>
              <a:gd name="adj1" fmla="val -3357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84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191C6A72-0948-0E0C-FCF0-41FC5AA0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67" y="377798"/>
            <a:ext cx="4035529" cy="55198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CBCEFFB-425F-4C6A-47AC-60D5EE0E7F3E}"/>
              </a:ext>
            </a:extLst>
          </p:cNvPr>
          <p:cNvSpPr/>
          <p:nvPr/>
        </p:nvSpPr>
        <p:spPr>
          <a:xfrm rot="16200000">
            <a:off x="7074195" y="3703921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B033E4B-433D-9F36-37BA-90CE5DC09020}"/>
              </a:ext>
            </a:extLst>
          </p:cNvPr>
          <p:cNvCxnSpPr>
            <a:cxnSpLocks/>
          </p:cNvCxnSpPr>
          <p:nvPr/>
        </p:nvCxnSpPr>
        <p:spPr>
          <a:xfrm>
            <a:off x="7236954" y="3809665"/>
            <a:ext cx="61739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56E92F-E240-1BE4-CF30-53FC9C62A8E6}"/>
              </a:ext>
            </a:extLst>
          </p:cNvPr>
          <p:cNvSpPr txBox="1"/>
          <p:nvPr/>
        </p:nvSpPr>
        <p:spPr>
          <a:xfrm>
            <a:off x="7898784" y="3624999"/>
            <a:ext cx="151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We are Here!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Positional 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57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9D959A9-062C-FF48-B046-788B0B06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99" y="2742907"/>
            <a:ext cx="4486901" cy="1105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2714A4-44FF-E2B4-DDCF-FA62E48C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3" y="1614037"/>
            <a:ext cx="5496692" cy="336279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8511C5-11BE-9FA7-FD32-79E7A974E2D1}"/>
              </a:ext>
            </a:extLst>
          </p:cNvPr>
          <p:cNvSpPr/>
          <p:nvPr/>
        </p:nvSpPr>
        <p:spPr>
          <a:xfrm>
            <a:off x="2969786" y="1942667"/>
            <a:ext cx="3820464" cy="369333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input parameters are both int type</a:t>
            </a:r>
          </a:p>
        </p:txBody>
      </p:sp>
    </p:spTree>
    <p:extLst>
      <p:ext uri="{BB962C8B-B14F-4D97-AF65-F5344CB8AC3E}">
        <p14:creationId xmlns:p14="http://schemas.microsoft.com/office/powerpoint/2010/main" val="901576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55683-409F-9BD2-6862-2ECF4E2184E5}"/>
              </a:ext>
            </a:extLst>
          </p:cNvPr>
          <p:cNvSpPr txBox="1"/>
          <p:nvPr/>
        </p:nvSpPr>
        <p:spPr>
          <a:xfrm>
            <a:off x="925550" y="1109436"/>
            <a:ext cx="101851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▶ </a:t>
            </a:r>
            <a:r>
              <a:rPr lang="en-US" altLang="ko-KR" sz="1400"/>
              <a:t>Masked Multi Head Attention is to perform multi head attention with look ahead mask</a:t>
            </a:r>
          </a:p>
          <a:p>
            <a:endParaRPr lang="en-US" altLang="ko-KR" sz="1400"/>
          </a:p>
          <a:p>
            <a:r>
              <a:rPr lang="en-US" altLang="ko-KR" sz="1400"/>
              <a:t>    As we said on ‘Masking’, Look ahead mask includes padding mask!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FA92B4-E246-8049-D45B-A078342F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367557"/>
            <a:ext cx="4953691" cy="638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F73E61-A301-5EFE-FA2A-12211F6D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3621241"/>
            <a:ext cx="3781953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0BB87-3110-63BB-02AD-F5F65AD48E88}"/>
              </a:ext>
            </a:extLst>
          </p:cNvPr>
          <p:cNvSpPr txBox="1"/>
          <p:nvPr/>
        </p:nvSpPr>
        <p:spPr>
          <a:xfrm>
            <a:off x="925550" y="3255839"/>
            <a:ext cx="10185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※ Example of look ahead mask when size=5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BFCF9-B468-143E-2AD5-FFE51F0E1A81}"/>
              </a:ext>
            </a:extLst>
          </p:cNvPr>
          <p:cNvSpPr txBox="1"/>
          <p:nvPr/>
        </p:nvSpPr>
        <p:spPr>
          <a:xfrm>
            <a:off x="319922" y="4680377"/>
            <a:ext cx="4471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※ 1 means mask</a:t>
            </a:r>
          </a:p>
          <a:p>
            <a:pPr algn="r"/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padding mask is not included in this example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47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AAAD11-E214-3AB5-ED07-A6B3F306B694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Masked Multi Head Attention</a:t>
            </a:r>
            <a:endParaRPr lang="en-US" altLang="ko-KR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5098B49-EE8C-465F-BE5C-CB4D771B9519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28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855683-409F-9BD2-6862-2ECF4E2184E5}"/>
              </a:ext>
            </a:extLst>
          </p:cNvPr>
          <p:cNvSpPr txBox="1"/>
          <p:nvPr/>
        </p:nvSpPr>
        <p:spPr>
          <a:xfrm>
            <a:off x="925550" y="1109436"/>
            <a:ext cx="101851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▶ </a:t>
            </a:r>
            <a:r>
              <a:rPr lang="en-US" altLang="ko-KR" sz="1400"/>
              <a:t>Masked Multi Head Attention is to perform multi head attention with look ahead mask</a:t>
            </a:r>
          </a:p>
          <a:p>
            <a:endParaRPr lang="en-US" altLang="ko-KR" sz="1400"/>
          </a:p>
          <a:p>
            <a:r>
              <a:rPr lang="en-US" altLang="ko-KR" sz="1400"/>
              <a:t>    As we said on ‘Masking’, Look ahead mask includes padding mask!</a:t>
            </a:r>
            <a:endParaRPr lang="en-US" altLang="ko-KR" sz="1400" dirty="0"/>
          </a:p>
          <a:p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FA92B4-E246-8049-D45B-A078342F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2367557"/>
            <a:ext cx="4953691" cy="638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F73E61-A301-5EFE-FA2A-12211F6D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0" y="3621241"/>
            <a:ext cx="3781953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00BB87-3110-63BB-02AD-F5F65AD48E88}"/>
              </a:ext>
            </a:extLst>
          </p:cNvPr>
          <p:cNvSpPr txBox="1"/>
          <p:nvPr/>
        </p:nvSpPr>
        <p:spPr>
          <a:xfrm>
            <a:off x="925550" y="3255839"/>
            <a:ext cx="10185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※ Example of look ahead mask when size=5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BFCF9-B468-143E-2AD5-FFE51F0E1A81}"/>
              </a:ext>
            </a:extLst>
          </p:cNvPr>
          <p:cNvSpPr txBox="1"/>
          <p:nvPr/>
        </p:nvSpPr>
        <p:spPr>
          <a:xfrm>
            <a:off x="319922" y="4680377"/>
            <a:ext cx="4471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※ 1 means mask</a:t>
            </a:r>
          </a:p>
          <a:p>
            <a:pPr algn="r"/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   padding mask is not included in this example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Positional 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57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9D959A9-062C-FF48-B046-788B0B06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99" y="2742907"/>
            <a:ext cx="4486901" cy="1105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2714A4-44FF-E2B4-DDCF-FA62E48C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3" y="1614037"/>
            <a:ext cx="5496692" cy="33627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D90E1D-FC36-E22C-75F9-9CF2338D5D62}"/>
              </a:ext>
            </a:extLst>
          </p:cNvPr>
          <p:cNvSpPr/>
          <p:nvPr/>
        </p:nvSpPr>
        <p:spPr>
          <a:xfrm>
            <a:off x="769613" y="1614037"/>
            <a:ext cx="5496692" cy="6910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07D9336-422A-7177-FD68-324AB72CAC49}"/>
              </a:ext>
            </a:extLst>
          </p:cNvPr>
          <p:cNvCxnSpPr>
            <a:cxnSpLocks/>
            <a:stCxn id="9" idx="3"/>
            <a:endCxn id="24" idx="0"/>
          </p:cNvCxnSpPr>
          <p:nvPr/>
        </p:nvCxnSpPr>
        <p:spPr>
          <a:xfrm>
            <a:off x="6266305" y="1959543"/>
            <a:ext cx="3724847" cy="8281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96ED57-6B27-9559-2909-0E6A20E07276}"/>
              </a:ext>
            </a:extLst>
          </p:cNvPr>
          <p:cNvSpPr/>
          <p:nvPr/>
        </p:nvSpPr>
        <p:spPr>
          <a:xfrm>
            <a:off x="9016999" y="2787649"/>
            <a:ext cx="1948305" cy="45085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B1E2DD-F581-3546-A175-BA58FDECFAA4}"/>
              </a:ext>
            </a:extLst>
          </p:cNvPr>
          <p:cNvSpPr/>
          <p:nvPr/>
        </p:nvSpPr>
        <p:spPr>
          <a:xfrm>
            <a:off x="9137649" y="3330505"/>
            <a:ext cx="1948305" cy="45085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A9AAD-8906-1474-40FF-9A2153DFD0E2}"/>
              </a:ext>
            </a:extLst>
          </p:cNvPr>
          <p:cNvSpPr/>
          <p:nvPr/>
        </p:nvSpPr>
        <p:spPr>
          <a:xfrm>
            <a:off x="1041400" y="3409950"/>
            <a:ext cx="3746500" cy="8128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00FF"/>
              </a:highlight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6A08531-F4E0-ABE0-271A-B48F5D8B4C5D}"/>
              </a:ext>
            </a:extLst>
          </p:cNvPr>
          <p:cNvCxnSpPr>
            <a:stCxn id="11" idx="3"/>
          </p:cNvCxnSpPr>
          <p:nvPr/>
        </p:nvCxnSpPr>
        <p:spPr>
          <a:xfrm flipV="1">
            <a:off x="4787900" y="3695700"/>
            <a:ext cx="4081903" cy="120650"/>
          </a:xfrm>
          <a:prstGeom prst="bentConnector3">
            <a:avLst>
              <a:gd name="adj1" fmla="val 99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3F3722-75C7-07E2-EA81-71D415F3765F}"/>
              </a:ext>
            </a:extLst>
          </p:cNvPr>
          <p:cNvSpPr/>
          <p:nvPr/>
        </p:nvSpPr>
        <p:spPr>
          <a:xfrm>
            <a:off x="8623299" y="3429001"/>
            <a:ext cx="479553" cy="26670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C61EB2-44B7-FE3D-9351-083E0DFD46F7}"/>
              </a:ext>
            </a:extLst>
          </p:cNvPr>
          <p:cNvSpPr/>
          <p:nvPr/>
        </p:nvSpPr>
        <p:spPr>
          <a:xfrm>
            <a:off x="8495976" y="2903971"/>
            <a:ext cx="479553" cy="26670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3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Positional Encoding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157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9D959A9-062C-FF48-B046-788B0B06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99" y="2742907"/>
            <a:ext cx="4486901" cy="11050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2714A4-44FF-E2B4-DDCF-FA62E48C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3" y="1614037"/>
            <a:ext cx="5496692" cy="33627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D90E1D-FC36-E22C-75F9-9CF2338D5D62}"/>
              </a:ext>
            </a:extLst>
          </p:cNvPr>
          <p:cNvSpPr/>
          <p:nvPr/>
        </p:nvSpPr>
        <p:spPr>
          <a:xfrm>
            <a:off x="769613" y="1614037"/>
            <a:ext cx="5496692" cy="69101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07D9336-422A-7177-FD68-324AB72CAC49}"/>
              </a:ext>
            </a:extLst>
          </p:cNvPr>
          <p:cNvCxnSpPr>
            <a:cxnSpLocks/>
            <a:stCxn id="9" idx="3"/>
            <a:endCxn id="24" idx="0"/>
          </p:cNvCxnSpPr>
          <p:nvPr/>
        </p:nvCxnSpPr>
        <p:spPr>
          <a:xfrm>
            <a:off x="6266305" y="1959543"/>
            <a:ext cx="3724847" cy="82810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96ED57-6B27-9559-2909-0E6A20E07276}"/>
              </a:ext>
            </a:extLst>
          </p:cNvPr>
          <p:cNvSpPr/>
          <p:nvPr/>
        </p:nvSpPr>
        <p:spPr>
          <a:xfrm>
            <a:off x="9016999" y="2787649"/>
            <a:ext cx="1948305" cy="45085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B1E2DD-F581-3546-A175-BA58FDECFAA4}"/>
              </a:ext>
            </a:extLst>
          </p:cNvPr>
          <p:cNvSpPr/>
          <p:nvPr/>
        </p:nvSpPr>
        <p:spPr>
          <a:xfrm>
            <a:off x="9137649" y="3330505"/>
            <a:ext cx="1948305" cy="450851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A9AAD-8906-1474-40FF-9A2153DFD0E2}"/>
              </a:ext>
            </a:extLst>
          </p:cNvPr>
          <p:cNvSpPr/>
          <p:nvPr/>
        </p:nvSpPr>
        <p:spPr>
          <a:xfrm>
            <a:off x="1041400" y="3409950"/>
            <a:ext cx="3746500" cy="8128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highlight>
                <a:srgbClr val="0000FF"/>
              </a:highlight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6A08531-F4E0-ABE0-271A-B48F5D8B4C5D}"/>
              </a:ext>
            </a:extLst>
          </p:cNvPr>
          <p:cNvCxnSpPr>
            <a:stCxn id="11" idx="3"/>
          </p:cNvCxnSpPr>
          <p:nvPr/>
        </p:nvCxnSpPr>
        <p:spPr>
          <a:xfrm flipV="1">
            <a:off x="4787900" y="3695700"/>
            <a:ext cx="4081903" cy="120650"/>
          </a:xfrm>
          <a:prstGeom prst="bentConnector3">
            <a:avLst>
              <a:gd name="adj1" fmla="val 99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3F3722-75C7-07E2-EA81-71D415F3765F}"/>
              </a:ext>
            </a:extLst>
          </p:cNvPr>
          <p:cNvSpPr/>
          <p:nvPr/>
        </p:nvSpPr>
        <p:spPr>
          <a:xfrm>
            <a:off x="8623299" y="3429001"/>
            <a:ext cx="479553" cy="26670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C61EB2-44B7-FE3D-9351-083E0DFD46F7}"/>
              </a:ext>
            </a:extLst>
          </p:cNvPr>
          <p:cNvSpPr/>
          <p:nvPr/>
        </p:nvSpPr>
        <p:spPr>
          <a:xfrm>
            <a:off x="8495976" y="2903971"/>
            <a:ext cx="479553" cy="266700"/>
          </a:xfrm>
          <a:prstGeom prst="rect">
            <a:avLst/>
          </a:prstGeom>
          <a:noFill/>
          <a:ln w="12700">
            <a:solidFill>
              <a:srgbClr val="0070C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9FAB67-A058-BE0D-EBF3-D82BC3136A98}"/>
              </a:ext>
            </a:extLst>
          </p:cNvPr>
          <p:cNvSpPr/>
          <p:nvPr/>
        </p:nvSpPr>
        <p:spPr>
          <a:xfrm>
            <a:off x="2914650" y="4917075"/>
            <a:ext cx="3820464" cy="691011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dimension of return matrix is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(1, 10000, 512)</a:t>
            </a:r>
          </a:p>
        </p:txBody>
      </p:sp>
    </p:spTree>
    <p:extLst>
      <p:ext uri="{BB962C8B-B14F-4D97-AF65-F5344CB8AC3E}">
        <p14:creationId xmlns:p14="http://schemas.microsoft.com/office/powerpoint/2010/main" val="275602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3373191" y="2364400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91" y="2364400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2467866" y="438547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866" y="438547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3424847" y="510391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47" y="510391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303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925551" y="1629831"/>
            <a:ext cx="665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 from input matrix X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925551" y="3862187"/>
            <a:ext cx="797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 Z through the formula behind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3068195" y="2338826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EE8CF2-D480-38CC-9E54-35F3F325A398}"/>
              </a:ext>
            </a:extLst>
          </p:cNvPr>
          <p:cNvSpPr/>
          <p:nvPr/>
        </p:nvSpPr>
        <p:spPr>
          <a:xfrm>
            <a:off x="2763201" y="4317664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93EBB-130A-788E-81F1-4BC829415782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41B1E61-4064-559B-FF06-AF48B5C6C57B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8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62D4026-D9EA-CE2C-C76F-4BA436FCB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726" y="1531989"/>
            <a:ext cx="5353797" cy="24673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AAEDEE-AF20-DDD2-AA64-063C0470B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13" y="1284304"/>
            <a:ext cx="3610479" cy="2476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15693" y="3045981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4BA1B2-4BA9-4B43-8B1E-5494AB824520}"/>
              </a:ext>
            </a:extLst>
          </p:cNvPr>
          <p:cNvSpPr/>
          <p:nvPr/>
        </p:nvSpPr>
        <p:spPr>
          <a:xfrm>
            <a:off x="1309629" y="2711876"/>
            <a:ext cx="5349847" cy="128743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489B701-3895-EF3E-E3CA-CA027F42F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2071" y="2183338"/>
            <a:ext cx="3168078" cy="649288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8C839F-053D-E323-3110-5A3B89DACC24}"/>
              </a:ext>
            </a:extLst>
          </p:cNvPr>
          <p:cNvSpPr/>
          <p:nvPr/>
        </p:nvSpPr>
        <p:spPr>
          <a:xfrm>
            <a:off x="5350852" y="2832626"/>
            <a:ext cx="4955932" cy="10826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v, k, q passes different dense layers,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which have different weight matrix and bias.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In this step, Q, K, V are defined.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611028" y="2713249"/>
            <a:ext cx="3239719" cy="6045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>
                <a:solidFill>
                  <a:schemeClr val="tx1"/>
                </a:solidFill>
              </a:rPr>
              <a:t>q.shape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 err="1">
                <a:solidFill>
                  <a:schemeClr val="tx1"/>
                </a:solidFill>
              </a:rPr>
              <a:t>batch_size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seq_len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err="1">
                <a:solidFill>
                  <a:schemeClr val="tx1"/>
                </a:solidFill>
              </a:rPr>
              <a:t>d_model</a:t>
            </a:r>
            <a:r>
              <a:rPr lang="en-US" altLang="ko-KR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D7270EAF-B571-AD3C-53A1-52EAC7181233}"/>
              </a:ext>
            </a:extLst>
          </p:cNvPr>
          <p:cNvSpPr/>
          <p:nvPr/>
        </p:nvSpPr>
        <p:spPr>
          <a:xfrm rot="5400000">
            <a:off x="1065766" y="210024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7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2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3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4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62D4026-D9EA-CE2C-C76F-4BA436FCB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726" y="1531989"/>
            <a:ext cx="5353797" cy="24673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AAEDEE-AF20-DDD2-AA64-063C0470B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13" y="1284304"/>
            <a:ext cx="3610479" cy="2476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15693" y="3045981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4BA1B2-4BA9-4B43-8B1E-5494AB824520}"/>
              </a:ext>
            </a:extLst>
          </p:cNvPr>
          <p:cNvSpPr/>
          <p:nvPr/>
        </p:nvSpPr>
        <p:spPr>
          <a:xfrm>
            <a:off x="1309629" y="3498104"/>
            <a:ext cx="5349847" cy="5012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A6624AF-E37A-44B3-461F-2AA172EB16DF}"/>
              </a:ext>
            </a:extLst>
          </p:cNvPr>
          <p:cNvSpPr/>
          <p:nvPr/>
        </p:nvSpPr>
        <p:spPr>
          <a:xfrm>
            <a:off x="1308726" y="4497451"/>
            <a:ext cx="5021419" cy="1202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seq_len, d_model)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-&gt;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self.depth)</a:t>
            </a: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1A463A51-CB31-5CBB-A86D-96D9F2BC2AD1}"/>
              </a:ext>
            </a:extLst>
          </p:cNvPr>
          <p:cNvSpPr/>
          <p:nvPr/>
        </p:nvSpPr>
        <p:spPr>
          <a:xfrm rot="5400000">
            <a:off x="1065766" y="2811445"/>
            <a:ext cx="245327" cy="21148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79D5B01-FD62-49D1-744C-3172C1622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6345" y="3479784"/>
            <a:ext cx="5708942" cy="709727"/>
          </a:xfrm>
          <a:prstGeom prst="rect">
            <a:avLst/>
          </a:prstGeom>
          <a:ln w="25400">
            <a:solidFill>
              <a:srgbClr val="FFC000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A947CC-EAD0-EA47-18A3-4D7E610B7CCA}"/>
              </a:ext>
            </a:extLst>
          </p:cNvPr>
          <p:cNvSpPr/>
          <p:nvPr/>
        </p:nvSpPr>
        <p:spPr>
          <a:xfrm>
            <a:off x="5775562" y="2544155"/>
            <a:ext cx="4419897" cy="112330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perm of transpose</a:t>
            </a:r>
          </a:p>
          <a:p>
            <a:pPr algn="ctr"/>
            <a:r>
              <a:rPr lang="en-US" altLang="ko-KR" err="1">
                <a:solidFill>
                  <a:schemeClr val="tx1"/>
                </a:solidFill>
              </a:rPr>
              <a:t>tf.transpose</a:t>
            </a:r>
            <a:r>
              <a:rPr lang="en-US" altLang="ko-KR">
                <a:solidFill>
                  <a:schemeClr val="tx1"/>
                </a:solidFill>
              </a:rPr>
              <a:t>(x, perm=[0, 2, 1, 3]) moves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x[a][b][c][d] to x[a][c][b][d]</a:t>
            </a:r>
          </a:p>
        </p:txBody>
      </p:sp>
    </p:spTree>
    <p:extLst>
      <p:ext uri="{BB962C8B-B14F-4D97-AF65-F5344CB8AC3E}">
        <p14:creationId xmlns:p14="http://schemas.microsoft.com/office/powerpoint/2010/main" val="77797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A765D19-367C-271E-E654-4E145D26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1" y="2036935"/>
            <a:ext cx="5363323" cy="231489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4535EB-2DEB-59C2-2C49-B9D2A9BE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1438-A92F-4221-B5EC-96B2AF3D63A3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/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@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@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48492-1E25-1F74-D5B9-62B6D9D1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273" y="1557563"/>
                <a:ext cx="1338315" cy="850554"/>
              </a:xfrm>
              <a:prstGeom prst="rect">
                <a:avLst/>
              </a:prstGeom>
              <a:blipFill>
                <a:blip r:embed="rId3"/>
                <a:stretch>
                  <a:fillRect l="-3636" r="-909" b="-6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/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〮</m:t>
                              </m:r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674AEB-9AC3-3756-5846-04FB7C4D6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5" y="3943416"/>
                <a:ext cx="3392369" cy="715902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/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※ Z is attention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ko-KR" altLang="en-US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30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dimension of matrix K.</a:t>
                </a:r>
                <a:endParaRPr lang="ko-KR" altLang="en-US" sz="130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706EF-C7E0-61F9-2A36-92E3D84D1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396" y="4661855"/>
                <a:ext cx="4028987" cy="302840"/>
              </a:xfrm>
              <a:prstGeom prst="rect">
                <a:avLst/>
              </a:prstGeom>
              <a:blipFill>
                <a:blip r:embed="rId5"/>
                <a:stretch>
                  <a:fillRect l="-151" b="-18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70AF24B-13E7-7692-5149-D52DD957CA7F}"/>
              </a:ext>
            </a:extLst>
          </p:cNvPr>
          <p:cNvSpPr txBox="1"/>
          <p:nvPr/>
        </p:nvSpPr>
        <p:spPr>
          <a:xfrm>
            <a:off x="6869175" y="669377"/>
            <a:ext cx="422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First,</a:t>
            </a:r>
            <a:r>
              <a:rPr lang="ko-KR" altLang="en-US"/>
              <a:t> </a:t>
            </a:r>
            <a:r>
              <a:rPr lang="en-US" altLang="ko-KR"/>
              <a:t>get</a:t>
            </a:r>
            <a:r>
              <a:rPr lang="ko-KR" altLang="en-US"/>
              <a:t> </a:t>
            </a:r>
            <a:r>
              <a:rPr lang="en-US" altLang="ko-KR"/>
              <a:t>Query,</a:t>
            </a:r>
            <a:r>
              <a:rPr lang="ko-KR" altLang="en-US"/>
              <a:t> </a:t>
            </a:r>
            <a:r>
              <a:rPr lang="en-US" altLang="ko-KR"/>
              <a:t>Key,</a:t>
            </a:r>
            <a:r>
              <a:rPr lang="ko-KR" altLang="en-US"/>
              <a:t> </a:t>
            </a:r>
            <a:r>
              <a:rPr lang="en-US" altLang="ko-KR"/>
              <a:t>Value</a:t>
            </a:r>
            <a:r>
              <a:rPr lang="ko-KR" altLang="en-US"/>
              <a:t> </a:t>
            </a:r>
            <a:r>
              <a:rPr lang="en-US" altLang="ko-KR"/>
              <a:t>matrix</a:t>
            </a:r>
          </a:p>
          <a:p>
            <a:r>
              <a:rPr lang="en-US" altLang="ko-KR"/>
              <a:t>    from input matrix X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7DC9E-D537-084F-2409-4498748EA006}"/>
              </a:ext>
            </a:extLst>
          </p:cNvPr>
          <p:cNvSpPr/>
          <p:nvPr/>
        </p:nvSpPr>
        <p:spPr>
          <a:xfrm>
            <a:off x="7950277" y="1531989"/>
            <a:ext cx="1948305" cy="95909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9FE5F-E06B-EBD2-1492-D769248FE688}"/>
              </a:ext>
            </a:extLst>
          </p:cNvPr>
          <p:cNvSpPr txBox="1"/>
          <p:nvPr/>
        </p:nvSpPr>
        <p:spPr>
          <a:xfrm>
            <a:off x="6869174" y="3171844"/>
            <a:ext cx="515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 Then, derive attention matrix</a:t>
            </a:r>
          </a:p>
          <a:p>
            <a:r>
              <a:rPr lang="en-US" altLang="ko-KR"/>
              <a:t>    through the formula behind</a:t>
            </a:r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F1BEA3-A540-6205-9210-92EF02C592CA}"/>
              </a:ext>
            </a:extLst>
          </p:cNvPr>
          <p:cNvCxnSpPr/>
          <p:nvPr/>
        </p:nvCxnSpPr>
        <p:spPr>
          <a:xfrm>
            <a:off x="6661188" y="48445"/>
            <a:ext cx="0" cy="6679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A1D9FF-2434-2ACB-4EA0-2811C804A1D7}"/>
              </a:ext>
            </a:extLst>
          </p:cNvPr>
          <p:cNvSpPr/>
          <p:nvPr/>
        </p:nvSpPr>
        <p:spPr>
          <a:xfrm>
            <a:off x="7206610" y="3894848"/>
            <a:ext cx="2807978" cy="84327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6D501D-75C7-D50A-7155-D998E8788D77}"/>
              </a:ext>
            </a:extLst>
          </p:cNvPr>
          <p:cNvSpPr/>
          <p:nvPr/>
        </p:nvSpPr>
        <p:spPr>
          <a:xfrm>
            <a:off x="6776670" y="439489"/>
            <a:ext cx="5250229" cy="23919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76D11E-4261-1E45-BDC7-E6C76600EBBB}"/>
              </a:ext>
            </a:extLst>
          </p:cNvPr>
          <p:cNvSpPr txBox="1"/>
          <p:nvPr/>
        </p:nvSpPr>
        <p:spPr>
          <a:xfrm>
            <a:off x="925551" y="377800"/>
            <a:ext cx="417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Review : Multi Head Attention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F41A51E-3B4D-0617-0817-62D1E962773A}"/>
              </a:ext>
            </a:extLst>
          </p:cNvPr>
          <p:cNvCxnSpPr>
            <a:cxnSpLocks/>
          </p:cNvCxnSpPr>
          <p:nvPr/>
        </p:nvCxnSpPr>
        <p:spPr>
          <a:xfrm>
            <a:off x="925551" y="747132"/>
            <a:ext cx="3313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0A683F3-D169-3074-B91C-03B6351C6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551" y="1226877"/>
            <a:ext cx="5662218" cy="47185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48B333-2F79-2C83-3B84-81B7B6D49A4E}"/>
              </a:ext>
            </a:extLst>
          </p:cNvPr>
          <p:cNvSpPr/>
          <p:nvPr/>
        </p:nvSpPr>
        <p:spPr>
          <a:xfrm>
            <a:off x="1174750" y="2395417"/>
            <a:ext cx="838200" cy="29698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F098193-E24D-F071-D934-DB86E2F07505}"/>
              </a:ext>
            </a:extLst>
          </p:cNvPr>
          <p:cNvCxnSpPr>
            <a:cxnSpLocks/>
          </p:cNvCxnSpPr>
          <p:nvPr/>
        </p:nvCxnSpPr>
        <p:spPr>
          <a:xfrm>
            <a:off x="2012950" y="2408117"/>
            <a:ext cx="7150100" cy="1586033"/>
          </a:xfrm>
          <a:prstGeom prst="bentConnector3">
            <a:avLst>
              <a:gd name="adj1" fmla="val 100127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1CD12A-5724-A929-4B58-5AAA25B0D471}"/>
              </a:ext>
            </a:extLst>
          </p:cNvPr>
          <p:cNvSpPr/>
          <p:nvPr/>
        </p:nvSpPr>
        <p:spPr>
          <a:xfrm>
            <a:off x="8909190" y="3972758"/>
            <a:ext cx="569664" cy="369393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F6738E-4669-4FB7-FA36-931F3B53FFF2}"/>
              </a:ext>
            </a:extLst>
          </p:cNvPr>
          <p:cNvSpPr/>
          <p:nvPr/>
        </p:nvSpPr>
        <p:spPr>
          <a:xfrm>
            <a:off x="1308726" y="4497451"/>
            <a:ext cx="5021419" cy="12020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matmul_qk.shape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(batch_size, self.num_heads, seq_len, seq_len)</a:t>
            </a:r>
          </a:p>
        </p:txBody>
      </p:sp>
    </p:spTree>
    <p:extLst>
      <p:ext uri="{BB962C8B-B14F-4D97-AF65-F5344CB8AC3E}">
        <p14:creationId xmlns:p14="http://schemas.microsoft.com/office/powerpoint/2010/main" val="244605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2067</Words>
  <Application>Microsoft Office PowerPoint</Application>
  <PresentationFormat>와이드스크린</PresentationFormat>
  <Paragraphs>333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19</cp:revision>
  <dcterms:created xsi:type="dcterms:W3CDTF">2022-06-25T15:18:48Z</dcterms:created>
  <dcterms:modified xsi:type="dcterms:W3CDTF">2022-06-25T17:12:59Z</dcterms:modified>
</cp:coreProperties>
</file>