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70" r:id="rId5"/>
    <p:sldId id="271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21F2-F2E4-926F-93F5-A7BE2269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6DAC7F-3285-3CF1-E21F-BC09E9849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2EDC4-1D82-605D-09B3-30BED73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90ABC-644A-A645-5C97-D7B5D584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97E0B-D9EB-0ECF-DD95-59FBB06F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3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34C83-717D-22CD-E0E0-001CC7EA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16D3A-95CC-220E-B390-BC6B2291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79D9B-2898-79B9-D205-2889BCD8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D939-44F8-20BF-1565-845E9549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8AF48-3198-A6E0-5C9B-EA3F7BD5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1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432F05-277A-7654-9348-1EEF0D7D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921F41-3A51-CD10-5B09-FB6C8D5CD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4436C-74A0-AE69-7381-F8E1D634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48121-5FCB-9352-27AF-93166BD8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D53B0-F8B3-628C-C768-0A22CE2C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F658-748D-C9C6-9D1B-835DCB6B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8C63C-42C3-3C97-372D-2964FDF3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23A99-B176-F066-AD36-0EACD96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8AC3-D439-5AC7-1798-1765C528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88F80-AC3E-FEA9-DF54-C0E76DA3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0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C38E-9826-A86D-55F0-96ECCCED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B8FC2-B4B9-0CF3-472B-65AC07E6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2E89D-2466-097B-8C59-C99D1881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7EE4C-99EF-14F7-FE4C-2B9BA50E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4FA6-C348-E0EC-3E9C-F96AEBB4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B112-B0E7-A70C-CF94-F770F30D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7F461-E752-AA01-8430-0B2F49114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8BEC8-443B-2F38-7BE9-6E2BEFFB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431C5-3637-5D1C-00C1-9CA0C8C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7AB8D-73AB-E599-4B14-33B9BAB3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847FA-1452-E638-A8B9-51A177C9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6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00C6-1571-2F41-BF63-530773B0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EC782-7FCA-C5BB-AE64-DD0FB8CB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C5A24-5181-57E1-E437-C293B227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A7DB6-3781-C806-B189-EA13CA6CC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DA491-EBB1-64C0-97B7-39D9C592C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9C3A4F-6B22-B4EE-9CF9-F25F28C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F0CEF5-401B-01D2-9482-7242F2CA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99415E-CCC1-6C99-73B8-309F2350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7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29E23-64BA-0491-B476-ED38BF90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9A88B5-9F9A-0F83-2C01-9E35F28E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74CA3A-5B72-AE51-C298-4209578E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9B71CF-226B-F0EC-A36E-B0768CB2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8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14BC02-48A7-4A8D-1D05-6BF8B476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E7809-C9E3-A4A4-DE35-54334752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57CED-ECAD-4D6B-7677-47BB5CCE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6A228-6308-DEB6-2C11-E0F1EB66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A4B7D-A4E5-F428-0807-C6921FD4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2CA7-44F3-0A50-F6D8-AF22BC4C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94A59-7E64-5AD8-8F8D-99668668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DB46F-6686-53F5-3B59-AFB0CCA9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5F25F4-4332-40A5-240B-A07D5C69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9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37AE-3F15-F7D4-91D8-C1BB3919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3B8E52-7F95-580E-F54C-D7F97CF0C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B8EC6-0940-4D6D-6D0C-15D96539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0D6709-2048-CA26-DD0C-CC635684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2C4DF-6264-DBE6-B8F2-5791A37B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00312-C3B6-D666-F101-7E038DC3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4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487E4-AD19-356B-F3B4-D7F98A58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671BB-70C7-7CB0-76AD-4FD7958C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10A2E-D037-79AB-804E-E179F4590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9128-8EE7-44D4-B3B4-4A02112DE0CC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49757-789D-45FE-A623-E256E409F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CDA6C-0A7D-FCF0-DCA9-888291E6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1DA1-67D6-40D6-A69B-82A28CD55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8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/>
          </a:p>
          <a:p>
            <a:pPr algn="ctr"/>
            <a:r>
              <a:rPr lang="en-US" altLang="ko-KR" sz="4000"/>
              <a:t>Transformer Practice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 err="1"/>
              <a:t>컴퓨터소프트웨어학부</a:t>
            </a:r>
            <a:r>
              <a:rPr lang="ko-KR" altLang="en-US"/>
              <a:t> 심승현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899429-726C-6B89-CDC7-0B45F147A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382912"/>
            <a:ext cx="3191320" cy="200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A789C1-46F4-0484-0CD0-D350CAA46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979" y="2287080"/>
            <a:ext cx="3277057" cy="628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2005A8-D3C6-C822-97FC-6730DB820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9" y="1575481"/>
            <a:ext cx="4048690" cy="714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2D4026-D9EA-CE2C-C76F-4BA436FCB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364" y="3469871"/>
            <a:ext cx="5353797" cy="2467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AEDEE-AF20-DDD2-AA64-063C0470B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551" y="3222186"/>
            <a:ext cx="3610479" cy="24768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E4A713-72B6-7FC7-11A8-0B860917C0C3}"/>
              </a:ext>
            </a:extLst>
          </p:cNvPr>
          <p:cNvSpPr/>
          <p:nvPr/>
        </p:nvSpPr>
        <p:spPr>
          <a:xfrm>
            <a:off x="3375138" y="2705530"/>
            <a:ext cx="1222248" cy="2102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8657-450F-4DED-A384-F3C13E5CC4A5}"/>
              </a:ext>
            </a:extLst>
          </p:cNvPr>
          <p:cNvSpPr/>
          <p:nvPr/>
        </p:nvSpPr>
        <p:spPr>
          <a:xfrm>
            <a:off x="2372013" y="3502677"/>
            <a:ext cx="1222248" cy="2102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B55AF14-981F-A40C-4CD3-5F00135F6048}"/>
              </a:ext>
            </a:extLst>
          </p:cNvPr>
          <p:cNvCxnSpPr>
            <a:stCxn id="20" idx="2"/>
          </p:cNvCxnSpPr>
          <p:nvPr/>
        </p:nvCxnSpPr>
        <p:spPr>
          <a:xfrm flipH="1">
            <a:off x="3136816" y="2915818"/>
            <a:ext cx="849446" cy="5540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15693" y="3045981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AD5FF0-91A6-2990-E370-DF287C764CDB}"/>
              </a:ext>
            </a:extLst>
          </p:cNvPr>
          <p:cNvSpPr/>
          <p:nvPr/>
        </p:nvSpPr>
        <p:spPr>
          <a:xfrm>
            <a:off x="1308313" y="3484509"/>
            <a:ext cx="5349847" cy="5394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C096EC-F99E-24D6-A006-86CA8B2A31B3}"/>
              </a:ext>
            </a:extLst>
          </p:cNvPr>
          <p:cNvSpPr/>
          <p:nvPr/>
        </p:nvSpPr>
        <p:spPr>
          <a:xfrm>
            <a:off x="1315980" y="1550437"/>
            <a:ext cx="4048690" cy="7366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1E2136-936D-79F9-A942-FFB3BA8B34B3}"/>
              </a:ext>
            </a:extLst>
          </p:cNvPr>
          <p:cNvSpPr/>
          <p:nvPr/>
        </p:nvSpPr>
        <p:spPr>
          <a:xfrm>
            <a:off x="1315022" y="2287078"/>
            <a:ext cx="3285392" cy="63991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845D9-4754-39DB-1713-9CC08BF22613}"/>
              </a:ext>
            </a:extLst>
          </p:cNvPr>
          <p:cNvSpPr/>
          <p:nvPr/>
        </p:nvSpPr>
        <p:spPr>
          <a:xfrm>
            <a:off x="925551" y="1391104"/>
            <a:ext cx="3191319" cy="18437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17E8D10-5280-E255-C882-5C0D874B5A2F}"/>
              </a:ext>
            </a:extLst>
          </p:cNvPr>
          <p:cNvSpPr/>
          <p:nvPr/>
        </p:nvSpPr>
        <p:spPr>
          <a:xfrm rot="5400000">
            <a:off x="1087571" y="546586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5DA3A-707F-2F34-C2ED-460A4199BB0C}"/>
              </a:ext>
            </a:extLst>
          </p:cNvPr>
          <p:cNvSpPr txBox="1"/>
          <p:nvPr/>
        </p:nvSpPr>
        <p:spPr>
          <a:xfrm>
            <a:off x="2270853" y="5972846"/>
            <a:ext cx="433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let’s go to scaled dot product attention!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05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4606E3-D261-BD66-D5BE-BD91F0EB0C64}"/>
              </a:ext>
            </a:extLst>
          </p:cNvPr>
          <p:cNvSpPr/>
          <p:nvPr/>
        </p:nvSpPr>
        <p:spPr>
          <a:xfrm>
            <a:off x="3256802" y="1023489"/>
            <a:ext cx="5353797" cy="5793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q.shape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self.num_heads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self.depth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64FC32-CD0E-B094-B0C1-9C7C119C047C}"/>
              </a:ext>
            </a:extLst>
          </p:cNvPr>
          <p:cNvSpPr/>
          <p:nvPr/>
        </p:nvSpPr>
        <p:spPr>
          <a:xfrm>
            <a:off x="925551" y="1841254"/>
            <a:ext cx="5363322" cy="205359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7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4606E3-D261-BD66-D5BE-BD91F0EB0C64}"/>
              </a:ext>
            </a:extLst>
          </p:cNvPr>
          <p:cNvSpPr/>
          <p:nvPr/>
        </p:nvSpPr>
        <p:spPr>
          <a:xfrm>
            <a:off x="3256802" y="1023489"/>
            <a:ext cx="5353797" cy="5793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q.shape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self.num_heads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self.depth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64FC32-CD0E-B094-B0C1-9C7C119C047C}"/>
              </a:ext>
            </a:extLst>
          </p:cNvPr>
          <p:cNvSpPr/>
          <p:nvPr/>
        </p:nvSpPr>
        <p:spPr>
          <a:xfrm>
            <a:off x="925551" y="2216360"/>
            <a:ext cx="5363322" cy="167848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0CE153C-FB4F-D658-E907-0D2B9175F4CB}"/>
              </a:ext>
            </a:extLst>
          </p:cNvPr>
          <p:cNvSpPr/>
          <p:nvPr/>
        </p:nvSpPr>
        <p:spPr>
          <a:xfrm rot="5400000">
            <a:off x="697142" y="198795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6465AA-6482-7C92-698F-D56CC74E625B}"/>
              </a:ext>
            </a:extLst>
          </p:cNvPr>
          <p:cNvSpPr/>
          <p:nvPr/>
        </p:nvSpPr>
        <p:spPr>
          <a:xfrm>
            <a:off x="8877551" y="3965102"/>
            <a:ext cx="617674" cy="31366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375CF-1D92-AF20-677E-E3439EA55B31}"/>
              </a:ext>
            </a:extLst>
          </p:cNvPr>
          <p:cNvSpPr txBox="1"/>
          <p:nvPr/>
        </p:nvSpPr>
        <p:spPr>
          <a:xfrm>
            <a:off x="9430982" y="3839861"/>
            <a:ext cx="145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rgbClr val="FF0000"/>
                </a:solidFill>
              </a:rPr>
              <a:t>matmul_qk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5F2042-26C0-D37F-BDA0-2BF1EC9BECDC}"/>
              </a:ext>
            </a:extLst>
          </p:cNvPr>
          <p:cNvSpPr/>
          <p:nvPr/>
        </p:nvSpPr>
        <p:spPr>
          <a:xfrm>
            <a:off x="3010829" y="2219917"/>
            <a:ext cx="4860565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matmul</a:t>
            </a:r>
            <a:r>
              <a:rPr lang="en-US" altLang="ko-KR">
                <a:solidFill>
                  <a:schemeClr val="tx1"/>
                </a:solidFill>
              </a:rPr>
              <a:t>_qk.shape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</p:spTree>
    <p:extLst>
      <p:ext uri="{BB962C8B-B14F-4D97-AF65-F5344CB8AC3E}">
        <p14:creationId xmlns:p14="http://schemas.microsoft.com/office/powerpoint/2010/main" val="38543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4606E3-D261-BD66-D5BE-BD91F0EB0C64}"/>
              </a:ext>
            </a:extLst>
          </p:cNvPr>
          <p:cNvSpPr/>
          <p:nvPr/>
        </p:nvSpPr>
        <p:spPr>
          <a:xfrm>
            <a:off x="3256802" y="1023489"/>
            <a:ext cx="5353797" cy="5793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q.shape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self.num_heads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self.depth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64FC32-CD0E-B094-B0C1-9C7C119C047C}"/>
              </a:ext>
            </a:extLst>
          </p:cNvPr>
          <p:cNvSpPr/>
          <p:nvPr/>
        </p:nvSpPr>
        <p:spPr>
          <a:xfrm>
            <a:off x="925551" y="2577897"/>
            <a:ext cx="5363322" cy="131694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0CE153C-FB4F-D658-E907-0D2B9175F4CB}"/>
              </a:ext>
            </a:extLst>
          </p:cNvPr>
          <p:cNvSpPr/>
          <p:nvPr/>
        </p:nvSpPr>
        <p:spPr>
          <a:xfrm rot="5400000">
            <a:off x="697142" y="234924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6465AA-6482-7C92-698F-D56CC74E625B}"/>
              </a:ext>
            </a:extLst>
          </p:cNvPr>
          <p:cNvSpPr/>
          <p:nvPr/>
        </p:nvSpPr>
        <p:spPr>
          <a:xfrm>
            <a:off x="8877551" y="3965102"/>
            <a:ext cx="617674" cy="31366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375CF-1D92-AF20-677E-E3439EA55B31}"/>
              </a:ext>
            </a:extLst>
          </p:cNvPr>
          <p:cNvSpPr txBox="1"/>
          <p:nvPr/>
        </p:nvSpPr>
        <p:spPr>
          <a:xfrm>
            <a:off x="9430982" y="3839861"/>
            <a:ext cx="145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rgbClr val="FF0000"/>
                </a:solidFill>
              </a:rPr>
              <a:t>matmul_qk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2C30C0-3DF9-46A1-4476-F72D72838A17}"/>
              </a:ext>
            </a:extLst>
          </p:cNvPr>
          <p:cNvSpPr/>
          <p:nvPr/>
        </p:nvSpPr>
        <p:spPr>
          <a:xfrm>
            <a:off x="9127191" y="4415426"/>
            <a:ext cx="309845" cy="256004"/>
          </a:xfrm>
          <a:prstGeom prst="rect">
            <a:avLst/>
          </a:prstGeom>
          <a:noFill/>
          <a:ln w="15875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863E73-7F14-1F54-8FF2-827A0653CE7A}"/>
              </a:ext>
            </a:extLst>
          </p:cNvPr>
          <p:cNvSpPr txBox="1"/>
          <p:nvPr/>
        </p:nvSpPr>
        <p:spPr>
          <a:xfrm>
            <a:off x="9372118" y="4466734"/>
            <a:ext cx="145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75000"/>
                  </a:schemeClr>
                </a:solidFill>
              </a:rPr>
              <a:t>dk</a:t>
            </a:r>
            <a:endParaRPr lang="ko-KR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EDB4958-B235-1CC3-DA3D-C29CE3459E64}"/>
              </a:ext>
            </a:extLst>
          </p:cNvPr>
          <p:cNvSpPr/>
          <p:nvPr/>
        </p:nvSpPr>
        <p:spPr>
          <a:xfrm>
            <a:off x="2812709" y="2592357"/>
            <a:ext cx="4860565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dk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is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tf.float32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27762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64FC32-CD0E-B094-B0C1-9C7C119C047C}"/>
              </a:ext>
            </a:extLst>
          </p:cNvPr>
          <p:cNvSpPr/>
          <p:nvPr/>
        </p:nvSpPr>
        <p:spPr>
          <a:xfrm>
            <a:off x="925551" y="2735473"/>
            <a:ext cx="5363322" cy="115937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0CE153C-FB4F-D658-E907-0D2B9175F4CB}"/>
              </a:ext>
            </a:extLst>
          </p:cNvPr>
          <p:cNvSpPr/>
          <p:nvPr/>
        </p:nvSpPr>
        <p:spPr>
          <a:xfrm rot="5400000">
            <a:off x="697143" y="252653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375CF-1D92-AF20-677E-E3439EA55B31}"/>
              </a:ext>
            </a:extLst>
          </p:cNvPr>
          <p:cNvSpPr txBox="1"/>
          <p:nvPr/>
        </p:nvSpPr>
        <p:spPr>
          <a:xfrm>
            <a:off x="9519234" y="4437831"/>
            <a:ext cx="219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chemeClr val="accent6">
                    <a:lumMod val="75000"/>
                  </a:schemeClr>
                </a:solidFill>
              </a:rPr>
              <a:t>scaled_attention_logits</a:t>
            </a:r>
            <a:endParaRPr lang="ko-KR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2C30C0-3DF9-46A1-4476-F72D72838A17}"/>
              </a:ext>
            </a:extLst>
          </p:cNvPr>
          <p:cNvSpPr/>
          <p:nvPr/>
        </p:nvSpPr>
        <p:spPr>
          <a:xfrm>
            <a:off x="8768556" y="3935934"/>
            <a:ext cx="825031" cy="75366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11CE33-259A-F7B2-4E1F-F0E899479047}"/>
              </a:ext>
            </a:extLst>
          </p:cNvPr>
          <p:cNvSpPr/>
          <p:nvPr/>
        </p:nvSpPr>
        <p:spPr>
          <a:xfrm>
            <a:off x="2835569" y="2754944"/>
            <a:ext cx="4860565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scaled_attention_logits.shape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0288850-D799-F51C-3D19-54C301FBF094}"/>
              </a:ext>
            </a:extLst>
          </p:cNvPr>
          <p:cNvSpPr/>
          <p:nvPr/>
        </p:nvSpPr>
        <p:spPr>
          <a:xfrm>
            <a:off x="2835569" y="1392381"/>
            <a:ext cx="4860565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matmul</a:t>
            </a:r>
            <a:r>
              <a:rPr lang="en-US" altLang="ko-KR">
                <a:solidFill>
                  <a:schemeClr val="tx1"/>
                </a:solidFill>
              </a:rPr>
              <a:t>_qk.shape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</p:spTree>
    <p:extLst>
      <p:ext uri="{BB962C8B-B14F-4D97-AF65-F5344CB8AC3E}">
        <p14:creationId xmlns:p14="http://schemas.microsoft.com/office/powerpoint/2010/main" val="170625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64FC32-CD0E-B094-B0C1-9C7C119C047C}"/>
              </a:ext>
            </a:extLst>
          </p:cNvPr>
          <p:cNvSpPr/>
          <p:nvPr/>
        </p:nvSpPr>
        <p:spPr>
          <a:xfrm>
            <a:off x="925551" y="3257927"/>
            <a:ext cx="5363322" cy="63691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0CE153C-FB4F-D658-E907-0D2B9175F4CB}"/>
              </a:ext>
            </a:extLst>
          </p:cNvPr>
          <p:cNvSpPr/>
          <p:nvPr/>
        </p:nvSpPr>
        <p:spPr>
          <a:xfrm rot="5400000">
            <a:off x="694591" y="288066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375CF-1D92-AF20-677E-E3439EA55B31}"/>
              </a:ext>
            </a:extLst>
          </p:cNvPr>
          <p:cNvSpPr txBox="1"/>
          <p:nvPr/>
        </p:nvSpPr>
        <p:spPr>
          <a:xfrm>
            <a:off x="9519234" y="4437831"/>
            <a:ext cx="219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chemeClr val="accent6">
                    <a:lumMod val="75000"/>
                  </a:schemeClr>
                </a:solidFill>
              </a:rPr>
              <a:t>scaled_attention_logits</a:t>
            </a:r>
            <a:endParaRPr lang="ko-KR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2C30C0-3DF9-46A1-4476-F72D72838A17}"/>
              </a:ext>
            </a:extLst>
          </p:cNvPr>
          <p:cNvSpPr/>
          <p:nvPr/>
        </p:nvSpPr>
        <p:spPr>
          <a:xfrm>
            <a:off x="8768556" y="3935934"/>
            <a:ext cx="825031" cy="75366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02F9E-ECE4-8F7A-3B49-85DF44E854F7}"/>
              </a:ext>
            </a:extLst>
          </p:cNvPr>
          <p:cNvSpPr txBox="1"/>
          <p:nvPr/>
        </p:nvSpPr>
        <p:spPr>
          <a:xfrm>
            <a:off x="835677" y="4355363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A3CF75A-7E89-3FAD-6AD5-3E6387B54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DF9FB9-B0AE-EA1D-83B8-00C3AC076306}"/>
              </a:ext>
            </a:extLst>
          </p:cNvPr>
          <p:cNvSpPr/>
          <p:nvPr/>
        </p:nvSpPr>
        <p:spPr>
          <a:xfrm>
            <a:off x="3256802" y="4863367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 is token ID matrix, and its size is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40E6CCC-BD66-3B39-069B-05C88460F7F2}"/>
              </a:ext>
            </a:extLst>
          </p:cNvPr>
          <p:cNvSpPr/>
          <p:nvPr/>
        </p:nvSpPr>
        <p:spPr>
          <a:xfrm rot="5400000">
            <a:off x="694591" y="5276580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8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64FC32-CD0E-B094-B0C1-9C7C119C047C}"/>
              </a:ext>
            </a:extLst>
          </p:cNvPr>
          <p:cNvSpPr/>
          <p:nvPr/>
        </p:nvSpPr>
        <p:spPr>
          <a:xfrm>
            <a:off x="925551" y="3257927"/>
            <a:ext cx="5363322" cy="63691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0CE153C-FB4F-D658-E907-0D2B9175F4CB}"/>
              </a:ext>
            </a:extLst>
          </p:cNvPr>
          <p:cNvSpPr/>
          <p:nvPr/>
        </p:nvSpPr>
        <p:spPr>
          <a:xfrm rot="5400000">
            <a:off x="694591" y="288066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375CF-1D92-AF20-677E-E3439EA55B31}"/>
              </a:ext>
            </a:extLst>
          </p:cNvPr>
          <p:cNvSpPr txBox="1"/>
          <p:nvPr/>
        </p:nvSpPr>
        <p:spPr>
          <a:xfrm>
            <a:off x="9519234" y="4437831"/>
            <a:ext cx="219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chemeClr val="accent6">
                    <a:lumMod val="75000"/>
                  </a:schemeClr>
                </a:solidFill>
              </a:rPr>
              <a:t>scaled_attention_logits</a:t>
            </a:r>
            <a:endParaRPr lang="ko-KR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2C30C0-3DF9-46A1-4476-F72D72838A17}"/>
              </a:ext>
            </a:extLst>
          </p:cNvPr>
          <p:cNvSpPr/>
          <p:nvPr/>
        </p:nvSpPr>
        <p:spPr>
          <a:xfrm>
            <a:off x="8768556" y="3935934"/>
            <a:ext cx="825031" cy="75366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02F9E-ECE4-8F7A-3B49-85DF44E854F7}"/>
              </a:ext>
            </a:extLst>
          </p:cNvPr>
          <p:cNvSpPr txBox="1"/>
          <p:nvPr/>
        </p:nvSpPr>
        <p:spPr>
          <a:xfrm>
            <a:off x="835677" y="4355363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A3CF75A-7E89-3FAD-6AD5-3E6387B54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DF9FB9-B0AE-EA1D-83B8-00C3AC076306}"/>
              </a:ext>
            </a:extLst>
          </p:cNvPr>
          <p:cNvSpPr/>
          <p:nvPr/>
        </p:nvSpPr>
        <p:spPr>
          <a:xfrm>
            <a:off x="3256802" y="4863367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 is token ID matrix, and its size is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40E6CCC-BD66-3B39-069B-05C88460F7F2}"/>
              </a:ext>
            </a:extLst>
          </p:cNvPr>
          <p:cNvSpPr/>
          <p:nvPr/>
        </p:nvSpPr>
        <p:spPr>
          <a:xfrm rot="5400000">
            <a:off x="694591" y="6190980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0F8542-F4B6-53BA-C6CA-E5342D1B3F60}"/>
              </a:ext>
            </a:extLst>
          </p:cNvPr>
          <p:cNvSpPr/>
          <p:nvPr/>
        </p:nvSpPr>
        <p:spPr>
          <a:xfrm>
            <a:off x="4370532" y="6083340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 is now mask matrix, and its size is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1, 1,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148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0CE153C-FB4F-D658-E907-0D2B9175F4CB}"/>
              </a:ext>
            </a:extLst>
          </p:cNvPr>
          <p:cNvSpPr/>
          <p:nvPr/>
        </p:nvSpPr>
        <p:spPr>
          <a:xfrm rot="5400000">
            <a:off x="697142" y="307183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375CF-1D92-AF20-677E-E3439EA55B31}"/>
              </a:ext>
            </a:extLst>
          </p:cNvPr>
          <p:cNvSpPr txBox="1"/>
          <p:nvPr/>
        </p:nvSpPr>
        <p:spPr>
          <a:xfrm>
            <a:off x="9519234" y="4437831"/>
            <a:ext cx="219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chemeClr val="accent6">
                    <a:lumMod val="75000"/>
                  </a:schemeClr>
                </a:solidFill>
              </a:rPr>
              <a:t>scaled_attention_logits</a:t>
            </a:r>
            <a:endParaRPr lang="ko-KR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2C30C0-3DF9-46A1-4476-F72D72838A17}"/>
              </a:ext>
            </a:extLst>
          </p:cNvPr>
          <p:cNvSpPr/>
          <p:nvPr/>
        </p:nvSpPr>
        <p:spPr>
          <a:xfrm>
            <a:off x="8768556" y="3935934"/>
            <a:ext cx="825031" cy="75366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102F9E-ECE4-8F7A-3B49-85DF44E854F7}"/>
                  </a:ext>
                </a:extLst>
              </p:cNvPr>
              <p:cNvSpPr txBox="1"/>
              <p:nvPr/>
            </p:nvSpPr>
            <p:spPr>
              <a:xfrm>
                <a:off x="835677" y="4355363"/>
                <a:ext cx="51577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▶</a:t>
                </a:r>
                <a:r>
                  <a:rPr lang="en-US" altLang="ko-KR"/>
                  <a:t> Padding mask matrix consists of 1 and 0</a:t>
                </a:r>
              </a:p>
              <a:p>
                <a:r>
                  <a:rPr lang="en-US" altLang="ko-KR"/>
                  <a:t>    1 means mask</a:t>
                </a:r>
              </a:p>
              <a:p>
                <a:endParaRPr lang="en-US" altLang="ko-KR"/>
              </a:p>
              <a:p>
                <a:r>
                  <a:rPr lang="ko-KR" altLang="en-US"/>
                  <a:t>▶ </a:t>
                </a:r>
                <a:r>
                  <a:rPr lang="en-US" altLang="ko-KR"/>
                  <a:t>In mask matrix, mask elements are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ko-KR"/>
              </a:p>
              <a:p>
                <a:r>
                  <a:rPr lang="en-US" altLang="ko-KR"/>
                  <a:t>    and otherwise 0</a:t>
                </a:r>
              </a:p>
              <a:p>
                <a:endParaRPr lang="en-US" altLang="ko-KR"/>
              </a:p>
              <a:p>
                <a:r>
                  <a:rPr lang="ko-KR" altLang="en-US"/>
                  <a:t>▶ </a:t>
                </a:r>
                <a:r>
                  <a:rPr lang="en-US" altLang="ko-KR"/>
                  <a:t>Add mask matrix to </a:t>
                </a:r>
                <a:r>
                  <a:rPr lang="en-US" altLang="ko-KR" err="1"/>
                  <a:t>scaled_attention_logits</a:t>
                </a:r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102F9E-ECE4-8F7A-3B49-85DF44E8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7" y="4355363"/>
                <a:ext cx="5157725" cy="2031325"/>
              </a:xfrm>
              <a:prstGeom prst="rect">
                <a:avLst/>
              </a:prstGeom>
              <a:blipFill>
                <a:blip r:embed="rId6"/>
                <a:stretch>
                  <a:fillRect l="-946" t="-1497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1DEECE-9085-031F-294E-7CA99E13B8D2}"/>
              </a:ext>
            </a:extLst>
          </p:cNvPr>
          <p:cNvSpPr/>
          <p:nvPr/>
        </p:nvSpPr>
        <p:spPr>
          <a:xfrm>
            <a:off x="925551" y="3257927"/>
            <a:ext cx="5363322" cy="63691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444E79-DE18-77C2-D713-304BCA00107B}"/>
              </a:ext>
            </a:extLst>
          </p:cNvPr>
          <p:cNvSpPr/>
          <p:nvPr/>
        </p:nvSpPr>
        <p:spPr>
          <a:xfrm>
            <a:off x="2938797" y="2475549"/>
            <a:ext cx="4860565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scaled_attention_logits.shape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CEF269-CA41-843F-322B-0ACE3641D8EC}"/>
              </a:ext>
            </a:extLst>
          </p:cNvPr>
          <p:cNvSpPr/>
          <p:nvPr/>
        </p:nvSpPr>
        <p:spPr>
          <a:xfrm>
            <a:off x="2938796" y="3352096"/>
            <a:ext cx="4860565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mask.shape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1, 1, seq_len)</a:t>
            </a:r>
          </a:p>
        </p:txBody>
      </p:sp>
    </p:spTree>
    <p:extLst>
      <p:ext uri="{BB962C8B-B14F-4D97-AF65-F5344CB8AC3E}">
        <p14:creationId xmlns:p14="http://schemas.microsoft.com/office/powerpoint/2010/main" val="64092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0CE153C-FB4F-D658-E907-0D2B9175F4CB}"/>
              </a:ext>
            </a:extLst>
          </p:cNvPr>
          <p:cNvSpPr/>
          <p:nvPr/>
        </p:nvSpPr>
        <p:spPr>
          <a:xfrm rot="5400000">
            <a:off x="697142" y="307183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375CF-1D92-AF20-677E-E3439EA55B31}"/>
              </a:ext>
            </a:extLst>
          </p:cNvPr>
          <p:cNvSpPr txBox="1"/>
          <p:nvPr/>
        </p:nvSpPr>
        <p:spPr>
          <a:xfrm>
            <a:off x="9519234" y="4437831"/>
            <a:ext cx="219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>
                <a:solidFill>
                  <a:schemeClr val="accent6">
                    <a:lumMod val="75000"/>
                  </a:schemeClr>
                </a:solidFill>
              </a:rPr>
              <a:t>scaled_attention_logits</a:t>
            </a:r>
            <a:endParaRPr lang="ko-KR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2C30C0-3DF9-46A1-4476-F72D72838A17}"/>
              </a:ext>
            </a:extLst>
          </p:cNvPr>
          <p:cNvSpPr/>
          <p:nvPr/>
        </p:nvSpPr>
        <p:spPr>
          <a:xfrm>
            <a:off x="8768556" y="3935934"/>
            <a:ext cx="825031" cy="75366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102F9E-ECE4-8F7A-3B49-85DF44E854F7}"/>
                  </a:ext>
                </a:extLst>
              </p:cNvPr>
              <p:cNvSpPr txBox="1"/>
              <p:nvPr/>
            </p:nvSpPr>
            <p:spPr>
              <a:xfrm>
                <a:off x="835677" y="4355363"/>
                <a:ext cx="51577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▶</a:t>
                </a:r>
                <a:r>
                  <a:rPr lang="en-US" altLang="ko-KR"/>
                  <a:t> Padding mask matrix consists of 1 and 0</a:t>
                </a:r>
              </a:p>
              <a:p>
                <a:r>
                  <a:rPr lang="en-US" altLang="ko-KR"/>
                  <a:t>    1 means mask</a:t>
                </a:r>
              </a:p>
              <a:p>
                <a:endParaRPr lang="en-US" altLang="ko-KR"/>
              </a:p>
              <a:p>
                <a:r>
                  <a:rPr lang="ko-KR" altLang="en-US"/>
                  <a:t>▶ </a:t>
                </a:r>
                <a:r>
                  <a:rPr lang="en-US" altLang="ko-KR"/>
                  <a:t>In mask matrix, mask elements are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ko-KR"/>
              </a:p>
              <a:p>
                <a:r>
                  <a:rPr lang="en-US" altLang="ko-KR"/>
                  <a:t>    and otherwise 0</a:t>
                </a:r>
              </a:p>
              <a:p>
                <a:endParaRPr lang="en-US" altLang="ko-KR"/>
              </a:p>
              <a:p>
                <a:r>
                  <a:rPr lang="ko-KR" altLang="en-US"/>
                  <a:t>▶ </a:t>
                </a:r>
                <a:r>
                  <a:rPr lang="en-US" altLang="ko-KR"/>
                  <a:t>Add mask matrix to </a:t>
                </a:r>
                <a:r>
                  <a:rPr lang="en-US" altLang="ko-KR" err="1"/>
                  <a:t>scaled_attention_logits</a:t>
                </a:r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102F9E-ECE4-8F7A-3B49-85DF44E8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7" y="4355363"/>
                <a:ext cx="5157725" cy="2031325"/>
              </a:xfrm>
              <a:prstGeom prst="rect">
                <a:avLst/>
              </a:prstGeom>
              <a:blipFill>
                <a:blip r:embed="rId6"/>
                <a:stretch>
                  <a:fillRect l="-946" t="-1497" b="-3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1DEECE-9085-031F-294E-7CA99E13B8D2}"/>
              </a:ext>
            </a:extLst>
          </p:cNvPr>
          <p:cNvSpPr/>
          <p:nvPr/>
        </p:nvSpPr>
        <p:spPr>
          <a:xfrm>
            <a:off x="925551" y="3257927"/>
            <a:ext cx="5363322" cy="63691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F93AB46-BC74-D82B-3A1A-B7BDA1714EE8}"/>
                  </a:ext>
                </a:extLst>
              </p:cNvPr>
              <p:cNvSpPr/>
              <p:nvPr/>
            </p:nvSpPr>
            <p:spPr>
              <a:xfrm>
                <a:off x="2736732" y="3300240"/>
                <a:ext cx="3820464" cy="111402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for the result of masking</a:t>
                </a:r>
              </a:p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scaled_attention_logits will have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 for the pad token.</a:t>
                </a: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F93AB46-BC74-D82B-3A1A-B7BDA1714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732" y="3300240"/>
                <a:ext cx="3820464" cy="11140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2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822921" y="34349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6C82C5-4D8A-062C-D53B-F5B10A617BC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A61939-DBB1-123C-568E-5027965225E3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5FF0C389-A350-A9D0-39E8-903B1E026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590756"/>
            <a:ext cx="5363323" cy="2314898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0CE153C-FB4F-D658-E907-0D2B9175F4CB}"/>
              </a:ext>
            </a:extLst>
          </p:cNvPr>
          <p:cNvSpPr/>
          <p:nvPr/>
        </p:nvSpPr>
        <p:spPr>
          <a:xfrm rot="5400000">
            <a:off x="697142" y="324709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375CF-1D92-AF20-677E-E3439EA55B31}"/>
              </a:ext>
            </a:extLst>
          </p:cNvPr>
          <p:cNvSpPr txBox="1"/>
          <p:nvPr/>
        </p:nvSpPr>
        <p:spPr>
          <a:xfrm>
            <a:off x="9519234" y="4437831"/>
            <a:ext cx="219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B0F0"/>
                </a:solidFill>
              </a:rPr>
              <a:t>attemtion_weights</a:t>
            </a:r>
            <a:endParaRPr lang="ko-KR" altLang="en-US" sz="1400">
              <a:solidFill>
                <a:srgbClr val="00B0F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2C30C0-3DF9-46A1-4476-F72D72838A17}"/>
              </a:ext>
            </a:extLst>
          </p:cNvPr>
          <p:cNvSpPr/>
          <p:nvPr/>
        </p:nvSpPr>
        <p:spPr>
          <a:xfrm>
            <a:off x="7871396" y="3935934"/>
            <a:ext cx="1722191" cy="753664"/>
          </a:xfrm>
          <a:prstGeom prst="rect">
            <a:avLst/>
          </a:prstGeom>
          <a:noFill/>
          <a:ln w="15875">
            <a:solidFill>
              <a:srgbClr val="00B0F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A08817-D27C-74AA-6854-074F5976EF00}"/>
              </a:ext>
            </a:extLst>
          </p:cNvPr>
          <p:cNvSpPr/>
          <p:nvPr/>
        </p:nvSpPr>
        <p:spPr>
          <a:xfrm>
            <a:off x="7325975" y="4132848"/>
            <a:ext cx="253225" cy="304983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5B7C6-BBDF-5700-1DD6-C29DF34D0402}"/>
              </a:ext>
            </a:extLst>
          </p:cNvPr>
          <p:cNvSpPr txBox="1"/>
          <p:nvPr/>
        </p:nvSpPr>
        <p:spPr>
          <a:xfrm>
            <a:off x="7176295" y="4382734"/>
            <a:ext cx="773982" cy="30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2">
                    <a:lumMod val="50000"/>
                  </a:schemeClr>
                </a:solidFill>
              </a:rPr>
              <a:t>output</a:t>
            </a:r>
            <a:endParaRPr lang="ko-KR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https://www.tensorflow.org/text/tutorials/transformer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Tensorflow.org, transformer tutorial</a:t>
            </a:r>
          </a:p>
          <a:p>
            <a:endParaRPr lang="en-US" altLang="ko-KR"/>
          </a:p>
          <a:p>
            <a:r>
              <a:rPr lang="en-US" altLang="ko-KR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6F12F7-7F6B-9C7B-186C-A30835459A32}"/>
              </a:ext>
            </a:extLst>
          </p:cNvPr>
          <p:cNvSpPr/>
          <p:nvPr/>
        </p:nvSpPr>
        <p:spPr>
          <a:xfrm>
            <a:off x="2969786" y="1942667"/>
            <a:ext cx="3820464" cy="369333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input parameters are both int type</a:t>
            </a:r>
          </a:p>
        </p:txBody>
      </p:sp>
    </p:spTree>
    <p:extLst>
      <p:ext uri="{BB962C8B-B14F-4D97-AF65-F5344CB8AC3E}">
        <p14:creationId xmlns:p14="http://schemas.microsoft.com/office/powerpoint/2010/main" val="90157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D90E1D-FC36-E22C-75F9-9CF2338D5D62}"/>
              </a:ext>
            </a:extLst>
          </p:cNvPr>
          <p:cNvSpPr/>
          <p:nvPr/>
        </p:nvSpPr>
        <p:spPr>
          <a:xfrm>
            <a:off x="769613" y="1614037"/>
            <a:ext cx="5496692" cy="6910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07D9336-422A-7177-FD68-324AB72CAC49}"/>
              </a:ext>
            </a:extLst>
          </p:cNvPr>
          <p:cNvCxnSpPr>
            <a:cxnSpLocks/>
            <a:stCxn id="9" idx="3"/>
            <a:endCxn id="24" idx="0"/>
          </p:cNvCxnSpPr>
          <p:nvPr/>
        </p:nvCxnSpPr>
        <p:spPr>
          <a:xfrm>
            <a:off x="6266305" y="1959543"/>
            <a:ext cx="3724847" cy="8281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96ED57-6B27-9559-2909-0E6A20E07276}"/>
              </a:ext>
            </a:extLst>
          </p:cNvPr>
          <p:cNvSpPr/>
          <p:nvPr/>
        </p:nvSpPr>
        <p:spPr>
          <a:xfrm>
            <a:off x="9016999" y="2787649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B1E2DD-F581-3546-A175-BA58FDECFAA4}"/>
              </a:ext>
            </a:extLst>
          </p:cNvPr>
          <p:cNvSpPr/>
          <p:nvPr/>
        </p:nvSpPr>
        <p:spPr>
          <a:xfrm>
            <a:off x="9137649" y="3330505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A9AAD-8906-1474-40FF-9A2153DFD0E2}"/>
              </a:ext>
            </a:extLst>
          </p:cNvPr>
          <p:cNvSpPr/>
          <p:nvPr/>
        </p:nvSpPr>
        <p:spPr>
          <a:xfrm>
            <a:off x="1041400" y="3409950"/>
            <a:ext cx="3746500" cy="812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00FF"/>
              </a:highlight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6A08531-F4E0-ABE0-271A-B48F5D8B4C5D}"/>
              </a:ext>
            </a:extLst>
          </p:cNvPr>
          <p:cNvCxnSpPr>
            <a:stCxn id="11" idx="3"/>
          </p:cNvCxnSpPr>
          <p:nvPr/>
        </p:nvCxnSpPr>
        <p:spPr>
          <a:xfrm flipV="1">
            <a:off x="4787900" y="3695700"/>
            <a:ext cx="4081903" cy="120650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3F3722-75C7-07E2-EA81-71D415F3765F}"/>
              </a:ext>
            </a:extLst>
          </p:cNvPr>
          <p:cNvSpPr/>
          <p:nvPr/>
        </p:nvSpPr>
        <p:spPr>
          <a:xfrm>
            <a:off x="8623299" y="342900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61EB2-44B7-FE3D-9351-083E0DFD46F7}"/>
              </a:ext>
            </a:extLst>
          </p:cNvPr>
          <p:cNvSpPr/>
          <p:nvPr/>
        </p:nvSpPr>
        <p:spPr>
          <a:xfrm>
            <a:off x="8495976" y="290397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3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D90E1D-FC36-E22C-75F9-9CF2338D5D62}"/>
              </a:ext>
            </a:extLst>
          </p:cNvPr>
          <p:cNvSpPr/>
          <p:nvPr/>
        </p:nvSpPr>
        <p:spPr>
          <a:xfrm>
            <a:off x="769613" y="1614037"/>
            <a:ext cx="5496692" cy="6910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07D9336-422A-7177-FD68-324AB72CAC49}"/>
              </a:ext>
            </a:extLst>
          </p:cNvPr>
          <p:cNvCxnSpPr>
            <a:cxnSpLocks/>
            <a:stCxn id="9" idx="3"/>
            <a:endCxn id="24" idx="0"/>
          </p:cNvCxnSpPr>
          <p:nvPr/>
        </p:nvCxnSpPr>
        <p:spPr>
          <a:xfrm>
            <a:off x="6266305" y="1959543"/>
            <a:ext cx="3724847" cy="8281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96ED57-6B27-9559-2909-0E6A20E07276}"/>
              </a:ext>
            </a:extLst>
          </p:cNvPr>
          <p:cNvSpPr/>
          <p:nvPr/>
        </p:nvSpPr>
        <p:spPr>
          <a:xfrm>
            <a:off x="9016999" y="2787649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B1E2DD-F581-3546-A175-BA58FDECFAA4}"/>
              </a:ext>
            </a:extLst>
          </p:cNvPr>
          <p:cNvSpPr/>
          <p:nvPr/>
        </p:nvSpPr>
        <p:spPr>
          <a:xfrm>
            <a:off x="9137649" y="3330505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A9AAD-8906-1474-40FF-9A2153DFD0E2}"/>
              </a:ext>
            </a:extLst>
          </p:cNvPr>
          <p:cNvSpPr/>
          <p:nvPr/>
        </p:nvSpPr>
        <p:spPr>
          <a:xfrm>
            <a:off x="1041400" y="3409950"/>
            <a:ext cx="3746500" cy="812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00FF"/>
              </a:highlight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6A08531-F4E0-ABE0-271A-B48F5D8B4C5D}"/>
              </a:ext>
            </a:extLst>
          </p:cNvPr>
          <p:cNvCxnSpPr>
            <a:stCxn id="11" idx="3"/>
          </p:cNvCxnSpPr>
          <p:nvPr/>
        </p:nvCxnSpPr>
        <p:spPr>
          <a:xfrm flipV="1">
            <a:off x="4787900" y="3695700"/>
            <a:ext cx="4081903" cy="120650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3F3722-75C7-07E2-EA81-71D415F3765F}"/>
              </a:ext>
            </a:extLst>
          </p:cNvPr>
          <p:cNvSpPr/>
          <p:nvPr/>
        </p:nvSpPr>
        <p:spPr>
          <a:xfrm>
            <a:off x="8623299" y="342900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61EB2-44B7-FE3D-9351-083E0DFD46F7}"/>
              </a:ext>
            </a:extLst>
          </p:cNvPr>
          <p:cNvSpPr/>
          <p:nvPr/>
        </p:nvSpPr>
        <p:spPr>
          <a:xfrm>
            <a:off x="8495976" y="290397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7A57B8-6D71-F9A2-AE8E-2285BB236B87}"/>
              </a:ext>
            </a:extLst>
          </p:cNvPr>
          <p:cNvSpPr/>
          <p:nvPr/>
        </p:nvSpPr>
        <p:spPr>
          <a:xfrm>
            <a:off x="2914650" y="4917075"/>
            <a:ext cx="3820464" cy="691011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dimension of return matrix is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(1, 10000, 512)</a:t>
            </a:r>
          </a:p>
        </p:txBody>
      </p:sp>
    </p:spTree>
    <p:extLst>
      <p:ext uri="{BB962C8B-B14F-4D97-AF65-F5344CB8AC3E}">
        <p14:creationId xmlns:p14="http://schemas.microsoft.com/office/powerpoint/2010/main" val="275602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3373191" y="2364400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91" y="2364400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2467866" y="438547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66" y="438547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3424847" y="510391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47" y="510391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303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925551" y="1629831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 from input matrix X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925551" y="3862187"/>
            <a:ext cx="797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 Z through the formula behind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3068195" y="2338826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EE8CF2-D480-38CC-9E54-35F3F325A398}"/>
              </a:ext>
            </a:extLst>
          </p:cNvPr>
          <p:cNvSpPr/>
          <p:nvPr/>
        </p:nvSpPr>
        <p:spPr>
          <a:xfrm>
            <a:off x="2763201" y="4317664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93EBB-130A-788E-81F1-4BC829415782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1B1E61-4064-559B-FF06-AF48B5C6C57B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8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899429-726C-6B89-CDC7-0B45F147A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382912"/>
            <a:ext cx="3191320" cy="200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A789C1-46F4-0484-0CD0-D350CAA46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979" y="2287080"/>
            <a:ext cx="3277057" cy="628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2005A8-D3C6-C822-97FC-6730DB820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9" y="1575481"/>
            <a:ext cx="4048690" cy="714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2D4026-D9EA-CE2C-C76F-4BA436FCB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364" y="3469871"/>
            <a:ext cx="5353797" cy="2467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AEDEE-AF20-DDD2-AA64-063C0470B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551" y="3222186"/>
            <a:ext cx="3610479" cy="24768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E4A713-72B6-7FC7-11A8-0B860917C0C3}"/>
              </a:ext>
            </a:extLst>
          </p:cNvPr>
          <p:cNvSpPr/>
          <p:nvPr/>
        </p:nvSpPr>
        <p:spPr>
          <a:xfrm>
            <a:off x="3375138" y="2705530"/>
            <a:ext cx="1222248" cy="2102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8657-450F-4DED-A384-F3C13E5CC4A5}"/>
              </a:ext>
            </a:extLst>
          </p:cNvPr>
          <p:cNvSpPr/>
          <p:nvPr/>
        </p:nvSpPr>
        <p:spPr>
          <a:xfrm>
            <a:off x="2372013" y="3502677"/>
            <a:ext cx="1222248" cy="2102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B55AF14-981F-A40C-4CD3-5F00135F6048}"/>
              </a:ext>
            </a:extLst>
          </p:cNvPr>
          <p:cNvCxnSpPr>
            <a:stCxn id="20" idx="2"/>
          </p:cNvCxnSpPr>
          <p:nvPr/>
        </p:nvCxnSpPr>
        <p:spPr>
          <a:xfrm flipH="1">
            <a:off x="3136816" y="2915818"/>
            <a:ext cx="849446" cy="5540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CDEB57-46E1-071B-F45B-954E6741F3C1}"/>
              </a:ext>
            </a:extLst>
          </p:cNvPr>
          <p:cNvSpPr/>
          <p:nvPr/>
        </p:nvSpPr>
        <p:spPr>
          <a:xfrm>
            <a:off x="1309364" y="3712965"/>
            <a:ext cx="5349847" cy="22242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15693" y="3045981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01FA17-6C43-6D9E-41A9-08EDB617B46C}"/>
              </a:ext>
            </a:extLst>
          </p:cNvPr>
          <p:cNvSpPr/>
          <p:nvPr/>
        </p:nvSpPr>
        <p:spPr>
          <a:xfrm>
            <a:off x="3037050" y="3694327"/>
            <a:ext cx="3239719" cy="6045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q.shape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d_model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4E65F33D-0444-2180-C975-066D06B45EB4}"/>
              </a:ext>
            </a:extLst>
          </p:cNvPr>
          <p:cNvSpPr/>
          <p:nvPr/>
        </p:nvSpPr>
        <p:spPr>
          <a:xfrm rot="5400000">
            <a:off x="1087571" y="348567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899429-726C-6B89-CDC7-0B45F147A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382912"/>
            <a:ext cx="3191320" cy="200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A789C1-46F4-0484-0CD0-D350CAA46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979" y="2287080"/>
            <a:ext cx="3277057" cy="628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2005A8-D3C6-C822-97FC-6730DB820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9" y="1575481"/>
            <a:ext cx="4048690" cy="714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2D4026-D9EA-CE2C-C76F-4BA436FCB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364" y="3469871"/>
            <a:ext cx="5353797" cy="2467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AEDEE-AF20-DDD2-AA64-063C0470B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551" y="3222186"/>
            <a:ext cx="3610479" cy="24768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E4A713-72B6-7FC7-11A8-0B860917C0C3}"/>
              </a:ext>
            </a:extLst>
          </p:cNvPr>
          <p:cNvSpPr/>
          <p:nvPr/>
        </p:nvSpPr>
        <p:spPr>
          <a:xfrm>
            <a:off x="3375138" y="2705530"/>
            <a:ext cx="1222248" cy="2102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8657-450F-4DED-A384-F3C13E5CC4A5}"/>
              </a:ext>
            </a:extLst>
          </p:cNvPr>
          <p:cNvSpPr/>
          <p:nvPr/>
        </p:nvSpPr>
        <p:spPr>
          <a:xfrm>
            <a:off x="2372013" y="3502677"/>
            <a:ext cx="1222248" cy="2102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B55AF14-981F-A40C-4CD3-5F00135F6048}"/>
              </a:ext>
            </a:extLst>
          </p:cNvPr>
          <p:cNvCxnSpPr>
            <a:stCxn id="20" idx="2"/>
          </p:cNvCxnSpPr>
          <p:nvPr/>
        </p:nvCxnSpPr>
        <p:spPr>
          <a:xfrm flipH="1">
            <a:off x="3136816" y="2915818"/>
            <a:ext cx="849446" cy="5540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CDEB57-46E1-071B-F45B-954E6741F3C1}"/>
              </a:ext>
            </a:extLst>
          </p:cNvPr>
          <p:cNvSpPr/>
          <p:nvPr/>
        </p:nvSpPr>
        <p:spPr>
          <a:xfrm>
            <a:off x="1309364" y="4649758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15693" y="3045981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8792BF3-8C74-3A24-05E3-B0FD22CA4F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6000" y="3705975"/>
            <a:ext cx="3168078" cy="649288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0C76AD-0740-FCE6-B5CD-EF7256BB08C5}"/>
              </a:ext>
            </a:extLst>
          </p:cNvPr>
          <p:cNvSpPr/>
          <p:nvPr/>
        </p:nvSpPr>
        <p:spPr>
          <a:xfrm>
            <a:off x="4874781" y="4355263"/>
            <a:ext cx="4955932" cy="10826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v, k, q passes different dense layers,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which have different weight matrix and bias.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 this step, Q, K, V are defined.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AA85D99E-7CC6-63C8-5257-1821266A1C1E}"/>
              </a:ext>
            </a:extLst>
          </p:cNvPr>
          <p:cNvSpPr/>
          <p:nvPr/>
        </p:nvSpPr>
        <p:spPr>
          <a:xfrm rot="5400000">
            <a:off x="1087571" y="402462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41B111-615A-FC08-DB1A-C712C98D299A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BCE2B4-6C07-EAF6-7C30-A5D839CEAE9E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0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899429-726C-6B89-CDC7-0B45F147A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51" y="1382912"/>
            <a:ext cx="3191320" cy="200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A789C1-46F4-0484-0CD0-D350CAA46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979" y="2287080"/>
            <a:ext cx="3277057" cy="628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2005A8-D3C6-C822-97FC-6730DB820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979" y="1575481"/>
            <a:ext cx="4048690" cy="714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2D4026-D9EA-CE2C-C76F-4BA436FCBE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9364" y="3469871"/>
            <a:ext cx="5353797" cy="2467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AEDEE-AF20-DDD2-AA64-063C0470B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551" y="3222186"/>
            <a:ext cx="3610479" cy="24768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E4A713-72B6-7FC7-11A8-0B860917C0C3}"/>
              </a:ext>
            </a:extLst>
          </p:cNvPr>
          <p:cNvSpPr/>
          <p:nvPr/>
        </p:nvSpPr>
        <p:spPr>
          <a:xfrm>
            <a:off x="3375138" y="2705530"/>
            <a:ext cx="1222248" cy="2102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188657-450F-4DED-A384-F3C13E5CC4A5}"/>
              </a:ext>
            </a:extLst>
          </p:cNvPr>
          <p:cNvSpPr/>
          <p:nvPr/>
        </p:nvSpPr>
        <p:spPr>
          <a:xfrm>
            <a:off x="2372013" y="3502677"/>
            <a:ext cx="1222248" cy="2102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B55AF14-981F-A40C-4CD3-5F00135F6048}"/>
              </a:ext>
            </a:extLst>
          </p:cNvPr>
          <p:cNvCxnSpPr>
            <a:stCxn id="20" idx="2"/>
          </p:cNvCxnSpPr>
          <p:nvPr/>
        </p:nvCxnSpPr>
        <p:spPr>
          <a:xfrm flipH="1">
            <a:off x="3136816" y="2915818"/>
            <a:ext cx="849446" cy="5540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15693" y="3045981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AD5FF0-91A6-2990-E370-DF287C764CDB}"/>
              </a:ext>
            </a:extLst>
          </p:cNvPr>
          <p:cNvSpPr/>
          <p:nvPr/>
        </p:nvSpPr>
        <p:spPr>
          <a:xfrm>
            <a:off x="1308313" y="3484509"/>
            <a:ext cx="5349847" cy="53941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A352981-C41B-A5C0-C66D-0823D492AF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1529" y="3960650"/>
            <a:ext cx="5708942" cy="709727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E791E1-6E39-A393-6D2F-5DDC594CC494}"/>
              </a:ext>
            </a:extLst>
          </p:cNvPr>
          <p:cNvSpPr/>
          <p:nvPr/>
        </p:nvSpPr>
        <p:spPr>
          <a:xfrm>
            <a:off x="4383614" y="4687611"/>
            <a:ext cx="5353797" cy="11233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q.shape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, d_model)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-&gt;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self.num_heads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self.depth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C096EC-F99E-24D6-A006-86CA8B2A31B3}"/>
              </a:ext>
            </a:extLst>
          </p:cNvPr>
          <p:cNvSpPr/>
          <p:nvPr/>
        </p:nvSpPr>
        <p:spPr>
          <a:xfrm>
            <a:off x="1315980" y="1550437"/>
            <a:ext cx="4048690" cy="73664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1E2136-936D-79F9-A942-FFB3BA8B34B3}"/>
              </a:ext>
            </a:extLst>
          </p:cNvPr>
          <p:cNvSpPr/>
          <p:nvPr/>
        </p:nvSpPr>
        <p:spPr>
          <a:xfrm>
            <a:off x="1315022" y="2287078"/>
            <a:ext cx="3285392" cy="63991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845D9-4754-39DB-1713-9CC08BF22613}"/>
              </a:ext>
            </a:extLst>
          </p:cNvPr>
          <p:cNvSpPr/>
          <p:nvPr/>
        </p:nvSpPr>
        <p:spPr>
          <a:xfrm>
            <a:off x="925551" y="1391104"/>
            <a:ext cx="3191319" cy="18437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17E8D10-5280-E255-C882-5C0D874B5A2F}"/>
              </a:ext>
            </a:extLst>
          </p:cNvPr>
          <p:cNvSpPr/>
          <p:nvPr/>
        </p:nvSpPr>
        <p:spPr>
          <a:xfrm rot="5400000">
            <a:off x="1087571" y="475129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FDB664-761B-ED00-DF60-094328B47350}"/>
              </a:ext>
            </a:extLst>
          </p:cNvPr>
          <p:cNvSpPr/>
          <p:nvPr/>
        </p:nvSpPr>
        <p:spPr>
          <a:xfrm>
            <a:off x="6550746" y="3025021"/>
            <a:ext cx="4419897" cy="112330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perm of transpose</a:t>
            </a:r>
          </a:p>
          <a:p>
            <a:pPr algn="ctr"/>
            <a:r>
              <a:rPr lang="en-US" altLang="ko-KR" err="1">
                <a:solidFill>
                  <a:schemeClr val="tx1"/>
                </a:solidFill>
              </a:rPr>
              <a:t>tf.transpose</a:t>
            </a:r>
            <a:r>
              <a:rPr lang="en-US" altLang="ko-KR">
                <a:solidFill>
                  <a:schemeClr val="tx1"/>
                </a:solidFill>
              </a:rPr>
              <a:t>(x, perm=[0, 2, 1, 3]) moves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x[a][b][c][d] to x[a][c][b][d]</a:t>
            </a:r>
          </a:p>
        </p:txBody>
      </p:sp>
    </p:spTree>
    <p:extLst>
      <p:ext uri="{BB962C8B-B14F-4D97-AF65-F5344CB8AC3E}">
        <p14:creationId xmlns:p14="http://schemas.microsoft.com/office/powerpoint/2010/main" val="67917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1454</Words>
  <Application>Microsoft Office PowerPoint</Application>
  <PresentationFormat>와이드스크린</PresentationFormat>
  <Paragraphs>240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9</cp:revision>
  <dcterms:created xsi:type="dcterms:W3CDTF">2022-06-25T10:11:54Z</dcterms:created>
  <dcterms:modified xsi:type="dcterms:W3CDTF">2022-06-25T15:24:15Z</dcterms:modified>
</cp:coreProperties>
</file>