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571" r:id="rId4"/>
    <p:sldId id="552" r:id="rId5"/>
    <p:sldId id="577" r:id="rId6"/>
    <p:sldId id="578" r:id="rId7"/>
    <p:sldId id="415" r:id="rId8"/>
    <p:sldId id="416" r:id="rId9"/>
    <p:sldId id="580" r:id="rId10"/>
    <p:sldId id="417" r:id="rId11"/>
    <p:sldId id="418" r:id="rId12"/>
    <p:sldId id="557" r:id="rId13"/>
    <p:sldId id="558" r:id="rId14"/>
    <p:sldId id="559" r:id="rId15"/>
    <p:sldId id="420" r:id="rId16"/>
    <p:sldId id="560" r:id="rId17"/>
    <p:sldId id="421" r:id="rId18"/>
    <p:sldId id="562" r:id="rId19"/>
    <p:sldId id="561" r:id="rId20"/>
    <p:sldId id="422" r:id="rId21"/>
    <p:sldId id="564" r:id="rId22"/>
    <p:sldId id="563" r:id="rId23"/>
    <p:sldId id="423" r:id="rId24"/>
    <p:sldId id="566" r:id="rId25"/>
    <p:sldId id="567" r:id="rId26"/>
    <p:sldId id="568" r:id="rId27"/>
    <p:sldId id="569" r:id="rId28"/>
    <p:sldId id="570" r:id="rId29"/>
    <p:sldId id="573" r:id="rId30"/>
    <p:sldId id="574" r:id="rId31"/>
    <p:sldId id="575" r:id="rId32"/>
    <p:sldId id="425" r:id="rId33"/>
    <p:sldId id="576" r:id="rId34"/>
    <p:sldId id="426" r:id="rId35"/>
    <p:sldId id="428" r:id="rId36"/>
    <p:sldId id="429" r:id="rId37"/>
    <p:sldId id="581" r:id="rId38"/>
    <p:sldId id="430" r:id="rId39"/>
    <p:sldId id="431" r:id="rId40"/>
    <p:sldId id="432" r:id="rId41"/>
    <p:sldId id="582" r:id="rId42"/>
    <p:sldId id="434" r:id="rId43"/>
    <p:sldId id="583" r:id="rId44"/>
    <p:sldId id="435" r:id="rId45"/>
    <p:sldId id="436" r:id="rId46"/>
    <p:sldId id="437" r:id="rId47"/>
    <p:sldId id="584" r:id="rId48"/>
    <p:sldId id="438" r:id="rId49"/>
    <p:sldId id="384" r:id="rId50"/>
    <p:sldId id="585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395" r:id="rId62"/>
    <p:sldId id="449" r:id="rId63"/>
    <p:sldId id="450" r:id="rId64"/>
    <p:sldId id="451" r:id="rId65"/>
    <p:sldId id="452" r:id="rId66"/>
    <p:sldId id="400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61" r:id="rId76"/>
    <p:sldId id="462" r:id="rId77"/>
    <p:sldId id="463" r:id="rId78"/>
    <p:sldId id="464" r:id="rId79"/>
    <p:sldId id="465" r:id="rId80"/>
    <p:sldId id="466" r:id="rId81"/>
    <p:sldId id="467" r:id="rId82"/>
    <p:sldId id="468" r:id="rId83"/>
    <p:sldId id="469" r:id="rId84"/>
    <p:sldId id="470" r:id="rId85"/>
    <p:sldId id="471" r:id="rId86"/>
    <p:sldId id="472" r:id="rId87"/>
    <p:sldId id="473" r:id="rId88"/>
    <p:sldId id="474" r:id="rId89"/>
    <p:sldId id="475" r:id="rId90"/>
    <p:sldId id="476" r:id="rId91"/>
    <p:sldId id="477" r:id="rId92"/>
    <p:sldId id="478" r:id="rId93"/>
    <p:sldId id="479" r:id="rId94"/>
    <p:sldId id="480" r:id="rId9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FF"/>
    <a:srgbClr val="FFCCCC"/>
    <a:srgbClr val="CCECFF"/>
    <a:srgbClr val="E2F0D9"/>
    <a:srgbClr val="EAEFF7"/>
    <a:srgbClr val="CCFF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3C56B-B41C-404E-A1EE-B8A5552CDAE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CC06-DC6D-491B-A3E8-981CA1513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3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A989-268A-484A-B5E9-D96E630693A9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9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722C-D678-4B48-9113-6A2A556A4782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8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5E8B-1A21-48C0-917B-BCF2A65952A0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7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E93D-6C3A-4BA9-8BB5-3C7A75363B6F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D93-D122-488A-9176-2D8E8BC57682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6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1F2-17A4-4C7B-8920-D50473851DCD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1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19E3-2771-4AD8-943C-902FE2B51C65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7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394D-BE74-496A-AB8C-11DD912BF451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2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8F63-21DA-4C5D-B7BF-EAC991685BE5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1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D082-B925-42FC-8518-F6811BA26BF5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3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D741-8C04-4E35-B54A-7264C1987816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CCBD-8A25-4631-9823-9A47D5F5C503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922F-C30E-4ED0-83B6-938A2D0E7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8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0.png"/><Relationship Id="rId2" Type="http://schemas.openxmlformats.org/officeDocument/2006/relationships/image" Target="../media/image1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0.png"/><Relationship Id="rId4" Type="http://schemas.openxmlformats.org/officeDocument/2006/relationships/image" Target="../media/image15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10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7" Type="http://schemas.openxmlformats.org/officeDocument/2006/relationships/image" Target="../media/image16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10.png"/><Relationship Id="rId4" Type="http://schemas.openxmlformats.org/officeDocument/2006/relationships/image" Target="../media/image16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90.png"/><Relationship Id="rId7" Type="http://schemas.openxmlformats.org/officeDocument/2006/relationships/image" Target="../media/image1630.png"/><Relationship Id="rId2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0.png"/><Relationship Id="rId5" Type="http://schemas.openxmlformats.org/officeDocument/2006/relationships/image" Target="../media/image1610.png"/><Relationship Id="rId4" Type="http://schemas.openxmlformats.org/officeDocument/2006/relationships/image" Target="../media/image1640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90.png"/><Relationship Id="rId7" Type="http://schemas.openxmlformats.org/officeDocument/2006/relationships/image" Target="../media/image1630.png"/><Relationship Id="rId2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0.png"/><Relationship Id="rId5" Type="http://schemas.openxmlformats.org/officeDocument/2006/relationships/image" Target="../media/image1610.png"/><Relationship Id="rId10" Type="http://schemas.openxmlformats.org/officeDocument/2006/relationships/image" Target="../media/image35.png"/><Relationship Id="rId4" Type="http://schemas.openxmlformats.org/officeDocument/2006/relationships/image" Target="../media/image1640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90.png"/><Relationship Id="rId7" Type="http://schemas.openxmlformats.org/officeDocument/2006/relationships/image" Target="../media/image1630.png"/><Relationship Id="rId2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0.png"/><Relationship Id="rId11" Type="http://schemas.openxmlformats.org/officeDocument/2006/relationships/image" Target="../media/image31.png"/><Relationship Id="rId5" Type="http://schemas.openxmlformats.org/officeDocument/2006/relationships/image" Target="../media/image1610.png"/><Relationship Id="rId10" Type="http://schemas.openxmlformats.org/officeDocument/2006/relationships/image" Target="../media/image29.png"/><Relationship Id="rId4" Type="http://schemas.openxmlformats.org/officeDocument/2006/relationships/image" Target="../media/image1640.png"/><Relationship Id="rId9" Type="http://schemas.openxmlformats.org/officeDocument/2006/relationships/image" Target="../media/image16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7" Type="http://schemas.openxmlformats.org/officeDocument/2006/relationships/image" Target="../media/image1630.png"/><Relationship Id="rId2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0.png"/><Relationship Id="rId5" Type="http://schemas.openxmlformats.org/officeDocument/2006/relationships/image" Target="../media/image1610.png"/><Relationship Id="rId4" Type="http://schemas.openxmlformats.org/officeDocument/2006/relationships/image" Target="../media/image16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7" Type="http://schemas.openxmlformats.org/officeDocument/2006/relationships/image" Target="../media/image16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0.png"/><Relationship Id="rId5" Type="http://schemas.openxmlformats.org/officeDocument/2006/relationships/image" Target="../media/image1610.png"/><Relationship Id="rId4" Type="http://schemas.openxmlformats.org/officeDocument/2006/relationships/image" Target="../media/image16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590.png"/><Relationship Id="rId7" Type="http://schemas.openxmlformats.org/officeDocument/2006/relationships/image" Target="../media/image16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0.png"/><Relationship Id="rId5" Type="http://schemas.openxmlformats.org/officeDocument/2006/relationships/image" Target="../media/image1610.png"/><Relationship Id="rId4" Type="http://schemas.openxmlformats.org/officeDocument/2006/relationships/image" Target="../media/image1670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590.png"/><Relationship Id="rId7" Type="http://schemas.openxmlformats.org/officeDocument/2006/relationships/image" Target="../media/image16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0.png"/><Relationship Id="rId5" Type="http://schemas.openxmlformats.org/officeDocument/2006/relationships/image" Target="../media/image1610.png"/><Relationship Id="rId10" Type="http://schemas.openxmlformats.org/officeDocument/2006/relationships/image" Target="../media/image39.png"/><Relationship Id="rId4" Type="http://schemas.openxmlformats.org/officeDocument/2006/relationships/image" Target="../media/image1670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610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760.png"/><Relationship Id="rId4" Type="http://schemas.openxmlformats.org/officeDocument/2006/relationships/image" Target="../media/image17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0.png"/><Relationship Id="rId7" Type="http://schemas.openxmlformats.org/officeDocument/2006/relationships/image" Target="../media/image1820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800.png"/><Relationship Id="rId4" Type="http://schemas.openxmlformats.org/officeDocument/2006/relationships/image" Target="../media/image17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0.png"/><Relationship Id="rId7" Type="http://schemas.openxmlformats.org/officeDocument/2006/relationships/image" Target="../media/image14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0.png"/><Relationship Id="rId2" Type="http://schemas.openxmlformats.org/officeDocument/2006/relationships/image" Target="../media/image20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0.png"/><Relationship Id="rId2" Type="http://schemas.openxmlformats.org/officeDocument/2006/relationships/image" Target="../media/image20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0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0.png"/><Relationship Id="rId2" Type="http://schemas.openxmlformats.org/officeDocument/2006/relationships/image" Target="../media/image20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90.png"/><Relationship Id="rId4" Type="http://schemas.openxmlformats.org/officeDocument/2006/relationships/image" Target="../media/image20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0.png"/><Relationship Id="rId2" Type="http://schemas.openxmlformats.org/officeDocument/2006/relationships/image" Target="../media/image20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0.png"/><Relationship Id="rId4" Type="http://schemas.openxmlformats.org/officeDocument/2006/relationships/image" Target="../media/image20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0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0.png"/><Relationship Id="rId2" Type="http://schemas.openxmlformats.org/officeDocument/2006/relationships/image" Target="../media/image20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30.png"/><Relationship Id="rId4" Type="http://schemas.openxmlformats.org/officeDocument/2006/relationships/image" Target="../media/image20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0.png"/><Relationship Id="rId7" Type="http://schemas.openxmlformats.org/officeDocument/2006/relationships/image" Target="../media/image2170.png"/><Relationship Id="rId2" Type="http://schemas.openxmlformats.org/officeDocument/2006/relationships/image" Target="../media/image2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0.png"/><Relationship Id="rId5" Type="http://schemas.openxmlformats.org/officeDocument/2006/relationships/image" Target="../media/image2150.png"/><Relationship Id="rId4" Type="http://schemas.openxmlformats.org/officeDocument/2006/relationships/image" Target="../media/image205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140.png"/><Relationship Id="rId7" Type="http://schemas.openxmlformats.org/officeDocument/2006/relationships/image" Target="../media/image2170.png"/><Relationship Id="rId2" Type="http://schemas.openxmlformats.org/officeDocument/2006/relationships/image" Target="../media/image2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0.png"/><Relationship Id="rId5" Type="http://schemas.openxmlformats.org/officeDocument/2006/relationships/image" Target="../media/image2150.png"/><Relationship Id="rId4" Type="http://schemas.openxmlformats.org/officeDocument/2006/relationships/image" Target="../media/image205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0.png"/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0.png"/><Relationship Id="rId7" Type="http://schemas.openxmlformats.org/officeDocument/2006/relationships/image" Target="../media/image2250.png"/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0.png"/><Relationship Id="rId5" Type="http://schemas.openxmlformats.org/officeDocument/2006/relationships/image" Target="../media/image2230.png"/><Relationship Id="rId4" Type="http://schemas.openxmlformats.org/officeDocument/2006/relationships/image" Target="../media/image22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0.png"/><Relationship Id="rId7" Type="http://schemas.openxmlformats.org/officeDocument/2006/relationships/image" Target="../media/image2250.png"/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0.png"/><Relationship Id="rId5" Type="http://schemas.openxmlformats.org/officeDocument/2006/relationships/image" Target="../media/image2230.png"/><Relationship Id="rId4" Type="http://schemas.openxmlformats.org/officeDocument/2006/relationships/image" Target="../media/image22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0.png"/><Relationship Id="rId7" Type="http://schemas.openxmlformats.org/officeDocument/2006/relationships/image" Target="../media/image2310.png"/><Relationship Id="rId2" Type="http://schemas.openxmlformats.org/officeDocument/2006/relationships/image" Target="../media/image2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0.png"/><Relationship Id="rId5" Type="http://schemas.openxmlformats.org/officeDocument/2006/relationships/image" Target="../media/image2290.png"/><Relationship Id="rId4" Type="http://schemas.openxmlformats.org/officeDocument/2006/relationships/image" Target="../media/image22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0.png"/><Relationship Id="rId2" Type="http://schemas.openxmlformats.org/officeDocument/2006/relationships/image" Target="../media/image2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0.png"/><Relationship Id="rId5" Type="http://schemas.openxmlformats.org/officeDocument/2006/relationships/image" Target="../media/image2350.png"/><Relationship Id="rId4" Type="http://schemas.openxmlformats.org/officeDocument/2006/relationships/image" Target="../media/image23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0.png"/><Relationship Id="rId2" Type="http://schemas.openxmlformats.org/officeDocument/2006/relationships/image" Target="../media/image2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90.png"/><Relationship Id="rId4" Type="http://schemas.openxmlformats.org/officeDocument/2006/relationships/image" Target="../media/image235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0.png"/><Relationship Id="rId3" Type="http://schemas.openxmlformats.org/officeDocument/2006/relationships/image" Target="../media/image2410.png"/><Relationship Id="rId7" Type="http://schemas.openxmlformats.org/officeDocument/2006/relationships/image" Target="../media/image2450.png"/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0.png"/><Relationship Id="rId5" Type="http://schemas.openxmlformats.org/officeDocument/2006/relationships/image" Target="../media/image2430.png"/><Relationship Id="rId10" Type="http://schemas.openxmlformats.org/officeDocument/2006/relationships/image" Target="../media/image2480.png"/><Relationship Id="rId4" Type="http://schemas.openxmlformats.org/officeDocument/2006/relationships/image" Target="../media/image2420.png"/><Relationship Id="rId9" Type="http://schemas.openxmlformats.org/officeDocument/2006/relationships/image" Target="../media/image247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0.png"/><Relationship Id="rId3" Type="http://schemas.openxmlformats.org/officeDocument/2006/relationships/image" Target="../media/image2410.png"/><Relationship Id="rId7" Type="http://schemas.openxmlformats.org/officeDocument/2006/relationships/image" Target="../media/image2450.png"/><Relationship Id="rId12" Type="http://schemas.openxmlformats.org/officeDocument/2006/relationships/image" Target="../media/image2500.png"/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0.png"/><Relationship Id="rId11" Type="http://schemas.openxmlformats.org/officeDocument/2006/relationships/image" Target="../media/image2490.png"/><Relationship Id="rId5" Type="http://schemas.openxmlformats.org/officeDocument/2006/relationships/image" Target="../media/image2430.png"/><Relationship Id="rId10" Type="http://schemas.openxmlformats.org/officeDocument/2006/relationships/image" Target="../media/image2480.png"/><Relationship Id="rId4" Type="http://schemas.openxmlformats.org/officeDocument/2006/relationships/image" Target="../media/image2420.png"/><Relationship Id="rId9" Type="http://schemas.openxmlformats.org/officeDocument/2006/relationships/image" Target="../media/image247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500.png"/><Relationship Id="rId7" Type="http://schemas.openxmlformats.org/officeDocument/2006/relationships/image" Target="../media/image2540.png"/><Relationship Id="rId2" Type="http://schemas.openxmlformats.org/officeDocument/2006/relationships/image" Target="../media/image2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520.png"/><Relationship Id="rId4" Type="http://schemas.openxmlformats.org/officeDocument/2006/relationships/image" Target="../media/image49.png"/><Relationship Id="rId9" Type="http://schemas.openxmlformats.org/officeDocument/2006/relationships/image" Target="../media/image256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500.png"/><Relationship Id="rId7" Type="http://schemas.openxmlformats.org/officeDocument/2006/relationships/image" Target="../media/image2540.png"/><Relationship Id="rId2" Type="http://schemas.openxmlformats.org/officeDocument/2006/relationships/image" Target="../media/image2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520.png"/><Relationship Id="rId10" Type="http://schemas.openxmlformats.org/officeDocument/2006/relationships/image" Target="../media/image2570.png"/><Relationship Id="rId4" Type="http://schemas.openxmlformats.org/officeDocument/2006/relationships/image" Target="../media/image49.png"/><Relationship Id="rId9" Type="http://schemas.openxmlformats.org/officeDocument/2006/relationships/image" Target="../media/image25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0.png"/><Relationship Id="rId2" Type="http://schemas.openxmlformats.org/officeDocument/2006/relationships/image" Target="../media/image25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40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4.png"/><Relationship Id="rId4" Type="http://schemas.openxmlformats.org/officeDocument/2006/relationships/image" Target="../media/image26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5" Type="http://schemas.openxmlformats.org/officeDocument/2006/relationships/image" Target="../media/image264.png"/><Relationship Id="rId4" Type="http://schemas.openxmlformats.org/officeDocument/2006/relationships/image" Target="../media/image26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8.png"/><Relationship Id="rId4" Type="http://schemas.openxmlformats.org/officeDocument/2006/relationships/image" Target="../media/image26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5" Type="http://schemas.openxmlformats.org/officeDocument/2006/relationships/image" Target="../media/image268.png"/><Relationship Id="rId4" Type="http://schemas.openxmlformats.org/officeDocument/2006/relationships/image" Target="../media/image2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6.png"/><Relationship Id="rId4" Type="http://schemas.openxmlformats.org/officeDocument/2006/relationships/image" Target="../media/image27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7.png"/><Relationship Id="rId5" Type="http://schemas.openxmlformats.org/officeDocument/2006/relationships/image" Target="../media/image276.png"/><Relationship Id="rId4" Type="http://schemas.openxmlformats.org/officeDocument/2006/relationships/image" Target="../media/image27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7" Type="http://schemas.openxmlformats.org/officeDocument/2006/relationships/image" Target="../media/image283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8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9.png"/><Relationship Id="rId4" Type="http://schemas.openxmlformats.org/officeDocument/2006/relationships/image" Target="../media/image28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1.png"/><Relationship Id="rId4" Type="http://schemas.openxmlformats.org/officeDocument/2006/relationships/image" Target="../media/image29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3.png"/><Relationship Id="rId4" Type="http://schemas.openxmlformats.org/officeDocument/2006/relationships/image" Target="../media/image29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7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3" Type="http://schemas.openxmlformats.org/officeDocument/2006/relationships/image" Target="../media/image300.png"/><Relationship Id="rId7" Type="http://schemas.openxmlformats.org/officeDocument/2006/relationships/image" Target="../media/image51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01.png"/><Relationship Id="rId9" Type="http://schemas.openxmlformats.org/officeDocument/2006/relationships/image" Target="../media/image3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48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5" Type="http://schemas.openxmlformats.org/officeDocument/2006/relationships/image" Target="../media/image307.png"/><Relationship Id="rId4" Type="http://schemas.openxmlformats.org/officeDocument/2006/relationships/image" Target="../media/image30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9.png"/><Relationship Id="rId5" Type="http://schemas.openxmlformats.org/officeDocument/2006/relationships/image" Target="../media/image308.png"/><Relationship Id="rId4" Type="http://schemas.openxmlformats.org/officeDocument/2006/relationships/image" Target="../media/image30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8.png"/><Relationship Id="rId4" Type="http://schemas.openxmlformats.org/officeDocument/2006/relationships/image" Target="../media/image30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8.png"/><Relationship Id="rId4" Type="http://schemas.openxmlformats.org/officeDocument/2006/relationships/image" Target="../media/image30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7" Type="http://schemas.openxmlformats.org/officeDocument/2006/relationships/image" Target="../media/image311.png"/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8.png"/><Relationship Id="rId4" Type="http://schemas.openxmlformats.org/officeDocument/2006/relationships/image" Target="../media/image3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88F8C-22E8-8AB2-051E-E6BD582A240F}"/>
              </a:ext>
            </a:extLst>
          </p:cNvPr>
          <p:cNvSpPr txBox="1"/>
          <p:nvPr/>
        </p:nvSpPr>
        <p:spPr>
          <a:xfrm>
            <a:off x="1863090" y="1652260"/>
            <a:ext cx="84658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Algorithms on Strings, Trees, and Sequences</a:t>
            </a:r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Part III</a:t>
            </a:r>
          </a:p>
          <a:p>
            <a:pPr algn="ctr"/>
            <a:r>
              <a:rPr lang="en-US" altLang="ko-KR" sz="2400" dirty="0"/>
              <a:t>Chapter 11.</a:t>
            </a:r>
          </a:p>
          <a:p>
            <a:pPr algn="ctr"/>
            <a:r>
              <a:rPr lang="en-US" altLang="ko-KR" sz="2400" dirty="0"/>
              <a:t>Core String Edits, Alignments, and Dynamic Programming</a:t>
            </a:r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511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/>
              <p:nvPr/>
            </p:nvSpPr>
            <p:spPr>
              <a:xfrm>
                <a:off x="925549" y="1081753"/>
                <a:ext cx="9790075" cy="2592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Given n, m that corresponds to the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numbers of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candidates</a:t>
                </a:r>
              </a:p>
              <a:p>
                <a:r>
                  <a:rPr lang="en-US" altLang="ko-KR" dirty="0"/>
                  <a:t>   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numbers of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candidates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so, there are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candidates,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candidates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so, there are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pairs of substrings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081753"/>
                <a:ext cx="9790075" cy="2592376"/>
              </a:xfrm>
              <a:prstGeom prst="rect">
                <a:avLst/>
              </a:prstGeom>
              <a:blipFill>
                <a:blip r:embed="rId2"/>
                <a:stretch>
                  <a:fillRect l="-560" t="-1408" b="-1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78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/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There are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pairs of substrings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blipFill>
                <a:blip r:embed="rId2"/>
                <a:stretch>
                  <a:fillRect l="-56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80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/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There are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pairs of substrings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blipFill>
                <a:blip r:embed="rId2"/>
                <a:stretch>
                  <a:fillRect l="-56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373AD6-D993-EE97-F87A-CA657FF7A9A8}"/>
                  </a:ext>
                </a:extLst>
              </p:cNvPr>
              <p:cNvSpPr txBox="1"/>
              <p:nvPr/>
            </p:nvSpPr>
            <p:spPr>
              <a:xfrm>
                <a:off x="925549" y="1785705"/>
                <a:ext cx="9790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 err="1"/>
                  <a:t>computating</a:t>
                </a:r>
                <a:r>
                  <a:rPr lang="en-US" altLang="ko-KR" dirty="0"/>
                  <a:t> similarity every pair of substrings takes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time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373AD6-D993-EE97-F87A-CA657FF7A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785705"/>
                <a:ext cx="9790075" cy="369332"/>
              </a:xfrm>
              <a:prstGeom prst="rect">
                <a:avLst/>
              </a:prstGeom>
              <a:blipFill>
                <a:blip r:embed="rId3"/>
                <a:stretch>
                  <a:fillRect l="-56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2">
                <a:extLst>
                  <a:ext uri="{FF2B5EF4-FFF2-40B4-BE49-F238E27FC236}">
                    <a16:creationId xmlns:a16="http://schemas.microsoft.com/office/drawing/2014/main" id="{EDB5BE7A-323F-9468-60DC-A5DA7DA39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849490"/>
                  </p:ext>
                </p:extLst>
              </p:nvPr>
            </p:nvGraphicFramePr>
            <p:xfrm>
              <a:off x="4973993" y="2848994"/>
              <a:ext cx="4449924" cy="37711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436">
                      <a:extLst>
                        <a:ext uri="{9D8B030D-6E8A-4147-A177-3AD203B41FA5}">
                          <a16:colId xmlns:a16="http://schemas.microsoft.com/office/drawing/2014/main" val="679775551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769191252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2481206215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2143631042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383310827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2127665519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2864298585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310337838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1357522372"/>
                        </a:ext>
                      </a:extLst>
                    </a:gridCol>
                  </a:tblGrid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→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753872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0070C0"/>
                              </a:solidFill>
                            </a:rPr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Idx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583641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↓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1324544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106343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332879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3079247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3197754"/>
                      </a:ext>
                    </a:extLst>
                  </a:tr>
                  <a:tr h="4145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003344"/>
                      </a:ext>
                    </a:extLst>
                  </a:tr>
                  <a:tr h="4145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1709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2">
                <a:extLst>
                  <a:ext uri="{FF2B5EF4-FFF2-40B4-BE49-F238E27FC236}">
                    <a16:creationId xmlns:a16="http://schemas.microsoft.com/office/drawing/2014/main" id="{EDB5BE7A-323F-9468-60DC-A5DA7DA39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849490"/>
                  </p:ext>
                </p:extLst>
              </p:nvPr>
            </p:nvGraphicFramePr>
            <p:xfrm>
              <a:off x="4973993" y="2848994"/>
              <a:ext cx="4449924" cy="37711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4436">
                      <a:extLst>
                        <a:ext uri="{9D8B030D-6E8A-4147-A177-3AD203B41FA5}">
                          <a16:colId xmlns:a16="http://schemas.microsoft.com/office/drawing/2014/main" val="679775551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769191252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2481206215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2143631042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383310827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2127665519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2864298585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310337838"/>
                        </a:ext>
                      </a:extLst>
                    </a:gridCol>
                    <a:gridCol w="494436">
                      <a:extLst>
                        <a:ext uri="{9D8B030D-6E8A-4147-A177-3AD203B41FA5}">
                          <a16:colId xmlns:a16="http://schemas.microsoft.com/office/drawing/2014/main" val="1357522372"/>
                        </a:ext>
                      </a:extLst>
                    </a:gridCol>
                  </a:tblGrid>
                  <a:tr h="4202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35" t="-1449" r="-806173" b="-8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0070C0"/>
                              </a:solidFill>
                            </a:rPr>
                            <a:t>T</a:t>
                          </a:r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→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753872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rgbClr val="0070C0"/>
                              </a:solidFill>
                            </a:rPr>
                            <a:t>P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Idx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583641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>
                              <a:solidFill>
                                <a:schemeClr val="tx1"/>
                              </a:solidFill>
                            </a:rPr>
                            <a:t>↓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1324544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8106343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332879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3079247"/>
                      </a:ext>
                    </a:extLst>
                  </a:tr>
                  <a:tr h="4202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3197754"/>
                      </a:ext>
                    </a:extLst>
                  </a:tr>
                  <a:tr h="4145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003344"/>
                      </a:ext>
                    </a:extLst>
                  </a:tr>
                  <a:tr h="41454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...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1709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B87ADFF-0B8C-90DC-EFD2-6BC56B4D39F9}"/>
              </a:ext>
            </a:extLst>
          </p:cNvPr>
          <p:cNvCxnSpPr>
            <a:cxnSpLocks/>
          </p:cNvCxnSpPr>
          <p:nvPr/>
        </p:nvCxnSpPr>
        <p:spPr>
          <a:xfrm flipH="1" flipV="1">
            <a:off x="7753739" y="5187820"/>
            <a:ext cx="856861" cy="7557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2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/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There are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pairs of substrings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blipFill>
                <a:blip r:embed="rId2"/>
                <a:stretch>
                  <a:fillRect l="-56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373AD6-D993-EE97-F87A-CA657FF7A9A8}"/>
                  </a:ext>
                </a:extLst>
              </p:cNvPr>
              <p:cNvSpPr txBox="1"/>
              <p:nvPr/>
            </p:nvSpPr>
            <p:spPr>
              <a:xfrm>
                <a:off x="925549" y="1785705"/>
                <a:ext cx="9790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 err="1"/>
                  <a:t>computating</a:t>
                </a:r>
                <a:r>
                  <a:rPr lang="en-US" altLang="ko-KR" dirty="0"/>
                  <a:t> similarity every pair of substrings takes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time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373AD6-D993-EE97-F87A-CA657FF7A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785705"/>
                <a:ext cx="9790075" cy="369332"/>
              </a:xfrm>
              <a:prstGeom prst="rect">
                <a:avLst/>
              </a:prstGeom>
              <a:blipFill>
                <a:blip r:embed="rId3"/>
                <a:stretch>
                  <a:fillRect l="-56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00F193-BCF6-E9FA-339F-471016B5A4C5}"/>
                  </a:ext>
                </a:extLst>
              </p:cNvPr>
              <p:cNvSpPr/>
              <p:nvPr/>
            </p:nvSpPr>
            <p:spPr>
              <a:xfrm>
                <a:off x="1671638" y="3186113"/>
                <a:ext cx="6938962" cy="1685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So, computing similarity for every pair of substrings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2400" b="1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00F193-BCF6-E9FA-339F-471016B5A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638" y="3186113"/>
                <a:ext cx="6938962" cy="1685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12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/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There are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pairs of substrings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blipFill>
                <a:blip r:embed="rId2"/>
                <a:stretch>
                  <a:fillRect l="-56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373AD6-D993-EE97-F87A-CA657FF7A9A8}"/>
                  </a:ext>
                </a:extLst>
              </p:cNvPr>
              <p:cNvSpPr txBox="1"/>
              <p:nvPr/>
            </p:nvSpPr>
            <p:spPr>
              <a:xfrm>
                <a:off x="925549" y="1785705"/>
                <a:ext cx="9790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 err="1"/>
                  <a:t>computating</a:t>
                </a:r>
                <a:r>
                  <a:rPr lang="en-US" altLang="ko-KR" dirty="0"/>
                  <a:t> similarity every pair of substrings takes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time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373AD6-D993-EE97-F87A-CA657FF7A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785705"/>
                <a:ext cx="9790075" cy="369332"/>
              </a:xfrm>
              <a:prstGeom prst="rect">
                <a:avLst/>
              </a:prstGeom>
              <a:blipFill>
                <a:blip r:embed="rId3"/>
                <a:stretch>
                  <a:fillRect l="-56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00F193-BCF6-E9FA-339F-471016B5A4C5}"/>
                  </a:ext>
                </a:extLst>
              </p:cNvPr>
              <p:cNvSpPr/>
              <p:nvPr/>
            </p:nvSpPr>
            <p:spPr>
              <a:xfrm>
                <a:off x="1671638" y="3186113"/>
                <a:ext cx="6938962" cy="1685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So, computing similarity for every pair of substrings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2400" b="1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sz="2400" b="1" i="1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2400" b="1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00F193-BCF6-E9FA-339F-471016B5A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638" y="3186113"/>
                <a:ext cx="6938962" cy="1685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35D1EC5-DED5-06CB-4629-DC44166B1EE0}"/>
              </a:ext>
            </a:extLst>
          </p:cNvPr>
          <p:cNvSpPr txBox="1"/>
          <p:nvPr/>
        </p:nvSpPr>
        <p:spPr>
          <a:xfrm>
            <a:off x="7286625" y="5467731"/>
            <a:ext cx="435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Too much time complexity . . 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4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/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Algorithms that solves local alignment problem in a less time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blipFill>
                <a:blip r:embed="rId2"/>
                <a:stretch>
                  <a:fillRect l="-56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5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/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Algorithms that solves local alignment problem in a less time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081753"/>
                <a:ext cx="9790075" cy="369332"/>
              </a:xfrm>
              <a:prstGeom prst="rect">
                <a:avLst/>
              </a:prstGeom>
              <a:blipFill>
                <a:blip r:embed="rId2"/>
                <a:stretch>
                  <a:fillRect l="-560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2375" y="259715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(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</a:rPr>
                  <a:t>possibly empty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75" y="2597150"/>
                <a:ext cx="8343864" cy="166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2375" y="230326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5550" y="426244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4262448"/>
                <a:ext cx="8343864" cy="666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8F5A31-44EE-4057-E046-79BE0CDEB7AE}"/>
                  </a:ext>
                </a:extLst>
              </p:cNvPr>
              <p:cNvSpPr txBox="1"/>
              <p:nvPr/>
            </p:nvSpPr>
            <p:spPr>
              <a:xfrm>
                <a:off x="925549" y="5406915"/>
                <a:ext cx="97900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We will assume that 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i="0" dirty="0"/>
                  <a:t>(both are empty string)</a:t>
                </a:r>
              </a:p>
              <a:p>
                <a:r>
                  <a:rPr lang="en-US" altLang="ko-KR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8F5A31-44EE-4057-E046-79BE0CDE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5406915"/>
                <a:ext cx="9790075" cy="646331"/>
              </a:xfrm>
              <a:prstGeom prst="rect">
                <a:avLst/>
              </a:prstGeom>
              <a:blipFill>
                <a:blip r:embed="rId5"/>
                <a:stretch>
                  <a:fillRect l="-560" t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8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(possibly empty)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077941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1077941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115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(possibly empty)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/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= 2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= 5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65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(possibly empty)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693710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/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= 2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= 5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/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are the prefixes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62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DFE6FE-D2A1-3814-AB0F-19786DE1A99A}"/>
              </a:ext>
            </a:extLst>
          </p:cNvPr>
          <p:cNvSpPr txBox="1"/>
          <p:nvPr/>
        </p:nvSpPr>
        <p:spPr>
          <a:xfrm>
            <a:off x="925551" y="1629831"/>
            <a:ext cx="665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Local Alignments</a:t>
            </a:r>
          </a:p>
          <a:p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en-US" altLang="ko-KR" dirty="0" smtClean="0"/>
              <a:t>Gaps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332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(possibly empty)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907007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/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= 2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/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are the prefixes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86960D-CF8D-1DE5-86FB-AABFE2D7F06E}"/>
                  </a:ext>
                </a:extLst>
              </p:cNvPr>
              <p:cNvSpPr/>
              <p:nvPr/>
            </p:nvSpPr>
            <p:spPr>
              <a:xfrm>
                <a:off x="4606457" y="4473270"/>
                <a:ext cx="1489543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86960D-CF8D-1DE5-86FB-AABFE2D7F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57" y="4473270"/>
                <a:ext cx="1489543" cy="409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F19930-16E6-397F-1146-42B759E16029}"/>
                  </a:ext>
                </a:extLst>
              </p:cNvPr>
              <p:cNvSpPr/>
              <p:nvPr/>
            </p:nvSpPr>
            <p:spPr>
              <a:xfrm>
                <a:off x="4606457" y="5292530"/>
                <a:ext cx="1489543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4..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F19930-16E6-397F-1146-42B759E16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57" y="5292530"/>
                <a:ext cx="1489543" cy="409330"/>
              </a:xfrm>
              <a:prstGeom prst="rect">
                <a:avLst/>
              </a:prstGeom>
              <a:blipFill>
                <a:blip r:embed="rId9"/>
                <a:stretch>
                  <a:fillRect b="-72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45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(possibly empty)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907007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/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= 2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/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are the prefixes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86960D-CF8D-1DE5-86FB-AABFE2D7F06E}"/>
                  </a:ext>
                </a:extLst>
              </p:cNvPr>
              <p:cNvSpPr/>
              <p:nvPr/>
            </p:nvSpPr>
            <p:spPr>
              <a:xfrm>
                <a:off x="4606457" y="4473270"/>
                <a:ext cx="1489543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86960D-CF8D-1DE5-86FB-AABFE2D7F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57" y="4473270"/>
                <a:ext cx="1489543" cy="409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F19930-16E6-397F-1146-42B759E16029}"/>
                  </a:ext>
                </a:extLst>
              </p:cNvPr>
              <p:cNvSpPr/>
              <p:nvPr/>
            </p:nvSpPr>
            <p:spPr>
              <a:xfrm>
                <a:off x="4606457" y="5292530"/>
                <a:ext cx="1489543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4..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F19930-16E6-397F-1146-42B759E16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57" y="5292530"/>
                <a:ext cx="1489543" cy="409330"/>
              </a:xfrm>
              <a:prstGeom prst="rect">
                <a:avLst/>
              </a:prstGeom>
              <a:blipFill>
                <a:blip r:embed="rId9"/>
                <a:stretch>
                  <a:fillRect b="-72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F55FF52-A237-76C5-5317-21A2EC1D47C6}"/>
                  </a:ext>
                </a:extLst>
              </p:cNvPr>
              <p:cNvSpPr/>
              <p:nvPr/>
            </p:nvSpPr>
            <p:spPr>
              <a:xfrm>
                <a:off x="8493476" y="4882600"/>
                <a:ext cx="3357563" cy="1302786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are the suffixes of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F55FF52-A237-76C5-5317-21A2EC1D4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76" y="4882600"/>
                <a:ext cx="3357563" cy="13027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30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(possibly empty)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907007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/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= 2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/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are the prefixes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CD5DE6C-18EC-EB10-99CB-E8B2CCC55DBD}"/>
                  </a:ext>
                </a:extLst>
              </p:cNvPr>
              <p:cNvSpPr/>
              <p:nvPr/>
            </p:nvSpPr>
            <p:spPr>
              <a:xfrm>
                <a:off x="8493476" y="4882600"/>
                <a:ext cx="3357563" cy="1302786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are the suffixes of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CD5DE6C-18EC-EB10-99CB-E8B2CCC55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76" y="4882600"/>
                <a:ext cx="3357563" cy="13027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C26EE0-A433-CDB4-B0CC-535F5F4A747B}"/>
                  </a:ext>
                </a:extLst>
              </p:cNvPr>
              <p:cNvSpPr txBox="1"/>
              <p:nvPr/>
            </p:nvSpPr>
            <p:spPr>
              <a:xfrm>
                <a:off x="925550" y="5901536"/>
                <a:ext cx="84426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Local suffix problem is to 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within all pairs of substring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for every index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C26EE0-A433-CDB4-B0CC-535F5F4A7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5901536"/>
                <a:ext cx="8442673" cy="646331"/>
              </a:xfrm>
              <a:prstGeom prst="rect">
                <a:avLst/>
              </a:prstGeom>
              <a:blipFill>
                <a:blip r:embed="rId9"/>
                <a:stretch>
                  <a:fillRect l="-65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86960D-CF8D-1DE5-86FB-AABFE2D7F06E}"/>
                  </a:ext>
                </a:extLst>
              </p:cNvPr>
              <p:cNvSpPr/>
              <p:nvPr/>
            </p:nvSpPr>
            <p:spPr>
              <a:xfrm>
                <a:off x="4606457" y="4473270"/>
                <a:ext cx="1489543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86960D-CF8D-1DE5-86FB-AABFE2D7F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57" y="4473270"/>
                <a:ext cx="1489543" cy="409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F19930-16E6-397F-1146-42B759E16029}"/>
                  </a:ext>
                </a:extLst>
              </p:cNvPr>
              <p:cNvSpPr/>
              <p:nvPr/>
            </p:nvSpPr>
            <p:spPr>
              <a:xfrm>
                <a:off x="4606457" y="5292530"/>
                <a:ext cx="1489543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4..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F19930-16E6-397F-1146-42B759E16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57" y="5292530"/>
                <a:ext cx="1489543" cy="409330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3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(possibly empty)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982562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/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=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/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are the prefixes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BAA86B-9BCF-9813-1A80-2C41101D1220}"/>
              </a:ext>
            </a:extLst>
          </p:cNvPr>
          <p:cNvSpPr/>
          <p:nvPr/>
        </p:nvSpPr>
        <p:spPr>
          <a:xfrm>
            <a:off x="3339843" y="5292530"/>
            <a:ext cx="1878563" cy="409330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latin typeface="+mj-lt"/>
              </a:rPr>
              <a:t>No matching ?</a:t>
            </a:r>
          </a:p>
        </p:txBody>
      </p:sp>
    </p:spTree>
    <p:extLst>
      <p:ext uri="{BB962C8B-B14F-4D97-AF65-F5344CB8AC3E}">
        <p14:creationId xmlns:p14="http://schemas.microsoft.com/office/powerpoint/2010/main" val="136750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possibly empty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982562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/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=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/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are the prefixes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BAA86B-9BCF-9813-1A80-2C41101D1220}"/>
              </a:ext>
            </a:extLst>
          </p:cNvPr>
          <p:cNvSpPr/>
          <p:nvPr/>
        </p:nvSpPr>
        <p:spPr>
          <a:xfrm>
            <a:off x="3339843" y="5292530"/>
            <a:ext cx="1878563" cy="409330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latin typeface="+mj-lt"/>
              </a:rPr>
              <a:t>No matching ?</a:t>
            </a:r>
          </a:p>
        </p:txBody>
      </p:sp>
    </p:spTree>
    <p:extLst>
      <p:ext uri="{BB962C8B-B14F-4D97-AF65-F5344CB8AC3E}">
        <p14:creationId xmlns:p14="http://schemas.microsoft.com/office/powerpoint/2010/main" val="274172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possibly empty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982562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/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=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/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are the prefixes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BAA86B-9BCF-9813-1A80-2C41101D1220}"/>
              </a:ext>
            </a:extLst>
          </p:cNvPr>
          <p:cNvSpPr/>
          <p:nvPr/>
        </p:nvSpPr>
        <p:spPr>
          <a:xfrm>
            <a:off x="3339843" y="5292530"/>
            <a:ext cx="1878563" cy="409330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latin typeface="+mj-lt"/>
              </a:rPr>
              <a:t>No matching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EB87883-0350-92BD-8EDE-D5BB48720B76}"/>
                  </a:ext>
                </a:extLst>
              </p:cNvPr>
              <p:cNvSpPr/>
              <p:nvPr/>
            </p:nvSpPr>
            <p:spPr>
              <a:xfrm>
                <a:off x="5837413" y="4551375"/>
                <a:ext cx="1962979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>
                    <a:latin typeface="+mj-lt"/>
                  </a:rPr>
                  <a:t>empty string</a:t>
                </a: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EB87883-0350-92BD-8EDE-D5BB4872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13" y="4551375"/>
                <a:ext cx="1962979" cy="409330"/>
              </a:xfrm>
              <a:prstGeom prst="rect">
                <a:avLst/>
              </a:prstGeom>
              <a:blipFill>
                <a:blip r:embed="rId8"/>
                <a:stretch>
                  <a:fillRect t="-1449" b="-159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63BE125-1B35-9191-0291-156577290C05}"/>
                  </a:ext>
                </a:extLst>
              </p:cNvPr>
              <p:cNvSpPr/>
              <p:nvPr/>
            </p:nvSpPr>
            <p:spPr>
              <a:xfrm>
                <a:off x="5837413" y="5370635"/>
                <a:ext cx="1962979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/>
                  <a:t>empty string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63BE125-1B35-9191-0291-156577290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13" y="5370635"/>
                <a:ext cx="1962979" cy="409330"/>
              </a:xfrm>
              <a:prstGeom prst="rect">
                <a:avLst/>
              </a:prstGeom>
              <a:blipFill>
                <a:blip r:embed="rId9"/>
                <a:stretch>
                  <a:fillRect t="-1449" b="-173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53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possibly empty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982562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/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=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6FF803A-E6CA-F4AC-026E-4D3A22D2E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878414"/>
                <a:ext cx="2574889" cy="751220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/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are the prefixes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FE268B-395A-7F50-3119-EA78E509D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76" y="3919538"/>
                <a:ext cx="3357563" cy="88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BAA86B-9BCF-9813-1A80-2C41101D1220}"/>
              </a:ext>
            </a:extLst>
          </p:cNvPr>
          <p:cNvSpPr/>
          <p:nvPr/>
        </p:nvSpPr>
        <p:spPr>
          <a:xfrm>
            <a:off x="3339843" y="5292530"/>
            <a:ext cx="1878563" cy="409330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latin typeface="+mj-lt"/>
              </a:rPr>
              <a:t>No matching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EB87883-0350-92BD-8EDE-D5BB48720B76}"/>
                  </a:ext>
                </a:extLst>
              </p:cNvPr>
              <p:cNvSpPr/>
              <p:nvPr/>
            </p:nvSpPr>
            <p:spPr>
              <a:xfrm>
                <a:off x="5837413" y="4551375"/>
                <a:ext cx="1962979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>
                    <a:latin typeface="+mj-lt"/>
                  </a:rPr>
                  <a:t>empty string</a:t>
                </a: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EB87883-0350-92BD-8EDE-D5BB4872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13" y="4551375"/>
                <a:ext cx="1962979" cy="409330"/>
              </a:xfrm>
              <a:prstGeom prst="rect">
                <a:avLst/>
              </a:prstGeom>
              <a:blipFill>
                <a:blip r:embed="rId8"/>
                <a:stretch>
                  <a:fillRect t="-1449" b="-159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63BE125-1B35-9191-0291-156577290C05}"/>
                  </a:ext>
                </a:extLst>
              </p:cNvPr>
              <p:cNvSpPr/>
              <p:nvPr/>
            </p:nvSpPr>
            <p:spPr>
              <a:xfrm>
                <a:off x="5837413" y="5370635"/>
                <a:ext cx="1962979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/>
                  <a:t>empty string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63BE125-1B35-9191-0291-156577290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13" y="5370635"/>
                <a:ext cx="1962979" cy="409330"/>
              </a:xfrm>
              <a:prstGeom prst="rect">
                <a:avLst/>
              </a:prstGeom>
              <a:blipFill>
                <a:blip r:embed="rId9"/>
                <a:stretch>
                  <a:fillRect t="-1449" b="-173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B51DC6-3324-022E-E913-BEA0FC2134ED}"/>
                  </a:ext>
                </a:extLst>
              </p:cNvPr>
              <p:cNvSpPr txBox="1"/>
              <p:nvPr/>
            </p:nvSpPr>
            <p:spPr>
              <a:xfrm>
                <a:off x="6852522" y="5851059"/>
                <a:ext cx="15549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B51DC6-3324-022E-E913-BEA0FC213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522" y="5851059"/>
                <a:ext cx="1554946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46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(possibly empty)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672226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672226"/>
                  </p:ext>
                </p:extLst>
              </p:nvPr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736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/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a pair of indices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local suffix problem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to find a (possibly empty) suffix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maximum over all pairs of suffixes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27CADDC-6A53-F204-FDFB-71DC2A9F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2827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CBC8F09E-6B40-EE15-C2EE-10C44CDAE85B}"/>
              </a:ext>
            </a:extLst>
          </p:cNvPr>
          <p:cNvSpPr/>
          <p:nvPr/>
        </p:nvSpPr>
        <p:spPr>
          <a:xfrm>
            <a:off x="925550" y="9888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/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57F9CE-E2B6-C3CD-AEDF-C1F811628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5" y="2947998"/>
                <a:ext cx="8343864" cy="666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8AC31904-2A7B-DDE0-B7B1-AC7E7D8A5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765675"/>
              <a:ext cx="7258328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10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10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/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‘channel’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‘marching’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35E6ED5-C780-7F92-B466-3EC4B479C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878414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2238253-CA2E-5F3E-94C2-2028BEF6B22D}"/>
                  </a:ext>
                </a:extLst>
              </p:cNvPr>
              <p:cNvSpPr/>
              <p:nvPr/>
            </p:nvSpPr>
            <p:spPr>
              <a:xfrm>
                <a:off x="5571835" y="3429000"/>
                <a:ext cx="1717967" cy="409330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ko-KR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2238253-CA2E-5F3E-94C2-2028BEF6B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35" y="3429000"/>
                <a:ext cx="1717967" cy="409330"/>
              </a:xfrm>
              <a:prstGeom prst="rect">
                <a:avLst/>
              </a:prstGeom>
              <a:blipFill>
                <a:blip r:embed="rId6"/>
                <a:stretch>
                  <a:fillRect b="-72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91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365580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11.7.1</a:t>
            </a:r>
          </a:p>
        </p:txBody>
      </p:sp>
    </p:spTree>
    <p:extLst>
      <p:ext uri="{BB962C8B-B14F-4D97-AF65-F5344CB8AC3E}">
        <p14:creationId xmlns:p14="http://schemas.microsoft.com/office/powerpoint/2010/main" val="11721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60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365580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05FF0-BD89-F4C2-6D67-B3F4444F7847}"/>
              </a:ext>
            </a:extLst>
          </p:cNvPr>
          <p:cNvSpPr/>
          <p:nvPr/>
        </p:nvSpPr>
        <p:spPr>
          <a:xfrm>
            <a:off x="3757613" y="2628900"/>
            <a:ext cx="7409497" cy="160020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Solution of local alignment problem can be found from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solution of local suffix problem</a:t>
            </a:r>
          </a:p>
        </p:txBody>
      </p:sp>
    </p:spTree>
    <p:extLst>
      <p:ext uri="{BB962C8B-B14F-4D97-AF65-F5344CB8AC3E}">
        <p14:creationId xmlns:p14="http://schemas.microsoft.com/office/powerpoint/2010/main" val="397991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365580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05FF0-BD89-F4C2-6D67-B3F4444F7847}"/>
              </a:ext>
            </a:extLst>
          </p:cNvPr>
          <p:cNvSpPr/>
          <p:nvPr/>
        </p:nvSpPr>
        <p:spPr>
          <a:xfrm>
            <a:off x="3757613" y="2628900"/>
            <a:ext cx="7409497" cy="160020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Solution of local alignment problem can be found from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solution of local suffix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3180B0-37F6-EB93-A7E4-F2AC7F18FA6B}"/>
                  </a:ext>
                </a:extLst>
              </p:cNvPr>
              <p:cNvSpPr txBox="1"/>
              <p:nvPr/>
            </p:nvSpPr>
            <p:spPr>
              <a:xfrm>
                <a:off x="925550" y="4754039"/>
                <a:ext cx="1024156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For some pair of substring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    This is included in local suffix problem</a:t>
                </a:r>
              </a:p>
              <a:p>
                <a:r>
                  <a:rPr lang="en-US" altLang="ko-KR" dirty="0"/>
                  <a:t>  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3180B0-37F6-EB93-A7E4-F2AC7F18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4754039"/>
                <a:ext cx="10241560" cy="1477328"/>
              </a:xfrm>
              <a:prstGeom prst="rect">
                <a:avLst/>
              </a:prstGeom>
              <a:blipFill>
                <a:blip r:embed="rId3"/>
                <a:stretch>
                  <a:fillRect l="-536" t="-2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67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365580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F1D17205-9635-3493-088E-F450EA98B2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516831"/>
                  </p:ext>
                </p:extLst>
              </p:nvPr>
            </p:nvGraphicFramePr>
            <p:xfrm>
              <a:off x="925550" y="4075100"/>
              <a:ext cx="7258330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5833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F1D17205-9635-3493-088E-F450EA98B2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516831"/>
                  </p:ext>
                </p:extLst>
              </p:nvPr>
            </p:nvGraphicFramePr>
            <p:xfrm>
              <a:off x="925550" y="4075100"/>
              <a:ext cx="7258330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5833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0" t="-8197" r="-903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0" t="-110000" r="-903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BA1DDBE-87AD-9497-FDAE-AAC2EAC5DA00}"/>
                  </a:ext>
                </a:extLst>
              </p:cNvPr>
              <p:cNvSpPr/>
              <p:nvPr/>
            </p:nvSpPr>
            <p:spPr>
              <a:xfrm>
                <a:off x="925550" y="3126312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</a:t>
                </a:r>
                <a:r>
                  <a:rPr lang="en-US" altLang="ko-KR" dirty="0" err="1"/>
                  <a:t>gilgamesh</a:t>
                </a:r>
                <a:r>
                  <a:rPr lang="en-US" altLang="ko-KR" dirty="0"/>
                  <a:t>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</a:t>
                </a:r>
                <a:r>
                  <a:rPr lang="en-US" altLang="ko-KR" dirty="0" err="1"/>
                  <a:t>progamer</a:t>
                </a:r>
                <a:r>
                  <a:rPr lang="en-US" altLang="ko-KR" dirty="0"/>
                  <a:t>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BA1DDBE-87AD-9497-FDAE-AAC2EAC5D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126312"/>
                <a:ext cx="2574889" cy="751220"/>
              </a:xfrm>
              <a:prstGeom prst="rect">
                <a:avLst/>
              </a:prstGeom>
              <a:blipFill>
                <a:blip r:embed="rId4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127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365580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F1D17205-9635-3493-088E-F450EA98B2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275705"/>
                  </p:ext>
                </p:extLst>
              </p:nvPr>
            </p:nvGraphicFramePr>
            <p:xfrm>
              <a:off x="925550" y="4075100"/>
              <a:ext cx="7258330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5833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F1D17205-9635-3493-088E-F450EA98B2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275705"/>
                  </p:ext>
                </p:extLst>
              </p:nvPr>
            </p:nvGraphicFramePr>
            <p:xfrm>
              <a:off x="925550" y="4075100"/>
              <a:ext cx="7258330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5833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0" t="-8197" r="-903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0" t="-110000" r="-903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BA1DDBE-87AD-9497-FDAE-AAC2EAC5DA00}"/>
                  </a:ext>
                </a:extLst>
              </p:cNvPr>
              <p:cNvSpPr/>
              <p:nvPr/>
            </p:nvSpPr>
            <p:spPr>
              <a:xfrm>
                <a:off x="925550" y="3126312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</a:t>
                </a:r>
                <a:r>
                  <a:rPr lang="en-US" altLang="ko-KR" dirty="0" err="1"/>
                  <a:t>gilgamesh</a:t>
                </a:r>
                <a:r>
                  <a:rPr lang="en-US" altLang="ko-KR" dirty="0"/>
                  <a:t>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</a:t>
                </a:r>
                <a:r>
                  <a:rPr lang="en-US" altLang="ko-KR" dirty="0" err="1"/>
                  <a:t>progamer</a:t>
                </a:r>
                <a:r>
                  <a:rPr lang="en-US" altLang="ko-KR" dirty="0"/>
                  <a:t>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BA1DDBE-87AD-9497-FDAE-AAC2EAC5D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126312"/>
                <a:ext cx="2574889" cy="751220"/>
              </a:xfrm>
              <a:prstGeom prst="rect">
                <a:avLst/>
              </a:prstGeom>
              <a:blipFill>
                <a:blip r:embed="rId4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BC4FA8E-AF47-61D4-879D-83CAFED84B92}"/>
                  </a:ext>
                </a:extLst>
              </p:cNvPr>
              <p:cNvSpPr/>
              <p:nvPr/>
            </p:nvSpPr>
            <p:spPr>
              <a:xfrm>
                <a:off x="3810037" y="3126312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= ‘game’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‘game’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BC4FA8E-AF47-61D4-879D-83CAFED84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126312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0F9F14B-2D1C-0C70-2543-A77B7E23095E}"/>
                  </a:ext>
                </a:extLst>
              </p:cNvPr>
              <p:cNvSpPr/>
              <p:nvPr/>
            </p:nvSpPr>
            <p:spPr>
              <a:xfrm>
                <a:off x="5309020" y="4936986"/>
                <a:ext cx="3057525" cy="985838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the value between</a:t>
                </a:r>
              </a:p>
              <a:p>
                <a:pPr algn="ctr"/>
                <a:r>
                  <a:rPr lang="en-US" altLang="ko-KR" sz="1400" dirty="0"/>
                  <a:t>‘game’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 and ‘game’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0F9F14B-2D1C-0C70-2543-A77B7E230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020" y="4936986"/>
                <a:ext cx="3057525" cy="985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28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600577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365580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F1D17205-9635-3493-088E-F450EA98B2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5550" y="4075100"/>
              <a:ext cx="7258330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5833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F1D17205-9635-3493-088E-F450EA98B2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50143"/>
                  </p:ext>
                </p:extLst>
              </p:nvPr>
            </p:nvGraphicFramePr>
            <p:xfrm>
              <a:off x="925550" y="4075100"/>
              <a:ext cx="7258330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5833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4799659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7029554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725833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0" t="-8197" r="-9033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0" t="-110000" r="-90336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BA1DDBE-87AD-9497-FDAE-AAC2EAC5DA00}"/>
                  </a:ext>
                </a:extLst>
              </p:cNvPr>
              <p:cNvSpPr/>
              <p:nvPr/>
            </p:nvSpPr>
            <p:spPr>
              <a:xfrm>
                <a:off x="925550" y="3126312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</a:t>
                </a:r>
                <a:r>
                  <a:rPr lang="en-US" altLang="ko-KR" dirty="0" err="1"/>
                  <a:t>gilgamesh</a:t>
                </a:r>
                <a:r>
                  <a:rPr lang="en-US" altLang="ko-KR" dirty="0"/>
                  <a:t>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</a:t>
                </a:r>
                <a:r>
                  <a:rPr lang="en-US" altLang="ko-KR" dirty="0" err="1"/>
                  <a:t>progamer</a:t>
                </a:r>
                <a:r>
                  <a:rPr lang="en-US" altLang="ko-KR" dirty="0"/>
                  <a:t>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BA1DDBE-87AD-9497-FDAE-AAC2EAC5D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126312"/>
                <a:ext cx="2574889" cy="751220"/>
              </a:xfrm>
              <a:prstGeom prst="rect">
                <a:avLst/>
              </a:prstGeom>
              <a:blipFill>
                <a:blip r:embed="rId4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BC4FA8E-AF47-61D4-879D-83CAFED84B92}"/>
                  </a:ext>
                </a:extLst>
              </p:cNvPr>
              <p:cNvSpPr/>
              <p:nvPr/>
            </p:nvSpPr>
            <p:spPr>
              <a:xfrm>
                <a:off x="3810037" y="3126312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BC4FA8E-AF47-61D4-879D-83CAFED84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7" y="3126312"/>
                <a:ext cx="2574889" cy="751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0F9F14B-2D1C-0C70-2543-A77B7E23095E}"/>
                  </a:ext>
                </a:extLst>
              </p:cNvPr>
              <p:cNvSpPr/>
              <p:nvPr/>
            </p:nvSpPr>
            <p:spPr>
              <a:xfrm>
                <a:off x="8453437" y="3947941"/>
                <a:ext cx="3057525" cy="985838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7,7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0F9F14B-2D1C-0C70-2543-A77B7E230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37" y="3947941"/>
                <a:ext cx="3057525" cy="985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7D1A187-09A8-A386-85CA-69301D1DC142}"/>
                  </a:ext>
                </a:extLst>
              </p:cNvPr>
              <p:cNvSpPr/>
              <p:nvPr/>
            </p:nvSpPr>
            <p:spPr>
              <a:xfrm>
                <a:off x="1968377" y="5053564"/>
                <a:ext cx="6184070" cy="1302786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In a perspective of local suffix problem,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we found some suffix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1..7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[1..7]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7D1A187-09A8-A386-85CA-69301D1DC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377" y="5053564"/>
                <a:ext cx="6184070" cy="13027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967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EA63874-6136-F2D8-6C43-1EBC541280AE}"/>
                  </a:ext>
                </a:extLst>
              </p:cNvPr>
              <p:cNvSpPr/>
              <p:nvPr/>
            </p:nvSpPr>
            <p:spPr>
              <a:xfrm>
                <a:off x="925550" y="2472440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 an index pair, maximizing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over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pairs,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EA63874-6136-F2D8-6C43-1EBC54128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472440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10328-98D7-11D7-3975-25C52EC32FBD}"/>
              </a:ext>
            </a:extLst>
          </p:cNvPr>
          <p:cNvSpPr/>
          <p:nvPr/>
        </p:nvSpPr>
        <p:spPr>
          <a:xfrm>
            <a:off x="925550" y="2237443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0E8A74-5A82-6260-8240-B37C536A2E0D}"/>
              </a:ext>
            </a:extLst>
          </p:cNvPr>
          <p:cNvSpPr/>
          <p:nvPr/>
        </p:nvSpPr>
        <p:spPr>
          <a:xfrm>
            <a:off x="3629026" y="3502112"/>
            <a:ext cx="7409497" cy="160020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Solution in local alignment problem is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maximum value of solution in local suffix problem</a:t>
            </a:r>
          </a:p>
        </p:txBody>
      </p:sp>
    </p:spTree>
    <p:extLst>
      <p:ext uri="{BB962C8B-B14F-4D97-AF65-F5344CB8AC3E}">
        <p14:creationId xmlns:p14="http://schemas.microsoft.com/office/powerpoint/2010/main" val="1907576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29623-8F2F-7B51-9495-B9ACFB50762F}"/>
              </a:ext>
            </a:extLst>
          </p:cNvPr>
          <p:cNvSpPr txBox="1"/>
          <p:nvPr/>
        </p:nvSpPr>
        <p:spPr>
          <a:xfrm>
            <a:off x="925550" y="1267888"/>
            <a:ext cx="10241560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how to solve the local suffix alignment problem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/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First, we 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F2A1BC4-B30E-6B17-ECB1-49DE38B5BD0A}"/>
              </a:ext>
            </a:extLst>
          </p:cNvPr>
          <p:cNvSpPr txBox="1"/>
          <p:nvPr/>
        </p:nvSpPr>
        <p:spPr>
          <a:xfrm>
            <a:off x="4829175" y="2713410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※ This is because our chosen suffix is possibly empty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3329563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</p:spTree>
    <p:extLst>
      <p:ext uri="{BB962C8B-B14F-4D97-AF65-F5344CB8AC3E}">
        <p14:creationId xmlns:p14="http://schemas.microsoft.com/office/powerpoint/2010/main" val="4286594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29623-8F2F-7B51-9495-B9ACFB50762F}"/>
              </a:ext>
            </a:extLst>
          </p:cNvPr>
          <p:cNvSpPr txBox="1"/>
          <p:nvPr/>
        </p:nvSpPr>
        <p:spPr>
          <a:xfrm>
            <a:off x="925550" y="1267888"/>
            <a:ext cx="10241560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how to solve the local suffix alignment problem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/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First, we 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F2A1BC4-B30E-6B17-ECB1-49DE38B5BD0A}"/>
              </a:ext>
            </a:extLst>
          </p:cNvPr>
          <p:cNvSpPr txBox="1"/>
          <p:nvPr/>
        </p:nvSpPr>
        <p:spPr>
          <a:xfrm>
            <a:off x="4829175" y="2713410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※ This is because our chosen suffix is possibly empty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3329563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7EAD52-987A-7D33-4581-3B99DBB57654}"/>
                  </a:ext>
                </a:extLst>
              </p:cNvPr>
              <p:cNvSpPr/>
              <p:nvPr/>
            </p:nvSpPr>
            <p:spPr>
              <a:xfrm>
                <a:off x="2426530" y="5053564"/>
                <a:ext cx="6184070" cy="130278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Add the similarity value with previous step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if the result of adding value for this step is negative,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we will choose 0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7EAD52-987A-7D33-4581-3B99DBB57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30" y="5053564"/>
                <a:ext cx="6184070" cy="1302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AA52E0-B5A7-1D22-39D5-B35C08FA642A}"/>
              </a:ext>
            </a:extLst>
          </p:cNvPr>
          <p:cNvSpPr/>
          <p:nvPr/>
        </p:nvSpPr>
        <p:spPr>
          <a:xfrm>
            <a:off x="4214813" y="4186234"/>
            <a:ext cx="285750" cy="328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5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29623-8F2F-7B51-9495-B9ACFB50762F}"/>
              </a:ext>
            </a:extLst>
          </p:cNvPr>
          <p:cNvSpPr txBox="1"/>
          <p:nvPr/>
        </p:nvSpPr>
        <p:spPr>
          <a:xfrm>
            <a:off x="925550" y="1267888"/>
            <a:ext cx="10241560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how to solve the local suffix alignment problem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/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First, we 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F2A1BC4-B30E-6B17-ECB1-49DE38B5BD0A}"/>
              </a:ext>
            </a:extLst>
          </p:cNvPr>
          <p:cNvSpPr txBox="1"/>
          <p:nvPr/>
        </p:nvSpPr>
        <p:spPr>
          <a:xfrm>
            <a:off x="4829175" y="2713410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※ This is because our chosen suffix is possibly empty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0A2F7E5-4EBB-B2B3-BBD1-43C3DBC2200D}"/>
                  </a:ext>
                </a:extLst>
              </p:cNvPr>
              <p:cNvSpPr/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0A2F7E5-4EBB-B2B3-BBD1-43C3DBC22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71F80-DA5D-F779-636A-EDC784194012}"/>
              </a:ext>
            </a:extLst>
          </p:cNvPr>
          <p:cNvSpPr/>
          <p:nvPr/>
        </p:nvSpPr>
        <p:spPr>
          <a:xfrm>
            <a:off x="925550" y="3329563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EC027B9-062E-7760-E225-CBB90159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393191"/>
                  </p:ext>
                </p:extLst>
              </p:nvPr>
            </p:nvGraphicFramePr>
            <p:xfrm>
              <a:off x="1016196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2119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393191"/>
                  </p:ext>
                </p:extLst>
              </p:nvPr>
            </p:nvGraphicFramePr>
            <p:xfrm>
              <a:off x="1016196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04" t="-8197" r="-186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1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04" t="-108197" r="-186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34955"/>
                  </p:ext>
                </p:extLst>
              </p:nvPr>
            </p:nvGraphicFramePr>
            <p:xfrm>
              <a:off x="4412475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2119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34955"/>
                  </p:ext>
                </p:extLst>
              </p:nvPr>
            </p:nvGraphicFramePr>
            <p:xfrm>
              <a:off x="4412475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26" t="-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804" t="-8197" r="-186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26" t="-1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223850"/>
                  </p:ext>
                </p:extLst>
              </p:nvPr>
            </p:nvGraphicFramePr>
            <p:xfrm>
              <a:off x="7808754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2119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223850"/>
                  </p:ext>
                </p:extLst>
              </p:nvPr>
            </p:nvGraphicFramePr>
            <p:xfrm>
              <a:off x="7808754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26" t="-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26" t="-1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804" t="-108197" r="-186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ED88A0-DDED-82A5-47A6-CC08E4825D94}"/>
                  </a:ext>
                </a:extLst>
              </p:cNvPr>
              <p:cNvSpPr txBox="1"/>
              <p:nvPr/>
            </p:nvSpPr>
            <p:spPr>
              <a:xfrm>
                <a:off x="925550" y="5017134"/>
                <a:ext cx="101742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For two given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    There are only three kinds of alignments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ED88A0-DDED-82A5-47A6-CC08E4825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5017134"/>
                <a:ext cx="10174250" cy="646331"/>
              </a:xfrm>
              <a:prstGeom prst="rect">
                <a:avLst/>
              </a:prstGeom>
              <a:blipFill>
                <a:blip r:embed="rId7"/>
                <a:stretch>
                  <a:fillRect l="-539" t="-660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513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29623-8F2F-7B51-9495-B9ACFB50762F}"/>
              </a:ext>
            </a:extLst>
          </p:cNvPr>
          <p:cNvSpPr txBox="1"/>
          <p:nvPr/>
        </p:nvSpPr>
        <p:spPr>
          <a:xfrm>
            <a:off x="925550" y="1267888"/>
            <a:ext cx="10241560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how to solve the local suffix alignment problem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/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First, we 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F2A1BC4-B30E-6B17-ECB1-49DE38B5BD0A}"/>
              </a:ext>
            </a:extLst>
          </p:cNvPr>
          <p:cNvSpPr txBox="1"/>
          <p:nvPr/>
        </p:nvSpPr>
        <p:spPr>
          <a:xfrm>
            <a:off x="4829175" y="2713410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※ This is because our chosen suffix is possibly empty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0A2F7E5-4EBB-B2B3-BBD1-43C3DBC2200D}"/>
                  </a:ext>
                </a:extLst>
              </p:cNvPr>
              <p:cNvSpPr/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0A2F7E5-4EBB-B2B3-BBD1-43C3DBC22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71F80-DA5D-F779-636A-EDC784194012}"/>
              </a:ext>
            </a:extLst>
          </p:cNvPr>
          <p:cNvSpPr/>
          <p:nvPr/>
        </p:nvSpPr>
        <p:spPr>
          <a:xfrm>
            <a:off x="925550" y="3329563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EC027B9-062E-7760-E225-CBB90159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DF2C3E-EEE8-B0DD-A2E8-87412173C063}"/>
              </a:ext>
            </a:extLst>
          </p:cNvPr>
          <p:cNvSpPr/>
          <p:nvPr/>
        </p:nvSpPr>
        <p:spPr>
          <a:xfrm>
            <a:off x="4457697" y="4189177"/>
            <a:ext cx="3132139" cy="3113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881506"/>
                  </p:ext>
                </p:extLst>
              </p:nvPr>
            </p:nvGraphicFramePr>
            <p:xfrm>
              <a:off x="1016196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2119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881506"/>
                  </p:ext>
                </p:extLst>
              </p:nvPr>
            </p:nvGraphicFramePr>
            <p:xfrm>
              <a:off x="1016196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04" t="-8197" r="-186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1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04" t="-108197" r="-186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473982" y="5395757"/>
                <a:ext cx="1698172" cy="42937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82" y="5395757"/>
                <a:ext cx="1698172" cy="429373"/>
              </a:xfrm>
              <a:prstGeom prst="rect">
                <a:avLst/>
              </a:prstGeom>
              <a:blipFill>
                <a:blip r:embed="rId5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3336906" y="6428627"/>
                <a:ext cx="1698172" cy="42937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06" y="6428627"/>
                <a:ext cx="1698172" cy="429373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76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6047E3-E965-12AC-B3C6-238D7BFDB362}"/>
              </a:ext>
            </a:extLst>
          </p:cNvPr>
          <p:cNvSpPr txBox="1"/>
          <p:nvPr/>
        </p:nvSpPr>
        <p:spPr>
          <a:xfrm>
            <a:off x="925549" y="1081753"/>
            <a:ext cx="864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Given two strings, there might be some regions having high similarity.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3B2F034C-1644-E451-79D1-D1E805D0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008805"/>
                  </p:ext>
                </p:extLst>
              </p:nvPr>
            </p:nvGraphicFramePr>
            <p:xfrm>
              <a:off x="925549" y="286258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3B2F034C-1644-E451-79D1-D1E805D0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008805"/>
                  </p:ext>
                </p:extLst>
              </p:nvPr>
            </p:nvGraphicFramePr>
            <p:xfrm>
              <a:off x="925549" y="286258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8197" r="-8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110000" r="-8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9F397A-2BDB-6B21-310C-3846A23D42A8}"/>
                  </a:ext>
                </a:extLst>
              </p:cNvPr>
              <p:cNvSpPr/>
              <p:nvPr/>
            </p:nvSpPr>
            <p:spPr>
              <a:xfrm>
                <a:off x="925549" y="1949117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‘security’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‘curry</a:t>
                </a:r>
                <a:r>
                  <a:rPr lang="en-US" altLang="ko-KR" dirty="0"/>
                  <a:t>’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9F397A-2BDB-6B21-310C-3846A23D4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949117"/>
                <a:ext cx="2574889" cy="751220"/>
              </a:xfrm>
              <a:prstGeom prst="rect">
                <a:avLst/>
              </a:prstGeom>
              <a:blipFill>
                <a:blip r:embed="rId3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483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29623-8F2F-7B51-9495-B9ACFB50762F}"/>
              </a:ext>
            </a:extLst>
          </p:cNvPr>
          <p:cNvSpPr txBox="1"/>
          <p:nvPr/>
        </p:nvSpPr>
        <p:spPr>
          <a:xfrm>
            <a:off x="925550" y="1267888"/>
            <a:ext cx="10241560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how to solve the local suffix alignment problem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/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First, we 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F2A1BC4-B30E-6B17-ECB1-49DE38B5BD0A}"/>
              </a:ext>
            </a:extLst>
          </p:cNvPr>
          <p:cNvSpPr txBox="1"/>
          <p:nvPr/>
        </p:nvSpPr>
        <p:spPr>
          <a:xfrm>
            <a:off x="4829175" y="2713410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※ This is because our chosen suffix is possibly empty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0A2F7E5-4EBB-B2B3-BBD1-43C3DBC2200D}"/>
                  </a:ext>
                </a:extLst>
              </p:cNvPr>
              <p:cNvSpPr/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0A2F7E5-4EBB-B2B3-BBD1-43C3DBC22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71F80-DA5D-F779-636A-EDC784194012}"/>
              </a:ext>
            </a:extLst>
          </p:cNvPr>
          <p:cNvSpPr/>
          <p:nvPr/>
        </p:nvSpPr>
        <p:spPr>
          <a:xfrm>
            <a:off x="925550" y="3329563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EC027B9-062E-7760-E225-CBB90159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CFEB7C-B666-A9F8-26B7-BCE7E92CDD6A}"/>
              </a:ext>
            </a:extLst>
          </p:cNvPr>
          <p:cNvSpPr/>
          <p:nvPr/>
        </p:nvSpPr>
        <p:spPr>
          <a:xfrm>
            <a:off x="2887739" y="4498075"/>
            <a:ext cx="2411356" cy="2708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548156"/>
                  </p:ext>
                </p:extLst>
              </p:nvPr>
            </p:nvGraphicFramePr>
            <p:xfrm>
              <a:off x="4412475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2119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548156"/>
                  </p:ext>
                </p:extLst>
              </p:nvPr>
            </p:nvGraphicFramePr>
            <p:xfrm>
              <a:off x="4412475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04" t="-8197" r="-186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1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4829175" y="5395757"/>
                <a:ext cx="1698172" cy="42937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75" y="5395757"/>
                <a:ext cx="1698172" cy="429373"/>
              </a:xfrm>
              <a:prstGeom prst="rect">
                <a:avLst/>
              </a:prstGeom>
              <a:blipFill>
                <a:blip r:embed="rId5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6692099" y="6428627"/>
                <a:ext cx="1698172" cy="42937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099" y="6428627"/>
                <a:ext cx="1698172" cy="429373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045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29623-8F2F-7B51-9495-B9ACFB50762F}"/>
              </a:ext>
            </a:extLst>
          </p:cNvPr>
          <p:cNvSpPr txBox="1"/>
          <p:nvPr/>
        </p:nvSpPr>
        <p:spPr>
          <a:xfrm>
            <a:off x="925550" y="1267888"/>
            <a:ext cx="10241560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how to solve the local suffix alignment problem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/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First, we 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F2A1BC4-B30E-6B17-ECB1-49DE38B5BD0A}"/>
              </a:ext>
            </a:extLst>
          </p:cNvPr>
          <p:cNvSpPr txBox="1"/>
          <p:nvPr/>
        </p:nvSpPr>
        <p:spPr>
          <a:xfrm>
            <a:off x="4829175" y="2713410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※ This is because our chosen suffix is possibly empty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0A2F7E5-4EBB-B2B3-BBD1-43C3DBC2200D}"/>
                  </a:ext>
                </a:extLst>
              </p:cNvPr>
              <p:cNvSpPr/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0A2F7E5-4EBB-B2B3-BBD1-43C3DBC22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71F80-DA5D-F779-636A-EDC784194012}"/>
              </a:ext>
            </a:extLst>
          </p:cNvPr>
          <p:cNvSpPr/>
          <p:nvPr/>
        </p:nvSpPr>
        <p:spPr>
          <a:xfrm>
            <a:off x="925550" y="3329563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EC027B9-062E-7760-E225-CBB90159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CFEB7C-B666-A9F8-26B7-BCE7E92CDD6A}"/>
              </a:ext>
            </a:extLst>
          </p:cNvPr>
          <p:cNvSpPr/>
          <p:nvPr/>
        </p:nvSpPr>
        <p:spPr>
          <a:xfrm>
            <a:off x="5178480" y="4498075"/>
            <a:ext cx="2411356" cy="2708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329038"/>
                  </p:ext>
                </p:extLst>
              </p:nvPr>
            </p:nvGraphicFramePr>
            <p:xfrm>
              <a:off x="7808754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2119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329038"/>
                  </p:ext>
                </p:extLst>
              </p:nvPr>
            </p:nvGraphicFramePr>
            <p:xfrm>
              <a:off x="7808754" y="5719830"/>
              <a:ext cx="2613744" cy="736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3436">
                      <a:extLst>
                        <a:ext uri="{9D8B030D-6E8A-4147-A177-3AD203B41FA5}">
                          <a16:colId xmlns:a16="http://schemas.microsoft.com/office/drawing/2014/main" val="4224277849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185176037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452124696"/>
                        </a:ext>
                      </a:extLst>
                    </a:gridCol>
                    <a:gridCol w="653436">
                      <a:extLst>
                        <a:ext uri="{9D8B030D-6E8A-4147-A177-3AD203B41FA5}">
                          <a16:colId xmlns:a16="http://schemas.microsoft.com/office/drawing/2014/main" val="3607359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25266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26" t="-1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04" t="-108197" r="-186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1166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8244178" y="5371199"/>
                <a:ext cx="1698172" cy="42937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178" y="5371199"/>
                <a:ext cx="1698172" cy="429373"/>
              </a:xfrm>
              <a:prstGeom prst="rect">
                <a:avLst/>
              </a:prstGeom>
              <a:blipFill>
                <a:blip r:embed="rId5"/>
                <a:stretch>
                  <a:fillRect b="-4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10107102" y="6404069"/>
                <a:ext cx="1698172" cy="42937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m:rPr>
                          <m:lit/>
                        </m:rP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102" y="6404069"/>
                <a:ext cx="1698172" cy="429373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038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29623-8F2F-7B51-9495-B9ACFB50762F}"/>
              </a:ext>
            </a:extLst>
          </p:cNvPr>
          <p:cNvSpPr txBox="1"/>
          <p:nvPr/>
        </p:nvSpPr>
        <p:spPr>
          <a:xfrm>
            <a:off x="925550" y="1267888"/>
            <a:ext cx="10241560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Then, how to solve the local suffix alignment problem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/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First, we 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EC368C-49BA-69FF-25FB-79157993D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990504"/>
                <a:ext cx="6973850" cy="7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F2A1BC4-B30E-6B17-ECB1-49DE38B5BD0A}"/>
              </a:ext>
            </a:extLst>
          </p:cNvPr>
          <p:cNvSpPr txBox="1"/>
          <p:nvPr/>
        </p:nvSpPr>
        <p:spPr>
          <a:xfrm>
            <a:off x="4829175" y="2713410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※ This is because our chosen suffix is possibly empty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3329563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7EAD52-987A-7D33-4581-3B99DBB57654}"/>
                  </a:ext>
                </a:extLst>
              </p:cNvPr>
              <p:cNvSpPr/>
              <p:nvPr/>
            </p:nvSpPr>
            <p:spPr>
              <a:xfrm>
                <a:off x="2426530" y="5053564"/>
                <a:ext cx="6184070" cy="130278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We can make table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which contains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and we can find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maximum value in table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that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also found.</a:t>
                </a: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C7EAD52-987A-7D33-4581-3B99DBB57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30" y="5053564"/>
                <a:ext cx="6184070" cy="1302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85572"/>
                <a:ext cx="8689938" cy="1378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3329563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</p:spTree>
    <p:extLst>
      <p:ext uri="{BB962C8B-B14F-4D97-AF65-F5344CB8AC3E}">
        <p14:creationId xmlns:p14="http://schemas.microsoft.com/office/powerpoint/2010/main" val="201109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556 L 0.00013 -0.3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00026 -0.342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960455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9440130"/>
                  </p:ext>
                </p:extLst>
              </p:nvPr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917" r="-40069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08" t="-917" r="-3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101852" r="-400699" b="-4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/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‘tree’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‘bee’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&lt;scoring scheme&gt;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match : 3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mismatch : -2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space : -1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blipFill>
                <a:blip r:embed="rId4"/>
                <a:stretch>
                  <a:fillRect l="-1734" r="-2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D16923-ECD1-3F61-914A-3E40500D9DE0}"/>
              </a:ext>
            </a:extLst>
          </p:cNvPr>
          <p:cNvCxnSpPr/>
          <p:nvPr/>
        </p:nvCxnSpPr>
        <p:spPr>
          <a:xfrm>
            <a:off x="466887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1FBAED-B072-E51C-6288-F26D9645DF4D}"/>
              </a:ext>
            </a:extLst>
          </p:cNvPr>
          <p:cNvCxnSpPr/>
          <p:nvPr/>
        </p:nvCxnSpPr>
        <p:spPr>
          <a:xfrm>
            <a:off x="556422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A6F532-3190-D7AE-782E-D267EED1DC9C}"/>
              </a:ext>
            </a:extLst>
          </p:cNvPr>
          <p:cNvCxnSpPr/>
          <p:nvPr/>
        </p:nvCxnSpPr>
        <p:spPr>
          <a:xfrm>
            <a:off x="6392900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AEC3FB-6385-54E4-28F3-BC1F48821CC5}"/>
              </a:ext>
            </a:extLst>
          </p:cNvPr>
          <p:cNvCxnSpPr>
            <a:cxnSpLocks/>
          </p:cNvCxnSpPr>
          <p:nvPr/>
        </p:nvCxnSpPr>
        <p:spPr>
          <a:xfrm>
            <a:off x="4502188" y="382190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550A8A-CADC-05C0-97B3-51437C1FFD85}"/>
              </a:ext>
            </a:extLst>
          </p:cNvPr>
          <p:cNvCxnSpPr>
            <a:cxnSpLocks/>
          </p:cNvCxnSpPr>
          <p:nvPr/>
        </p:nvCxnSpPr>
        <p:spPr>
          <a:xfrm>
            <a:off x="4502188" y="448865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7FEAE-1053-D09E-7D27-59E29F86AD9F}"/>
              </a:ext>
            </a:extLst>
          </p:cNvPr>
          <p:cNvCxnSpPr>
            <a:cxnSpLocks/>
          </p:cNvCxnSpPr>
          <p:nvPr/>
        </p:nvCxnSpPr>
        <p:spPr>
          <a:xfrm>
            <a:off x="4502188" y="5160172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C22FF1-6502-291D-E6F4-719E2B4BB704}"/>
              </a:ext>
            </a:extLst>
          </p:cNvPr>
          <p:cNvCxnSpPr>
            <a:cxnSpLocks/>
          </p:cNvCxnSpPr>
          <p:nvPr/>
        </p:nvCxnSpPr>
        <p:spPr>
          <a:xfrm>
            <a:off x="4487901" y="5831684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960455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217892"/>
                  </p:ext>
                </p:extLst>
              </p:nvPr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917" r="-40069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08" t="-917" r="-3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101852" r="-400699" b="-4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/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‘tree’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‘bee’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&lt;scoring scheme&gt;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match : 3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mismatch : -2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space : -1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blipFill>
                <a:blip r:embed="rId4"/>
                <a:stretch>
                  <a:fillRect l="-1734" r="-2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D16923-ECD1-3F61-914A-3E40500D9DE0}"/>
              </a:ext>
            </a:extLst>
          </p:cNvPr>
          <p:cNvCxnSpPr/>
          <p:nvPr/>
        </p:nvCxnSpPr>
        <p:spPr>
          <a:xfrm>
            <a:off x="466887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1FBAED-B072-E51C-6288-F26D9645DF4D}"/>
              </a:ext>
            </a:extLst>
          </p:cNvPr>
          <p:cNvCxnSpPr/>
          <p:nvPr/>
        </p:nvCxnSpPr>
        <p:spPr>
          <a:xfrm>
            <a:off x="556422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A6F532-3190-D7AE-782E-D267EED1DC9C}"/>
              </a:ext>
            </a:extLst>
          </p:cNvPr>
          <p:cNvCxnSpPr/>
          <p:nvPr/>
        </p:nvCxnSpPr>
        <p:spPr>
          <a:xfrm>
            <a:off x="6392900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AEC3FB-6385-54E4-28F3-BC1F48821CC5}"/>
              </a:ext>
            </a:extLst>
          </p:cNvPr>
          <p:cNvCxnSpPr>
            <a:cxnSpLocks/>
          </p:cNvCxnSpPr>
          <p:nvPr/>
        </p:nvCxnSpPr>
        <p:spPr>
          <a:xfrm>
            <a:off x="4502188" y="382190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550A8A-CADC-05C0-97B3-51437C1FFD85}"/>
              </a:ext>
            </a:extLst>
          </p:cNvPr>
          <p:cNvCxnSpPr>
            <a:cxnSpLocks/>
          </p:cNvCxnSpPr>
          <p:nvPr/>
        </p:nvCxnSpPr>
        <p:spPr>
          <a:xfrm>
            <a:off x="4502188" y="448865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7FEAE-1053-D09E-7D27-59E29F86AD9F}"/>
              </a:ext>
            </a:extLst>
          </p:cNvPr>
          <p:cNvCxnSpPr>
            <a:cxnSpLocks/>
          </p:cNvCxnSpPr>
          <p:nvPr/>
        </p:nvCxnSpPr>
        <p:spPr>
          <a:xfrm>
            <a:off x="4502188" y="5160172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C22FF1-6502-291D-E6F4-719E2B4BB704}"/>
              </a:ext>
            </a:extLst>
          </p:cNvPr>
          <p:cNvCxnSpPr>
            <a:cxnSpLocks/>
          </p:cNvCxnSpPr>
          <p:nvPr/>
        </p:nvCxnSpPr>
        <p:spPr>
          <a:xfrm>
            <a:off x="4487901" y="5831684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/>
              <p:nvPr/>
            </p:nvSpPr>
            <p:spPr>
              <a:xfrm>
                <a:off x="7858125" y="2786063"/>
                <a:ext cx="3757613" cy="3570287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/>
                  </a:rPr>
                  <a:t>‘b’ and ‘t’ mismatch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altLang="ko-KR" b="0" dirty="0" smtClean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 smtClean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/>
                  </a:rPr>
                  <a:t>0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0 is maximum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for these four candidates</a:t>
                </a:r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25" y="2786063"/>
                <a:ext cx="3757613" cy="3570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309869"/>
            <a:ext cx="4172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3821909"/>
            <a:ext cx="0" cy="261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960455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41200"/>
                  </p:ext>
                </p:extLst>
              </p:nvPr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41200"/>
                  </p:ext>
                </p:extLst>
              </p:nvPr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917" r="-40069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08" t="-917" r="-3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101852" r="-400699" b="-4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/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‘tree’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‘bee’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&lt;scoring scheme&gt;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match : 3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mismatch : -2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space : -1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blipFill>
                <a:blip r:embed="rId4"/>
                <a:stretch>
                  <a:fillRect l="-1734" r="-2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D16923-ECD1-3F61-914A-3E40500D9DE0}"/>
              </a:ext>
            </a:extLst>
          </p:cNvPr>
          <p:cNvCxnSpPr/>
          <p:nvPr/>
        </p:nvCxnSpPr>
        <p:spPr>
          <a:xfrm>
            <a:off x="466887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1FBAED-B072-E51C-6288-F26D9645DF4D}"/>
              </a:ext>
            </a:extLst>
          </p:cNvPr>
          <p:cNvCxnSpPr/>
          <p:nvPr/>
        </p:nvCxnSpPr>
        <p:spPr>
          <a:xfrm>
            <a:off x="556422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A6F532-3190-D7AE-782E-D267EED1DC9C}"/>
              </a:ext>
            </a:extLst>
          </p:cNvPr>
          <p:cNvCxnSpPr/>
          <p:nvPr/>
        </p:nvCxnSpPr>
        <p:spPr>
          <a:xfrm>
            <a:off x="6392900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AEC3FB-6385-54E4-28F3-BC1F48821CC5}"/>
              </a:ext>
            </a:extLst>
          </p:cNvPr>
          <p:cNvCxnSpPr>
            <a:cxnSpLocks/>
          </p:cNvCxnSpPr>
          <p:nvPr/>
        </p:nvCxnSpPr>
        <p:spPr>
          <a:xfrm>
            <a:off x="4502188" y="382190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550A8A-CADC-05C0-97B3-51437C1FFD85}"/>
              </a:ext>
            </a:extLst>
          </p:cNvPr>
          <p:cNvCxnSpPr>
            <a:cxnSpLocks/>
          </p:cNvCxnSpPr>
          <p:nvPr/>
        </p:nvCxnSpPr>
        <p:spPr>
          <a:xfrm>
            <a:off x="4502188" y="448865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7FEAE-1053-D09E-7D27-59E29F86AD9F}"/>
              </a:ext>
            </a:extLst>
          </p:cNvPr>
          <p:cNvCxnSpPr>
            <a:cxnSpLocks/>
          </p:cNvCxnSpPr>
          <p:nvPr/>
        </p:nvCxnSpPr>
        <p:spPr>
          <a:xfrm>
            <a:off x="4502188" y="5160172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C22FF1-6502-291D-E6F4-719E2B4BB704}"/>
              </a:ext>
            </a:extLst>
          </p:cNvPr>
          <p:cNvCxnSpPr>
            <a:cxnSpLocks/>
          </p:cNvCxnSpPr>
          <p:nvPr/>
        </p:nvCxnSpPr>
        <p:spPr>
          <a:xfrm>
            <a:off x="4487901" y="5831684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6629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5628595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64225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9739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570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160172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960455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483696"/>
                  </p:ext>
                </p:extLst>
              </p:nvPr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917" r="-40069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08" t="-917" r="-3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101852" r="-400699" b="-4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/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‘tree’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‘bee’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&lt;scoring scheme&gt;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match : 3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mismatch : -2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space : -1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blipFill>
                <a:blip r:embed="rId4"/>
                <a:stretch>
                  <a:fillRect l="-1734" r="-2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D16923-ECD1-3F61-914A-3E40500D9DE0}"/>
              </a:ext>
            </a:extLst>
          </p:cNvPr>
          <p:cNvCxnSpPr/>
          <p:nvPr/>
        </p:nvCxnSpPr>
        <p:spPr>
          <a:xfrm>
            <a:off x="466887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1FBAED-B072-E51C-6288-F26D9645DF4D}"/>
              </a:ext>
            </a:extLst>
          </p:cNvPr>
          <p:cNvCxnSpPr/>
          <p:nvPr/>
        </p:nvCxnSpPr>
        <p:spPr>
          <a:xfrm>
            <a:off x="556422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A6F532-3190-D7AE-782E-D267EED1DC9C}"/>
              </a:ext>
            </a:extLst>
          </p:cNvPr>
          <p:cNvCxnSpPr/>
          <p:nvPr/>
        </p:nvCxnSpPr>
        <p:spPr>
          <a:xfrm>
            <a:off x="6392900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AEC3FB-6385-54E4-28F3-BC1F48821CC5}"/>
              </a:ext>
            </a:extLst>
          </p:cNvPr>
          <p:cNvCxnSpPr>
            <a:cxnSpLocks/>
          </p:cNvCxnSpPr>
          <p:nvPr/>
        </p:nvCxnSpPr>
        <p:spPr>
          <a:xfrm>
            <a:off x="4502188" y="382190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550A8A-CADC-05C0-97B3-51437C1FFD85}"/>
              </a:ext>
            </a:extLst>
          </p:cNvPr>
          <p:cNvCxnSpPr>
            <a:cxnSpLocks/>
          </p:cNvCxnSpPr>
          <p:nvPr/>
        </p:nvCxnSpPr>
        <p:spPr>
          <a:xfrm>
            <a:off x="4502188" y="448865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F7FEAE-1053-D09E-7D27-59E29F86AD9F}"/>
              </a:ext>
            </a:extLst>
          </p:cNvPr>
          <p:cNvCxnSpPr>
            <a:cxnSpLocks/>
          </p:cNvCxnSpPr>
          <p:nvPr/>
        </p:nvCxnSpPr>
        <p:spPr>
          <a:xfrm>
            <a:off x="4502188" y="5160172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C22FF1-6502-291D-E6F4-719E2B4BB704}"/>
              </a:ext>
            </a:extLst>
          </p:cNvPr>
          <p:cNvCxnSpPr>
            <a:cxnSpLocks/>
          </p:cNvCxnSpPr>
          <p:nvPr/>
        </p:nvCxnSpPr>
        <p:spPr>
          <a:xfrm>
            <a:off x="4487901" y="5831684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/>
              <p:nvPr/>
            </p:nvSpPr>
            <p:spPr>
              <a:xfrm>
                <a:off x="7858125" y="2786063"/>
                <a:ext cx="3757613" cy="3570287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‘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/>
                  </a:rPr>
                  <a:t>tre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’ and ‘e’ in ‘be’, ‘e’ match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(3,2)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 is maximum value of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0,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+3=3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−1=−1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−1=−1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25" y="2786063"/>
                <a:ext cx="3757613" cy="3570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5564225" y="5075853"/>
            <a:ext cx="500064" cy="447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6629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5628595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64225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9739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570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160172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960455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5661"/>
                  </p:ext>
                </p:extLst>
              </p:nvPr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917" r="-40069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08" t="-917" r="-3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101852" r="-400699" b="-4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/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‘tree’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‘bee’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&lt;scoring scheme&gt;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match : 3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mismatch : -2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space : -1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blipFill>
                <a:blip r:embed="rId4"/>
                <a:stretch>
                  <a:fillRect l="-1734" r="-2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/>
              <p:nvPr/>
            </p:nvSpPr>
            <p:spPr>
              <a:xfrm>
                <a:off x="7858125" y="2786063"/>
                <a:ext cx="3757613" cy="3570287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‘</a:t>
                </a:r>
                <a:r>
                  <a:rPr lang="en-US" altLang="ko-KR" dirty="0" err="1">
                    <a:ln w="0"/>
                    <a:solidFill>
                      <a:schemeClr val="tx1"/>
                    </a:solidFill>
                    <a:effectLst/>
                  </a:rPr>
                  <a:t>tre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’ and ‘e’ in ‘bee’, ‘e’ match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(3,3)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 is maximum value of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0,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+3=3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−1=−1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25" y="2786063"/>
                <a:ext cx="3757613" cy="3570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3D16923-ECD1-3F61-914A-3E40500D9DE0}"/>
              </a:ext>
            </a:extLst>
          </p:cNvPr>
          <p:cNvCxnSpPr/>
          <p:nvPr/>
        </p:nvCxnSpPr>
        <p:spPr>
          <a:xfrm>
            <a:off x="466887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91FBAED-B072-E51C-6288-F26D9645DF4D}"/>
              </a:ext>
            </a:extLst>
          </p:cNvPr>
          <p:cNvCxnSpPr/>
          <p:nvPr/>
        </p:nvCxnSpPr>
        <p:spPr>
          <a:xfrm>
            <a:off x="556422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EA6F532-3190-D7AE-782E-D267EED1DC9C}"/>
              </a:ext>
            </a:extLst>
          </p:cNvPr>
          <p:cNvCxnSpPr/>
          <p:nvPr/>
        </p:nvCxnSpPr>
        <p:spPr>
          <a:xfrm>
            <a:off x="6392900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AAEC3FB-6385-54E4-28F3-BC1F48821CC5}"/>
              </a:ext>
            </a:extLst>
          </p:cNvPr>
          <p:cNvCxnSpPr>
            <a:cxnSpLocks/>
          </p:cNvCxnSpPr>
          <p:nvPr/>
        </p:nvCxnSpPr>
        <p:spPr>
          <a:xfrm>
            <a:off x="4502188" y="382190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D550A8A-CADC-05C0-97B3-51437C1FFD85}"/>
              </a:ext>
            </a:extLst>
          </p:cNvPr>
          <p:cNvCxnSpPr>
            <a:cxnSpLocks/>
          </p:cNvCxnSpPr>
          <p:nvPr/>
        </p:nvCxnSpPr>
        <p:spPr>
          <a:xfrm>
            <a:off x="4502188" y="448865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F7FEAE-1053-D09E-7D27-59E29F86AD9F}"/>
              </a:ext>
            </a:extLst>
          </p:cNvPr>
          <p:cNvCxnSpPr>
            <a:cxnSpLocks/>
          </p:cNvCxnSpPr>
          <p:nvPr/>
        </p:nvCxnSpPr>
        <p:spPr>
          <a:xfrm>
            <a:off x="4502188" y="5160172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EC22FF1-6502-291D-E6F4-719E2B4BB704}"/>
              </a:ext>
            </a:extLst>
          </p:cNvPr>
          <p:cNvCxnSpPr>
            <a:cxnSpLocks/>
          </p:cNvCxnSpPr>
          <p:nvPr/>
        </p:nvCxnSpPr>
        <p:spPr>
          <a:xfrm>
            <a:off x="4487901" y="5831684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6629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5628595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64225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9739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570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160172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5564225" y="5075853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6419996" y="5067205"/>
            <a:ext cx="500064" cy="447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7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960455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116133"/>
                  </p:ext>
                </p:extLst>
              </p:nvPr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116133"/>
                  </p:ext>
                </p:extLst>
              </p:nvPr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917" r="-40069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08" t="-917" r="-3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101852" r="-400699" b="-4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/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‘tree’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‘bee’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&lt;scoring scheme&gt;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match : 3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mismatch : -2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space : -1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blipFill>
                <a:blip r:embed="rId4"/>
                <a:stretch>
                  <a:fillRect l="-1734" r="-2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/>
              <p:nvPr/>
            </p:nvSpPr>
            <p:spPr>
              <a:xfrm>
                <a:off x="7858125" y="2786063"/>
                <a:ext cx="3757613" cy="3570287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/>
                  </a:rPr>
                  <a:t>‘tree’ and ‘e’ in ‘bee’, ‘e’ match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(4,2)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 is maximum value of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0,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ko-KR" b="0" i="1" smtClean="0">
                            <a:ln w="0"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+3=</m:t>
                    </m:r>
                    <m:r>
                      <a:rPr lang="en-US" altLang="ko-KR" b="0" i="1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dirty="0" smtClean="0">
                    <a:ln w="0"/>
                    <a:solidFill>
                      <a:srgbClr val="FF0000"/>
                    </a:solidFill>
                    <a:effectLst/>
                  </a:rPr>
                  <a:t> </a:t>
                </a:r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/>
                  </a:rPr>
                  <a:t>,</a:t>
                </a:r>
                <a:endParaRPr lang="en-US" altLang="ko-KR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−1=2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25" y="2786063"/>
                <a:ext cx="3757613" cy="3570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3D16923-ECD1-3F61-914A-3E40500D9DE0}"/>
              </a:ext>
            </a:extLst>
          </p:cNvPr>
          <p:cNvCxnSpPr/>
          <p:nvPr/>
        </p:nvCxnSpPr>
        <p:spPr>
          <a:xfrm>
            <a:off x="466887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1FBAED-B072-E51C-6288-F26D9645DF4D}"/>
              </a:ext>
            </a:extLst>
          </p:cNvPr>
          <p:cNvCxnSpPr/>
          <p:nvPr/>
        </p:nvCxnSpPr>
        <p:spPr>
          <a:xfrm>
            <a:off x="5564225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EA6F532-3190-D7AE-782E-D267EED1DC9C}"/>
              </a:ext>
            </a:extLst>
          </p:cNvPr>
          <p:cNvCxnSpPr/>
          <p:nvPr/>
        </p:nvCxnSpPr>
        <p:spPr>
          <a:xfrm>
            <a:off x="6392900" y="3614738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AAEC3FB-6385-54E4-28F3-BC1F48821CC5}"/>
              </a:ext>
            </a:extLst>
          </p:cNvPr>
          <p:cNvCxnSpPr>
            <a:cxnSpLocks/>
          </p:cNvCxnSpPr>
          <p:nvPr/>
        </p:nvCxnSpPr>
        <p:spPr>
          <a:xfrm>
            <a:off x="4502188" y="382190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D550A8A-CADC-05C0-97B3-51437C1FFD85}"/>
              </a:ext>
            </a:extLst>
          </p:cNvPr>
          <p:cNvCxnSpPr>
            <a:cxnSpLocks/>
          </p:cNvCxnSpPr>
          <p:nvPr/>
        </p:nvCxnSpPr>
        <p:spPr>
          <a:xfrm>
            <a:off x="4502188" y="4488659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AF7FEAE-1053-D09E-7D27-59E29F86AD9F}"/>
              </a:ext>
            </a:extLst>
          </p:cNvPr>
          <p:cNvCxnSpPr>
            <a:cxnSpLocks/>
          </p:cNvCxnSpPr>
          <p:nvPr/>
        </p:nvCxnSpPr>
        <p:spPr>
          <a:xfrm>
            <a:off x="4502188" y="5160172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EC22FF1-6502-291D-E6F4-719E2B4BB704}"/>
              </a:ext>
            </a:extLst>
          </p:cNvPr>
          <p:cNvCxnSpPr>
            <a:cxnSpLocks/>
          </p:cNvCxnSpPr>
          <p:nvPr/>
        </p:nvCxnSpPr>
        <p:spPr>
          <a:xfrm>
            <a:off x="4487901" y="5831684"/>
            <a:ext cx="0" cy="2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6629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5628595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64225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9739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570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160172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5564225" y="5075853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6419996" y="5067205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6284848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831683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5536553" y="5738717"/>
            <a:ext cx="500064" cy="447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6047E3-E965-12AC-B3C6-238D7BFDB362}"/>
              </a:ext>
            </a:extLst>
          </p:cNvPr>
          <p:cNvSpPr txBox="1"/>
          <p:nvPr/>
        </p:nvSpPr>
        <p:spPr>
          <a:xfrm>
            <a:off x="925549" y="1081753"/>
            <a:ext cx="864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Given two strings, there might be some regions having high similarity.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3B2F034C-1644-E451-79D1-D1E805D0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5915886"/>
                  </p:ext>
                </p:extLst>
              </p:nvPr>
            </p:nvGraphicFramePr>
            <p:xfrm>
              <a:off x="925549" y="286258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3B2F034C-1644-E451-79D1-D1E805D0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5915886"/>
                  </p:ext>
                </p:extLst>
              </p:nvPr>
            </p:nvGraphicFramePr>
            <p:xfrm>
              <a:off x="925549" y="286258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8197" r="-8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110000" r="-8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9F397A-2BDB-6B21-310C-3846A23D42A8}"/>
                  </a:ext>
                </a:extLst>
              </p:cNvPr>
              <p:cNvSpPr/>
              <p:nvPr/>
            </p:nvSpPr>
            <p:spPr>
              <a:xfrm>
                <a:off x="925549" y="1949117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‘security’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‘curry</a:t>
                </a:r>
                <a:r>
                  <a:rPr lang="en-US" altLang="ko-KR" dirty="0"/>
                  <a:t>’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9F397A-2BDB-6B21-310C-3846A23D4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949117"/>
                <a:ext cx="2574889" cy="751220"/>
              </a:xfrm>
              <a:prstGeom prst="rect">
                <a:avLst/>
              </a:prstGeom>
              <a:blipFill>
                <a:blip r:embed="rId3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676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960455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814516"/>
                  </p:ext>
                </p:extLst>
              </p:nvPr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917" r="-40069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08" t="-917" r="-3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101852" r="-400699" b="-4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/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‘tree’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‘bee’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&lt;scoring scheme&gt;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match : 3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mismatch : -2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space : -1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blipFill>
                <a:blip r:embed="rId4"/>
                <a:stretch>
                  <a:fillRect l="-1734" r="-2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/>
              <p:nvPr/>
            </p:nvSpPr>
            <p:spPr>
              <a:xfrm>
                <a:off x="7858125" y="2786063"/>
                <a:ext cx="3757613" cy="3570287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‘tree’ and ‘e’ in ‘bee’, ‘e’ match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(4,3)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 is maximum value of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0,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+3=6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−1=2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25" y="2786063"/>
                <a:ext cx="3757613" cy="3570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D16923-ECD1-3F61-914A-3E40500D9DE0}"/>
              </a:ext>
            </a:extLst>
          </p:cNvPr>
          <p:cNvCxnSpPr/>
          <p:nvPr/>
        </p:nvCxnSpPr>
        <p:spPr>
          <a:xfrm>
            <a:off x="4668875" y="3614738"/>
            <a:ext cx="5000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91FBAED-B072-E51C-6288-F26D9645DF4D}"/>
              </a:ext>
            </a:extLst>
          </p:cNvPr>
          <p:cNvCxnSpPr/>
          <p:nvPr/>
        </p:nvCxnSpPr>
        <p:spPr>
          <a:xfrm>
            <a:off x="5564225" y="3614738"/>
            <a:ext cx="5000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EA6F532-3190-D7AE-782E-D267EED1DC9C}"/>
              </a:ext>
            </a:extLst>
          </p:cNvPr>
          <p:cNvCxnSpPr/>
          <p:nvPr/>
        </p:nvCxnSpPr>
        <p:spPr>
          <a:xfrm>
            <a:off x="6392900" y="3614738"/>
            <a:ext cx="5000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AEC3FB-6385-54E4-28F3-BC1F48821CC5}"/>
              </a:ext>
            </a:extLst>
          </p:cNvPr>
          <p:cNvCxnSpPr>
            <a:cxnSpLocks/>
          </p:cNvCxnSpPr>
          <p:nvPr/>
        </p:nvCxnSpPr>
        <p:spPr>
          <a:xfrm>
            <a:off x="4502188" y="3821909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D550A8A-CADC-05C0-97B3-51437C1FFD85}"/>
              </a:ext>
            </a:extLst>
          </p:cNvPr>
          <p:cNvCxnSpPr>
            <a:cxnSpLocks/>
          </p:cNvCxnSpPr>
          <p:nvPr/>
        </p:nvCxnSpPr>
        <p:spPr>
          <a:xfrm>
            <a:off x="4502188" y="4488659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AF7FEAE-1053-D09E-7D27-59E29F86AD9F}"/>
              </a:ext>
            </a:extLst>
          </p:cNvPr>
          <p:cNvCxnSpPr>
            <a:cxnSpLocks/>
          </p:cNvCxnSpPr>
          <p:nvPr/>
        </p:nvCxnSpPr>
        <p:spPr>
          <a:xfrm>
            <a:off x="4502188" y="5160172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EC22FF1-6502-291D-E6F4-719E2B4BB704}"/>
              </a:ext>
            </a:extLst>
          </p:cNvPr>
          <p:cNvCxnSpPr>
            <a:cxnSpLocks/>
          </p:cNvCxnSpPr>
          <p:nvPr/>
        </p:nvCxnSpPr>
        <p:spPr>
          <a:xfrm>
            <a:off x="4487901" y="5831684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6629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5628595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64225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9739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570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160172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5564225" y="5075853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6419996" y="5067205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6284848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831683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5536553" y="5738717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6413754" y="5723459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8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960455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090855"/>
                  </p:ext>
                </p:extLst>
              </p:nvPr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917" r="-40069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08" t="-917" r="-3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101852" r="-400699" b="-4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/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‘tree’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‘bee’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&lt;scoring scheme&gt;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match : 3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mismatch : -2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space : -1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blipFill>
                <a:blip r:embed="rId4"/>
                <a:stretch>
                  <a:fillRect l="-1734" r="-2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/>
              <p:nvPr/>
            </p:nvSpPr>
            <p:spPr>
              <a:xfrm>
                <a:off x="7858125" y="2786064"/>
                <a:ext cx="3971925" cy="1721646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6 is the maximum value in this table,</a:t>
                </a:r>
              </a:p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=4,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ko-KR" b="0" dirty="0">
                    <a:ln w="0"/>
                    <a:solidFill>
                      <a:schemeClr val="tx1"/>
                    </a:solidFill>
                    <a:effectLst/>
                  </a:rPr>
                  <a:t> with traceback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‘ee’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‘ee’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25" y="2786064"/>
                <a:ext cx="3971925" cy="1721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8">
                <a:extLst>
                  <a:ext uri="{FF2B5EF4-FFF2-40B4-BE49-F238E27FC236}">
                    <a16:creationId xmlns:a16="http://schemas.microsoft.com/office/drawing/2014/main" id="{00A54B8A-56EB-F919-6766-C6563EE16C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54588" y="4912527"/>
              <a:ext cx="427355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10">
                      <a:extLst>
                        <a:ext uri="{9D8B030D-6E8A-4147-A177-3AD203B41FA5}">
                          <a16:colId xmlns:a16="http://schemas.microsoft.com/office/drawing/2014/main" val="3009500395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177636450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713802099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976341062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090381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7861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642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8">
                <a:extLst>
                  <a:ext uri="{FF2B5EF4-FFF2-40B4-BE49-F238E27FC236}">
                    <a16:creationId xmlns:a16="http://schemas.microsoft.com/office/drawing/2014/main" id="{00A54B8A-56EB-F919-6766-C6563EE16C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2101574"/>
                  </p:ext>
                </p:extLst>
              </p:nvPr>
            </p:nvGraphicFramePr>
            <p:xfrm>
              <a:off x="7754588" y="4912527"/>
              <a:ext cx="427355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10">
                      <a:extLst>
                        <a:ext uri="{9D8B030D-6E8A-4147-A177-3AD203B41FA5}">
                          <a16:colId xmlns:a16="http://schemas.microsoft.com/office/drawing/2014/main" val="3009500395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177636450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713802099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976341062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090381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14" t="-6452" r="-40285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7861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14" t="-108197" r="-40285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6422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5BE83F-9A81-7B4A-7806-641A73D5C22D}"/>
                  </a:ext>
                </a:extLst>
              </p:cNvPr>
              <p:cNvSpPr txBox="1"/>
              <p:nvPr/>
            </p:nvSpPr>
            <p:spPr>
              <a:xfrm>
                <a:off x="7742662" y="5725661"/>
                <a:ext cx="4062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This is the</a:t>
                </a:r>
              </a:p>
              <a:p>
                <a:r>
                  <a:rPr lang="en-US" altLang="ko-KR" dirty="0"/>
                  <a:t>    optimal local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5BE83F-9A81-7B4A-7806-641A73D5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5725661"/>
                <a:ext cx="4062413" cy="646331"/>
              </a:xfrm>
              <a:prstGeom prst="rect">
                <a:avLst/>
              </a:prstGeom>
              <a:blipFill>
                <a:blip r:embed="rId7"/>
                <a:stretch>
                  <a:fillRect l="-1199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3D16923-ECD1-3F61-914A-3E40500D9DE0}"/>
              </a:ext>
            </a:extLst>
          </p:cNvPr>
          <p:cNvCxnSpPr/>
          <p:nvPr/>
        </p:nvCxnSpPr>
        <p:spPr>
          <a:xfrm>
            <a:off x="4668875" y="3614738"/>
            <a:ext cx="5000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91FBAED-B072-E51C-6288-F26D9645DF4D}"/>
              </a:ext>
            </a:extLst>
          </p:cNvPr>
          <p:cNvCxnSpPr/>
          <p:nvPr/>
        </p:nvCxnSpPr>
        <p:spPr>
          <a:xfrm>
            <a:off x="5564225" y="3614738"/>
            <a:ext cx="5000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EA6F532-3190-D7AE-782E-D267EED1DC9C}"/>
              </a:ext>
            </a:extLst>
          </p:cNvPr>
          <p:cNvCxnSpPr/>
          <p:nvPr/>
        </p:nvCxnSpPr>
        <p:spPr>
          <a:xfrm>
            <a:off x="6392900" y="3614738"/>
            <a:ext cx="5000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AEC3FB-6385-54E4-28F3-BC1F48821CC5}"/>
              </a:ext>
            </a:extLst>
          </p:cNvPr>
          <p:cNvCxnSpPr>
            <a:cxnSpLocks/>
          </p:cNvCxnSpPr>
          <p:nvPr/>
        </p:nvCxnSpPr>
        <p:spPr>
          <a:xfrm>
            <a:off x="4502188" y="3821909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D550A8A-CADC-05C0-97B3-51437C1FFD85}"/>
              </a:ext>
            </a:extLst>
          </p:cNvPr>
          <p:cNvCxnSpPr>
            <a:cxnSpLocks/>
          </p:cNvCxnSpPr>
          <p:nvPr/>
        </p:nvCxnSpPr>
        <p:spPr>
          <a:xfrm>
            <a:off x="4502188" y="4488659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AF7FEAE-1053-D09E-7D27-59E29F86AD9F}"/>
              </a:ext>
            </a:extLst>
          </p:cNvPr>
          <p:cNvCxnSpPr>
            <a:cxnSpLocks/>
          </p:cNvCxnSpPr>
          <p:nvPr/>
        </p:nvCxnSpPr>
        <p:spPr>
          <a:xfrm>
            <a:off x="4502188" y="5160172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EC22FF1-6502-291D-E6F4-719E2B4BB704}"/>
              </a:ext>
            </a:extLst>
          </p:cNvPr>
          <p:cNvCxnSpPr>
            <a:cxnSpLocks/>
          </p:cNvCxnSpPr>
          <p:nvPr/>
        </p:nvCxnSpPr>
        <p:spPr>
          <a:xfrm>
            <a:off x="4487901" y="5831684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6629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5628595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64225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9739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570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160172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5564225" y="5075853"/>
            <a:ext cx="500064" cy="447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6419996" y="5067205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6284848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831683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5536553" y="5738717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6413754" y="5723459"/>
            <a:ext cx="500064" cy="447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/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 the recurrence relation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⁡[0,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FF527A0-9E6D-00E6-4FC6-50BDB689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116464"/>
                <a:ext cx="8689938" cy="1378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338C2C-C474-4DEB-92EA-ADE1E70A87EC}"/>
              </a:ext>
            </a:extLst>
          </p:cNvPr>
          <p:cNvSpPr/>
          <p:nvPr/>
        </p:nvSpPr>
        <p:spPr>
          <a:xfrm>
            <a:off x="925550" y="960455"/>
            <a:ext cx="2411356" cy="270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047DB2F3-5EDF-9E12-9039-D52E1E6C72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7263" y="2651108"/>
              <a:ext cx="4343400" cy="39640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271455386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56779771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059944835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17433124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245366496"/>
                        </a:ext>
                      </a:extLst>
                    </a:gridCol>
                  </a:tblGrid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917" r="-40069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08" t="-917" r="-3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43654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" t="-101852" r="-400699" b="-40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348028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57193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83370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310826"/>
                      </a:ext>
                    </a:extLst>
                  </a:tr>
                  <a:tr h="6606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6560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/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‘tree’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‘bee’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&lt;scoring scheme&gt;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match : 3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mismatch : -2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space : -1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2746BED-6E93-587A-4DB1-480F86B30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786063"/>
                <a:ext cx="2100263" cy="3694124"/>
              </a:xfrm>
              <a:prstGeom prst="rect">
                <a:avLst/>
              </a:prstGeom>
              <a:blipFill>
                <a:blip r:embed="rId4"/>
                <a:stretch>
                  <a:fillRect l="-1734" r="-2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/>
              <p:nvPr/>
            </p:nvSpPr>
            <p:spPr>
              <a:xfrm>
                <a:off x="7858125" y="2786064"/>
                <a:ext cx="3971925" cy="1721646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/>
                  </a:rPr>
                  <a:t>6 is the maximum value in this table,</a:t>
                </a:r>
              </a:p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  <a:effectLst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=4,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ko-KR" b="0" dirty="0">
                    <a:ln w="0"/>
                    <a:solidFill>
                      <a:schemeClr val="tx1"/>
                    </a:solidFill>
                    <a:effectLst/>
                  </a:rPr>
                  <a:t> with traceback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‘ee’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i="1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‘ee’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86A8925-34CE-38C5-7FE0-87CF9B602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25" y="2786064"/>
                <a:ext cx="3971925" cy="1721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8">
                <a:extLst>
                  <a:ext uri="{FF2B5EF4-FFF2-40B4-BE49-F238E27FC236}">
                    <a16:creationId xmlns:a16="http://schemas.microsoft.com/office/drawing/2014/main" id="{00A54B8A-56EB-F919-6766-C6563EE16C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54588" y="4912527"/>
              <a:ext cx="427355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10">
                      <a:extLst>
                        <a:ext uri="{9D8B030D-6E8A-4147-A177-3AD203B41FA5}">
                          <a16:colId xmlns:a16="http://schemas.microsoft.com/office/drawing/2014/main" val="3009500395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177636450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713802099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976341062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090381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7861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642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8">
                <a:extLst>
                  <a:ext uri="{FF2B5EF4-FFF2-40B4-BE49-F238E27FC236}">
                    <a16:creationId xmlns:a16="http://schemas.microsoft.com/office/drawing/2014/main" id="{00A54B8A-56EB-F919-6766-C6563EE16C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54588" y="4912527"/>
              <a:ext cx="427355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10">
                      <a:extLst>
                        <a:ext uri="{9D8B030D-6E8A-4147-A177-3AD203B41FA5}">
                          <a16:colId xmlns:a16="http://schemas.microsoft.com/office/drawing/2014/main" val="3009500395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177636450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713802099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976341062"/>
                        </a:ext>
                      </a:extLst>
                    </a:gridCol>
                    <a:gridCol w="854710">
                      <a:extLst>
                        <a:ext uri="{9D8B030D-6E8A-4147-A177-3AD203B41FA5}">
                          <a16:colId xmlns:a16="http://schemas.microsoft.com/office/drawing/2014/main" val="2090381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14" t="-6452" r="-40285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7861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14" t="-108197" r="-40285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6422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5BE83F-9A81-7B4A-7806-641A73D5C22D}"/>
                  </a:ext>
                </a:extLst>
              </p:cNvPr>
              <p:cNvSpPr txBox="1"/>
              <p:nvPr/>
            </p:nvSpPr>
            <p:spPr>
              <a:xfrm>
                <a:off x="7742662" y="5725661"/>
                <a:ext cx="4062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This is the</a:t>
                </a:r>
              </a:p>
              <a:p>
                <a:r>
                  <a:rPr lang="en-US" altLang="ko-KR" dirty="0"/>
                  <a:t>    optimal local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5BE83F-9A81-7B4A-7806-641A73D5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5725661"/>
                <a:ext cx="4062413" cy="646331"/>
              </a:xfrm>
              <a:prstGeom prst="rect">
                <a:avLst/>
              </a:prstGeom>
              <a:blipFill>
                <a:blip r:embed="rId7"/>
                <a:stretch>
                  <a:fillRect l="-1199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3D16923-ECD1-3F61-914A-3E40500D9DE0}"/>
              </a:ext>
            </a:extLst>
          </p:cNvPr>
          <p:cNvCxnSpPr/>
          <p:nvPr/>
        </p:nvCxnSpPr>
        <p:spPr>
          <a:xfrm>
            <a:off x="4668875" y="3614738"/>
            <a:ext cx="5000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1FBAED-B072-E51C-6288-F26D9645DF4D}"/>
              </a:ext>
            </a:extLst>
          </p:cNvPr>
          <p:cNvCxnSpPr/>
          <p:nvPr/>
        </p:nvCxnSpPr>
        <p:spPr>
          <a:xfrm>
            <a:off x="5564225" y="3614738"/>
            <a:ext cx="5000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EA6F532-3190-D7AE-782E-D267EED1DC9C}"/>
              </a:ext>
            </a:extLst>
          </p:cNvPr>
          <p:cNvCxnSpPr/>
          <p:nvPr/>
        </p:nvCxnSpPr>
        <p:spPr>
          <a:xfrm>
            <a:off x="6392900" y="3614738"/>
            <a:ext cx="50006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AAEC3FB-6385-54E4-28F3-BC1F48821CC5}"/>
              </a:ext>
            </a:extLst>
          </p:cNvPr>
          <p:cNvCxnSpPr>
            <a:cxnSpLocks/>
          </p:cNvCxnSpPr>
          <p:nvPr/>
        </p:nvCxnSpPr>
        <p:spPr>
          <a:xfrm>
            <a:off x="4502188" y="3821909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D550A8A-CADC-05C0-97B3-51437C1FFD85}"/>
              </a:ext>
            </a:extLst>
          </p:cNvPr>
          <p:cNvCxnSpPr>
            <a:cxnSpLocks/>
          </p:cNvCxnSpPr>
          <p:nvPr/>
        </p:nvCxnSpPr>
        <p:spPr>
          <a:xfrm>
            <a:off x="4502188" y="4488659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AF7FEAE-1053-D09E-7D27-59E29F86AD9F}"/>
              </a:ext>
            </a:extLst>
          </p:cNvPr>
          <p:cNvCxnSpPr>
            <a:cxnSpLocks/>
          </p:cNvCxnSpPr>
          <p:nvPr/>
        </p:nvCxnSpPr>
        <p:spPr>
          <a:xfrm>
            <a:off x="4502188" y="5160172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EC22FF1-6502-291D-E6F4-719E2B4BB704}"/>
              </a:ext>
            </a:extLst>
          </p:cNvPr>
          <p:cNvCxnSpPr>
            <a:cxnSpLocks/>
          </p:cNvCxnSpPr>
          <p:nvPr/>
        </p:nvCxnSpPr>
        <p:spPr>
          <a:xfrm>
            <a:off x="4487901" y="5831684"/>
            <a:ext cx="0" cy="2619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6629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382190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5628595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64225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6229739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5557082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309869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7103706" y="4488659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6475667" y="4966123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160172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5564225" y="5075853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6419996" y="5067205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A895167-7B7E-7B06-8091-FF2F4D6E20E9}"/>
              </a:ext>
            </a:extLst>
          </p:cNvPr>
          <p:cNvCxnSpPr/>
          <p:nvPr/>
        </p:nvCxnSpPr>
        <p:spPr>
          <a:xfrm flipH="1">
            <a:off x="4749282" y="6284848"/>
            <a:ext cx="41729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3471FD9-FF95-93B3-D3CD-3F0E7ED573D6}"/>
              </a:ext>
            </a:extLst>
          </p:cNvPr>
          <p:cNvCxnSpPr>
            <a:cxnSpLocks/>
          </p:cNvCxnSpPr>
          <p:nvPr/>
        </p:nvCxnSpPr>
        <p:spPr>
          <a:xfrm flipV="1">
            <a:off x="5365102" y="5831683"/>
            <a:ext cx="0" cy="261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5536553" y="5738717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E3AC00E-464B-3D4F-7E19-F136D8EE8894}"/>
              </a:ext>
            </a:extLst>
          </p:cNvPr>
          <p:cNvCxnSpPr/>
          <p:nvPr/>
        </p:nvCxnSpPr>
        <p:spPr>
          <a:xfrm flipH="1" flipV="1">
            <a:off x="6413754" y="5723459"/>
            <a:ext cx="500064" cy="4478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B53BE6B-BB69-0291-413F-79024608DFE9}"/>
                  </a:ext>
                </a:extLst>
              </p:cNvPr>
              <p:cNvSpPr/>
              <p:nvPr/>
            </p:nvSpPr>
            <p:spPr>
              <a:xfrm>
                <a:off x="4980006" y="4606533"/>
                <a:ext cx="5756237" cy="178985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This is the same method we used in global alignment</a:t>
                </a: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which can be solved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B53BE6B-BB69-0291-413F-79024608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06" y="4606533"/>
                <a:ext cx="5756237" cy="17898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/>
              <p:nvPr/>
            </p:nvSpPr>
            <p:spPr>
              <a:xfrm>
                <a:off x="925550" y="1596103"/>
                <a:ext cx="97900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/>
                  <a:t>▶ </a:t>
                </a:r>
                <a:r>
                  <a:rPr lang="en-US" altLang="ko-KR" dirty="0"/>
                  <a:t>So, with various scoring schemes,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we can make some optimal local </a:t>
                </a:r>
                <a:r>
                  <a:rPr lang="en-US" altLang="ko-KR" dirty="0" smtClean="0"/>
                  <a:t>alignments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time,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r>
                  <a:rPr lang="en-US" altLang="ko-KR" dirty="0" smtClean="0"/>
                  <a:t>that </a:t>
                </a:r>
                <a:r>
                  <a:rPr lang="en-US" altLang="ko-KR" dirty="0"/>
                  <a:t>represents some features we intended.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596103"/>
                <a:ext cx="9790075" cy="1200329"/>
              </a:xfrm>
              <a:prstGeom prst="rect">
                <a:avLst/>
              </a:prstGeom>
              <a:blipFill>
                <a:blip r:embed="rId2"/>
                <a:stretch>
                  <a:fillRect l="-560" t="-4061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596103"/>
            <a:ext cx="97900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Until now, we measured the value of match, mismatch, or space</a:t>
            </a:r>
          </a:p>
          <a:p>
            <a:r>
              <a:rPr lang="en-US" altLang="ko-KR" dirty="0"/>
              <a:t>    ( whether they are alphabet weighted or not )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Gap is an important feature, that helps to find out some meaningful alignments</a:t>
            </a:r>
          </a:p>
        </p:txBody>
      </p:sp>
    </p:spTree>
    <p:extLst>
      <p:ext uri="{BB962C8B-B14F-4D97-AF65-F5344CB8AC3E}">
        <p14:creationId xmlns:p14="http://schemas.microsoft.com/office/powerpoint/2010/main" val="16223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EFCCE1-2B46-5822-DAB9-96049987879D}"/>
              </a:ext>
            </a:extLst>
          </p:cNvPr>
          <p:cNvSpPr/>
          <p:nvPr/>
        </p:nvSpPr>
        <p:spPr>
          <a:xfrm>
            <a:off x="925550" y="1765300"/>
            <a:ext cx="8343864" cy="11779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gap is any maximal, consecutive run of spaces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 a single string of a given alignment.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3CDD7-5639-D48A-C332-08F5BAC9A695}"/>
              </a:ext>
            </a:extLst>
          </p:cNvPr>
          <p:cNvSpPr/>
          <p:nvPr/>
        </p:nvSpPr>
        <p:spPr>
          <a:xfrm>
            <a:off x="925550" y="14714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477551B-D9C7-45A3-D032-3DA26B96285E}"/>
              </a:ext>
            </a:extLst>
          </p:cNvPr>
          <p:cNvGraphicFramePr>
            <a:graphicFrameLocks noGrp="1"/>
          </p:cNvGraphicFramePr>
          <p:nvPr/>
        </p:nvGraphicFramePr>
        <p:xfrm>
          <a:off x="1141414" y="4160257"/>
          <a:ext cx="8128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6579252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021413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31812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897916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43027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949756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4830759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898952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3332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896666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870090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3085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156907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238123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7647513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54361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209430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038856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85155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4953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728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B9AF7F0-CC20-AFDC-AF2F-37D9399298B6}"/>
                  </a:ext>
                </a:extLst>
              </p:cNvPr>
              <p:cNvSpPr/>
              <p:nvPr/>
            </p:nvSpPr>
            <p:spPr>
              <a:xfrm>
                <a:off x="925550" y="3582089"/>
                <a:ext cx="2714625" cy="4857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interview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B9AF7F0-CC20-AFDC-AF2F-37D939929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582089"/>
                <a:ext cx="2714625" cy="485776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B054E0-DC23-4968-AF2B-401D1EDC784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182812" y="4544991"/>
            <a:ext cx="2574327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2622B-7120-DD17-DCFE-1719ADF81293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757139" y="4544991"/>
            <a:ext cx="4443693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D8BD8F-5B43-3712-A27A-4EF8D707E3A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51542" y="4544991"/>
            <a:ext cx="1305597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1D5EEC-5796-9F6A-6210-C1F3A752931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685982" y="4544991"/>
            <a:ext cx="71157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7FFD65-6D6E-0A07-6867-6FC73E79A07E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757139" y="4544991"/>
            <a:ext cx="1894803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90C5C2-EDDC-8972-86BA-BF1F7A2805A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757139" y="4544991"/>
            <a:ext cx="3334983" cy="5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EF1CDA-4099-D076-92D8-2FE59A3B24E7}"/>
              </a:ext>
            </a:extLst>
          </p:cNvPr>
          <p:cNvSpPr/>
          <p:nvPr/>
        </p:nvSpPr>
        <p:spPr>
          <a:xfrm>
            <a:off x="2351124" y="5074712"/>
            <a:ext cx="4812029" cy="765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These are gaps!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A48535-2EFF-DDA7-B9BD-EC0B1DCF4F24}"/>
              </a:ext>
            </a:extLst>
          </p:cNvPr>
          <p:cNvSpPr txBox="1"/>
          <p:nvPr/>
        </p:nvSpPr>
        <p:spPr>
          <a:xfrm>
            <a:off x="7163153" y="5530865"/>
            <a:ext cx="470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alignment has </a:t>
            </a:r>
            <a:r>
              <a:rPr lang="en-US" altLang="ko-KR" dirty="0" smtClean="0"/>
              <a:t>6 </a:t>
            </a:r>
            <a:r>
              <a:rPr lang="en-US" altLang="ko-KR" dirty="0"/>
              <a:t>gaps, and 11 spaces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6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Gaps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r="-7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42A005-E8FB-CF09-3AA0-E8D626DEBAEF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the value of a gap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42A005-E8FB-CF09-3AA0-E8D626DEB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1057274" y="3743326"/>
                <a:ext cx="4714875" cy="179070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The similarity value that containing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gaps is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4" y="3743326"/>
                <a:ext cx="4714875" cy="1790700"/>
              </a:xfrm>
              <a:prstGeom prst="rect">
                <a:avLst/>
              </a:prstGeom>
              <a:blipFill>
                <a:blip r:embed="rId4"/>
                <a:stretch>
                  <a:fillRect l="-515" r="-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6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Gaps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r="-7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42A005-E8FB-CF09-3AA0-E8D626DEBAEF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the value of a gap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42A005-E8FB-CF09-3AA0-E8D626DEB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1057274" y="3743326"/>
                <a:ext cx="4714875" cy="179070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The similarity value that containing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gaps is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4" y="3743326"/>
                <a:ext cx="4714875" cy="1790700"/>
              </a:xfrm>
              <a:prstGeom prst="rect">
                <a:avLst/>
              </a:prstGeom>
              <a:blipFill>
                <a:blip r:embed="rId4"/>
                <a:stretch>
                  <a:fillRect l="-515" r="-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3807" y="2022316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60072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9250872"/>
                  </p:ext>
                </p:extLst>
              </p:nvPr>
            </p:nvGraphicFramePr>
            <p:xfrm>
              <a:off x="6323807" y="2022316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60072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0" t="-6452" r="-6024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0" t="-108197" r="-6024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7632700" y="1375985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‘ring’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‘round’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1375985"/>
                <a:ext cx="4011612" cy="646331"/>
              </a:xfrm>
              <a:prstGeom prst="rect">
                <a:avLst/>
              </a:prstGeom>
              <a:blipFill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CFC00A4-010F-096B-AEE2-43019C2BAEA0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5772150" y="2763996"/>
            <a:ext cx="5581650" cy="529274"/>
          </a:xfrm>
          <a:prstGeom prst="bentConnector3">
            <a:avLst>
              <a:gd name="adj1" fmla="val 162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C1D2D2F-3511-A672-7919-F383A8FD7D0B}"/>
              </a:ext>
            </a:extLst>
          </p:cNvPr>
          <p:cNvCxnSpPr/>
          <p:nvPr/>
        </p:nvCxnSpPr>
        <p:spPr>
          <a:xfrm>
            <a:off x="8984059" y="2763996"/>
            <a:ext cx="0" cy="529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FFE2D37-6BE5-F3F5-74F5-ED20CD5F976A}"/>
              </a:ext>
            </a:extLst>
          </p:cNvPr>
          <p:cNvCxnSpPr/>
          <p:nvPr/>
        </p:nvCxnSpPr>
        <p:spPr>
          <a:xfrm>
            <a:off x="10493772" y="2763995"/>
            <a:ext cx="0" cy="529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0D93A7C-5DC0-467B-FA85-3D6243457FC5}"/>
                  </a:ext>
                </a:extLst>
              </p:cNvPr>
              <p:cNvSpPr/>
              <p:nvPr/>
            </p:nvSpPr>
            <p:spPr>
              <a:xfrm>
                <a:off x="6638925" y="3895726"/>
                <a:ext cx="4714875" cy="1485899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0D93A7C-5DC0-467B-FA85-3D6243457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3895726"/>
                <a:ext cx="4714875" cy="14858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266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B2B534-0ED3-297D-5B20-F0F7F7EE861E}"/>
              </a:ext>
            </a:extLst>
          </p:cNvPr>
          <p:cNvSpPr txBox="1"/>
          <p:nvPr/>
        </p:nvSpPr>
        <p:spPr>
          <a:xfrm>
            <a:off x="925550" y="1253203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Computing the similarity value including Gaps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alignment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each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C50F522-A941-B6B9-7E29-F8693D2AB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 r="-7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42A005-E8FB-CF09-3AA0-E8D626DEBAEF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the value of a gap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42A005-E8FB-CF09-3AA0-E8D626DEB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90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/>
              <p:nvPr/>
            </p:nvSpPr>
            <p:spPr>
              <a:xfrm>
                <a:off x="1057274" y="3743326"/>
                <a:ext cx="4714875" cy="179070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The similarity value that containing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gaps is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CEB00AF-F2B2-2395-6738-2E60DEBC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4" y="3743326"/>
                <a:ext cx="4714875" cy="1790700"/>
              </a:xfrm>
              <a:prstGeom prst="rect">
                <a:avLst/>
              </a:prstGeom>
              <a:blipFill>
                <a:blip r:embed="rId4"/>
                <a:stretch>
                  <a:fillRect l="-515" r="-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3807" y="2022316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60072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41505344-E3D0-0B69-E6E3-9946ACA81E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3807" y="2022316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60072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0" t="-6452" r="-6024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0" t="-108197" r="-6024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/>
              <p:nvPr/>
            </p:nvSpPr>
            <p:spPr>
              <a:xfrm>
                <a:off x="7632700" y="1375985"/>
                <a:ext cx="4011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‘ring’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‘round’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F992D4-6ED2-4660-CBEA-B1315F99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1375985"/>
                <a:ext cx="4011612" cy="646331"/>
              </a:xfrm>
              <a:prstGeom prst="rect">
                <a:avLst/>
              </a:prstGeom>
              <a:blipFill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CFC00A4-010F-096B-AEE2-43019C2BAEA0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5772150" y="2763996"/>
            <a:ext cx="5581650" cy="529274"/>
          </a:xfrm>
          <a:prstGeom prst="bentConnector3">
            <a:avLst>
              <a:gd name="adj1" fmla="val 162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C1D2D2F-3511-A672-7919-F383A8FD7D0B}"/>
              </a:ext>
            </a:extLst>
          </p:cNvPr>
          <p:cNvCxnSpPr/>
          <p:nvPr/>
        </p:nvCxnSpPr>
        <p:spPr>
          <a:xfrm>
            <a:off x="8984059" y="2763996"/>
            <a:ext cx="0" cy="529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FFE2D37-6BE5-F3F5-74F5-ED20CD5F976A}"/>
              </a:ext>
            </a:extLst>
          </p:cNvPr>
          <p:cNvCxnSpPr/>
          <p:nvPr/>
        </p:nvCxnSpPr>
        <p:spPr>
          <a:xfrm>
            <a:off x="10493772" y="2763995"/>
            <a:ext cx="0" cy="5292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0D93A7C-5DC0-467B-FA85-3D6243457FC5}"/>
                  </a:ext>
                </a:extLst>
              </p:cNvPr>
              <p:cNvSpPr/>
              <p:nvPr/>
            </p:nvSpPr>
            <p:spPr>
              <a:xfrm>
                <a:off x="6638925" y="3895726"/>
                <a:ext cx="4714875" cy="1485899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0D93A7C-5DC0-467B-FA85-3D6243457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3895726"/>
                <a:ext cx="4714875" cy="14858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6DD520-823F-CC4E-1D30-A15552D99EE3}"/>
              </a:ext>
            </a:extLst>
          </p:cNvPr>
          <p:cNvSpPr txBox="1"/>
          <p:nvPr/>
        </p:nvSpPr>
        <p:spPr>
          <a:xfrm>
            <a:off x="7561261" y="5560218"/>
            <a:ext cx="415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This is called Constant gap weights 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471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617FDA-2193-4FE8-ECA2-5411C42CA088}"/>
              </a:ext>
            </a:extLst>
          </p:cNvPr>
          <p:cNvSpPr txBox="1"/>
          <p:nvPr/>
        </p:nvSpPr>
        <p:spPr>
          <a:xfrm>
            <a:off x="925550" y="1397675"/>
            <a:ext cx="97900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Constant gap weights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Affine gap weights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Convex gap weights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Arbitrary gap weights</a:t>
            </a:r>
          </a:p>
        </p:txBody>
      </p:sp>
    </p:spTree>
    <p:extLst>
      <p:ext uri="{BB962C8B-B14F-4D97-AF65-F5344CB8AC3E}">
        <p14:creationId xmlns:p14="http://schemas.microsoft.com/office/powerpoint/2010/main" val="291143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6047E3-E965-12AC-B3C6-238D7BFDB362}"/>
              </a:ext>
            </a:extLst>
          </p:cNvPr>
          <p:cNvSpPr txBox="1"/>
          <p:nvPr/>
        </p:nvSpPr>
        <p:spPr>
          <a:xfrm>
            <a:off x="925549" y="1081753"/>
            <a:ext cx="864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Given two strings, there might be some regions having high similarity.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3B2F034C-1644-E451-79D1-D1E805D0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1880650"/>
                  </p:ext>
                </p:extLst>
              </p:nvPr>
            </p:nvGraphicFramePr>
            <p:xfrm>
              <a:off x="925549" y="286258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3B2F034C-1644-E451-79D1-D1E805D0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1880650"/>
                  </p:ext>
                </p:extLst>
              </p:nvPr>
            </p:nvGraphicFramePr>
            <p:xfrm>
              <a:off x="925549" y="286258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8197" r="-8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" t="-110000" r="-8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9F397A-2BDB-6B21-310C-3846A23D42A8}"/>
                  </a:ext>
                </a:extLst>
              </p:cNvPr>
              <p:cNvSpPr/>
              <p:nvPr/>
            </p:nvSpPr>
            <p:spPr>
              <a:xfrm>
                <a:off x="925549" y="1949117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‘security’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‘curry</a:t>
                </a:r>
                <a:r>
                  <a:rPr lang="en-US" altLang="ko-KR" dirty="0"/>
                  <a:t>’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9F397A-2BDB-6B21-310C-3846A23D4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949117"/>
                <a:ext cx="2574889" cy="751220"/>
              </a:xfrm>
              <a:prstGeom prst="rect">
                <a:avLst/>
              </a:prstGeom>
              <a:blipFill>
                <a:blip r:embed="rId3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6E2920-7E06-E376-F4D2-8837FC297A29}"/>
              </a:ext>
            </a:extLst>
          </p:cNvPr>
          <p:cNvCxnSpPr/>
          <p:nvPr/>
        </p:nvCxnSpPr>
        <p:spPr>
          <a:xfrm>
            <a:off x="4400550" y="3594100"/>
            <a:ext cx="0" cy="434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1AF81C-7040-A76B-2C5D-462508E091D0}"/>
              </a:ext>
            </a:extLst>
          </p:cNvPr>
          <p:cNvSpPr/>
          <p:nvPr/>
        </p:nvSpPr>
        <p:spPr>
          <a:xfrm>
            <a:off x="4000500" y="4029075"/>
            <a:ext cx="3790951" cy="9765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finding out pair of regions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that contains high similarity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81399-308F-0D6E-F611-3193479B1BA6}"/>
              </a:ext>
            </a:extLst>
          </p:cNvPr>
          <p:cNvSpPr txBox="1"/>
          <p:nvPr/>
        </p:nvSpPr>
        <p:spPr>
          <a:xfrm>
            <a:off x="925548" y="5467731"/>
            <a:ext cx="864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This is called local alignment problem</a:t>
            </a:r>
          </a:p>
        </p:txBody>
      </p:sp>
    </p:spTree>
    <p:extLst>
      <p:ext uri="{BB962C8B-B14F-4D97-AF65-F5344CB8AC3E}">
        <p14:creationId xmlns:p14="http://schemas.microsoft.com/office/powerpoint/2010/main" val="33936761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617FDA-2193-4FE8-ECA2-5411C42CA088}"/>
              </a:ext>
            </a:extLst>
          </p:cNvPr>
          <p:cNvSpPr txBox="1"/>
          <p:nvPr/>
        </p:nvSpPr>
        <p:spPr>
          <a:xfrm>
            <a:off x="925550" y="1072987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Constant gap weights what we have seen in previous example, more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86E1ACE-FAA7-76A3-C3DD-D3545B482F4C}"/>
                  </a:ext>
                </a:extLst>
              </p:cNvPr>
              <p:cNvSpPr/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86E1ACE-FAA7-76A3-C3DD-D3545B482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943100"/>
                <a:ext cx="4714875" cy="900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E4316D-3D65-8087-4F60-84A22BE5B65A}"/>
                  </a:ext>
                </a:extLst>
              </p:cNvPr>
              <p:cNvSpPr/>
              <p:nvPr/>
            </p:nvSpPr>
            <p:spPr>
              <a:xfrm>
                <a:off x="1057275" y="2843213"/>
                <a:ext cx="4714875" cy="116205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for the value of a gap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value of match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𝑚𝑠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value of mismatch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E4316D-3D65-8087-4F60-84A22BE5B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843213"/>
                <a:ext cx="4714875" cy="1162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46E9AD0-C1DD-08E8-8789-500093FB317F}"/>
                  </a:ext>
                </a:extLst>
              </p:cNvPr>
              <p:cNvSpPr/>
              <p:nvPr/>
            </p:nvSpPr>
            <p:spPr>
              <a:xfrm>
                <a:off x="6638925" y="4229100"/>
                <a:ext cx="4714875" cy="142637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Operator-weighted problem is to</a:t>
                </a:r>
              </a:p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find an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alignment that maximizes</a:t>
                </a:r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46E9AD0-C1DD-08E8-8789-500093FB3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4229100"/>
                <a:ext cx="4714875" cy="1426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BE7165-44C8-25B8-B71E-D44FA34559FD}"/>
                  </a:ext>
                </a:extLst>
              </p:cNvPr>
              <p:cNvSpPr/>
              <p:nvPr/>
            </p:nvSpPr>
            <p:spPr>
              <a:xfrm>
                <a:off x="1057273" y="3990978"/>
                <a:ext cx="4714875" cy="116205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number of gaps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number of matches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number of mismatches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BE7165-44C8-25B8-B71E-D44FA3455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3" y="3990978"/>
                <a:ext cx="4714875" cy="1162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9EF39C-42EE-2E78-FD06-7EA3398ADFB8}"/>
              </a:ext>
            </a:extLst>
          </p:cNvPr>
          <p:cNvSpPr txBox="1"/>
          <p:nvPr/>
        </p:nvSpPr>
        <p:spPr>
          <a:xfrm>
            <a:off x="2067737" y="5275659"/>
            <a:ext cx="375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rgbClr val="FF0000"/>
                </a:solidFill>
              </a:rPr>
              <a:t>Every gaps have constant value!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960A9E9B-18DB-1080-1310-253D3B8768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36110" y="2097045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60072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960A9E9B-18DB-1080-1310-253D3B8768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436751"/>
                  </p:ext>
                </p:extLst>
              </p:nvPr>
            </p:nvGraphicFramePr>
            <p:xfrm>
              <a:off x="6336110" y="2097045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60072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760072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00" t="-8197" r="-6024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g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00" t="-108197" r="-6024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accent5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BB89622-383D-D6F0-3CF5-7EF76EDB1B82}"/>
                  </a:ext>
                </a:extLst>
              </p:cNvPr>
              <p:cNvSpPr/>
              <p:nvPr/>
            </p:nvSpPr>
            <p:spPr>
              <a:xfrm>
                <a:off x="6638924" y="3168763"/>
                <a:ext cx="4714875" cy="1060337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BB89622-383D-D6F0-3CF5-7EF76EDB1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4" y="3168763"/>
                <a:ext cx="4714875" cy="1060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8572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617FDA-2193-4FE8-ECA2-5411C42CA088}"/>
              </a:ext>
            </a:extLst>
          </p:cNvPr>
          <p:cNvSpPr txBox="1"/>
          <p:nvPr/>
        </p:nvSpPr>
        <p:spPr>
          <a:xfrm>
            <a:off x="925550" y="1077170"/>
            <a:ext cx="979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Affine gap weights : Gap weight are different, according to its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E4316D-3D65-8087-4F60-84A22BE5B65A}"/>
                  </a:ext>
                </a:extLst>
              </p:cNvPr>
              <p:cNvSpPr/>
              <p:nvPr/>
            </p:nvSpPr>
            <p:spPr>
              <a:xfrm>
                <a:off x="1057275" y="2097045"/>
                <a:ext cx="4714875" cy="190821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for the value of a gap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for the value of a space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value of match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𝑚𝑠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value of mismatch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E4316D-3D65-8087-4F60-84A22BE5B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097045"/>
                <a:ext cx="4714875" cy="1908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46E9AD0-C1DD-08E8-8789-500093FB317F}"/>
                  </a:ext>
                </a:extLst>
              </p:cNvPr>
              <p:cNvSpPr/>
              <p:nvPr/>
            </p:nvSpPr>
            <p:spPr>
              <a:xfrm>
                <a:off x="6638925" y="4229100"/>
                <a:ext cx="4714875" cy="142637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This kind of problem is represented as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𝑚𝑠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46E9AD0-C1DD-08E8-8789-500093FB3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4229100"/>
                <a:ext cx="4714875" cy="1426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BE7165-44C8-25B8-B71E-D44FA34559FD}"/>
                  </a:ext>
                </a:extLst>
              </p:cNvPr>
              <p:cNvSpPr/>
              <p:nvPr/>
            </p:nvSpPr>
            <p:spPr>
              <a:xfrm>
                <a:off x="1057273" y="3990978"/>
                <a:ext cx="4714875" cy="116205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For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any gaps, weight is measured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BE7165-44C8-25B8-B71E-D44FA3455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3" y="3990978"/>
                <a:ext cx="4714875" cy="1162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9EF39C-42EE-2E78-FD06-7EA3398ADFB8}"/>
              </a:ext>
            </a:extLst>
          </p:cNvPr>
          <p:cNvSpPr txBox="1"/>
          <p:nvPr/>
        </p:nvSpPr>
        <p:spPr>
          <a:xfrm>
            <a:off x="1524813" y="5153029"/>
            <a:ext cx="4571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q is the number of spaces gap contains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960A9E9B-18DB-1080-1310-253D3B8768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36110" y="2097045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5063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88174962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960A9E9B-18DB-1080-1310-253D3B8768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984222"/>
                  </p:ext>
                </p:extLst>
              </p:nvPr>
            </p:nvGraphicFramePr>
            <p:xfrm>
              <a:off x="6336110" y="2097045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5063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88174962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17" t="-8197" r="-7036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17" t="-108197" r="-7036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BB89622-383D-D6F0-3CF5-7EF76EDB1B82}"/>
                  </a:ext>
                </a:extLst>
              </p:cNvPr>
              <p:cNvSpPr/>
              <p:nvPr/>
            </p:nvSpPr>
            <p:spPr>
              <a:xfrm>
                <a:off x="6638924" y="3168763"/>
                <a:ext cx="4714875" cy="1060337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BB89622-383D-D6F0-3CF5-7EF76EDB1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4" y="3168763"/>
                <a:ext cx="4714875" cy="1060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96AC77A-EA25-565E-11ED-7ED48DF15A25}"/>
              </a:ext>
            </a:extLst>
          </p:cNvPr>
          <p:cNvSpPr txBox="1"/>
          <p:nvPr/>
        </p:nvSpPr>
        <p:spPr>
          <a:xfrm>
            <a:off x="8401051" y="170021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q=3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884D2-EE0E-4567-328F-994B03DE7F58}"/>
              </a:ext>
            </a:extLst>
          </p:cNvPr>
          <p:cNvSpPr txBox="1"/>
          <p:nvPr/>
        </p:nvSpPr>
        <p:spPr>
          <a:xfrm>
            <a:off x="10553699" y="167902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q=1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18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617FDA-2193-4FE8-ECA2-5411C42CA088}"/>
              </a:ext>
            </a:extLst>
          </p:cNvPr>
          <p:cNvSpPr txBox="1"/>
          <p:nvPr/>
        </p:nvSpPr>
        <p:spPr>
          <a:xfrm>
            <a:off x="925550" y="1077170"/>
            <a:ext cx="10731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Convex gap weights : Gap weight are different, according to its length, but in not affine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E4316D-3D65-8087-4F60-84A22BE5B65A}"/>
                  </a:ext>
                </a:extLst>
              </p:cNvPr>
              <p:cNvSpPr/>
              <p:nvPr/>
            </p:nvSpPr>
            <p:spPr>
              <a:xfrm>
                <a:off x="1057275" y="2097045"/>
                <a:ext cx="4714875" cy="190821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for the value of a gap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value of match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𝑚𝑠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for the value of mismatch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E4316D-3D65-8087-4F60-84A22BE5B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2097045"/>
                <a:ext cx="4714875" cy="1908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BE7165-44C8-25B8-B71E-D44FA34559FD}"/>
                  </a:ext>
                </a:extLst>
              </p:cNvPr>
              <p:cNvSpPr/>
              <p:nvPr/>
            </p:nvSpPr>
            <p:spPr>
              <a:xfrm>
                <a:off x="1057273" y="3990978"/>
                <a:ext cx="4714875" cy="116205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For example,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gap </a:t>
                </a:r>
                <a:r>
                  <a:rPr lang="en-US" altLang="ko-KR" b="0" dirty="0">
                    <a:solidFill>
                      <a:schemeClr val="tx1"/>
                    </a:solidFill>
                  </a:rPr>
                  <a:t>weight can be measured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BE7165-44C8-25B8-B71E-D44FA3455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3" y="3990978"/>
                <a:ext cx="4714875" cy="1162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9EF39C-42EE-2E78-FD06-7EA3398ADFB8}"/>
              </a:ext>
            </a:extLst>
          </p:cNvPr>
          <p:cNvSpPr txBox="1"/>
          <p:nvPr/>
        </p:nvSpPr>
        <p:spPr>
          <a:xfrm>
            <a:off x="1524813" y="5153029"/>
            <a:ext cx="4571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q is the number of spaces gap contains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960A9E9B-18DB-1080-1310-253D3B8768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36110" y="2097045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5063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88174962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4">
                <a:extLst>
                  <a:ext uri="{FF2B5EF4-FFF2-40B4-BE49-F238E27FC236}">
                    <a16:creationId xmlns:a16="http://schemas.microsoft.com/office/drawing/2014/main" id="{960A9E9B-18DB-1080-1310-253D3B8768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36110" y="2097045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5063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88174962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8197" r="-7036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08197" r="-7036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BB89622-383D-D6F0-3CF5-7EF76EDB1B82}"/>
                  </a:ext>
                </a:extLst>
              </p:cNvPr>
              <p:cNvSpPr/>
              <p:nvPr/>
            </p:nvSpPr>
            <p:spPr>
              <a:xfrm>
                <a:off x="6638924" y="3168763"/>
                <a:ext cx="4714875" cy="1060337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BB89622-383D-D6F0-3CF5-7EF76EDB1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4" y="3168763"/>
                <a:ext cx="4714875" cy="1060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96AC77A-EA25-565E-11ED-7ED48DF15A25}"/>
              </a:ext>
            </a:extLst>
          </p:cNvPr>
          <p:cNvSpPr txBox="1"/>
          <p:nvPr/>
        </p:nvSpPr>
        <p:spPr>
          <a:xfrm>
            <a:off x="8401051" y="170021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q=3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884D2-EE0E-4567-328F-994B03DE7F58}"/>
              </a:ext>
            </a:extLst>
          </p:cNvPr>
          <p:cNvSpPr txBox="1"/>
          <p:nvPr/>
        </p:nvSpPr>
        <p:spPr>
          <a:xfrm>
            <a:off x="10553699" y="167902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q=1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4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617FDA-2193-4FE8-ECA2-5411C42CA088}"/>
              </a:ext>
            </a:extLst>
          </p:cNvPr>
          <p:cNvSpPr txBox="1"/>
          <p:nvPr/>
        </p:nvSpPr>
        <p:spPr>
          <a:xfrm>
            <a:off x="925550" y="1077170"/>
            <a:ext cx="107310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Arbitrary gap weights : Gap weight are different, according to some recurrence relation,</a:t>
            </a:r>
          </a:p>
          <a:p>
            <a:r>
              <a:rPr lang="en-US" altLang="ko-KR" dirty="0"/>
              <a:t>                                         that seeks every combination of alignments in dynamic programming table.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4777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617FDA-2193-4FE8-ECA2-5411C42CA088}"/>
              </a:ext>
            </a:extLst>
          </p:cNvPr>
          <p:cNvSpPr txBox="1"/>
          <p:nvPr/>
        </p:nvSpPr>
        <p:spPr>
          <a:xfrm>
            <a:off x="925550" y="1077170"/>
            <a:ext cx="107310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Arbitrary gap weights : Gap weight are different, according to some recurrence relation,</a:t>
            </a:r>
          </a:p>
          <a:p>
            <a:r>
              <a:rPr lang="en-US" altLang="ko-KR" dirty="0"/>
              <a:t>                                         that seeks every combination of alignments in dynamic programming table.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case E 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case F 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 case G :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132771-6779-A788-A127-E682564759DB}"/>
              </a:ext>
            </a:extLst>
          </p:cNvPr>
          <p:cNvCxnSpPr/>
          <p:nvPr/>
        </p:nvCxnSpPr>
        <p:spPr>
          <a:xfrm>
            <a:off x="2771775" y="2771774"/>
            <a:ext cx="2643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82B0857-ED96-808C-5C5F-95B21E8EC32E}"/>
              </a:ext>
            </a:extLst>
          </p:cNvPr>
          <p:cNvCxnSpPr>
            <a:cxnSpLocks/>
          </p:cNvCxnSpPr>
          <p:nvPr/>
        </p:nvCxnSpPr>
        <p:spPr>
          <a:xfrm>
            <a:off x="2743199" y="3128958"/>
            <a:ext cx="3243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C8EE33-C8E2-76CA-B063-E12E28CF2386}"/>
                  </a:ext>
                </a:extLst>
              </p:cNvPr>
              <p:cNvSpPr txBox="1"/>
              <p:nvPr/>
            </p:nvSpPr>
            <p:spPr>
              <a:xfrm>
                <a:off x="2405061" y="258103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C8EE33-C8E2-76CA-B063-E12E28C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061" y="2581035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0715EB-5EF3-09AA-9C40-0FD58F34413E}"/>
                  </a:ext>
                </a:extLst>
              </p:cNvPr>
              <p:cNvSpPr txBox="1"/>
              <p:nvPr/>
            </p:nvSpPr>
            <p:spPr>
              <a:xfrm>
                <a:off x="2405060" y="285499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0715EB-5EF3-09AA-9C40-0FD58F34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060" y="2854997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9BDE29-AC82-91C7-CB95-EA5B74BB5EF5}"/>
              </a:ext>
            </a:extLst>
          </p:cNvPr>
          <p:cNvCxnSpPr>
            <a:cxnSpLocks/>
          </p:cNvCxnSpPr>
          <p:nvPr/>
        </p:nvCxnSpPr>
        <p:spPr>
          <a:xfrm>
            <a:off x="2771775" y="3847208"/>
            <a:ext cx="321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E2D420F-7246-E8F2-BF0B-494E5A1D4F7B}"/>
              </a:ext>
            </a:extLst>
          </p:cNvPr>
          <p:cNvCxnSpPr>
            <a:cxnSpLocks/>
          </p:cNvCxnSpPr>
          <p:nvPr/>
        </p:nvCxnSpPr>
        <p:spPr>
          <a:xfrm>
            <a:off x="2743199" y="4204392"/>
            <a:ext cx="2671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45AAB6-3692-C950-EA25-E4D3F32F5754}"/>
                  </a:ext>
                </a:extLst>
              </p:cNvPr>
              <p:cNvSpPr txBox="1"/>
              <p:nvPr/>
            </p:nvSpPr>
            <p:spPr>
              <a:xfrm>
                <a:off x="2405061" y="365646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45AAB6-3692-C950-EA25-E4D3F32F5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061" y="3656469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703BF4-D69B-EA60-EBCB-806DE9A16342}"/>
                  </a:ext>
                </a:extLst>
              </p:cNvPr>
              <p:cNvSpPr txBox="1"/>
              <p:nvPr/>
            </p:nvSpPr>
            <p:spPr>
              <a:xfrm>
                <a:off x="2405060" y="393043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703BF4-D69B-EA60-EBCB-806DE9A16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060" y="3930431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650C3A-B293-312B-F462-FA5E1E82D633}"/>
              </a:ext>
            </a:extLst>
          </p:cNvPr>
          <p:cNvCxnSpPr>
            <a:cxnSpLocks/>
          </p:cNvCxnSpPr>
          <p:nvPr/>
        </p:nvCxnSpPr>
        <p:spPr>
          <a:xfrm>
            <a:off x="2800351" y="4976579"/>
            <a:ext cx="3186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F501E9-ED63-7E37-2BD1-5F8FC2B7F5BF}"/>
              </a:ext>
            </a:extLst>
          </p:cNvPr>
          <p:cNvCxnSpPr>
            <a:cxnSpLocks/>
          </p:cNvCxnSpPr>
          <p:nvPr/>
        </p:nvCxnSpPr>
        <p:spPr>
          <a:xfrm>
            <a:off x="2771775" y="5333763"/>
            <a:ext cx="3243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522D96-2BC8-AC6D-1AC1-728AE5835199}"/>
                  </a:ext>
                </a:extLst>
              </p:cNvPr>
              <p:cNvSpPr txBox="1"/>
              <p:nvPr/>
            </p:nvSpPr>
            <p:spPr>
              <a:xfrm>
                <a:off x="2433637" y="47858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522D96-2BC8-AC6D-1AC1-728AE5835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37" y="4785840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2CE7E1-5109-2081-0BA9-DB383EEDA284}"/>
                  </a:ext>
                </a:extLst>
              </p:cNvPr>
              <p:cNvSpPr txBox="1"/>
              <p:nvPr/>
            </p:nvSpPr>
            <p:spPr>
              <a:xfrm>
                <a:off x="2433636" y="505980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2CE7E1-5109-2081-0BA9-DB383EEDA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36" y="5059802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A0D2BC8-3BF2-9149-C35A-A6A011E3DA97}"/>
              </a:ext>
            </a:extLst>
          </p:cNvPr>
          <p:cNvCxnSpPr/>
          <p:nvPr/>
        </p:nvCxnSpPr>
        <p:spPr>
          <a:xfrm>
            <a:off x="5414963" y="2771774"/>
            <a:ext cx="5714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3B2561-5FD7-708D-B7C1-43102822842A}"/>
              </a:ext>
            </a:extLst>
          </p:cNvPr>
          <p:cNvCxnSpPr/>
          <p:nvPr/>
        </p:nvCxnSpPr>
        <p:spPr>
          <a:xfrm>
            <a:off x="5414963" y="4199629"/>
            <a:ext cx="5714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5C50EE-EEBC-D510-4393-0BD14DE8FA78}"/>
                  </a:ext>
                </a:extLst>
              </p:cNvPr>
              <p:cNvSpPr txBox="1"/>
              <p:nvPr/>
            </p:nvSpPr>
            <p:spPr>
              <a:xfrm>
                <a:off x="5214937" y="2364319"/>
                <a:ext cx="3043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>
                    <a:solidFill>
                      <a:srgbClr val="FF0000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r"/>
                <a:r>
                  <a:rPr lang="en-US" altLang="ko-KR" dirty="0">
                    <a:solidFill>
                      <a:srgbClr val="FF0000"/>
                    </a:solidFill>
                  </a:rPr>
                  <a:t>            gap length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5C50EE-EEBC-D510-4393-0BD14DE8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37" y="2364319"/>
                <a:ext cx="3043237" cy="646331"/>
              </a:xfrm>
              <a:prstGeom prst="rect">
                <a:avLst/>
              </a:prstGeom>
              <a:blipFill>
                <a:blip r:embed="rId8"/>
                <a:stretch>
                  <a:fillRect t="-5660" r="-40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6AD010-22B0-6EBE-B223-9DEBEB0771F8}"/>
                  </a:ext>
                </a:extLst>
              </p:cNvPr>
              <p:cNvSpPr txBox="1"/>
              <p:nvPr/>
            </p:nvSpPr>
            <p:spPr>
              <a:xfrm>
                <a:off x="5585418" y="4025695"/>
                <a:ext cx="26431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>
                    <a:solidFill>
                      <a:srgbClr val="FF0000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r"/>
                <a:r>
                  <a:rPr lang="en-US" altLang="ko-KR" dirty="0">
                    <a:solidFill>
                      <a:srgbClr val="FF0000"/>
                    </a:solidFill>
                  </a:rPr>
                  <a:t>gap length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6AD010-22B0-6EBE-B223-9DEBEB077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8" y="4025695"/>
                <a:ext cx="2643187" cy="646331"/>
              </a:xfrm>
              <a:prstGeom prst="rect">
                <a:avLst/>
              </a:prstGeom>
              <a:blipFill>
                <a:blip r:embed="rId9"/>
                <a:stretch>
                  <a:fillRect t="-4717" r="-461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77C1129-8BE6-092D-FCBB-48875FA3EECF}"/>
              </a:ext>
            </a:extLst>
          </p:cNvPr>
          <p:cNvSpPr txBox="1"/>
          <p:nvPr/>
        </p:nvSpPr>
        <p:spPr>
          <a:xfrm>
            <a:off x="5414963" y="5379434"/>
            <a:ext cx="264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 gaps in the 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EBE278-B76C-68D2-BCE5-5C78A6726249}"/>
                  </a:ext>
                </a:extLst>
              </p:cNvPr>
              <p:cNvSpPr/>
              <p:nvPr/>
            </p:nvSpPr>
            <p:spPr>
              <a:xfrm>
                <a:off x="925550" y="1912523"/>
                <a:ext cx="2038348" cy="6450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EBE278-B76C-68D2-BCE5-5C78A6726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912523"/>
                <a:ext cx="2038348" cy="645077"/>
              </a:xfrm>
              <a:prstGeom prst="rect">
                <a:avLst/>
              </a:prstGeom>
              <a:blipFill>
                <a:blip r:embed="rId10"/>
                <a:stretch>
                  <a:fillRect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F0B4BC-5E1F-6C7D-3579-0C60ACF8D5CD}"/>
              </a:ext>
            </a:extLst>
          </p:cNvPr>
          <p:cNvSpPr txBox="1"/>
          <p:nvPr/>
        </p:nvSpPr>
        <p:spPr>
          <a:xfrm>
            <a:off x="925550" y="5950759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Similar method to what we have discussed before</a:t>
            </a:r>
          </a:p>
          <a:p>
            <a:r>
              <a:rPr lang="en-US" altLang="ko-KR" dirty="0"/>
              <a:t>    recurrence relation is the maximum value of these cases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6467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617FDA-2193-4FE8-ECA2-5411C42CA088}"/>
              </a:ext>
            </a:extLst>
          </p:cNvPr>
          <p:cNvSpPr txBox="1"/>
          <p:nvPr/>
        </p:nvSpPr>
        <p:spPr>
          <a:xfrm>
            <a:off x="925550" y="1077170"/>
            <a:ext cx="107310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Arbitrary gap weights : Gap weight are different, according to some recurrence relation,</a:t>
            </a:r>
          </a:p>
          <a:p>
            <a:r>
              <a:rPr lang="en-US" altLang="ko-KR" dirty="0"/>
              <a:t>                                         that seeks every combination of alignments in dynamic programming table.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case E 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case F 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 case G :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132771-6779-A788-A127-E682564759DB}"/>
              </a:ext>
            </a:extLst>
          </p:cNvPr>
          <p:cNvCxnSpPr/>
          <p:nvPr/>
        </p:nvCxnSpPr>
        <p:spPr>
          <a:xfrm>
            <a:off x="2771775" y="2771774"/>
            <a:ext cx="2643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82B0857-ED96-808C-5C5F-95B21E8EC32E}"/>
              </a:ext>
            </a:extLst>
          </p:cNvPr>
          <p:cNvCxnSpPr>
            <a:cxnSpLocks/>
          </p:cNvCxnSpPr>
          <p:nvPr/>
        </p:nvCxnSpPr>
        <p:spPr>
          <a:xfrm>
            <a:off x="2743199" y="3128958"/>
            <a:ext cx="3243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C8EE33-C8E2-76CA-B063-E12E28CF2386}"/>
                  </a:ext>
                </a:extLst>
              </p:cNvPr>
              <p:cNvSpPr txBox="1"/>
              <p:nvPr/>
            </p:nvSpPr>
            <p:spPr>
              <a:xfrm>
                <a:off x="2405061" y="2581035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C8EE33-C8E2-76CA-B063-E12E28C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061" y="2581035"/>
                <a:ext cx="6762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0715EB-5EF3-09AA-9C40-0FD58F34413E}"/>
                  </a:ext>
                </a:extLst>
              </p:cNvPr>
              <p:cNvSpPr txBox="1"/>
              <p:nvPr/>
            </p:nvSpPr>
            <p:spPr>
              <a:xfrm>
                <a:off x="2405060" y="2854997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0715EB-5EF3-09AA-9C40-0FD58F34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060" y="2854997"/>
                <a:ext cx="6762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9BDE29-AC82-91C7-CB95-EA5B74BB5EF5}"/>
              </a:ext>
            </a:extLst>
          </p:cNvPr>
          <p:cNvCxnSpPr>
            <a:cxnSpLocks/>
          </p:cNvCxnSpPr>
          <p:nvPr/>
        </p:nvCxnSpPr>
        <p:spPr>
          <a:xfrm>
            <a:off x="2771775" y="3847208"/>
            <a:ext cx="321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E2D420F-7246-E8F2-BF0B-494E5A1D4F7B}"/>
              </a:ext>
            </a:extLst>
          </p:cNvPr>
          <p:cNvCxnSpPr>
            <a:cxnSpLocks/>
          </p:cNvCxnSpPr>
          <p:nvPr/>
        </p:nvCxnSpPr>
        <p:spPr>
          <a:xfrm>
            <a:off x="2743199" y="4204392"/>
            <a:ext cx="2671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45AAB6-3692-C950-EA25-E4D3F32F5754}"/>
                  </a:ext>
                </a:extLst>
              </p:cNvPr>
              <p:cNvSpPr txBox="1"/>
              <p:nvPr/>
            </p:nvSpPr>
            <p:spPr>
              <a:xfrm>
                <a:off x="2405061" y="3656469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45AAB6-3692-C950-EA25-E4D3F32F5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061" y="3656469"/>
                <a:ext cx="67627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703BF4-D69B-EA60-EBCB-806DE9A16342}"/>
                  </a:ext>
                </a:extLst>
              </p:cNvPr>
              <p:cNvSpPr txBox="1"/>
              <p:nvPr/>
            </p:nvSpPr>
            <p:spPr>
              <a:xfrm>
                <a:off x="2405060" y="3930431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703BF4-D69B-EA60-EBCB-806DE9A16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060" y="3930431"/>
                <a:ext cx="67627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650C3A-B293-312B-F462-FA5E1E82D633}"/>
              </a:ext>
            </a:extLst>
          </p:cNvPr>
          <p:cNvCxnSpPr>
            <a:cxnSpLocks/>
          </p:cNvCxnSpPr>
          <p:nvPr/>
        </p:nvCxnSpPr>
        <p:spPr>
          <a:xfrm>
            <a:off x="2800351" y="4976579"/>
            <a:ext cx="3186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F501E9-ED63-7E37-2BD1-5F8FC2B7F5BF}"/>
              </a:ext>
            </a:extLst>
          </p:cNvPr>
          <p:cNvCxnSpPr>
            <a:cxnSpLocks/>
          </p:cNvCxnSpPr>
          <p:nvPr/>
        </p:nvCxnSpPr>
        <p:spPr>
          <a:xfrm>
            <a:off x="2771775" y="5333763"/>
            <a:ext cx="3243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522D96-2BC8-AC6D-1AC1-728AE5835199}"/>
                  </a:ext>
                </a:extLst>
              </p:cNvPr>
              <p:cNvSpPr txBox="1"/>
              <p:nvPr/>
            </p:nvSpPr>
            <p:spPr>
              <a:xfrm>
                <a:off x="2433637" y="4785840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522D96-2BC8-AC6D-1AC1-728AE5835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37" y="4785840"/>
                <a:ext cx="676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2CE7E1-5109-2081-0BA9-DB383EEDA284}"/>
                  </a:ext>
                </a:extLst>
              </p:cNvPr>
              <p:cNvSpPr txBox="1"/>
              <p:nvPr/>
            </p:nvSpPr>
            <p:spPr>
              <a:xfrm>
                <a:off x="2433636" y="5059802"/>
                <a:ext cx="676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2CE7E1-5109-2081-0BA9-DB383EEDA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36" y="5059802"/>
                <a:ext cx="676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A0D2BC8-3BF2-9149-C35A-A6A011E3DA97}"/>
              </a:ext>
            </a:extLst>
          </p:cNvPr>
          <p:cNvCxnSpPr/>
          <p:nvPr/>
        </p:nvCxnSpPr>
        <p:spPr>
          <a:xfrm>
            <a:off x="5414963" y="2771774"/>
            <a:ext cx="5714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E3B2561-5FD7-708D-B7C1-43102822842A}"/>
              </a:ext>
            </a:extLst>
          </p:cNvPr>
          <p:cNvCxnSpPr/>
          <p:nvPr/>
        </p:nvCxnSpPr>
        <p:spPr>
          <a:xfrm>
            <a:off x="5414963" y="4199629"/>
            <a:ext cx="5714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5C50EE-EEBC-D510-4393-0BD14DE8FA78}"/>
                  </a:ext>
                </a:extLst>
              </p:cNvPr>
              <p:cNvSpPr txBox="1"/>
              <p:nvPr/>
            </p:nvSpPr>
            <p:spPr>
              <a:xfrm>
                <a:off x="5214937" y="2364319"/>
                <a:ext cx="3043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>
                    <a:solidFill>
                      <a:srgbClr val="FF0000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r"/>
                <a:r>
                  <a:rPr lang="en-US" altLang="ko-KR" dirty="0">
                    <a:solidFill>
                      <a:srgbClr val="FF0000"/>
                    </a:solidFill>
                  </a:rPr>
                  <a:t>            gap length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B5C50EE-EEBC-D510-4393-0BD14DE8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37" y="2364319"/>
                <a:ext cx="3043237" cy="646331"/>
              </a:xfrm>
              <a:prstGeom prst="rect">
                <a:avLst/>
              </a:prstGeom>
              <a:blipFill>
                <a:blip r:embed="rId8"/>
                <a:stretch>
                  <a:fillRect t="-5660" r="-40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6AD010-22B0-6EBE-B223-9DEBEB0771F8}"/>
                  </a:ext>
                </a:extLst>
              </p:cNvPr>
              <p:cNvSpPr txBox="1"/>
              <p:nvPr/>
            </p:nvSpPr>
            <p:spPr>
              <a:xfrm>
                <a:off x="5585418" y="4025695"/>
                <a:ext cx="26431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>
                    <a:solidFill>
                      <a:srgbClr val="FF0000"/>
                    </a:solidFill>
                  </a:rPr>
                  <a:t>gap in the 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r"/>
                <a:r>
                  <a:rPr lang="en-US" altLang="ko-KR" dirty="0">
                    <a:solidFill>
                      <a:srgbClr val="FF0000"/>
                    </a:solidFill>
                  </a:rPr>
                  <a:t>gap length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6AD010-22B0-6EBE-B223-9DEBEB077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8" y="4025695"/>
                <a:ext cx="2643187" cy="646331"/>
              </a:xfrm>
              <a:prstGeom prst="rect">
                <a:avLst/>
              </a:prstGeom>
              <a:blipFill>
                <a:blip r:embed="rId9"/>
                <a:stretch>
                  <a:fillRect t="-4717" r="-461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77C1129-8BE6-092D-FCBB-48875FA3EECF}"/>
              </a:ext>
            </a:extLst>
          </p:cNvPr>
          <p:cNvSpPr txBox="1"/>
          <p:nvPr/>
        </p:nvSpPr>
        <p:spPr>
          <a:xfrm>
            <a:off x="5414963" y="5379434"/>
            <a:ext cx="264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 gaps in the end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EBE278-B76C-68D2-BCE5-5C78A6726249}"/>
                  </a:ext>
                </a:extLst>
              </p:cNvPr>
              <p:cNvSpPr/>
              <p:nvPr/>
            </p:nvSpPr>
            <p:spPr>
              <a:xfrm>
                <a:off x="925550" y="1912523"/>
                <a:ext cx="2038348" cy="6450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EBE278-B76C-68D2-BCE5-5C78A6726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912523"/>
                <a:ext cx="2038348" cy="645077"/>
              </a:xfrm>
              <a:prstGeom prst="rect">
                <a:avLst/>
              </a:prstGeom>
              <a:blipFill>
                <a:blip r:embed="rId10"/>
                <a:stretch>
                  <a:fillRect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F0B4BC-5E1F-6C7D-3579-0C60ACF8D5CD}"/>
              </a:ext>
            </a:extLst>
          </p:cNvPr>
          <p:cNvSpPr txBox="1"/>
          <p:nvPr/>
        </p:nvSpPr>
        <p:spPr>
          <a:xfrm>
            <a:off x="925550" y="5950759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Similar method to what we have discussed before</a:t>
            </a:r>
          </a:p>
          <a:p>
            <a:r>
              <a:rPr lang="en-US" altLang="ko-KR" dirty="0"/>
              <a:t>    recurrence relation is the maximum value of these cases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C63D342-DD8B-5447-1EB3-029CDC3FA735}"/>
                  </a:ext>
                </a:extLst>
              </p:cNvPr>
              <p:cNvSpPr/>
              <p:nvPr/>
            </p:nvSpPr>
            <p:spPr>
              <a:xfrm>
                <a:off x="8640958" y="2364319"/>
                <a:ext cx="3186111" cy="171411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for case E,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the maximum value</a:t>
                </a:r>
              </a:p>
              <a:p>
                <a:pPr algn="ctr"/>
                <a:r>
                  <a:rPr lang="en-US" altLang="ko-KR" dirty="0"/>
                  <a:t>of any alignment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</a:t>
                </a:r>
              </a:p>
              <a:p>
                <a:pPr algn="ctr"/>
                <a:r>
                  <a:rPr lang="en-US" altLang="ko-KR" dirty="0"/>
                  <a:t>case F, G respectively.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C63D342-DD8B-5447-1EB3-029CDC3FA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58" y="2364319"/>
                <a:ext cx="3186111" cy="1714111"/>
              </a:xfrm>
              <a:prstGeom prst="rect">
                <a:avLst/>
              </a:prstGeom>
              <a:blipFill>
                <a:blip r:embed="rId11"/>
                <a:stretch>
                  <a:fillRect r="-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3CC646F-11BC-D27C-4EDB-6108D0790F6C}"/>
                  </a:ext>
                </a:extLst>
              </p:cNvPr>
              <p:cNvSpPr/>
              <p:nvPr/>
            </p:nvSpPr>
            <p:spPr>
              <a:xfrm>
                <a:off x="8640958" y="4078432"/>
                <a:ext cx="3186111" cy="1246056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3CC646F-11BC-D27C-4EDB-6108D0790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58" y="4078432"/>
                <a:ext cx="3186111" cy="1246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644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C63D342-DD8B-5447-1EB3-029CDC3FA735}"/>
                  </a:ext>
                </a:extLst>
              </p:cNvPr>
              <p:cNvSpPr/>
              <p:nvPr/>
            </p:nvSpPr>
            <p:spPr>
              <a:xfrm>
                <a:off x="8640958" y="2364319"/>
                <a:ext cx="3186111" cy="171411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for case E,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the maximum value</a:t>
                </a:r>
              </a:p>
              <a:p>
                <a:pPr algn="ctr"/>
                <a:r>
                  <a:rPr lang="en-US" altLang="ko-KR" dirty="0"/>
                  <a:t>of any alignment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</a:t>
                </a:r>
              </a:p>
              <a:p>
                <a:pPr algn="ctr"/>
                <a:r>
                  <a:rPr lang="en-US" altLang="ko-KR" dirty="0"/>
                  <a:t>case F, G respectively.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C63D342-DD8B-5447-1EB3-029CDC3FA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58" y="2364319"/>
                <a:ext cx="3186111" cy="1714111"/>
              </a:xfrm>
              <a:prstGeom prst="rect">
                <a:avLst/>
              </a:prstGeom>
              <a:blipFill>
                <a:blip r:embed="rId2"/>
                <a:stretch>
                  <a:fillRect r="-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3CC646F-11BC-D27C-4EDB-6108D0790F6C}"/>
                  </a:ext>
                </a:extLst>
              </p:cNvPr>
              <p:cNvSpPr/>
              <p:nvPr/>
            </p:nvSpPr>
            <p:spPr>
              <a:xfrm>
                <a:off x="8640958" y="4078432"/>
                <a:ext cx="3186111" cy="1246056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3CC646F-11BC-D27C-4EDB-6108D0790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58" y="4078432"/>
                <a:ext cx="3186111" cy="1246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4856E6E-6F3B-E1BF-F0BE-0C7C5EA16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97" y="1373684"/>
            <a:ext cx="5200303" cy="740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FA0BEF4-E65B-4FAD-BA24-8BF0E330D971}"/>
                  </a:ext>
                </a:extLst>
              </p:cNvPr>
              <p:cNvSpPr/>
              <p:nvPr/>
            </p:nvSpPr>
            <p:spPr>
              <a:xfrm>
                <a:off x="2971800" y="2107143"/>
                <a:ext cx="4171950" cy="5143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FA0BEF4-E65B-4FAD-BA24-8BF0E330D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107143"/>
                <a:ext cx="4171950" cy="514351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BEDD3B07-40BB-EDFA-50E1-07106B66C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0" y="2892431"/>
            <a:ext cx="5200303" cy="662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6821965-4D44-51F7-2C10-25657914EC4C}"/>
                  </a:ext>
                </a:extLst>
              </p:cNvPr>
              <p:cNvSpPr/>
              <p:nvPr/>
            </p:nvSpPr>
            <p:spPr>
              <a:xfrm>
                <a:off x="2971800" y="3590554"/>
                <a:ext cx="4171950" cy="5143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6821965-4D44-51F7-2C10-25657914E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90554"/>
                <a:ext cx="4171950" cy="5143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DB0ED73-87B0-81C4-6565-9E6576F78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550" y="4524133"/>
            <a:ext cx="5142681" cy="662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5F9AA56-56FC-7911-972D-7D61A08C7BE9}"/>
                  </a:ext>
                </a:extLst>
              </p:cNvPr>
              <p:cNvSpPr/>
              <p:nvPr/>
            </p:nvSpPr>
            <p:spPr>
              <a:xfrm>
                <a:off x="2971800" y="5186775"/>
                <a:ext cx="4171950" cy="5143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5F9AA56-56FC-7911-972D-7D61A08C7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186775"/>
                <a:ext cx="4171950" cy="5143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6410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C63D342-DD8B-5447-1EB3-029CDC3FA735}"/>
                  </a:ext>
                </a:extLst>
              </p:cNvPr>
              <p:cNvSpPr/>
              <p:nvPr/>
            </p:nvSpPr>
            <p:spPr>
              <a:xfrm>
                <a:off x="8640958" y="2364319"/>
                <a:ext cx="3186111" cy="171411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for case E,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the maximum value</a:t>
                </a:r>
              </a:p>
              <a:p>
                <a:pPr algn="ctr"/>
                <a:r>
                  <a:rPr lang="en-US" altLang="ko-KR" dirty="0"/>
                  <a:t>of any alignment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</a:t>
                </a:r>
              </a:p>
              <a:p>
                <a:pPr algn="ctr"/>
                <a:r>
                  <a:rPr lang="en-US" altLang="ko-KR" dirty="0"/>
                  <a:t>case F, G respectively.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C63D342-DD8B-5447-1EB3-029CDC3FA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58" y="2364319"/>
                <a:ext cx="3186111" cy="1714111"/>
              </a:xfrm>
              <a:prstGeom prst="rect">
                <a:avLst/>
              </a:prstGeom>
              <a:blipFill>
                <a:blip r:embed="rId2"/>
                <a:stretch>
                  <a:fillRect r="-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3CC646F-11BC-D27C-4EDB-6108D0790F6C}"/>
                  </a:ext>
                </a:extLst>
              </p:cNvPr>
              <p:cNvSpPr/>
              <p:nvPr/>
            </p:nvSpPr>
            <p:spPr>
              <a:xfrm>
                <a:off x="8640958" y="4078432"/>
                <a:ext cx="3186111" cy="1246056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3CC646F-11BC-D27C-4EDB-6108D0790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58" y="4078432"/>
                <a:ext cx="3186111" cy="1246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4856E6E-6F3B-E1BF-F0BE-0C7C5EA16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97" y="1373684"/>
            <a:ext cx="5200303" cy="740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FA0BEF4-E65B-4FAD-BA24-8BF0E330D971}"/>
                  </a:ext>
                </a:extLst>
              </p:cNvPr>
              <p:cNvSpPr/>
              <p:nvPr/>
            </p:nvSpPr>
            <p:spPr>
              <a:xfrm>
                <a:off x="2971800" y="2107143"/>
                <a:ext cx="4171950" cy="5143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FA0BEF4-E65B-4FAD-BA24-8BF0E330D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107143"/>
                <a:ext cx="4171950" cy="514351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BEDD3B07-40BB-EDFA-50E1-07106B66C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0" y="2892431"/>
            <a:ext cx="5200303" cy="662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6821965-4D44-51F7-2C10-25657914EC4C}"/>
                  </a:ext>
                </a:extLst>
              </p:cNvPr>
              <p:cNvSpPr/>
              <p:nvPr/>
            </p:nvSpPr>
            <p:spPr>
              <a:xfrm>
                <a:off x="2971800" y="3590554"/>
                <a:ext cx="4171950" cy="5143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6821965-4D44-51F7-2C10-25657914E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90554"/>
                <a:ext cx="4171950" cy="5143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DB0ED73-87B0-81C4-6565-9E6576F78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550" y="4524133"/>
            <a:ext cx="5142681" cy="662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5F9AA56-56FC-7911-972D-7D61A08C7BE9}"/>
                  </a:ext>
                </a:extLst>
              </p:cNvPr>
              <p:cNvSpPr/>
              <p:nvPr/>
            </p:nvSpPr>
            <p:spPr>
              <a:xfrm>
                <a:off x="2971800" y="5186775"/>
                <a:ext cx="4171950" cy="5143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5F9AA56-56FC-7911-972D-7D61A08C7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186775"/>
                <a:ext cx="4171950" cy="5143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/>
              <p:nvPr/>
            </p:nvSpPr>
            <p:spPr>
              <a:xfrm>
                <a:off x="8324850" y="495234"/>
                <a:ext cx="3314700" cy="1246056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495234"/>
                <a:ext cx="3314700" cy="1246056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8C068F-42BC-525F-D5E2-37A283F56575}"/>
              </a:ext>
            </a:extLst>
          </p:cNvPr>
          <p:cNvSpPr txBox="1"/>
          <p:nvPr/>
        </p:nvSpPr>
        <p:spPr>
          <a:xfrm>
            <a:off x="9774432" y="1741289"/>
            <a:ext cx="2052637" cy="36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Base condition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99B65-7BE2-5B16-422A-B776F7CD19B5}"/>
              </a:ext>
            </a:extLst>
          </p:cNvPr>
          <p:cNvSpPr txBox="1"/>
          <p:nvPr/>
        </p:nvSpPr>
        <p:spPr>
          <a:xfrm>
            <a:off x="8640958" y="5655753"/>
            <a:ext cx="299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▶ </a:t>
            </a:r>
            <a:r>
              <a:rPr lang="en-US" altLang="ko-KR" dirty="0">
                <a:solidFill>
                  <a:srgbClr val="FF0000"/>
                </a:solidFill>
              </a:rPr>
              <a:t>Let’s see the example!</a:t>
            </a:r>
          </a:p>
        </p:txBody>
      </p:sp>
    </p:spTree>
    <p:extLst>
      <p:ext uri="{BB962C8B-B14F-4D97-AF65-F5344CB8AC3E}">
        <p14:creationId xmlns:p14="http://schemas.microsoft.com/office/powerpoint/2010/main" val="31290385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C63D342-DD8B-5447-1EB3-029CDC3FA735}"/>
                  </a:ext>
                </a:extLst>
              </p:cNvPr>
              <p:cNvSpPr/>
              <p:nvPr/>
            </p:nvSpPr>
            <p:spPr>
              <a:xfrm>
                <a:off x="7467600" y="2324579"/>
                <a:ext cx="4171950" cy="365125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C63D342-DD8B-5447-1EB3-029CDC3FA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324579"/>
                <a:ext cx="4171950" cy="36512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/>
              <p:nvPr/>
            </p:nvSpPr>
            <p:spPr>
              <a:xfrm>
                <a:off x="8324850" y="495234"/>
                <a:ext cx="3314700" cy="1246056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495234"/>
                <a:ext cx="3314700" cy="1246056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8C068F-42BC-525F-D5E2-37A283F56575}"/>
              </a:ext>
            </a:extLst>
          </p:cNvPr>
          <p:cNvSpPr txBox="1"/>
          <p:nvPr/>
        </p:nvSpPr>
        <p:spPr>
          <a:xfrm>
            <a:off x="9774432" y="1741289"/>
            <a:ext cx="2052637" cy="36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Base condition</a:t>
            </a:r>
            <a:endParaRPr lang="ko-KR" altLang="en-US" dirty="0"/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12F1A0F-9201-D0DA-13A0-82E30FDAAE80}"/>
              </a:ext>
            </a:extLst>
          </p:cNvPr>
          <p:cNvGraphicFramePr>
            <a:graphicFrameLocks noGrp="1"/>
          </p:cNvGraphicFramePr>
          <p:nvPr/>
        </p:nvGraphicFramePr>
        <p:xfrm>
          <a:off x="7737130" y="2907141"/>
          <a:ext cx="3902420" cy="3424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484">
                  <a:extLst>
                    <a:ext uri="{9D8B030D-6E8A-4147-A177-3AD203B41FA5}">
                      <a16:colId xmlns:a16="http://schemas.microsoft.com/office/drawing/2014/main" val="3201747574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169056427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3611434393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764730691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472362086"/>
                    </a:ext>
                  </a:extLst>
                </a:gridCol>
              </a:tblGrid>
              <a:tr h="684833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a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b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c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_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403715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a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2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-3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-2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4942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b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-4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26943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c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25767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_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0746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1CF6C5-F331-24C2-406E-F07116443687}"/>
              </a:ext>
            </a:extLst>
          </p:cNvPr>
          <p:cNvSpPr/>
          <p:nvPr/>
        </p:nvSpPr>
        <p:spPr>
          <a:xfrm>
            <a:off x="7722842" y="2799097"/>
            <a:ext cx="1564033" cy="2441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/>
              </a:rPr>
              <a:t>Scoring Scheme</a:t>
            </a:r>
            <a:endParaRPr lang="ko-KR" altLang="en-US" sz="1400" dirty="0">
              <a:ln w="0"/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4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8668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12F1A0F-9201-D0DA-13A0-82E30FDAAE80}"/>
              </a:ext>
            </a:extLst>
          </p:cNvPr>
          <p:cNvGraphicFramePr>
            <a:graphicFrameLocks noGrp="1"/>
          </p:cNvGraphicFramePr>
          <p:nvPr/>
        </p:nvGraphicFramePr>
        <p:xfrm>
          <a:off x="7737130" y="2907141"/>
          <a:ext cx="3902420" cy="3424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484">
                  <a:extLst>
                    <a:ext uri="{9D8B030D-6E8A-4147-A177-3AD203B41FA5}">
                      <a16:colId xmlns:a16="http://schemas.microsoft.com/office/drawing/2014/main" val="3201747574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169056427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3611434393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764730691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472362086"/>
                    </a:ext>
                  </a:extLst>
                </a:gridCol>
              </a:tblGrid>
              <a:tr h="684833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a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b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c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_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403715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a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2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-3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-2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4942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b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-4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26943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c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25767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_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0746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1CF6C5-F331-24C2-406E-F07116443687}"/>
              </a:ext>
            </a:extLst>
          </p:cNvPr>
          <p:cNvSpPr/>
          <p:nvPr/>
        </p:nvSpPr>
        <p:spPr>
          <a:xfrm>
            <a:off x="7722842" y="2799097"/>
            <a:ext cx="1564033" cy="2441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/>
              </a:rPr>
              <a:t>Scoring Scheme</a:t>
            </a:r>
            <a:endParaRPr lang="ko-KR" altLang="en-US" sz="1400" dirty="0">
              <a:ln w="0"/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3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51529D-4864-686F-C7A1-03A6E75F7C18}"/>
                  </a:ext>
                </a:extLst>
              </p:cNvPr>
              <p:cNvSpPr/>
              <p:nvPr/>
            </p:nvSpPr>
            <p:spPr>
              <a:xfrm>
                <a:off x="6096000" y="4321676"/>
                <a:ext cx="3737208" cy="9219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−6−2=8</m:t>
                    </m:r>
                  </m:oMath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51529D-4864-686F-C7A1-03A6E75F7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21676"/>
                <a:ext cx="3737208" cy="92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6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9BD8EAD-F143-9458-40A4-86D35E08DEAD}"/>
                  </a:ext>
                </a:extLst>
              </p:cNvPr>
              <p:cNvSpPr/>
              <p:nvPr/>
            </p:nvSpPr>
            <p:spPr>
              <a:xfrm>
                <a:off x="928724" y="1612900"/>
                <a:ext cx="8343864" cy="16637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Given two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find substrings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whose similarity is maximum over all pairs of substrings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9BD8EAD-F143-9458-40A4-86D35E08D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4" y="1612900"/>
                <a:ext cx="8343864" cy="1663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6C988F7B-2DF9-C798-0B15-2C6EB79A202C}"/>
              </a:ext>
            </a:extLst>
          </p:cNvPr>
          <p:cNvSpPr/>
          <p:nvPr/>
        </p:nvSpPr>
        <p:spPr>
          <a:xfrm>
            <a:off x="925550" y="1319011"/>
            <a:ext cx="1425574" cy="293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3B38470-1724-BDB2-DBF3-3E28E10EABAB}"/>
                  </a:ext>
                </a:extLst>
              </p:cNvPr>
              <p:cNvSpPr/>
              <p:nvPr/>
            </p:nvSpPr>
            <p:spPr>
              <a:xfrm>
                <a:off x="925550" y="3276600"/>
                <a:ext cx="8343864" cy="1023938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3B38470-1724-BDB2-DBF3-3E28E10EA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276600"/>
                <a:ext cx="8343864" cy="102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138585D6-5A95-EF50-8868-452E118F8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727331"/>
                  </p:ext>
                </p:extLst>
              </p:nvPr>
            </p:nvGraphicFramePr>
            <p:xfrm>
              <a:off x="925550" y="562483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4">
                <a:extLst>
                  <a:ext uri="{FF2B5EF4-FFF2-40B4-BE49-F238E27FC236}">
                    <a16:creationId xmlns:a16="http://schemas.microsoft.com/office/drawing/2014/main" id="{138585D6-5A95-EF50-8868-452E118F8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727331"/>
                  </p:ext>
                </p:extLst>
              </p:nvPr>
            </p:nvGraphicFramePr>
            <p:xfrm>
              <a:off x="925550" y="562483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8197" r="-8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26" t="-110000" r="-80555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2857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3520219-EB78-D855-9C7E-EDCFACF36BFB}"/>
                  </a:ext>
                </a:extLst>
              </p:cNvPr>
              <p:cNvSpPr/>
              <p:nvPr/>
            </p:nvSpPr>
            <p:spPr>
              <a:xfrm>
                <a:off x="8386763" y="4865077"/>
                <a:ext cx="2879687" cy="124936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‘cur’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‘cur’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3520219-EB78-D855-9C7E-EDCFACF36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763" y="4865077"/>
                <a:ext cx="2879687" cy="1249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814CE54-FFAA-BC90-EF8D-1FEC9DD6EE85}"/>
                  </a:ext>
                </a:extLst>
              </p:cNvPr>
              <p:cNvSpPr/>
              <p:nvPr/>
            </p:nvSpPr>
            <p:spPr>
              <a:xfrm>
                <a:off x="925550" y="4813501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‘security’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‘curry</a:t>
                </a:r>
                <a:r>
                  <a:rPr lang="en-US" altLang="ko-KR" dirty="0"/>
                  <a:t>’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814CE54-FFAA-BC90-EF8D-1FEC9DD6E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4813501"/>
                <a:ext cx="2574889" cy="751220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8402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3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51529D-4864-686F-C7A1-03A6E75F7C18}"/>
                  </a:ext>
                </a:extLst>
              </p:cNvPr>
              <p:cNvSpPr/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⁡[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(2−1)]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51529D-4864-686F-C7A1-03A6E75F7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BC5FE1-106C-CB5C-6EFB-F1FB6B938936}"/>
                  </a:ext>
                </a:extLst>
              </p:cNvPr>
              <p:cNvSpPr/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=−6−12=−18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BC5FE1-106C-CB5C-6EFB-F1FB6B938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7778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3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51529D-4864-686F-C7A1-03A6E75F7C18}"/>
                  </a:ext>
                </a:extLst>
              </p:cNvPr>
              <p:cNvSpPr/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⁡[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(2−1)]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51529D-4864-686F-C7A1-03A6E75F7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BC5FE1-106C-CB5C-6EFB-F1FB6B938936}"/>
                  </a:ext>
                </a:extLst>
              </p:cNvPr>
              <p:cNvSpPr/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=−6−12=−18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BC5FE1-106C-CB5C-6EFB-F1FB6B938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372C2F0-05D8-4090-D269-8793749DA48B}"/>
                  </a:ext>
                </a:extLst>
              </p:cNvPr>
              <p:cNvSpPr/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372C2F0-05D8-4090-D269-8793749DA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1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3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51529D-4864-686F-C7A1-03A6E75F7C18}"/>
                  </a:ext>
                </a:extLst>
              </p:cNvPr>
              <p:cNvSpPr/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51529D-4864-686F-C7A1-03A6E75F7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BC5FE1-106C-CB5C-6EFB-F1FB6B938936}"/>
                  </a:ext>
                </a:extLst>
              </p:cNvPr>
              <p:cNvSpPr/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=12−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BC5FE1-106C-CB5C-6EFB-F1FB6B938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373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15D757E-32C1-DFD2-6880-F711E4E10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3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51529D-4864-686F-C7A1-03A6E75F7C18}"/>
                  </a:ext>
                </a:extLst>
              </p:cNvPr>
              <p:cNvSpPr/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951529D-4864-686F-C7A1-03A6E75F7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BC5FE1-106C-CB5C-6EFB-F1FB6B938936}"/>
                  </a:ext>
                </a:extLst>
              </p:cNvPr>
              <p:cNvSpPr/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=12−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BC5FE1-106C-CB5C-6EFB-F1FB6B938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1DE1F7-81B4-2693-6CF0-2577EF99AE39}"/>
                  </a:ext>
                </a:extLst>
              </p:cNvPr>
              <p:cNvSpPr/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1DE1F7-81B4-2693-6CF0-2577EF99A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9363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12F1A0F-9201-D0DA-13A0-82E30FDAAE80}"/>
              </a:ext>
            </a:extLst>
          </p:cNvPr>
          <p:cNvGraphicFramePr>
            <a:graphicFrameLocks noGrp="1"/>
          </p:cNvGraphicFramePr>
          <p:nvPr/>
        </p:nvGraphicFramePr>
        <p:xfrm>
          <a:off x="7737130" y="2907141"/>
          <a:ext cx="3902420" cy="3424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484">
                  <a:extLst>
                    <a:ext uri="{9D8B030D-6E8A-4147-A177-3AD203B41FA5}">
                      <a16:colId xmlns:a16="http://schemas.microsoft.com/office/drawing/2014/main" val="3201747574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169056427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3611434393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764730691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472362086"/>
                    </a:ext>
                  </a:extLst>
                </a:gridCol>
              </a:tblGrid>
              <a:tr h="684833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a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b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c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_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403715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a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2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-3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-2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4942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b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-4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26943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c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25767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_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0746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1CF6C5-F331-24C2-406E-F07116443687}"/>
              </a:ext>
            </a:extLst>
          </p:cNvPr>
          <p:cNvSpPr/>
          <p:nvPr/>
        </p:nvSpPr>
        <p:spPr>
          <a:xfrm>
            <a:off x="7722842" y="2799097"/>
            <a:ext cx="1564033" cy="2441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/>
              </a:rPr>
              <a:t>Scoring Scheme</a:t>
            </a:r>
            <a:endParaRPr lang="ko-KR" altLang="en-US" sz="1400" dirty="0">
              <a:ln w="0"/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2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CF181E7-AEDB-3C6C-D095-3A3906BE53E9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CF181E7-AEDB-3C6C-D095-3A3906BE5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183CFD7-DAEF-9DFE-A5AB-25C729837032}"/>
                  </a:ext>
                </a:extLst>
              </p:cNvPr>
              <p:cNvSpPr/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183CFD7-DAEF-9DFE-A5AB-25C729837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38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12F1A0F-9201-D0DA-13A0-82E30FDAAE80}"/>
              </a:ext>
            </a:extLst>
          </p:cNvPr>
          <p:cNvGraphicFramePr>
            <a:graphicFrameLocks noGrp="1"/>
          </p:cNvGraphicFramePr>
          <p:nvPr/>
        </p:nvGraphicFramePr>
        <p:xfrm>
          <a:off x="7737130" y="2907141"/>
          <a:ext cx="3902420" cy="3424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484">
                  <a:extLst>
                    <a:ext uri="{9D8B030D-6E8A-4147-A177-3AD203B41FA5}">
                      <a16:colId xmlns:a16="http://schemas.microsoft.com/office/drawing/2014/main" val="3201747574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169056427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3611434393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764730691"/>
                    </a:ext>
                  </a:extLst>
                </a:gridCol>
                <a:gridCol w="780484">
                  <a:extLst>
                    <a:ext uri="{9D8B030D-6E8A-4147-A177-3AD203B41FA5}">
                      <a16:colId xmlns:a16="http://schemas.microsoft.com/office/drawing/2014/main" val="2472362086"/>
                    </a:ext>
                  </a:extLst>
                </a:gridCol>
              </a:tblGrid>
              <a:tr h="684833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a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b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c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_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403715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a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2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-3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-2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74942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b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-4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26943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c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25767"/>
                  </a:ext>
                </a:extLst>
              </a:tr>
              <a:tr h="68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_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0</a:t>
                      </a:r>
                      <a:endParaRPr lang="ko-KR" altLang="en-US" sz="2300" dirty="0"/>
                    </a:p>
                  </a:txBody>
                  <a:tcPr marL="117271" marR="117271" marT="58635" marB="58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0746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1CF6C5-F331-24C2-406E-F07116443687}"/>
              </a:ext>
            </a:extLst>
          </p:cNvPr>
          <p:cNvSpPr/>
          <p:nvPr/>
        </p:nvSpPr>
        <p:spPr>
          <a:xfrm>
            <a:off x="7722842" y="2799097"/>
            <a:ext cx="1564033" cy="2441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/>
              </a:rPr>
              <a:t>Scoring Scheme</a:t>
            </a:r>
            <a:endParaRPr lang="ko-KR" altLang="en-US" sz="1400" dirty="0">
              <a:ln w="0"/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2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CCA95C4-002B-2D36-E82B-598A56FF45D0}"/>
                  </a:ext>
                </a:extLst>
              </p:cNvPr>
              <p:cNvSpPr/>
              <p:nvPr/>
            </p:nvSpPr>
            <p:spPr>
              <a:xfrm>
                <a:off x="6100763" y="4462885"/>
                <a:ext cx="3737208" cy="1433243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=3+2=5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CCA95C4-002B-2D36-E82B-598A56FF4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763" y="4462885"/>
                <a:ext cx="3737208" cy="1433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A4713529-D0AA-7C58-3533-25290CDB057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8633" y="3958337"/>
              <a:ext cx="3770313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56771">
                      <a:extLst>
                        <a:ext uri="{9D8B030D-6E8A-4147-A177-3AD203B41FA5}">
                          <a16:colId xmlns:a16="http://schemas.microsoft.com/office/drawing/2014/main" val="1797896253"/>
                        </a:ext>
                      </a:extLst>
                    </a:gridCol>
                    <a:gridCol w="1256771">
                      <a:extLst>
                        <a:ext uri="{9D8B030D-6E8A-4147-A177-3AD203B41FA5}">
                          <a16:colId xmlns:a16="http://schemas.microsoft.com/office/drawing/2014/main" val="3060925154"/>
                        </a:ext>
                      </a:extLst>
                    </a:gridCol>
                    <a:gridCol w="1256771">
                      <a:extLst>
                        <a:ext uri="{9D8B030D-6E8A-4147-A177-3AD203B41FA5}">
                          <a16:colId xmlns:a16="http://schemas.microsoft.com/office/drawing/2014/main" val="3819071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990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719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A4713529-D0AA-7C58-3533-25290CDB05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891163"/>
                  </p:ext>
                </p:extLst>
              </p:nvPr>
            </p:nvGraphicFramePr>
            <p:xfrm>
              <a:off x="3148633" y="3958337"/>
              <a:ext cx="3770313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56771">
                      <a:extLst>
                        <a:ext uri="{9D8B030D-6E8A-4147-A177-3AD203B41FA5}">
                          <a16:colId xmlns:a16="http://schemas.microsoft.com/office/drawing/2014/main" val="1797896253"/>
                        </a:ext>
                      </a:extLst>
                    </a:gridCol>
                    <a:gridCol w="1256771">
                      <a:extLst>
                        <a:ext uri="{9D8B030D-6E8A-4147-A177-3AD203B41FA5}">
                          <a16:colId xmlns:a16="http://schemas.microsoft.com/office/drawing/2014/main" val="3060925154"/>
                        </a:ext>
                      </a:extLst>
                    </a:gridCol>
                    <a:gridCol w="1256771">
                      <a:extLst>
                        <a:ext uri="{9D8B030D-6E8A-4147-A177-3AD203B41FA5}">
                          <a16:colId xmlns:a16="http://schemas.microsoft.com/office/drawing/2014/main" val="3819071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5" t="-8065" r="-20194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971" t="-8065" r="-1456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990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5" t="-109836" r="-20194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971" t="-109836" r="-14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719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9286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2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A8FEB61-2F71-4743-72A3-8897653426AE}"/>
                  </a:ext>
                </a:extLst>
              </p:cNvPr>
              <p:cNvSpPr/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⁡[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(2−1)]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A8FEB61-2F71-4743-72A3-889765342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C0E03B3-7633-EBC3-885F-49EC1BE444E3}"/>
                  </a:ext>
                </a:extLst>
              </p:cNvPr>
              <p:cNvSpPr/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=12−12=0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=18−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C0E03B3-7633-EBC3-885F-49EC1BE44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351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2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A8FEB61-2F71-4743-72A3-8897653426AE}"/>
                  </a:ext>
                </a:extLst>
              </p:cNvPr>
              <p:cNvSpPr/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⁡[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(2−1)]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A8FEB61-2F71-4743-72A3-889765342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C0E03B3-7633-EBC3-885F-49EC1BE444E3}"/>
                  </a:ext>
                </a:extLst>
              </p:cNvPr>
              <p:cNvSpPr/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=12−12=0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=18−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C0E03B3-7633-EBC3-885F-49EC1BE44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8194ED-22AA-F59C-4CDA-4119B16D7AFC}"/>
                  </a:ext>
                </a:extLst>
              </p:cNvPr>
              <p:cNvSpPr/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8194ED-22AA-F59C-4CDA-4119B16D7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A4C9B01A-7DCB-F295-5FA0-BC04666EB0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75956" y="3337126"/>
              <a:ext cx="377031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4063">
                      <a:extLst>
                        <a:ext uri="{9D8B030D-6E8A-4147-A177-3AD203B41FA5}">
                          <a16:colId xmlns:a16="http://schemas.microsoft.com/office/drawing/2014/main" val="1797896253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3060925154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199413479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2497499772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3819071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990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719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A4C9B01A-7DCB-F295-5FA0-BC04666EB0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1677244"/>
                  </p:ext>
                </p:extLst>
              </p:nvPr>
            </p:nvGraphicFramePr>
            <p:xfrm>
              <a:off x="4475956" y="3337126"/>
              <a:ext cx="377031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4063">
                      <a:extLst>
                        <a:ext uri="{9D8B030D-6E8A-4147-A177-3AD203B41FA5}">
                          <a16:colId xmlns:a16="http://schemas.microsoft.com/office/drawing/2014/main" val="1797896253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3060925154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199413479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2497499772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3819071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6" t="-8065" r="-40080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39" t="-8065" r="-20325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8065" r="-1613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990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6" t="-109836" r="-4008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09836" r="-16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719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83700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2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A8FEB61-2F71-4743-72A3-8897653426AE}"/>
                  </a:ext>
                </a:extLst>
              </p:cNvPr>
              <p:cNvSpPr/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⁡[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(2−1)]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A8FEB61-2F71-4743-72A3-889765342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C0E03B3-7633-EBC3-885F-49EC1BE444E3}"/>
                  </a:ext>
                </a:extLst>
              </p:cNvPr>
              <p:cNvSpPr/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=12−12=0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=18−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C0E03B3-7633-EBC3-885F-49EC1BE44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070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2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A8FEB61-2F71-4743-72A3-8897653426AE}"/>
                  </a:ext>
                </a:extLst>
              </p:cNvPr>
              <p:cNvSpPr/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⁡[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(2−1)]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A8FEB61-2F71-4743-72A3-889765342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2862453"/>
                <a:ext cx="4419600" cy="975025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C0E03B3-7633-EBC3-885F-49EC1BE444E3}"/>
                  </a:ext>
                </a:extLst>
              </p:cNvPr>
              <p:cNvSpPr/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=12−12=0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=18−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C0E03B3-7633-EBC3-885F-49EC1BE44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0" y="4000691"/>
                <a:ext cx="4419600" cy="1952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EF7A6BA-5EBC-DFB6-DFBA-A20979EF3831}"/>
                  </a:ext>
                </a:extLst>
              </p:cNvPr>
              <p:cNvSpPr/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EF7A6BA-5EBC-DFB6-DFBA-A20979EF3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43437384-8F79-0F30-09F4-2C9B8311FB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75956" y="3337126"/>
              <a:ext cx="377031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4063">
                      <a:extLst>
                        <a:ext uri="{9D8B030D-6E8A-4147-A177-3AD203B41FA5}">
                          <a16:colId xmlns:a16="http://schemas.microsoft.com/office/drawing/2014/main" val="1797896253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3060925154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199413479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2497499772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3819071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990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lit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719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2">
                <a:extLst>
                  <a:ext uri="{FF2B5EF4-FFF2-40B4-BE49-F238E27FC236}">
                    <a16:creationId xmlns:a16="http://schemas.microsoft.com/office/drawing/2014/main" id="{43437384-8F79-0F30-09F4-2C9B8311FB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235280"/>
                  </p:ext>
                </p:extLst>
              </p:nvPr>
            </p:nvGraphicFramePr>
            <p:xfrm>
              <a:off x="4475956" y="3337126"/>
              <a:ext cx="3770315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54063">
                      <a:extLst>
                        <a:ext uri="{9D8B030D-6E8A-4147-A177-3AD203B41FA5}">
                          <a16:colId xmlns:a16="http://schemas.microsoft.com/office/drawing/2014/main" val="1797896253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3060925154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199413479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2497499772"/>
                        </a:ext>
                      </a:extLst>
                    </a:gridCol>
                    <a:gridCol w="754063">
                      <a:extLst>
                        <a:ext uri="{9D8B030D-6E8A-4147-A177-3AD203B41FA5}">
                          <a16:colId xmlns:a16="http://schemas.microsoft.com/office/drawing/2014/main" val="3819071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6" t="-8065" r="-40080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8065" r="-1613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990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06" t="-109836" r="-4008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2439" t="-109836" r="-20325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...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0000" t="-109836" r="-16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7195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140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67135" y="4234147"/>
            <a:ext cx="1847461" cy="45915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/>
              <p:nvPr/>
            </p:nvSpPr>
            <p:spPr>
              <a:xfrm>
                <a:off x="925549" y="1081753"/>
                <a:ext cx="996152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According to scoring scheme,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will be defined differently.</a:t>
                </a:r>
              </a:p>
              <a:p>
                <a:r>
                  <a:rPr lang="en-US" altLang="ko-KR" dirty="0"/>
                  <a:t>    so, local alignment problem is to find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that corresponds to the special objective we intend.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081753"/>
                <a:ext cx="9961526" cy="646331"/>
              </a:xfrm>
              <a:prstGeom prst="rect">
                <a:avLst/>
              </a:prstGeom>
              <a:blipFill>
                <a:blip r:embed="rId2"/>
                <a:stretch>
                  <a:fillRect l="-551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3B2F034C-1644-E451-79D1-D1E805D0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920930"/>
                  </p:ext>
                </p:extLst>
              </p:nvPr>
            </p:nvGraphicFramePr>
            <p:xfrm>
              <a:off x="925549" y="342900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3B2F034C-1644-E451-79D1-D1E805D0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920930"/>
                  </p:ext>
                </p:extLst>
              </p:nvPr>
            </p:nvGraphicFramePr>
            <p:xfrm>
              <a:off x="925549" y="342900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26" t="-8197" r="-80555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26" t="-110000" r="-80555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9F397A-2BDB-6B21-310C-3846A23D42A8}"/>
                  </a:ext>
                </a:extLst>
              </p:cNvPr>
              <p:cNvSpPr/>
              <p:nvPr/>
            </p:nvSpPr>
            <p:spPr>
              <a:xfrm>
                <a:off x="925549" y="2515537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‘security’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</a:t>
                </a:r>
                <a:r>
                  <a:rPr lang="en-US" altLang="ko-KR" dirty="0" err="1"/>
                  <a:t>chickencurry</a:t>
                </a:r>
                <a:r>
                  <a:rPr lang="en-US" altLang="ko-KR" dirty="0"/>
                  <a:t>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9F397A-2BDB-6B21-310C-3846A23D4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2515537"/>
                <a:ext cx="2574889" cy="751220"/>
              </a:xfrm>
              <a:prstGeom prst="rect">
                <a:avLst/>
              </a:prstGeom>
              <a:blipFill>
                <a:blip r:embed="rId4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6D52D00-AFD8-056A-18CB-BCB36041A870}"/>
                  </a:ext>
                </a:extLst>
              </p:cNvPr>
              <p:cNvSpPr/>
              <p:nvPr/>
            </p:nvSpPr>
            <p:spPr>
              <a:xfrm>
                <a:off x="3894865" y="5110216"/>
                <a:ext cx="4722777" cy="75122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 can extract different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pPr algn="ctr"/>
                <a:r>
                  <a:rPr lang="en-US" altLang="ko-KR" dirty="0"/>
                  <a:t>according to different scoring scheme.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6D52D00-AFD8-056A-18CB-BCB36041A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65" y="5110216"/>
                <a:ext cx="4722777" cy="751220"/>
              </a:xfrm>
              <a:prstGeom prst="rect">
                <a:avLst/>
              </a:prstGeom>
              <a:blipFill>
                <a:blip r:embed="rId5"/>
                <a:stretch>
                  <a:fillRect b="-39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3041779" y="4262142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8252" y="4262142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74725" y="4263339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553" y="4262142"/>
            <a:ext cx="435871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3026" y="4262142"/>
            <a:ext cx="422541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23493" y="4262142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1313" y="4262141"/>
            <a:ext cx="422541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7509" y="4262140"/>
            <a:ext cx="422541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5004" y="4262140"/>
            <a:ext cx="2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68816" y="4279056"/>
            <a:ext cx="2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520219-EB78-D855-9C7E-EDCFACF36BFB}"/>
                  </a:ext>
                </a:extLst>
              </p:cNvPr>
              <p:cNvSpPr/>
              <p:nvPr/>
            </p:nvSpPr>
            <p:spPr>
              <a:xfrm>
                <a:off x="6964644" y="3147095"/>
                <a:ext cx="2879687" cy="124936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‘cur’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‘cur’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520219-EB78-D855-9C7E-EDCFACF36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44" y="3147095"/>
                <a:ext cx="2879687" cy="1249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6713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C98DCAB-80E2-1539-66AB-B7A03E1A1D5A}"/>
              </a:ext>
            </a:extLst>
          </p:cNvPr>
          <p:cNvGraphicFramePr>
            <a:graphicFrameLocks noGrp="1"/>
          </p:cNvGraphicFramePr>
          <p:nvPr/>
        </p:nvGraphicFramePr>
        <p:xfrm>
          <a:off x="364931" y="1032908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12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-18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-30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/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DA57CB-F580-B1E3-B748-59AA2D9C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2" y="5409840"/>
                <a:ext cx="2567278" cy="378245"/>
              </a:xfrm>
              <a:prstGeom prst="rect">
                <a:avLst/>
              </a:prstGeom>
              <a:blipFill>
                <a:blip r:embed="rId2"/>
                <a:stretch>
                  <a:fillRect l="-2138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/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695E2C-9553-DA7E-AEA7-5A1B091C2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1" y="483830"/>
                <a:ext cx="4419599" cy="2090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7E04EDB-A1D4-2615-9100-D9DE754E18A1}"/>
                  </a:ext>
                </a:extLst>
              </p:cNvPr>
              <p:cNvSpPr/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7E04EDB-A1D4-2615-9100-D9DE754E1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61" y="4283368"/>
                <a:ext cx="3737208" cy="92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B35A2FE-663A-80E2-4699-149C4442D4E6}"/>
              </a:ext>
            </a:extLst>
          </p:cNvPr>
          <p:cNvSpPr txBox="1"/>
          <p:nvPr/>
        </p:nvSpPr>
        <p:spPr>
          <a:xfrm>
            <a:off x="7219950" y="3019061"/>
            <a:ext cx="441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rgbClr val="FF0000"/>
                </a:solidFill>
              </a:rPr>
              <a:t>Then, fill the table in a same method 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113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351461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Assuming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the recurrences can be evaluated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351461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116464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11.8.1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930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351461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Assuming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the recurrences can be evaluated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351461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116464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11.8.1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1051B-8A99-4742-BB03-4D6EEE0B46DB}"/>
                  </a:ext>
                </a:extLst>
              </p:cNvPr>
              <p:cNvSpPr txBox="1"/>
              <p:nvPr/>
            </p:nvSpPr>
            <p:spPr>
              <a:xfrm>
                <a:off x="925550" y="2690336"/>
                <a:ext cx="107310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Arbitrary gap weights :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dirty="0"/>
                  <a:t> cells in a table.</a:t>
                </a:r>
              </a:p>
              <a:p>
                <a:r>
                  <a:rPr lang="en-US" altLang="ko-KR" dirty="0"/>
                  <a:t>    Filling the cell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1051B-8A99-4742-BB03-4D6EEE0B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690336"/>
                <a:ext cx="10731064" cy="646331"/>
              </a:xfrm>
              <a:prstGeom prst="rect">
                <a:avLst/>
              </a:prstGeom>
              <a:blipFill>
                <a:blip r:embed="rId3"/>
                <a:stretch>
                  <a:fillRect l="-511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6CFC154-9DFD-80DF-F9A0-A106800C1195}"/>
                  </a:ext>
                </a:extLst>
              </p:cNvPr>
              <p:cNvSpPr/>
              <p:nvPr/>
            </p:nvSpPr>
            <p:spPr>
              <a:xfrm>
                <a:off x="925550" y="3429000"/>
                <a:ext cx="5632413" cy="207753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To evaluate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we have to examine one cell,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every cell in table, time for computing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6CFC154-9DFD-80DF-F9A0-A106800C1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29000"/>
                <a:ext cx="5632413" cy="2077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2FF1B08-8701-3AC1-2A26-878ACA0F4309}"/>
                  </a:ext>
                </a:extLst>
              </p:cNvPr>
              <p:cNvSpPr/>
              <p:nvPr/>
            </p:nvSpPr>
            <p:spPr>
              <a:xfrm>
                <a:off x="6858000" y="3429000"/>
                <a:ext cx="4171950" cy="51435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2FF1B08-8701-3AC1-2A26-878ACA0F4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429000"/>
                <a:ext cx="4171950" cy="5143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4875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351461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Assuming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the recurrences can be evaluated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351461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116464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11.8.1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1051B-8A99-4742-BB03-4D6EEE0B46DB}"/>
                  </a:ext>
                </a:extLst>
              </p:cNvPr>
              <p:cNvSpPr txBox="1"/>
              <p:nvPr/>
            </p:nvSpPr>
            <p:spPr>
              <a:xfrm>
                <a:off x="925550" y="2690336"/>
                <a:ext cx="107310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Arbitrary gap weights :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dirty="0"/>
                  <a:t> cells in a table.</a:t>
                </a:r>
              </a:p>
              <a:p>
                <a:r>
                  <a:rPr lang="en-US" altLang="ko-KR" dirty="0"/>
                  <a:t>    Filling the cell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1051B-8A99-4742-BB03-4D6EEE0B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690336"/>
                <a:ext cx="10731064" cy="646331"/>
              </a:xfrm>
              <a:prstGeom prst="rect">
                <a:avLst/>
              </a:prstGeom>
              <a:blipFill>
                <a:blip r:embed="rId3"/>
                <a:stretch>
                  <a:fillRect l="-511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6CFC154-9DFD-80DF-F9A0-A106800C1195}"/>
                  </a:ext>
                </a:extLst>
              </p:cNvPr>
              <p:cNvSpPr/>
              <p:nvPr/>
            </p:nvSpPr>
            <p:spPr>
              <a:xfrm>
                <a:off x="925550" y="3429000"/>
                <a:ext cx="5632413" cy="207753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To evaluate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we have to examine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cells for every row.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every column in table, time for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6CFC154-9DFD-80DF-F9A0-A106800C1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29000"/>
                <a:ext cx="5632413" cy="2077539"/>
              </a:xfrm>
              <a:prstGeom prst="rect">
                <a:avLst/>
              </a:prstGeom>
              <a:blipFill>
                <a:blip r:embed="rId4"/>
                <a:stretch>
                  <a:fillRect l="-2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2FF1B08-8701-3AC1-2A26-878ACA0F4309}"/>
                  </a:ext>
                </a:extLst>
              </p:cNvPr>
              <p:cNvSpPr/>
              <p:nvPr/>
            </p:nvSpPr>
            <p:spPr>
              <a:xfrm>
                <a:off x="6858000" y="3429000"/>
                <a:ext cx="4171950" cy="51435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m:rPr>
                            <m:sty m:val="p"/>
                          </m:rPr>
                          <a:rPr lang="en-US" altLang="ko-KR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lim>
                    </m:limLow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2FF1B08-8701-3AC1-2A26-878ACA0F4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429000"/>
                <a:ext cx="4171950" cy="514351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145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351461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Assuming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the recurrences can be evaluated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351461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116464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11.8.1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1051B-8A99-4742-BB03-4D6EEE0B46DB}"/>
                  </a:ext>
                </a:extLst>
              </p:cNvPr>
              <p:cNvSpPr txBox="1"/>
              <p:nvPr/>
            </p:nvSpPr>
            <p:spPr>
              <a:xfrm>
                <a:off x="925550" y="2690336"/>
                <a:ext cx="107310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Arbitrary gap weights :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dirty="0"/>
                  <a:t> cells in a table.</a:t>
                </a:r>
              </a:p>
              <a:p>
                <a:r>
                  <a:rPr lang="en-US" altLang="ko-KR" dirty="0"/>
                  <a:t>    Filling the cell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1051B-8A99-4742-BB03-4D6EEE0B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690336"/>
                <a:ext cx="10731064" cy="646331"/>
              </a:xfrm>
              <a:prstGeom prst="rect">
                <a:avLst/>
              </a:prstGeom>
              <a:blipFill>
                <a:blip r:embed="rId3"/>
                <a:stretch>
                  <a:fillRect l="-511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6CFC154-9DFD-80DF-F9A0-A106800C1195}"/>
                  </a:ext>
                </a:extLst>
              </p:cNvPr>
              <p:cNvSpPr/>
              <p:nvPr/>
            </p:nvSpPr>
            <p:spPr>
              <a:xfrm>
                <a:off x="925550" y="3429000"/>
                <a:ext cx="5632413" cy="207753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To evaluate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we have to examine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cells for every column.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for every row in table, time for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6CFC154-9DFD-80DF-F9A0-A106800C1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29000"/>
                <a:ext cx="5632413" cy="2077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2FF1B08-8701-3AC1-2A26-878ACA0F4309}"/>
                  </a:ext>
                </a:extLst>
              </p:cNvPr>
              <p:cNvSpPr/>
              <p:nvPr/>
            </p:nvSpPr>
            <p:spPr>
              <a:xfrm>
                <a:off x="6858000" y="3429000"/>
                <a:ext cx="4171950" cy="51435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lim>
                    </m:limLow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dirty="0">
                    <a:ln w="0"/>
                    <a:solidFill>
                      <a:schemeClr val="tx1"/>
                    </a:solidFill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2FF1B08-8701-3AC1-2A26-878ACA0F4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429000"/>
                <a:ext cx="4171950" cy="5143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2110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/>
              <p:nvPr/>
            </p:nvSpPr>
            <p:spPr>
              <a:xfrm>
                <a:off x="925550" y="1351461"/>
                <a:ext cx="6973850" cy="102832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Assuming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the recurrences can be evaluated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049AA34-0A7A-C626-A0D8-BD2740BF5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1351461"/>
                <a:ext cx="6973850" cy="1028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402B1-1629-F144-3423-24F4EFE6AE17}"/>
              </a:ext>
            </a:extLst>
          </p:cNvPr>
          <p:cNvSpPr/>
          <p:nvPr/>
        </p:nvSpPr>
        <p:spPr>
          <a:xfrm>
            <a:off x="925550" y="1116464"/>
            <a:ext cx="1935162" cy="293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11.8.1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1051B-8A99-4742-BB03-4D6EEE0B46DB}"/>
                  </a:ext>
                </a:extLst>
              </p:cNvPr>
              <p:cNvSpPr txBox="1"/>
              <p:nvPr/>
            </p:nvSpPr>
            <p:spPr>
              <a:xfrm>
                <a:off x="925550" y="2690336"/>
                <a:ext cx="107310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Arbitrary gap weights :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dirty="0"/>
                  <a:t> cells in a table.</a:t>
                </a:r>
              </a:p>
              <a:p>
                <a:r>
                  <a:rPr lang="en-US" altLang="ko-KR" dirty="0"/>
                  <a:t>    Filling the cell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1051B-8A99-4742-BB03-4D6EEE0B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2690336"/>
                <a:ext cx="10731064" cy="646331"/>
              </a:xfrm>
              <a:prstGeom prst="rect">
                <a:avLst/>
              </a:prstGeom>
              <a:blipFill>
                <a:blip r:embed="rId3"/>
                <a:stretch>
                  <a:fillRect l="-511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6CFC154-9DFD-80DF-F9A0-A106800C1195}"/>
                  </a:ext>
                </a:extLst>
              </p:cNvPr>
              <p:cNvSpPr/>
              <p:nvPr/>
            </p:nvSpPr>
            <p:spPr>
              <a:xfrm>
                <a:off x="925550" y="3429000"/>
                <a:ext cx="5818150" cy="207753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 for computing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 for computing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 for computing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ln w="0"/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0" dirty="0">
                    <a:ln w="0"/>
                    <a:solidFill>
                      <a:schemeClr val="tx1"/>
                    </a:solidFill>
                  </a:rPr>
                  <a:t>so, time complexity for computing these three values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6CFC154-9DFD-80DF-F9A0-A106800C1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0" y="3429000"/>
                <a:ext cx="5818150" cy="2077539"/>
              </a:xfrm>
              <a:prstGeom prst="rect">
                <a:avLst/>
              </a:prstGeom>
              <a:blipFill>
                <a:blip r:embed="rId4"/>
                <a:stretch>
                  <a:fillRect l="-2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1872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2E11A1-F820-9832-32A4-381A03E8399D}"/>
              </a:ext>
            </a:extLst>
          </p:cNvPr>
          <p:cNvSpPr txBox="1"/>
          <p:nvPr/>
        </p:nvSpPr>
        <p:spPr>
          <a:xfrm>
            <a:off x="925550" y="1077170"/>
            <a:ext cx="9790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Return to affine gap weights : Gap weight are different, according to its length</a:t>
            </a:r>
          </a:p>
          <a:p>
            <a:endParaRPr lang="en-US" altLang="ko-KR" dirty="0"/>
          </a:p>
          <a:p>
            <a:r>
              <a:rPr lang="en-US" altLang="ko-KR" dirty="0"/>
              <a:t>    from now on, we will define affine gap weights through the recurrence relation.</a:t>
            </a:r>
          </a:p>
        </p:txBody>
      </p:sp>
    </p:spTree>
    <p:extLst>
      <p:ext uri="{BB962C8B-B14F-4D97-AF65-F5344CB8AC3E}">
        <p14:creationId xmlns:p14="http://schemas.microsoft.com/office/powerpoint/2010/main" val="36248191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2E11A1-F820-9832-32A4-381A03E8399D}"/>
              </a:ext>
            </a:extLst>
          </p:cNvPr>
          <p:cNvSpPr txBox="1"/>
          <p:nvPr/>
        </p:nvSpPr>
        <p:spPr>
          <a:xfrm>
            <a:off x="925550" y="1077170"/>
            <a:ext cx="9790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Return to affine gap weights : Gap weight are different, according to its length</a:t>
            </a:r>
          </a:p>
          <a:p>
            <a:endParaRPr lang="en-US" altLang="ko-KR" dirty="0"/>
          </a:p>
          <a:p>
            <a:r>
              <a:rPr lang="en-US" altLang="ko-KR" dirty="0"/>
              <a:t>    from now on, we will define affine gap weights through the recurrence relation.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08DA9F-86A6-DBFE-17DA-4BD4E595FC9A}"/>
                  </a:ext>
                </a:extLst>
              </p:cNvPr>
              <p:cNvSpPr/>
              <p:nvPr/>
            </p:nvSpPr>
            <p:spPr>
              <a:xfrm>
                <a:off x="838200" y="2462183"/>
                <a:ext cx="4714875" cy="116205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For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any gaps, weight is measured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08DA9F-86A6-DBFE-17DA-4BD4E595F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62183"/>
                <a:ext cx="4714875" cy="1162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D58E49B-3D9C-6FEA-D473-E1C95874BFD3}"/>
              </a:ext>
            </a:extLst>
          </p:cNvPr>
          <p:cNvSpPr txBox="1"/>
          <p:nvPr/>
        </p:nvSpPr>
        <p:spPr>
          <a:xfrm>
            <a:off x="1462109" y="3651734"/>
            <a:ext cx="4571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q is the number of spaces gap contains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4">
                <a:extLst>
                  <a:ext uri="{FF2B5EF4-FFF2-40B4-BE49-F238E27FC236}">
                    <a16:creationId xmlns:a16="http://schemas.microsoft.com/office/drawing/2014/main" id="{3E267173-8832-0FF7-4008-91E9616A3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33296" y="2489683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5063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88174962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dirty="0"/>
                            <a:t> 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4">
                <a:extLst>
                  <a:ext uri="{FF2B5EF4-FFF2-40B4-BE49-F238E27FC236}">
                    <a16:creationId xmlns:a16="http://schemas.microsoft.com/office/drawing/2014/main" id="{3E267173-8832-0FF7-4008-91E9616A3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324929"/>
                  </p:ext>
                </p:extLst>
              </p:nvPr>
            </p:nvGraphicFramePr>
            <p:xfrm>
              <a:off x="6033296" y="2489683"/>
              <a:ext cx="532050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5063">
                      <a:extLst>
                        <a:ext uri="{9D8B030D-6E8A-4147-A177-3AD203B41FA5}">
                          <a16:colId xmlns:a16="http://schemas.microsoft.com/office/drawing/2014/main" val="3149031528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75999020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528209413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27168437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192021107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88174962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1034384636"/>
                        </a:ext>
                      </a:extLst>
                    </a:gridCol>
                    <a:gridCol w="665063">
                      <a:extLst>
                        <a:ext uri="{9D8B030D-6E8A-4147-A177-3AD203B41FA5}">
                          <a16:colId xmlns:a16="http://schemas.microsoft.com/office/drawing/2014/main" val="3243932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8065" r="-70367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8785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09836" r="-7036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</a:t>
                          </a:r>
                          <a:endParaRPr lang="ko-KR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010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5424ACF-0073-4B66-4B7B-0C1781B005A7}"/>
                  </a:ext>
                </a:extLst>
              </p:cNvPr>
              <p:cNvSpPr/>
              <p:nvPr/>
            </p:nvSpPr>
            <p:spPr>
              <a:xfrm>
                <a:off x="6336110" y="3561401"/>
                <a:ext cx="4714875" cy="1060337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5424ACF-0073-4B66-4B7B-0C1781B00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10" y="3561401"/>
                <a:ext cx="4714875" cy="1060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F0A09E3-2A9C-72EC-DB6B-74C44DAA76E0}"/>
              </a:ext>
            </a:extLst>
          </p:cNvPr>
          <p:cNvSpPr txBox="1"/>
          <p:nvPr/>
        </p:nvSpPr>
        <p:spPr>
          <a:xfrm>
            <a:off x="8098237" y="209285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q=3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A0C7B-F49F-2751-6C1F-0B7EC2E2DCF8}"/>
              </a:ext>
            </a:extLst>
          </p:cNvPr>
          <p:cNvSpPr txBox="1"/>
          <p:nvPr/>
        </p:nvSpPr>
        <p:spPr>
          <a:xfrm>
            <a:off x="10250885" y="207165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q=1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736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2E11A1-F820-9832-32A4-381A03E8399D}"/>
              </a:ext>
            </a:extLst>
          </p:cNvPr>
          <p:cNvSpPr txBox="1"/>
          <p:nvPr/>
        </p:nvSpPr>
        <p:spPr>
          <a:xfrm>
            <a:off x="925550" y="1077170"/>
            <a:ext cx="97900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Return to affine gap weights : Gap weight are different, according to its length</a:t>
            </a:r>
          </a:p>
          <a:p>
            <a:endParaRPr lang="en-US" altLang="ko-KR" dirty="0"/>
          </a:p>
          <a:p>
            <a:r>
              <a:rPr lang="en-US" altLang="ko-KR" dirty="0"/>
              <a:t>    from now on, we will define affine gap weights through the recurrence relation.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Base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08DA9F-86A6-DBFE-17DA-4BD4E595FC9A}"/>
                  </a:ext>
                </a:extLst>
              </p:cNvPr>
              <p:cNvSpPr/>
              <p:nvPr/>
            </p:nvSpPr>
            <p:spPr>
              <a:xfrm>
                <a:off x="3463149" y="2933594"/>
                <a:ext cx="4714875" cy="155268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08DA9F-86A6-DBFE-17DA-4BD4E595F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49" y="2933594"/>
                <a:ext cx="4714875" cy="1552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4058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2E11A1-F820-9832-32A4-381A03E8399D}"/>
              </a:ext>
            </a:extLst>
          </p:cNvPr>
          <p:cNvSpPr txBox="1"/>
          <p:nvPr/>
        </p:nvSpPr>
        <p:spPr>
          <a:xfrm>
            <a:off x="925550" y="1077170"/>
            <a:ext cx="97900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Return to affine gap weights : Gap weight are different, according to its length</a:t>
            </a:r>
          </a:p>
          <a:p>
            <a:endParaRPr lang="en-US" altLang="ko-KR" dirty="0"/>
          </a:p>
          <a:p>
            <a:r>
              <a:rPr lang="en-US" altLang="ko-KR" dirty="0"/>
              <a:t>    from now on, we will define affine gap weights through the recurrence relation.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Recurrence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08DA9F-86A6-DBFE-17DA-4BD4E595FC9A}"/>
                  </a:ext>
                </a:extLst>
              </p:cNvPr>
              <p:cNvSpPr/>
              <p:nvPr/>
            </p:nvSpPr>
            <p:spPr>
              <a:xfrm>
                <a:off x="925552" y="3285023"/>
                <a:ext cx="5233988" cy="63828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508DA9F-86A6-DBFE-17DA-4BD4E595F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2" y="3285023"/>
                <a:ext cx="5233988" cy="638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26BD238-97D5-2ACC-7509-F3D8D79A0479}"/>
                  </a:ext>
                </a:extLst>
              </p:cNvPr>
              <p:cNvSpPr/>
              <p:nvPr/>
            </p:nvSpPr>
            <p:spPr>
              <a:xfrm>
                <a:off x="925551" y="4125552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26BD238-97D5-2ACC-7509-F3D8D79A0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1" y="4125552"/>
                <a:ext cx="5233989" cy="63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B8B383D-514E-074C-859D-4DA3CF15B1C5}"/>
                  </a:ext>
                </a:extLst>
              </p:cNvPr>
              <p:cNvSpPr/>
              <p:nvPr/>
            </p:nvSpPr>
            <p:spPr>
              <a:xfrm>
                <a:off x="925548" y="4753522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B8B383D-514E-074C-859D-4DA3CF15B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8" y="4753522"/>
                <a:ext cx="5233989" cy="638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ED2B728D-27A8-D451-7AB4-CE261D9BD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925" y="4011405"/>
            <a:ext cx="5200303" cy="7408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CD3BC5-F041-0845-E1B5-83060D873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47" y="4822451"/>
            <a:ext cx="5200303" cy="6626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DB9C415-035F-655A-34EA-E54362FC0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547" y="5555275"/>
            <a:ext cx="5142681" cy="662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37EB260-5F6C-CDE8-FBEF-FBF820BABBCD}"/>
                  </a:ext>
                </a:extLst>
              </p:cNvPr>
              <p:cNvSpPr/>
              <p:nvPr/>
            </p:nvSpPr>
            <p:spPr>
              <a:xfrm>
                <a:off x="925548" y="5391803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37EB260-5F6C-CDE8-FBEF-FBF820BAB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8" y="5391803"/>
                <a:ext cx="5233989" cy="6382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51A6A4-56C1-C210-A7F9-EF38267E37F6}"/>
                  </a:ext>
                </a:extLst>
              </p:cNvPr>
              <p:cNvSpPr txBox="1"/>
              <p:nvPr/>
            </p:nvSpPr>
            <p:spPr>
              <a:xfrm>
                <a:off x="3228503" y="6011723"/>
                <a:ext cx="3267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51A6A4-56C1-C210-A7F9-EF38267E3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03" y="6011723"/>
                <a:ext cx="3267422" cy="646331"/>
              </a:xfrm>
              <a:prstGeom prst="rect">
                <a:avLst/>
              </a:prstGeom>
              <a:blipFill>
                <a:blip r:embed="rId9"/>
                <a:stretch>
                  <a:fillRect l="-1679" t="-4717"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1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67135" y="4234147"/>
            <a:ext cx="3806889" cy="45915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Alignment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03D005-7FDB-26AD-2782-6400CC262F24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803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/>
              <p:nvPr/>
            </p:nvSpPr>
            <p:spPr>
              <a:xfrm>
                <a:off x="925549" y="1081753"/>
                <a:ext cx="996152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According to scoring scheme,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will be defined differently.</a:t>
                </a:r>
              </a:p>
              <a:p>
                <a:r>
                  <a:rPr lang="en-US" altLang="ko-KR" dirty="0"/>
                  <a:t>    so, local alignment problem is to find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that corresponds to the special objective we intend.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47E3-E965-12AC-B3C6-238D7BFD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1081753"/>
                <a:ext cx="9961526" cy="646331"/>
              </a:xfrm>
              <a:prstGeom prst="rect">
                <a:avLst/>
              </a:prstGeom>
              <a:blipFill>
                <a:blip r:embed="rId2"/>
                <a:stretch>
                  <a:fillRect l="-551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3B2F034C-1644-E451-79D1-D1E805D0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488282"/>
                  </p:ext>
                </p:extLst>
              </p:nvPr>
            </p:nvGraphicFramePr>
            <p:xfrm>
              <a:off x="925549" y="342900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194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3B2F034C-1644-E451-79D1-D1E805D05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488282"/>
                  </p:ext>
                </p:extLst>
              </p:nvPr>
            </p:nvGraphicFramePr>
            <p:xfrm>
              <a:off x="925549" y="3429000"/>
              <a:ext cx="5938632" cy="7315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59848">
                      <a:extLst>
                        <a:ext uri="{9D8B030D-6E8A-4147-A177-3AD203B41FA5}">
                          <a16:colId xmlns:a16="http://schemas.microsoft.com/office/drawing/2014/main" val="420309719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54356984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82892555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691383630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2687508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13552960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1162593927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280847921"/>
                        </a:ext>
                      </a:extLst>
                    </a:gridCol>
                    <a:gridCol w="659848">
                      <a:extLst>
                        <a:ext uri="{9D8B030D-6E8A-4147-A177-3AD203B41FA5}">
                          <a16:colId xmlns:a16="http://schemas.microsoft.com/office/drawing/2014/main" val="20105400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26" t="-8197" r="-80555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e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090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26" t="-110000" r="-80555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_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y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398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9F397A-2BDB-6B21-310C-3846A23D42A8}"/>
                  </a:ext>
                </a:extLst>
              </p:cNvPr>
              <p:cNvSpPr/>
              <p:nvPr/>
            </p:nvSpPr>
            <p:spPr>
              <a:xfrm>
                <a:off x="925549" y="2515537"/>
                <a:ext cx="2574889" cy="751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‘security’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</a:t>
                </a:r>
                <a:r>
                  <a:rPr lang="en-US" altLang="ko-KR" dirty="0" err="1"/>
                  <a:t>chickencurry</a:t>
                </a:r>
                <a:r>
                  <a:rPr lang="en-US" altLang="ko-KR" dirty="0"/>
                  <a:t>’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9F397A-2BDB-6B21-310C-3846A23D4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9" y="2515537"/>
                <a:ext cx="2574889" cy="751220"/>
              </a:xfrm>
              <a:prstGeom prst="rect">
                <a:avLst/>
              </a:prstGeom>
              <a:blipFill>
                <a:blip r:embed="rId4"/>
                <a:stretch>
                  <a:fillRect b="-4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6D52D00-AFD8-056A-18CB-BCB36041A870}"/>
                  </a:ext>
                </a:extLst>
              </p:cNvPr>
              <p:cNvSpPr/>
              <p:nvPr/>
            </p:nvSpPr>
            <p:spPr>
              <a:xfrm>
                <a:off x="3894865" y="5110216"/>
                <a:ext cx="4722777" cy="75122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 can extract different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pPr algn="ctr"/>
                <a:r>
                  <a:rPr lang="en-US" altLang="ko-KR" dirty="0"/>
                  <a:t>according to different scoring scheme.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6D52D00-AFD8-056A-18CB-BCB36041A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65" y="5110216"/>
                <a:ext cx="4722777" cy="751220"/>
              </a:xfrm>
              <a:prstGeom prst="rect">
                <a:avLst/>
              </a:prstGeom>
              <a:blipFill>
                <a:blip r:embed="rId5"/>
                <a:stretch>
                  <a:fillRect b="-39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3041779" y="4262142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8252" y="4262142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74725" y="4263339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553" y="4262142"/>
            <a:ext cx="435871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3026" y="4262142"/>
            <a:ext cx="422541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23493" y="4262142"/>
            <a:ext cx="373225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1313" y="4262141"/>
            <a:ext cx="422541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7509" y="4262140"/>
            <a:ext cx="422541" cy="3732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5004" y="4262140"/>
            <a:ext cx="2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68816" y="4279056"/>
            <a:ext cx="29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520219-EB78-D855-9C7E-EDCFACF36BFB}"/>
                  </a:ext>
                </a:extLst>
              </p:cNvPr>
              <p:cNvSpPr/>
              <p:nvPr/>
            </p:nvSpPr>
            <p:spPr>
              <a:xfrm>
                <a:off x="6964644" y="3147095"/>
                <a:ext cx="2879687" cy="1249363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</a:t>
                </a:r>
                <a:r>
                  <a:rPr lang="en-US" altLang="ko-KR" dirty="0" err="1" smtClean="0"/>
                  <a:t>curity</a:t>
                </a:r>
                <a:r>
                  <a:rPr lang="en-US" altLang="ko-KR" dirty="0" smtClean="0"/>
                  <a:t>’</a:t>
                </a:r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‘</a:t>
                </a:r>
                <a:r>
                  <a:rPr lang="en-US" altLang="ko-KR" dirty="0" smtClean="0"/>
                  <a:t>curry’</a:t>
                </a:r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520219-EB78-D855-9C7E-EDCFACF36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44" y="3147095"/>
                <a:ext cx="2879687" cy="1249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5696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/>
        </p:nvGraphicFramePr>
        <p:xfrm>
          <a:off x="925550" y="11164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FD4ACF-D46F-7A5D-D7F2-F354E2FBF62B}"/>
                  </a:ext>
                </a:extLst>
              </p:cNvPr>
              <p:cNvSpPr/>
              <p:nvPr/>
            </p:nvSpPr>
            <p:spPr>
              <a:xfrm>
                <a:off x="6597689" y="377799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FD4ACF-D46F-7A5D-D7F2-F354E2FBF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9" y="377799"/>
                <a:ext cx="5233989" cy="638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2199D1-4900-FEBB-A2FE-BB7F6B951796}"/>
                  </a:ext>
                </a:extLst>
              </p:cNvPr>
              <p:cNvSpPr/>
              <p:nvPr/>
            </p:nvSpPr>
            <p:spPr>
              <a:xfrm>
                <a:off x="6597686" y="1005769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2199D1-4900-FEBB-A2FE-BB7F6B951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005769"/>
                <a:ext cx="5233989" cy="63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88A31-B20D-8605-C3EA-FD66F9132ADC}"/>
                  </a:ext>
                </a:extLst>
              </p:cNvPr>
              <p:cNvSpPr/>
              <p:nvPr/>
            </p:nvSpPr>
            <p:spPr>
              <a:xfrm>
                <a:off x="6597686" y="1644050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88A31-B20D-8605-C3EA-FD66F9132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644050"/>
                <a:ext cx="5233989" cy="638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/>
              <p:nvPr/>
            </p:nvSpPr>
            <p:spPr>
              <a:xfrm>
                <a:off x="6597686" y="2612871"/>
                <a:ext cx="4714875" cy="1552681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30EC292-909B-EED8-EE46-FF9F2848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2612871"/>
                <a:ext cx="4714875" cy="1552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5000154" y="5493396"/>
                <a:ext cx="131492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154" y="5493396"/>
                <a:ext cx="1314922" cy="668901"/>
              </a:xfrm>
              <a:prstGeom prst="rect">
                <a:avLst/>
              </a:prstGeom>
              <a:blipFill>
                <a:blip r:embed="rId6"/>
                <a:stretch>
                  <a:fillRect l="-3704" t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87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/>
        </p:nvGraphicFramePr>
        <p:xfrm>
          <a:off x="925550" y="11164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FD4ACF-D46F-7A5D-D7F2-F354E2FBF62B}"/>
                  </a:ext>
                </a:extLst>
              </p:cNvPr>
              <p:cNvSpPr/>
              <p:nvPr/>
            </p:nvSpPr>
            <p:spPr>
              <a:xfrm>
                <a:off x="6597689" y="377799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FD4ACF-D46F-7A5D-D7F2-F354E2FBF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9" y="377799"/>
                <a:ext cx="5233989" cy="638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2199D1-4900-FEBB-A2FE-BB7F6B951796}"/>
                  </a:ext>
                </a:extLst>
              </p:cNvPr>
              <p:cNvSpPr/>
              <p:nvPr/>
            </p:nvSpPr>
            <p:spPr>
              <a:xfrm>
                <a:off x="6597686" y="1005769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2199D1-4900-FEBB-A2FE-BB7F6B951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005769"/>
                <a:ext cx="5233989" cy="63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88A31-B20D-8605-C3EA-FD66F9132ADC}"/>
                  </a:ext>
                </a:extLst>
              </p:cNvPr>
              <p:cNvSpPr/>
              <p:nvPr/>
            </p:nvSpPr>
            <p:spPr>
              <a:xfrm>
                <a:off x="6597686" y="1644050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88A31-B20D-8605-C3EA-FD66F9132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644050"/>
                <a:ext cx="5233989" cy="638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5000154" y="5493396"/>
                <a:ext cx="131492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154" y="5493396"/>
                <a:ext cx="1314922" cy="668901"/>
              </a:xfrm>
              <a:prstGeom prst="rect">
                <a:avLst/>
              </a:prstGeom>
              <a:blipFill>
                <a:blip r:embed="rId5"/>
                <a:stretch>
                  <a:fillRect l="-3704" t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1C98AD-50E3-C01B-E385-AB4E30F8C79C}"/>
                  </a:ext>
                </a:extLst>
              </p:cNvPr>
              <p:cNvSpPr txBox="1"/>
              <p:nvPr/>
            </p:nvSpPr>
            <p:spPr>
              <a:xfrm>
                <a:off x="6597686" y="2782669"/>
                <a:ext cx="4889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We have to compare previous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    calculating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▶ </a:t>
                </a:r>
                <a:r>
                  <a:rPr lang="en-US" altLang="ko-KR" dirty="0"/>
                  <a:t>So, we will have additional table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1C98AD-50E3-C01B-E385-AB4E30F8C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2782669"/>
                <a:ext cx="4889464" cy="1200329"/>
              </a:xfrm>
              <a:prstGeom prst="rect">
                <a:avLst/>
              </a:prstGeom>
              <a:blipFill>
                <a:blip r:embed="rId6"/>
                <a:stretch>
                  <a:fillRect l="-998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07A3706A-1513-5C27-3F3D-F4925511E661}"/>
              </a:ext>
            </a:extLst>
          </p:cNvPr>
          <p:cNvGraphicFramePr>
            <a:graphicFrameLocks noGrp="1"/>
          </p:cNvGraphicFramePr>
          <p:nvPr/>
        </p:nvGraphicFramePr>
        <p:xfrm>
          <a:off x="1077950" y="12688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8D371A9B-054F-018E-6331-B1F6D26C1C1E}"/>
              </a:ext>
            </a:extLst>
          </p:cNvPr>
          <p:cNvGraphicFramePr>
            <a:graphicFrameLocks noGrp="1"/>
          </p:cNvGraphicFramePr>
          <p:nvPr/>
        </p:nvGraphicFramePr>
        <p:xfrm>
          <a:off x="1230350" y="14212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0842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/>
        </p:nvGraphicFramePr>
        <p:xfrm>
          <a:off x="925550" y="11164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FD4ACF-D46F-7A5D-D7F2-F354E2FBF62B}"/>
                  </a:ext>
                </a:extLst>
              </p:cNvPr>
              <p:cNvSpPr/>
              <p:nvPr/>
            </p:nvSpPr>
            <p:spPr>
              <a:xfrm>
                <a:off x="6597689" y="377799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FD4ACF-D46F-7A5D-D7F2-F354E2FBF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9" y="377799"/>
                <a:ext cx="5233989" cy="638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2199D1-4900-FEBB-A2FE-BB7F6B951796}"/>
                  </a:ext>
                </a:extLst>
              </p:cNvPr>
              <p:cNvSpPr/>
              <p:nvPr/>
            </p:nvSpPr>
            <p:spPr>
              <a:xfrm>
                <a:off x="6597686" y="1005769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2199D1-4900-FEBB-A2FE-BB7F6B951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005769"/>
                <a:ext cx="5233989" cy="63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88A31-B20D-8605-C3EA-FD66F9132ADC}"/>
                  </a:ext>
                </a:extLst>
              </p:cNvPr>
              <p:cNvSpPr/>
              <p:nvPr/>
            </p:nvSpPr>
            <p:spPr>
              <a:xfrm>
                <a:off x="6597686" y="1644050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88A31-B20D-8605-C3EA-FD66F9132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644050"/>
                <a:ext cx="5233989" cy="638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5000154" y="5493396"/>
                <a:ext cx="131492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154" y="5493396"/>
                <a:ext cx="1314922" cy="668901"/>
              </a:xfrm>
              <a:prstGeom prst="rect">
                <a:avLst/>
              </a:prstGeom>
              <a:blipFill>
                <a:blip r:embed="rId5"/>
                <a:stretch>
                  <a:fillRect l="-3704" t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1C98AD-50E3-C01B-E385-AB4E30F8C79C}"/>
              </a:ext>
            </a:extLst>
          </p:cNvPr>
          <p:cNvSpPr txBox="1"/>
          <p:nvPr/>
        </p:nvSpPr>
        <p:spPr>
          <a:xfrm>
            <a:off x="6597686" y="2782669"/>
            <a:ext cx="488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>
                <a:solidFill>
                  <a:srgbClr val="FF0000"/>
                </a:solidFill>
              </a:rPr>
              <a:t>Using the same method, fill the table !</a:t>
            </a:r>
          </a:p>
        </p:txBody>
      </p:sp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07A3706A-1513-5C27-3F3D-F4925511E661}"/>
              </a:ext>
            </a:extLst>
          </p:cNvPr>
          <p:cNvGraphicFramePr>
            <a:graphicFrameLocks noGrp="1"/>
          </p:cNvGraphicFramePr>
          <p:nvPr/>
        </p:nvGraphicFramePr>
        <p:xfrm>
          <a:off x="1077950" y="12688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8D371A9B-054F-018E-6331-B1F6D26C1C1E}"/>
              </a:ext>
            </a:extLst>
          </p:cNvPr>
          <p:cNvGraphicFramePr>
            <a:graphicFrameLocks noGrp="1"/>
          </p:cNvGraphicFramePr>
          <p:nvPr/>
        </p:nvGraphicFramePr>
        <p:xfrm>
          <a:off x="1230350" y="14212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743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/>
        </p:nvGraphicFramePr>
        <p:xfrm>
          <a:off x="925550" y="11164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FD4ACF-D46F-7A5D-D7F2-F354E2FBF62B}"/>
                  </a:ext>
                </a:extLst>
              </p:cNvPr>
              <p:cNvSpPr/>
              <p:nvPr/>
            </p:nvSpPr>
            <p:spPr>
              <a:xfrm>
                <a:off x="6597689" y="377799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FD4ACF-D46F-7A5D-D7F2-F354E2FBF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9" y="377799"/>
                <a:ext cx="5233989" cy="638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2199D1-4900-FEBB-A2FE-BB7F6B951796}"/>
                  </a:ext>
                </a:extLst>
              </p:cNvPr>
              <p:cNvSpPr/>
              <p:nvPr/>
            </p:nvSpPr>
            <p:spPr>
              <a:xfrm>
                <a:off x="6597686" y="1005769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2199D1-4900-FEBB-A2FE-BB7F6B951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005769"/>
                <a:ext cx="5233989" cy="63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88A31-B20D-8605-C3EA-FD66F9132ADC}"/>
                  </a:ext>
                </a:extLst>
              </p:cNvPr>
              <p:cNvSpPr/>
              <p:nvPr/>
            </p:nvSpPr>
            <p:spPr>
              <a:xfrm>
                <a:off x="6597686" y="1644050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88A31-B20D-8605-C3EA-FD66F9132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644050"/>
                <a:ext cx="5233989" cy="638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5000154" y="5493396"/>
                <a:ext cx="131492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154" y="5493396"/>
                <a:ext cx="1314922" cy="668901"/>
              </a:xfrm>
              <a:prstGeom prst="rect">
                <a:avLst/>
              </a:prstGeom>
              <a:blipFill>
                <a:blip r:embed="rId5"/>
                <a:stretch>
                  <a:fillRect l="-3704" t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07A3706A-1513-5C27-3F3D-F4925511E661}"/>
              </a:ext>
            </a:extLst>
          </p:cNvPr>
          <p:cNvGraphicFramePr>
            <a:graphicFrameLocks noGrp="1"/>
          </p:cNvGraphicFramePr>
          <p:nvPr/>
        </p:nvGraphicFramePr>
        <p:xfrm>
          <a:off x="1077950" y="12688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8D371A9B-054F-018E-6331-B1F6D26C1C1E}"/>
              </a:ext>
            </a:extLst>
          </p:cNvPr>
          <p:cNvGraphicFramePr>
            <a:graphicFrameLocks noGrp="1"/>
          </p:cNvGraphicFramePr>
          <p:nvPr/>
        </p:nvGraphicFramePr>
        <p:xfrm>
          <a:off x="1230350" y="14212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6F2A97-DD08-92AB-4739-AFE5217F770D}"/>
                  </a:ext>
                </a:extLst>
              </p:cNvPr>
              <p:cNvSpPr txBox="1"/>
              <p:nvPr/>
            </p:nvSpPr>
            <p:spPr>
              <a:xfrm>
                <a:off x="6597686" y="2828835"/>
                <a:ext cx="52339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We have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R" dirty="0"/>
                  <a:t> cells for each table,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filling up the table</a:t>
                </a:r>
              </a:p>
              <a:p>
                <a:r>
                  <a:rPr lang="en-US" altLang="ko-KR" dirty="0"/>
                  <a:t>    we have to calculate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    that takes constant time.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6F2A97-DD08-92AB-4739-AFE5217F7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2828835"/>
                <a:ext cx="5233988" cy="1477328"/>
              </a:xfrm>
              <a:prstGeom prst="rect">
                <a:avLst/>
              </a:prstGeom>
              <a:blipFill>
                <a:blip r:embed="rId6"/>
                <a:stretch>
                  <a:fillRect l="-931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3166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A2444-71CA-029F-1FCB-E91E87CEB26C}"/>
              </a:ext>
            </a:extLst>
          </p:cNvPr>
          <p:cNvSpPr txBox="1"/>
          <p:nvPr/>
        </p:nvSpPr>
        <p:spPr>
          <a:xfrm>
            <a:off x="925550" y="377800"/>
            <a:ext cx="6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Gaps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3822B-51E5-12C5-51B5-C376F454E826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73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BCDE5709-694B-0CE8-13CE-B66533F201FE}"/>
              </a:ext>
            </a:extLst>
          </p:cNvPr>
          <p:cNvGraphicFramePr>
            <a:graphicFrameLocks noGrp="1"/>
          </p:cNvGraphicFramePr>
          <p:nvPr/>
        </p:nvGraphicFramePr>
        <p:xfrm>
          <a:off x="925550" y="11164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FD4ACF-D46F-7A5D-D7F2-F354E2FBF62B}"/>
                  </a:ext>
                </a:extLst>
              </p:cNvPr>
              <p:cNvSpPr/>
              <p:nvPr/>
            </p:nvSpPr>
            <p:spPr>
              <a:xfrm>
                <a:off x="6597689" y="377799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FD4ACF-D46F-7A5D-D7F2-F354E2FBF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9" y="377799"/>
                <a:ext cx="5233989" cy="638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2199D1-4900-FEBB-A2FE-BB7F6B951796}"/>
                  </a:ext>
                </a:extLst>
              </p:cNvPr>
              <p:cNvSpPr/>
              <p:nvPr/>
            </p:nvSpPr>
            <p:spPr>
              <a:xfrm>
                <a:off x="6597686" y="1005769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𝑊𝑠</m:t>
                      </m:r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2199D1-4900-FEBB-A2FE-BB7F6B951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005769"/>
                <a:ext cx="5233989" cy="63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88A31-B20D-8605-C3EA-FD66F9132ADC}"/>
                  </a:ext>
                </a:extLst>
              </p:cNvPr>
              <p:cNvSpPr/>
              <p:nvPr/>
            </p:nvSpPr>
            <p:spPr>
              <a:xfrm>
                <a:off x="6597686" y="1644050"/>
                <a:ext cx="5233989" cy="638281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88A31-B20D-8605-C3EA-FD66F9132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644050"/>
                <a:ext cx="5233989" cy="638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/>
              <p:nvPr/>
            </p:nvSpPr>
            <p:spPr>
              <a:xfrm>
                <a:off x="5000154" y="5493396"/>
                <a:ext cx="131492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8A549C-1323-890F-4836-C8466BE3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154" y="5493396"/>
                <a:ext cx="1314922" cy="668901"/>
              </a:xfrm>
              <a:prstGeom prst="rect">
                <a:avLst/>
              </a:prstGeom>
              <a:blipFill>
                <a:blip r:embed="rId5"/>
                <a:stretch>
                  <a:fillRect l="-3704" t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07A3706A-1513-5C27-3F3D-F4925511E661}"/>
              </a:ext>
            </a:extLst>
          </p:cNvPr>
          <p:cNvGraphicFramePr>
            <a:graphicFrameLocks noGrp="1"/>
          </p:cNvGraphicFramePr>
          <p:nvPr/>
        </p:nvGraphicFramePr>
        <p:xfrm>
          <a:off x="1077950" y="12688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8D371A9B-054F-018E-6331-B1F6D26C1C1E}"/>
              </a:ext>
            </a:extLst>
          </p:cNvPr>
          <p:cNvGraphicFramePr>
            <a:graphicFrameLocks noGrp="1"/>
          </p:cNvGraphicFramePr>
          <p:nvPr/>
        </p:nvGraphicFramePr>
        <p:xfrm>
          <a:off x="1230350" y="1421264"/>
          <a:ext cx="5170448" cy="4376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6306">
                  <a:extLst>
                    <a:ext uri="{9D8B030D-6E8A-4147-A177-3AD203B41FA5}">
                      <a16:colId xmlns:a16="http://schemas.microsoft.com/office/drawing/2014/main" val="4001763359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06732451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92734080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11372530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36632349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2621178862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919806964"/>
                    </a:ext>
                  </a:extLst>
                </a:gridCol>
                <a:gridCol w="646306">
                  <a:extLst>
                    <a:ext uri="{9D8B030D-6E8A-4147-A177-3AD203B41FA5}">
                      <a16:colId xmlns:a16="http://schemas.microsoft.com/office/drawing/2014/main" val="3417355419"/>
                    </a:ext>
                  </a:extLst>
                </a:gridCol>
              </a:tblGrid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879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-9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856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-4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73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-5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32586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-6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75747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-7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087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-8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...</a:t>
                      </a:r>
                      <a:endParaRPr lang="ko-KR" altLang="en-US" sz="1700" dirty="0"/>
                    </a:p>
                  </a:txBody>
                  <a:tcPr marL="82068" marR="82068" marT="41033" marB="410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44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6F2A97-DD08-92AB-4739-AFE5217F770D}"/>
                  </a:ext>
                </a:extLst>
              </p:cNvPr>
              <p:cNvSpPr txBox="1"/>
              <p:nvPr/>
            </p:nvSpPr>
            <p:spPr>
              <a:xfrm>
                <a:off x="6597686" y="2828835"/>
                <a:ext cx="52339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▶ </a:t>
                </a:r>
                <a:r>
                  <a:rPr lang="en-US" altLang="ko-KR" dirty="0"/>
                  <a:t>We have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R" dirty="0"/>
                  <a:t> cells for each table,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filling up the table</a:t>
                </a:r>
              </a:p>
              <a:p>
                <a:r>
                  <a:rPr lang="en-US" altLang="ko-KR" dirty="0"/>
                  <a:t>    we have to calculate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    that takes constant time.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6F2A97-DD08-92AB-4739-AFE5217F7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2828835"/>
                <a:ext cx="5233988" cy="1477328"/>
              </a:xfrm>
              <a:prstGeom prst="rect">
                <a:avLst/>
              </a:prstGeom>
              <a:blipFill>
                <a:blip r:embed="rId6"/>
                <a:stretch>
                  <a:fillRect l="-931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F825750-27D9-162F-6965-AB0B361E712D}"/>
                  </a:ext>
                </a:extLst>
              </p:cNvPr>
              <p:cNvSpPr/>
              <p:nvPr/>
            </p:nvSpPr>
            <p:spPr>
              <a:xfrm>
                <a:off x="6597685" y="4740503"/>
                <a:ext cx="5032340" cy="1421794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The optimal alignment with affine gap weights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can be computed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ko-KR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 time, the same time</a:t>
                </a:r>
              </a:p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</a:rPr>
                  <a:t>as for optimal alignment without a gap term.</a:t>
                </a: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F825750-27D9-162F-6965-AB0B361E7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5" y="4740503"/>
                <a:ext cx="5032340" cy="1421794"/>
              </a:xfrm>
              <a:prstGeom prst="rect">
                <a:avLst/>
              </a:prstGeom>
              <a:blipFill>
                <a:blip r:embed="rId7"/>
                <a:stretch>
                  <a:fillRect l="-483" r="-3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942845-0AF3-F87A-78D3-0EF4D1270FC2}"/>
              </a:ext>
            </a:extLst>
          </p:cNvPr>
          <p:cNvSpPr/>
          <p:nvPr/>
        </p:nvSpPr>
        <p:spPr>
          <a:xfrm>
            <a:off x="6597685" y="4429125"/>
            <a:ext cx="22748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Theorem 11.8.1</a:t>
            </a:r>
          </a:p>
        </p:txBody>
      </p:sp>
    </p:spTree>
    <p:extLst>
      <p:ext uri="{BB962C8B-B14F-4D97-AF65-F5344CB8AC3E}">
        <p14:creationId xmlns:p14="http://schemas.microsoft.com/office/powerpoint/2010/main" val="307356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LviA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5203</Words>
  <Application>Microsoft Office PowerPoint</Application>
  <PresentationFormat>와이드스크린</PresentationFormat>
  <Paragraphs>2930</Paragraphs>
  <Slides>94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99" baseType="lpstr"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92</cp:revision>
  <dcterms:created xsi:type="dcterms:W3CDTF">2022-07-12T01:16:41Z</dcterms:created>
  <dcterms:modified xsi:type="dcterms:W3CDTF">2022-07-18T08:56:17Z</dcterms:modified>
</cp:coreProperties>
</file>