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70" r:id="rId6"/>
    <p:sldId id="266" r:id="rId7"/>
    <p:sldId id="268" r:id="rId8"/>
    <p:sldId id="269" r:id="rId9"/>
    <p:sldId id="271" r:id="rId10"/>
    <p:sldId id="264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8" r:id="rId36"/>
    <p:sldId id="296" r:id="rId37"/>
    <p:sldId id="297" r:id="rId38"/>
    <p:sldId id="299" r:id="rId39"/>
    <p:sldId id="300" r:id="rId40"/>
    <p:sldId id="302" r:id="rId41"/>
    <p:sldId id="301" r:id="rId42"/>
    <p:sldId id="303" r:id="rId43"/>
    <p:sldId id="304" r:id="rId44"/>
    <p:sldId id="305" r:id="rId45"/>
    <p:sldId id="306" r:id="rId46"/>
    <p:sldId id="309" r:id="rId47"/>
    <p:sldId id="307" r:id="rId48"/>
    <p:sldId id="308" r:id="rId49"/>
    <p:sldId id="310" r:id="rId50"/>
    <p:sldId id="311" r:id="rId51"/>
    <p:sldId id="257" r:id="rId52"/>
    <p:sldId id="313" r:id="rId53"/>
    <p:sldId id="314" r:id="rId54"/>
    <p:sldId id="315" r:id="rId55"/>
    <p:sldId id="316" r:id="rId56"/>
    <p:sldId id="317" r:id="rId57"/>
    <p:sldId id="319" r:id="rId58"/>
    <p:sldId id="318" r:id="rId59"/>
    <p:sldId id="320" r:id="rId60"/>
    <p:sldId id="321" r:id="rId61"/>
    <p:sldId id="312" r:id="rId62"/>
    <p:sldId id="324" r:id="rId63"/>
    <p:sldId id="322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6" r:id="rId72"/>
    <p:sldId id="337" r:id="rId73"/>
    <p:sldId id="338" r:id="rId74"/>
    <p:sldId id="339" r:id="rId75"/>
    <p:sldId id="334" r:id="rId76"/>
    <p:sldId id="340" r:id="rId77"/>
    <p:sldId id="341" r:id="rId78"/>
    <p:sldId id="342" r:id="rId79"/>
    <p:sldId id="343" r:id="rId80"/>
    <p:sldId id="345" r:id="rId81"/>
    <p:sldId id="346" r:id="rId82"/>
    <p:sldId id="347" r:id="rId83"/>
    <p:sldId id="348" r:id="rId84"/>
    <p:sldId id="349" r:id="rId85"/>
    <p:sldId id="350" r:id="rId86"/>
    <p:sldId id="351" r:id="rId87"/>
    <p:sldId id="352" r:id="rId88"/>
    <p:sldId id="353" r:id="rId89"/>
    <p:sldId id="354" r:id="rId90"/>
    <p:sldId id="355" r:id="rId91"/>
    <p:sldId id="356" r:id="rId92"/>
    <p:sldId id="357" r:id="rId93"/>
    <p:sldId id="360" r:id="rId94"/>
    <p:sldId id="362" r:id="rId95"/>
    <p:sldId id="361" r:id="rId96"/>
    <p:sldId id="363" r:id="rId97"/>
    <p:sldId id="364" r:id="rId98"/>
    <p:sldId id="365" r:id="rId99"/>
    <p:sldId id="366" r:id="rId100"/>
    <p:sldId id="367" r:id="rId101"/>
    <p:sldId id="368" r:id="rId102"/>
    <p:sldId id="369" r:id="rId103"/>
    <p:sldId id="370" r:id="rId104"/>
    <p:sldId id="372" r:id="rId105"/>
    <p:sldId id="373" r:id="rId106"/>
    <p:sldId id="374" r:id="rId107"/>
    <p:sldId id="371" r:id="rId108"/>
    <p:sldId id="377" r:id="rId109"/>
    <p:sldId id="376" r:id="rId110"/>
    <p:sldId id="378" r:id="rId111"/>
    <p:sldId id="379" r:id="rId112"/>
    <p:sldId id="380" r:id="rId113"/>
    <p:sldId id="381" r:id="rId114"/>
    <p:sldId id="382" r:id="rId115"/>
    <p:sldId id="384" r:id="rId116"/>
    <p:sldId id="385" r:id="rId117"/>
    <p:sldId id="386" r:id="rId118"/>
    <p:sldId id="387" r:id="rId119"/>
    <p:sldId id="388" r:id="rId120"/>
    <p:sldId id="383" r:id="rId121"/>
    <p:sldId id="389" r:id="rId122"/>
    <p:sldId id="390" r:id="rId123"/>
    <p:sldId id="391" r:id="rId124"/>
    <p:sldId id="392" r:id="rId125"/>
    <p:sldId id="393" r:id="rId126"/>
    <p:sldId id="394" r:id="rId127"/>
    <p:sldId id="395" r:id="rId128"/>
    <p:sldId id="397" r:id="rId129"/>
    <p:sldId id="396" r:id="rId130"/>
    <p:sldId id="398" r:id="rId131"/>
    <p:sldId id="399" r:id="rId132"/>
    <p:sldId id="400" r:id="rId133"/>
    <p:sldId id="401" r:id="rId134"/>
    <p:sldId id="402" r:id="rId135"/>
    <p:sldId id="403" r:id="rId136"/>
    <p:sldId id="404" r:id="rId137"/>
    <p:sldId id="405" r:id="rId138"/>
    <p:sldId id="406" r:id="rId139"/>
    <p:sldId id="407" r:id="rId140"/>
    <p:sldId id="408" r:id="rId141"/>
    <p:sldId id="409" r:id="rId142"/>
    <p:sldId id="410" r:id="rId143"/>
    <p:sldId id="411" r:id="rId144"/>
    <p:sldId id="412" r:id="rId145"/>
    <p:sldId id="413" r:id="rId146"/>
    <p:sldId id="414" r:id="rId147"/>
    <p:sldId id="415" r:id="rId148"/>
    <p:sldId id="416" r:id="rId149"/>
    <p:sldId id="417" r:id="rId150"/>
    <p:sldId id="418" r:id="rId151"/>
    <p:sldId id="573" r:id="rId152"/>
    <p:sldId id="419" r:id="rId153"/>
    <p:sldId id="420" r:id="rId154"/>
    <p:sldId id="421" r:id="rId155"/>
    <p:sldId id="572" r:id="rId1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CCFF"/>
    <a:srgbClr val="CCFFFF"/>
    <a:srgbClr val="FFFFCC"/>
    <a:srgbClr val="FFCCCC"/>
    <a:srgbClr val="D9D9D9"/>
    <a:srgbClr val="CCFFCC"/>
    <a:srgbClr val="3366FF"/>
    <a:srgbClr val="99CC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88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44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61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21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6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83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4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37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42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86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54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4905F-27AE-4646-ACC2-E0C1A533D234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9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6F9F1-F3C3-9009-98AA-D0593D200FBD}"/>
              </a:ext>
            </a:extLst>
          </p:cNvPr>
          <p:cNvSpPr txBox="1"/>
          <p:nvPr/>
        </p:nvSpPr>
        <p:spPr>
          <a:xfrm>
            <a:off x="1" y="1985442"/>
            <a:ext cx="12192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4000" dirty="0"/>
              <a:t>Translator Using Transformer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2400" dirty="0"/>
              <a:t>Translating Portuguese to English using Transformer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컴퓨터소프트웨어학부</a:t>
            </a:r>
            <a:r>
              <a:rPr lang="ko-KR" altLang="en-US" dirty="0"/>
              <a:t> 심승현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1396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879273" y="3980873"/>
            <a:ext cx="3057236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739321"/>
              </p:ext>
            </p:extLst>
          </p:nvPr>
        </p:nvGraphicFramePr>
        <p:xfrm>
          <a:off x="4328712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95082" y="491056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06602"/>
              </p:ext>
            </p:extLst>
          </p:nvPr>
        </p:nvGraphicFramePr>
        <p:xfrm>
          <a:off x="5883673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604462"/>
              </p:ext>
            </p:extLst>
          </p:nvPr>
        </p:nvGraphicFramePr>
        <p:xfrm>
          <a:off x="5569336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2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358259" y="6080275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81221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0952CD-ACB5-B7D6-E71D-411D21D0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75290"/>
            <a:ext cx="5849166" cy="26387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F706DF-1F56-B193-2525-C842DE044155}"/>
              </a:ext>
            </a:extLst>
          </p:cNvPr>
          <p:cNvSpPr/>
          <p:nvPr/>
        </p:nvSpPr>
        <p:spPr>
          <a:xfrm>
            <a:off x="1478696" y="2202989"/>
            <a:ext cx="3342685" cy="4016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DC86F-65BC-4998-1B17-CD7DA8DDC4FA}"/>
              </a:ext>
            </a:extLst>
          </p:cNvPr>
          <p:cNvSpPr txBox="1"/>
          <p:nvPr/>
        </p:nvSpPr>
        <p:spPr>
          <a:xfrm>
            <a:off x="7091614" y="1275290"/>
            <a:ext cx="460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use transformer,</a:t>
            </a:r>
          </a:p>
          <a:p>
            <a:r>
              <a:rPr lang="en-US" altLang="ko-KR" dirty="0"/>
              <a:t>    predictions output probability matrix</a:t>
            </a:r>
          </a:p>
        </p:txBody>
      </p:sp>
    </p:spTree>
    <p:extLst>
      <p:ext uri="{BB962C8B-B14F-4D97-AF65-F5344CB8AC3E}">
        <p14:creationId xmlns:p14="http://schemas.microsoft.com/office/powerpoint/2010/main" val="101110551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0952CD-ACB5-B7D6-E71D-411D21D0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75290"/>
            <a:ext cx="5849166" cy="26387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F706DF-1F56-B193-2525-C842DE044155}"/>
              </a:ext>
            </a:extLst>
          </p:cNvPr>
          <p:cNvSpPr/>
          <p:nvPr/>
        </p:nvSpPr>
        <p:spPr>
          <a:xfrm>
            <a:off x="1478696" y="2576945"/>
            <a:ext cx="3342685" cy="203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43F8E3-627A-6E32-7480-CA15866A3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937" y="1275290"/>
            <a:ext cx="4077269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0211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0952CD-ACB5-B7D6-E71D-411D21D0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75290"/>
            <a:ext cx="5849166" cy="26387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F706DF-1F56-B193-2525-C842DE044155}"/>
              </a:ext>
            </a:extLst>
          </p:cNvPr>
          <p:cNvSpPr/>
          <p:nvPr/>
        </p:nvSpPr>
        <p:spPr>
          <a:xfrm>
            <a:off x="1478696" y="2576945"/>
            <a:ext cx="3342685" cy="203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43F8E3-627A-6E32-7480-CA15866A3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937" y="1275290"/>
            <a:ext cx="4077269" cy="15051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076F426-3931-4CBC-804B-2FA96369D811}"/>
              </a:ext>
            </a:extLst>
          </p:cNvPr>
          <p:cNvSpPr/>
          <p:nvPr/>
        </p:nvSpPr>
        <p:spPr>
          <a:xfrm>
            <a:off x="8793018" y="1275290"/>
            <a:ext cx="812800" cy="202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44D76B-D1DD-AC96-116A-55514E461EE0}"/>
              </a:ext>
            </a:extLst>
          </p:cNvPr>
          <p:cNvSpPr/>
          <p:nvPr/>
        </p:nvSpPr>
        <p:spPr>
          <a:xfrm>
            <a:off x="8654473" y="377800"/>
            <a:ext cx="3016601" cy="89748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 : truth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 : output of transformer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266797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0952CD-ACB5-B7D6-E71D-411D21D0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75290"/>
            <a:ext cx="5849166" cy="26387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F706DF-1F56-B193-2525-C842DE044155}"/>
              </a:ext>
            </a:extLst>
          </p:cNvPr>
          <p:cNvSpPr/>
          <p:nvPr/>
        </p:nvSpPr>
        <p:spPr>
          <a:xfrm>
            <a:off x="1478696" y="2576945"/>
            <a:ext cx="3342685" cy="203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43F8E3-627A-6E32-7480-CA15866A3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937" y="1275290"/>
            <a:ext cx="4077269" cy="15051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076F426-3931-4CBC-804B-2FA96369D811}"/>
              </a:ext>
            </a:extLst>
          </p:cNvPr>
          <p:cNvSpPr/>
          <p:nvPr/>
        </p:nvSpPr>
        <p:spPr>
          <a:xfrm>
            <a:off x="8793018" y="1275290"/>
            <a:ext cx="812800" cy="202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44D76B-D1DD-AC96-116A-55514E461EE0}"/>
              </a:ext>
            </a:extLst>
          </p:cNvPr>
          <p:cNvSpPr/>
          <p:nvPr/>
        </p:nvSpPr>
        <p:spPr>
          <a:xfrm>
            <a:off x="8654473" y="377800"/>
            <a:ext cx="3016601" cy="89748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 : truth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 : output of transformer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E66459-55E4-F266-A951-F0AE69AFB47A}"/>
              </a:ext>
            </a:extLst>
          </p:cNvPr>
          <p:cNvSpPr/>
          <p:nvPr/>
        </p:nvSpPr>
        <p:spPr>
          <a:xfrm>
            <a:off x="7186675" y="3459903"/>
            <a:ext cx="1595975" cy="45418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[[3, 1, 3, 2]]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5065B5-A693-598A-E267-7B32BD106923}"/>
              </a:ext>
            </a:extLst>
          </p:cNvPr>
          <p:cNvSpPr/>
          <p:nvPr/>
        </p:nvSpPr>
        <p:spPr>
          <a:xfrm>
            <a:off x="7173828" y="3348145"/>
            <a:ext cx="805210" cy="22351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49F0F-0183-2668-612D-5A7CFF1203A1}"/>
              </a:ext>
            </a:extLst>
          </p:cNvPr>
          <p:cNvSpPr/>
          <p:nvPr/>
        </p:nvSpPr>
        <p:spPr>
          <a:xfrm>
            <a:off x="9609429" y="3459903"/>
            <a:ext cx="1595975" cy="1352242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[[0, 0, .1, 0]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[0, .1, 0, 0]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[0, 0, .1, 0]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[0, 0, 0, .1]]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E42835-5A84-6F3C-B864-A88FAD991814}"/>
              </a:ext>
            </a:extLst>
          </p:cNvPr>
          <p:cNvSpPr/>
          <p:nvPr/>
        </p:nvSpPr>
        <p:spPr>
          <a:xfrm>
            <a:off x="9596582" y="3348145"/>
            <a:ext cx="805210" cy="22351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</a:t>
            </a:r>
          </a:p>
        </p:txBody>
      </p:sp>
    </p:spTree>
    <p:extLst>
      <p:ext uri="{BB962C8B-B14F-4D97-AF65-F5344CB8AC3E}">
        <p14:creationId xmlns:p14="http://schemas.microsoft.com/office/powerpoint/2010/main" val="99515833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0952CD-ACB5-B7D6-E71D-411D21D0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75290"/>
            <a:ext cx="5849166" cy="26387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F706DF-1F56-B193-2525-C842DE044155}"/>
              </a:ext>
            </a:extLst>
          </p:cNvPr>
          <p:cNvSpPr/>
          <p:nvPr/>
        </p:nvSpPr>
        <p:spPr>
          <a:xfrm>
            <a:off x="1478696" y="2576945"/>
            <a:ext cx="3342685" cy="203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43F8E3-627A-6E32-7480-CA15866A3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937" y="1275290"/>
            <a:ext cx="4077269" cy="15051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076F426-3931-4CBC-804B-2FA96369D811}"/>
              </a:ext>
            </a:extLst>
          </p:cNvPr>
          <p:cNvSpPr/>
          <p:nvPr/>
        </p:nvSpPr>
        <p:spPr>
          <a:xfrm>
            <a:off x="7712363" y="1460016"/>
            <a:ext cx="3740727" cy="211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E66459-55E4-F266-A951-F0AE69AFB47A}"/>
              </a:ext>
            </a:extLst>
          </p:cNvPr>
          <p:cNvSpPr/>
          <p:nvPr/>
        </p:nvSpPr>
        <p:spPr>
          <a:xfrm>
            <a:off x="7186675" y="3459903"/>
            <a:ext cx="1595975" cy="45418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[[3, 1, 3, 2]]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5065B5-A693-598A-E267-7B32BD106923}"/>
              </a:ext>
            </a:extLst>
          </p:cNvPr>
          <p:cNvSpPr/>
          <p:nvPr/>
        </p:nvSpPr>
        <p:spPr>
          <a:xfrm>
            <a:off x="7173828" y="3348145"/>
            <a:ext cx="805210" cy="22351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49F0F-0183-2668-612D-5A7CFF1203A1}"/>
              </a:ext>
            </a:extLst>
          </p:cNvPr>
          <p:cNvSpPr/>
          <p:nvPr/>
        </p:nvSpPr>
        <p:spPr>
          <a:xfrm>
            <a:off x="9609429" y="3459903"/>
            <a:ext cx="1595975" cy="1352242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[[0, 0, .1, 0]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[0, .1, 0, 0]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[0, 0, .1, 0]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[0, 0, 0, .1]]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E42835-5A84-6F3C-B864-A88FAD991814}"/>
              </a:ext>
            </a:extLst>
          </p:cNvPr>
          <p:cNvSpPr/>
          <p:nvPr/>
        </p:nvSpPr>
        <p:spPr>
          <a:xfrm>
            <a:off x="9596582" y="3348145"/>
            <a:ext cx="805210" cy="22351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9F1731-8E3F-733C-6B79-201C0DF70350}"/>
              </a:ext>
            </a:extLst>
          </p:cNvPr>
          <p:cNvSpPr/>
          <p:nvPr/>
        </p:nvSpPr>
        <p:spPr>
          <a:xfrm>
            <a:off x="6650686" y="4230292"/>
            <a:ext cx="2545354" cy="581853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[[True, True, True, True]]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EB6643-B5EC-1419-1060-114F1F033F43}"/>
              </a:ext>
            </a:extLst>
          </p:cNvPr>
          <p:cNvSpPr/>
          <p:nvPr/>
        </p:nvSpPr>
        <p:spPr>
          <a:xfrm>
            <a:off x="6650686" y="5189929"/>
            <a:ext cx="2545354" cy="581853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1, 1, 1]]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6F9877E-8D0A-3F24-03E2-453126C63E1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7923363" y="4812145"/>
            <a:ext cx="0" cy="3777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19DA72-5841-2FC0-2DDD-890CB6B926C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3363" y="3914083"/>
            <a:ext cx="0" cy="316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535F1A-7F0C-FDF1-865B-F5A6B2972F0C}"/>
              </a:ext>
            </a:extLst>
          </p:cNvPr>
          <p:cNvSpPr/>
          <p:nvPr/>
        </p:nvSpPr>
        <p:spPr>
          <a:xfrm>
            <a:off x="6641450" y="5078171"/>
            <a:ext cx="805210" cy="22351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mask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B4A7853-262F-27F8-ACA5-C31B5B24A245}"/>
              </a:ext>
            </a:extLst>
          </p:cNvPr>
          <p:cNvSpPr/>
          <p:nvPr/>
        </p:nvSpPr>
        <p:spPr>
          <a:xfrm>
            <a:off x="7712362" y="1997226"/>
            <a:ext cx="2983347" cy="211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09429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0952CD-ACB5-B7D6-E71D-411D21D0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75290"/>
            <a:ext cx="5849166" cy="26387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F706DF-1F56-B193-2525-C842DE044155}"/>
              </a:ext>
            </a:extLst>
          </p:cNvPr>
          <p:cNvSpPr/>
          <p:nvPr/>
        </p:nvSpPr>
        <p:spPr>
          <a:xfrm>
            <a:off x="1478696" y="2576945"/>
            <a:ext cx="3342685" cy="203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43F8E3-627A-6E32-7480-CA15866A3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937" y="1275290"/>
            <a:ext cx="4077269" cy="15051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076F426-3931-4CBC-804B-2FA96369D811}"/>
              </a:ext>
            </a:extLst>
          </p:cNvPr>
          <p:cNvSpPr/>
          <p:nvPr/>
        </p:nvSpPr>
        <p:spPr>
          <a:xfrm>
            <a:off x="7712363" y="1460016"/>
            <a:ext cx="3740727" cy="211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E66459-55E4-F266-A951-F0AE69AFB47A}"/>
              </a:ext>
            </a:extLst>
          </p:cNvPr>
          <p:cNvSpPr/>
          <p:nvPr/>
        </p:nvSpPr>
        <p:spPr>
          <a:xfrm>
            <a:off x="7186675" y="3459903"/>
            <a:ext cx="1595975" cy="45418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[[2, 1, 0,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5065B5-A693-598A-E267-7B32BD106923}"/>
              </a:ext>
            </a:extLst>
          </p:cNvPr>
          <p:cNvSpPr/>
          <p:nvPr/>
        </p:nvSpPr>
        <p:spPr>
          <a:xfrm>
            <a:off x="7173828" y="3348145"/>
            <a:ext cx="805210" cy="22351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9F1731-8E3F-733C-6B79-201C0DF70350}"/>
              </a:ext>
            </a:extLst>
          </p:cNvPr>
          <p:cNvSpPr/>
          <p:nvPr/>
        </p:nvSpPr>
        <p:spPr>
          <a:xfrm>
            <a:off x="6650686" y="4230292"/>
            <a:ext cx="2545354" cy="581853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[[True, True, False, False]]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EB6643-B5EC-1419-1060-114F1F033F43}"/>
              </a:ext>
            </a:extLst>
          </p:cNvPr>
          <p:cNvSpPr/>
          <p:nvPr/>
        </p:nvSpPr>
        <p:spPr>
          <a:xfrm>
            <a:off x="6650686" y="5189929"/>
            <a:ext cx="2545354" cy="581853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1, 0,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6F9877E-8D0A-3F24-03E2-453126C63E1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7923363" y="4812145"/>
            <a:ext cx="0" cy="3777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19DA72-5841-2FC0-2DDD-890CB6B926C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3363" y="3914083"/>
            <a:ext cx="0" cy="316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97B4C9-EBD8-9305-2D1B-A9C9085D6239}"/>
              </a:ext>
            </a:extLst>
          </p:cNvPr>
          <p:cNvSpPr/>
          <p:nvPr/>
        </p:nvSpPr>
        <p:spPr>
          <a:xfrm>
            <a:off x="6641450" y="5078171"/>
            <a:ext cx="805210" cy="22351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mask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9483E8-E0C5-9B23-39C5-805146A6AEA0}"/>
              </a:ext>
            </a:extLst>
          </p:cNvPr>
          <p:cNvSpPr/>
          <p:nvPr/>
        </p:nvSpPr>
        <p:spPr>
          <a:xfrm>
            <a:off x="7712362" y="1997226"/>
            <a:ext cx="2983347" cy="211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94925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0952CD-ACB5-B7D6-E71D-411D21D0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75290"/>
            <a:ext cx="5849166" cy="26387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F706DF-1F56-B193-2525-C842DE044155}"/>
              </a:ext>
            </a:extLst>
          </p:cNvPr>
          <p:cNvSpPr/>
          <p:nvPr/>
        </p:nvSpPr>
        <p:spPr>
          <a:xfrm>
            <a:off x="1478696" y="2576945"/>
            <a:ext cx="3342685" cy="203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43F8E3-627A-6E32-7480-CA15866A3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937" y="1275290"/>
            <a:ext cx="4077269" cy="15051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076F426-3931-4CBC-804B-2FA96369D811}"/>
              </a:ext>
            </a:extLst>
          </p:cNvPr>
          <p:cNvSpPr/>
          <p:nvPr/>
        </p:nvSpPr>
        <p:spPr>
          <a:xfrm>
            <a:off x="7712363" y="1460016"/>
            <a:ext cx="3740727" cy="211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E66459-55E4-F266-A951-F0AE69AFB47A}"/>
              </a:ext>
            </a:extLst>
          </p:cNvPr>
          <p:cNvSpPr/>
          <p:nvPr/>
        </p:nvSpPr>
        <p:spPr>
          <a:xfrm>
            <a:off x="7186675" y="3459903"/>
            <a:ext cx="1595975" cy="45418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[[2, 1, 0,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5065B5-A693-598A-E267-7B32BD106923}"/>
              </a:ext>
            </a:extLst>
          </p:cNvPr>
          <p:cNvSpPr/>
          <p:nvPr/>
        </p:nvSpPr>
        <p:spPr>
          <a:xfrm>
            <a:off x="7173828" y="3348145"/>
            <a:ext cx="805210" cy="22351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9F1731-8E3F-733C-6B79-201C0DF70350}"/>
              </a:ext>
            </a:extLst>
          </p:cNvPr>
          <p:cNvSpPr/>
          <p:nvPr/>
        </p:nvSpPr>
        <p:spPr>
          <a:xfrm>
            <a:off x="6650686" y="4230292"/>
            <a:ext cx="2545354" cy="581853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[[True, True, False, False]]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EB6643-B5EC-1419-1060-114F1F033F43}"/>
              </a:ext>
            </a:extLst>
          </p:cNvPr>
          <p:cNvSpPr/>
          <p:nvPr/>
        </p:nvSpPr>
        <p:spPr>
          <a:xfrm>
            <a:off x="6650686" y="5189929"/>
            <a:ext cx="2545354" cy="581853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1, 0,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6F9877E-8D0A-3F24-03E2-453126C63E1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7923363" y="4812145"/>
            <a:ext cx="0" cy="3777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19DA72-5841-2FC0-2DDD-890CB6B926C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3363" y="3914083"/>
            <a:ext cx="0" cy="316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3C60FC-25BD-B075-1D87-62344D8DB60E}"/>
              </a:ext>
            </a:extLst>
          </p:cNvPr>
          <p:cNvSpPr/>
          <p:nvPr/>
        </p:nvSpPr>
        <p:spPr>
          <a:xfrm>
            <a:off x="8700654" y="5514109"/>
            <a:ext cx="2545353" cy="97905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 calculate Loss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pad token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79620A-2937-BCED-40F0-C358FB673D64}"/>
              </a:ext>
            </a:extLst>
          </p:cNvPr>
          <p:cNvSpPr/>
          <p:nvPr/>
        </p:nvSpPr>
        <p:spPr>
          <a:xfrm>
            <a:off x="6641450" y="5078171"/>
            <a:ext cx="805210" cy="22351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mask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D0A22B-23D3-0408-8C32-D861F4EB26C4}"/>
              </a:ext>
            </a:extLst>
          </p:cNvPr>
          <p:cNvSpPr/>
          <p:nvPr/>
        </p:nvSpPr>
        <p:spPr>
          <a:xfrm>
            <a:off x="7712362" y="1997226"/>
            <a:ext cx="2983347" cy="211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58423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0952CD-ACB5-B7D6-E71D-411D21D0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75290"/>
            <a:ext cx="5849166" cy="26387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F706DF-1F56-B193-2525-C842DE044155}"/>
              </a:ext>
            </a:extLst>
          </p:cNvPr>
          <p:cNvSpPr/>
          <p:nvPr/>
        </p:nvSpPr>
        <p:spPr>
          <a:xfrm>
            <a:off x="1478696" y="2576945"/>
            <a:ext cx="3342685" cy="203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43F8E3-627A-6E32-7480-CA15866A3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937" y="1275290"/>
            <a:ext cx="4077269" cy="15051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076F426-3931-4CBC-804B-2FA96369D811}"/>
              </a:ext>
            </a:extLst>
          </p:cNvPr>
          <p:cNvSpPr/>
          <p:nvPr/>
        </p:nvSpPr>
        <p:spPr>
          <a:xfrm>
            <a:off x="7779248" y="1644745"/>
            <a:ext cx="2325333" cy="2117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E66459-55E4-F266-A951-F0AE69AFB47A}"/>
              </a:ext>
            </a:extLst>
          </p:cNvPr>
          <p:cNvSpPr/>
          <p:nvPr/>
        </p:nvSpPr>
        <p:spPr>
          <a:xfrm>
            <a:off x="7186675" y="3459903"/>
            <a:ext cx="1595975" cy="45418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[[3, 1, 3, 2]]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5065B5-A693-598A-E267-7B32BD106923}"/>
              </a:ext>
            </a:extLst>
          </p:cNvPr>
          <p:cNvSpPr/>
          <p:nvPr/>
        </p:nvSpPr>
        <p:spPr>
          <a:xfrm>
            <a:off x="7173828" y="3348145"/>
            <a:ext cx="805210" cy="22351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49F0F-0183-2668-612D-5A7CFF1203A1}"/>
              </a:ext>
            </a:extLst>
          </p:cNvPr>
          <p:cNvSpPr/>
          <p:nvPr/>
        </p:nvSpPr>
        <p:spPr>
          <a:xfrm>
            <a:off x="9609429" y="3459903"/>
            <a:ext cx="1595975" cy="1352242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[[0, 0, .1, 0]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[0, .1, 0, 0]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[0, 0, .1, 0]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[0, 0, 0, .1]]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E42835-5A84-6F3C-B864-A88FAD991814}"/>
              </a:ext>
            </a:extLst>
          </p:cNvPr>
          <p:cNvSpPr/>
          <p:nvPr/>
        </p:nvSpPr>
        <p:spPr>
          <a:xfrm>
            <a:off x="9596582" y="3348145"/>
            <a:ext cx="805210" cy="22351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F47CCE5-DE95-C4E0-5D40-27838FAD8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038" y="4637658"/>
            <a:ext cx="8797981" cy="945052"/>
          </a:xfrm>
          <a:prstGeom prst="rect">
            <a:avLst/>
          </a:prstGeom>
        </p:spPr>
      </p:pic>
      <p:sp>
        <p:nvSpPr>
          <p:cNvPr id="18" name="오른쪽 중괄호 17">
            <a:extLst>
              <a:ext uri="{FF2B5EF4-FFF2-40B4-BE49-F238E27FC236}">
                <a16:creationId xmlns:a16="http://schemas.microsoft.com/office/drawing/2014/main" id="{9C2BCBBF-2E3F-73D5-4FD9-ADF8EE999C15}"/>
              </a:ext>
            </a:extLst>
          </p:cNvPr>
          <p:cNvSpPr/>
          <p:nvPr/>
        </p:nvSpPr>
        <p:spPr>
          <a:xfrm rot="5400000">
            <a:off x="4636152" y="4472862"/>
            <a:ext cx="434109" cy="276066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26F486-108B-906A-15EE-0562F9B7A31E}"/>
              </a:ext>
            </a:extLst>
          </p:cNvPr>
          <p:cNvSpPr/>
          <p:nvPr/>
        </p:nvSpPr>
        <p:spPr>
          <a:xfrm>
            <a:off x="4681625" y="6070250"/>
            <a:ext cx="2642811" cy="57845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each words, 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calculate loss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582335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0952CD-ACB5-B7D6-E71D-411D21D0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75290"/>
            <a:ext cx="5849166" cy="26387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F706DF-1F56-B193-2525-C842DE044155}"/>
              </a:ext>
            </a:extLst>
          </p:cNvPr>
          <p:cNvSpPr/>
          <p:nvPr/>
        </p:nvSpPr>
        <p:spPr>
          <a:xfrm>
            <a:off x="1478696" y="2576945"/>
            <a:ext cx="3342685" cy="203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43F8E3-627A-6E32-7480-CA15866A3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937" y="1275290"/>
            <a:ext cx="4077269" cy="15051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076F426-3931-4CBC-804B-2FA96369D811}"/>
              </a:ext>
            </a:extLst>
          </p:cNvPr>
          <p:cNvSpPr/>
          <p:nvPr/>
        </p:nvSpPr>
        <p:spPr>
          <a:xfrm>
            <a:off x="7760776" y="2175653"/>
            <a:ext cx="1050716" cy="2258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6249F1-B320-A079-5F7A-3681DF8FC597}"/>
              </a:ext>
            </a:extLst>
          </p:cNvPr>
          <p:cNvSpPr/>
          <p:nvPr/>
        </p:nvSpPr>
        <p:spPr>
          <a:xfrm>
            <a:off x="8599055" y="2401455"/>
            <a:ext cx="2926151" cy="1027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multiply 0 for pad token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602622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0952CD-ACB5-B7D6-E71D-411D21D0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75290"/>
            <a:ext cx="5849166" cy="26387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F706DF-1F56-B193-2525-C842DE044155}"/>
              </a:ext>
            </a:extLst>
          </p:cNvPr>
          <p:cNvSpPr/>
          <p:nvPr/>
        </p:nvSpPr>
        <p:spPr>
          <a:xfrm>
            <a:off x="1478696" y="2576945"/>
            <a:ext cx="3342685" cy="203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43F8E3-627A-6E32-7480-CA15866A3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937" y="1275290"/>
            <a:ext cx="4077269" cy="15051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076F426-3931-4CBC-804B-2FA96369D811}"/>
              </a:ext>
            </a:extLst>
          </p:cNvPr>
          <p:cNvSpPr/>
          <p:nvPr/>
        </p:nvSpPr>
        <p:spPr>
          <a:xfrm>
            <a:off x="7760776" y="2175653"/>
            <a:ext cx="1050716" cy="2258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6249F1-B320-A079-5F7A-3681DF8FC597}"/>
              </a:ext>
            </a:extLst>
          </p:cNvPr>
          <p:cNvSpPr/>
          <p:nvPr/>
        </p:nvSpPr>
        <p:spPr>
          <a:xfrm>
            <a:off x="8599055" y="2401455"/>
            <a:ext cx="2926151" cy="1027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multiply 0 for pad token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CEE70B-EEE3-3B1F-CAD3-E4B27FB52611}"/>
              </a:ext>
            </a:extLst>
          </p:cNvPr>
          <p:cNvSpPr/>
          <p:nvPr/>
        </p:nvSpPr>
        <p:spPr>
          <a:xfrm>
            <a:off x="7334456" y="4043947"/>
            <a:ext cx="2926151" cy="45418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[[1.42, 1.79, 1.61, 0.98]]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013B24-4C53-7F3C-6652-F8E74DC02398}"/>
              </a:ext>
            </a:extLst>
          </p:cNvPr>
          <p:cNvSpPr/>
          <p:nvPr/>
        </p:nvSpPr>
        <p:spPr>
          <a:xfrm>
            <a:off x="7321609" y="3932189"/>
            <a:ext cx="805210" cy="22351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loss_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ACFFDF-5FFA-E3C0-6EEA-3539F1065607}"/>
              </a:ext>
            </a:extLst>
          </p:cNvPr>
          <p:cNvSpPr/>
          <p:nvPr/>
        </p:nvSpPr>
        <p:spPr>
          <a:xfrm>
            <a:off x="7516776" y="4692497"/>
            <a:ext cx="2545354" cy="581853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1, 0,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09E04C-3B41-2AD6-D064-4AA23F382627}"/>
              </a:ext>
            </a:extLst>
          </p:cNvPr>
          <p:cNvSpPr/>
          <p:nvPr/>
        </p:nvSpPr>
        <p:spPr>
          <a:xfrm>
            <a:off x="7321609" y="5468720"/>
            <a:ext cx="2926151" cy="45418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[[1.42, 1.79, 0,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1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879273" y="3980873"/>
            <a:ext cx="3057236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328712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95082" y="491056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883673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569336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1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6313532" y="4299699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358259" y="6080275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52942" y="497219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1926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0952CD-ACB5-B7D6-E71D-411D21D0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75290"/>
            <a:ext cx="5849166" cy="26387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F706DF-1F56-B193-2525-C842DE044155}"/>
              </a:ext>
            </a:extLst>
          </p:cNvPr>
          <p:cNvSpPr/>
          <p:nvPr/>
        </p:nvSpPr>
        <p:spPr>
          <a:xfrm>
            <a:off x="1478696" y="2576945"/>
            <a:ext cx="3342685" cy="203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43F8E3-627A-6E32-7480-CA15866A3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937" y="1275290"/>
            <a:ext cx="4077269" cy="15051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076F426-3931-4CBC-804B-2FA96369D811}"/>
              </a:ext>
            </a:extLst>
          </p:cNvPr>
          <p:cNvSpPr/>
          <p:nvPr/>
        </p:nvSpPr>
        <p:spPr>
          <a:xfrm>
            <a:off x="7760776" y="2175653"/>
            <a:ext cx="1050716" cy="2258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6249F1-B320-A079-5F7A-3681DF8FC597}"/>
              </a:ext>
            </a:extLst>
          </p:cNvPr>
          <p:cNvSpPr/>
          <p:nvPr/>
        </p:nvSpPr>
        <p:spPr>
          <a:xfrm>
            <a:off x="8599055" y="2401455"/>
            <a:ext cx="2926151" cy="1027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multiply 0 for pad token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CEE70B-EEE3-3B1F-CAD3-E4B27FB52611}"/>
              </a:ext>
            </a:extLst>
          </p:cNvPr>
          <p:cNvSpPr/>
          <p:nvPr/>
        </p:nvSpPr>
        <p:spPr>
          <a:xfrm>
            <a:off x="7334456" y="4043947"/>
            <a:ext cx="2926151" cy="45418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[[1.42, 1.79, 1.61, 0.98]]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013B24-4C53-7F3C-6652-F8E74DC02398}"/>
              </a:ext>
            </a:extLst>
          </p:cNvPr>
          <p:cNvSpPr/>
          <p:nvPr/>
        </p:nvSpPr>
        <p:spPr>
          <a:xfrm>
            <a:off x="7321609" y="3932189"/>
            <a:ext cx="805210" cy="22351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loss_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ACFFDF-5FFA-E3C0-6EEA-3539F1065607}"/>
              </a:ext>
            </a:extLst>
          </p:cNvPr>
          <p:cNvSpPr/>
          <p:nvPr/>
        </p:nvSpPr>
        <p:spPr>
          <a:xfrm>
            <a:off x="7516776" y="4692497"/>
            <a:ext cx="2545354" cy="581853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1, 0,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09E04C-3B41-2AD6-D064-4AA23F382627}"/>
              </a:ext>
            </a:extLst>
          </p:cNvPr>
          <p:cNvSpPr/>
          <p:nvPr/>
        </p:nvSpPr>
        <p:spPr>
          <a:xfrm>
            <a:off x="7321609" y="5468720"/>
            <a:ext cx="2926151" cy="45418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[[1.42, 1.79, 0,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84E542-9FA7-F55E-98C5-0181000691FA}"/>
              </a:ext>
            </a:extLst>
          </p:cNvPr>
          <p:cNvSpPr/>
          <p:nvPr/>
        </p:nvSpPr>
        <p:spPr>
          <a:xfrm>
            <a:off x="8784684" y="5811143"/>
            <a:ext cx="3362036" cy="6834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 for only existing words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929624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0952CD-ACB5-B7D6-E71D-411D21D0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75290"/>
            <a:ext cx="5849166" cy="26387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F706DF-1F56-B193-2525-C842DE044155}"/>
              </a:ext>
            </a:extLst>
          </p:cNvPr>
          <p:cNvSpPr/>
          <p:nvPr/>
        </p:nvSpPr>
        <p:spPr>
          <a:xfrm>
            <a:off x="1478696" y="2576945"/>
            <a:ext cx="3342685" cy="203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43F8E3-627A-6E32-7480-CA15866A3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937" y="1275290"/>
            <a:ext cx="4077269" cy="15051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076F426-3931-4CBC-804B-2FA96369D811}"/>
              </a:ext>
            </a:extLst>
          </p:cNvPr>
          <p:cNvSpPr/>
          <p:nvPr/>
        </p:nvSpPr>
        <p:spPr>
          <a:xfrm>
            <a:off x="7746814" y="2538932"/>
            <a:ext cx="3519635" cy="2258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1525E5-ADDF-D70E-AEDB-345B694A13D7}"/>
              </a:ext>
            </a:extLst>
          </p:cNvPr>
          <p:cNvSpPr/>
          <p:nvPr/>
        </p:nvSpPr>
        <p:spPr>
          <a:xfrm>
            <a:off x="3280162" y="5404864"/>
            <a:ext cx="3818512" cy="58189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reduce_sum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(loss_) = 1.42 + 1.79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6155D86-3FB5-7104-9B46-C17BAB4942FE}"/>
              </a:ext>
            </a:extLst>
          </p:cNvPr>
          <p:cNvSpPr/>
          <p:nvPr/>
        </p:nvSpPr>
        <p:spPr>
          <a:xfrm>
            <a:off x="7516776" y="4692497"/>
            <a:ext cx="2545354" cy="581853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1, 0,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FA794D-2D34-3612-FDE2-B4253A5329A5}"/>
              </a:ext>
            </a:extLst>
          </p:cNvPr>
          <p:cNvSpPr/>
          <p:nvPr/>
        </p:nvSpPr>
        <p:spPr>
          <a:xfrm>
            <a:off x="7321609" y="5468720"/>
            <a:ext cx="2926151" cy="45418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[[1.42, 1.79, 0,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0A8DF4-EE0A-D26B-1FDF-D71D66992D9F}"/>
              </a:ext>
            </a:extLst>
          </p:cNvPr>
          <p:cNvSpPr/>
          <p:nvPr/>
        </p:nvSpPr>
        <p:spPr>
          <a:xfrm>
            <a:off x="7315984" y="5356962"/>
            <a:ext cx="805210" cy="22351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loss_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2452B4-AE28-7459-0515-54AB174286EA}"/>
              </a:ext>
            </a:extLst>
          </p:cNvPr>
          <p:cNvSpPr/>
          <p:nvPr/>
        </p:nvSpPr>
        <p:spPr>
          <a:xfrm>
            <a:off x="7507540" y="4580739"/>
            <a:ext cx="805210" cy="22351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mask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A3CE06-06C1-7809-4D56-D7935E302A96}"/>
              </a:ext>
            </a:extLst>
          </p:cNvPr>
          <p:cNvSpPr/>
          <p:nvPr/>
        </p:nvSpPr>
        <p:spPr>
          <a:xfrm>
            <a:off x="3280162" y="4633847"/>
            <a:ext cx="3818512" cy="58189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reduce_sum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(mask) = 1 + 1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883251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0952CD-ACB5-B7D6-E71D-411D21D0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75290"/>
            <a:ext cx="5849166" cy="26387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F706DF-1F56-B193-2525-C842DE044155}"/>
              </a:ext>
            </a:extLst>
          </p:cNvPr>
          <p:cNvSpPr/>
          <p:nvPr/>
        </p:nvSpPr>
        <p:spPr>
          <a:xfrm>
            <a:off x="1478696" y="2576945"/>
            <a:ext cx="3342685" cy="203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43F8E3-627A-6E32-7480-CA15866A3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937" y="1275290"/>
            <a:ext cx="4077269" cy="15051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076F426-3931-4CBC-804B-2FA96369D811}"/>
              </a:ext>
            </a:extLst>
          </p:cNvPr>
          <p:cNvSpPr/>
          <p:nvPr/>
        </p:nvSpPr>
        <p:spPr>
          <a:xfrm>
            <a:off x="7746814" y="2538932"/>
            <a:ext cx="3519635" cy="2258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1525E5-ADDF-D70E-AEDB-345B694A13D7}"/>
              </a:ext>
            </a:extLst>
          </p:cNvPr>
          <p:cNvSpPr/>
          <p:nvPr/>
        </p:nvSpPr>
        <p:spPr>
          <a:xfrm>
            <a:off x="3280162" y="5404864"/>
            <a:ext cx="3818512" cy="58189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reduce_sum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(loss_) = 1.42 + 1.79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6155D86-3FB5-7104-9B46-C17BAB4942FE}"/>
              </a:ext>
            </a:extLst>
          </p:cNvPr>
          <p:cNvSpPr/>
          <p:nvPr/>
        </p:nvSpPr>
        <p:spPr>
          <a:xfrm>
            <a:off x="7516776" y="4692497"/>
            <a:ext cx="2545354" cy="581853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1, 0,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FA794D-2D34-3612-FDE2-B4253A5329A5}"/>
              </a:ext>
            </a:extLst>
          </p:cNvPr>
          <p:cNvSpPr/>
          <p:nvPr/>
        </p:nvSpPr>
        <p:spPr>
          <a:xfrm>
            <a:off x="7321609" y="5468720"/>
            <a:ext cx="2926151" cy="45418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[[1.42, 1.79, 0, 0]]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0A8DF4-EE0A-D26B-1FDF-D71D66992D9F}"/>
              </a:ext>
            </a:extLst>
          </p:cNvPr>
          <p:cNvSpPr/>
          <p:nvPr/>
        </p:nvSpPr>
        <p:spPr>
          <a:xfrm>
            <a:off x="7315984" y="5356962"/>
            <a:ext cx="805210" cy="22351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loss_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2452B4-AE28-7459-0515-54AB174286EA}"/>
              </a:ext>
            </a:extLst>
          </p:cNvPr>
          <p:cNvSpPr/>
          <p:nvPr/>
        </p:nvSpPr>
        <p:spPr>
          <a:xfrm>
            <a:off x="7507540" y="4580739"/>
            <a:ext cx="805210" cy="22351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mask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A3CE06-06C1-7809-4D56-D7935E302A96}"/>
              </a:ext>
            </a:extLst>
          </p:cNvPr>
          <p:cNvSpPr/>
          <p:nvPr/>
        </p:nvSpPr>
        <p:spPr>
          <a:xfrm>
            <a:off x="3280162" y="4633847"/>
            <a:ext cx="3818512" cy="58189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reduce_sum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(mask) = 1 + 1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795A4E-F50F-9494-B78C-D72525E995D9}"/>
              </a:ext>
            </a:extLst>
          </p:cNvPr>
          <p:cNvSpPr/>
          <p:nvPr/>
        </p:nvSpPr>
        <p:spPr>
          <a:xfrm>
            <a:off x="5412509" y="5661892"/>
            <a:ext cx="2035428" cy="581892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 of loss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E9D922-D9CA-6721-BA5F-980E045E63A4}"/>
              </a:ext>
            </a:extLst>
          </p:cNvPr>
          <p:cNvSpPr/>
          <p:nvPr/>
        </p:nvSpPr>
        <p:spPr>
          <a:xfrm>
            <a:off x="5412509" y="4442240"/>
            <a:ext cx="2035428" cy="53177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 of words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067074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0952CD-ACB5-B7D6-E71D-411D21D0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75290"/>
            <a:ext cx="5849166" cy="26387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F706DF-1F56-B193-2525-C842DE044155}"/>
              </a:ext>
            </a:extLst>
          </p:cNvPr>
          <p:cNvSpPr/>
          <p:nvPr/>
        </p:nvSpPr>
        <p:spPr>
          <a:xfrm>
            <a:off x="1220077" y="2937164"/>
            <a:ext cx="4728141" cy="203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20065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0952CD-ACB5-B7D6-E71D-411D21D0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75290"/>
            <a:ext cx="5849166" cy="26387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F706DF-1F56-B193-2525-C842DE044155}"/>
              </a:ext>
            </a:extLst>
          </p:cNvPr>
          <p:cNvSpPr/>
          <p:nvPr/>
        </p:nvSpPr>
        <p:spPr>
          <a:xfrm>
            <a:off x="1220077" y="2937164"/>
            <a:ext cx="4728141" cy="203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9685C3-2152-3039-042A-6CA22B7B3913}"/>
              </a:ext>
            </a:extLst>
          </p:cNvPr>
          <p:cNvSpPr/>
          <p:nvPr/>
        </p:nvSpPr>
        <p:spPr>
          <a:xfrm>
            <a:off x="5301673" y="3140364"/>
            <a:ext cx="5523345" cy="11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trainable_variables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weight, and bias for dense layers in transformer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590FC49-BF9A-591D-9A1B-1A5DD6C3460B}"/>
                  </a:ext>
                </a:extLst>
              </p:cNvPr>
              <p:cNvSpPr/>
              <p:nvPr/>
            </p:nvSpPr>
            <p:spPr>
              <a:xfrm>
                <a:off x="5828145" y="4064000"/>
                <a:ext cx="5523345" cy="194887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[dense layer 1 weight,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2 weight,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3 weight,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...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weight]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590FC49-BF9A-591D-9A1B-1A5DD6C34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145" y="4064000"/>
                <a:ext cx="5523345" cy="1948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97350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0952CD-ACB5-B7D6-E71D-411D21D0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75290"/>
            <a:ext cx="5849166" cy="26387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F706DF-1F56-B193-2525-C842DE044155}"/>
              </a:ext>
            </a:extLst>
          </p:cNvPr>
          <p:cNvSpPr/>
          <p:nvPr/>
        </p:nvSpPr>
        <p:spPr>
          <a:xfrm>
            <a:off x="1220077" y="2937164"/>
            <a:ext cx="4728141" cy="203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9685C3-2152-3039-042A-6CA22B7B3913}"/>
              </a:ext>
            </a:extLst>
          </p:cNvPr>
          <p:cNvSpPr/>
          <p:nvPr/>
        </p:nvSpPr>
        <p:spPr>
          <a:xfrm>
            <a:off x="5301673" y="3140364"/>
            <a:ext cx="5523345" cy="11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trainable_variables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weight, and bias for dense layers in transformer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590FC49-BF9A-591D-9A1B-1A5DD6C3460B}"/>
                  </a:ext>
                </a:extLst>
              </p:cNvPr>
              <p:cNvSpPr/>
              <p:nvPr/>
            </p:nvSpPr>
            <p:spPr>
              <a:xfrm>
                <a:off x="5828145" y="4064000"/>
                <a:ext cx="5523345" cy="194887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[dense layer 1 weight,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2 weight,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3 weight,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...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weight]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590FC49-BF9A-591D-9A1B-1A5DD6C34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145" y="4064000"/>
                <a:ext cx="5523345" cy="1948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FF51590-6E01-B2DE-F623-FFC3EF3DEFE5}"/>
                  </a:ext>
                </a:extLst>
              </p:cNvPr>
              <p:cNvSpPr/>
              <p:nvPr/>
            </p:nvSpPr>
            <p:spPr>
              <a:xfrm>
                <a:off x="9818255" y="4170218"/>
                <a:ext cx="1191491" cy="65578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</m:e>
                          </m:d>
                        </m:num>
                        <m:den>
                          <m:r>
                            <a:rPr lang="en-US" altLang="ko-KR" sz="1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𝑤𝑒𝑖𝑔h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1400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FF51590-6E01-B2DE-F623-FFC3EF3DE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255" y="4170218"/>
                <a:ext cx="1191491" cy="6557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93290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0952CD-ACB5-B7D6-E71D-411D21D0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75290"/>
            <a:ext cx="5849166" cy="26387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F706DF-1F56-B193-2525-C842DE044155}"/>
              </a:ext>
            </a:extLst>
          </p:cNvPr>
          <p:cNvSpPr/>
          <p:nvPr/>
        </p:nvSpPr>
        <p:spPr>
          <a:xfrm>
            <a:off x="1220077" y="2937164"/>
            <a:ext cx="4728141" cy="203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9685C3-2152-3039-042A-6CA22B7B3913}"/>
              </a:ext>
            </a:extLst>
          </p:cNvPr>
          <p:cNvSpPr/>
          <p:nvPr/>
        </p:nvSpPr>
        <p:spPr>
          <a:xfrm>
            <a:off x="5301673" y="3140364"/>
            <a:ext cx="5523345" cy="11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trainable_variables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weight, and bias for dense layers in transformer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590FC49-BF9A-591D-9A1B-1A5DD6C3460B}"/>
                  </a:ext>
                </a:extLst>
              </p:cNvPr>
              <p:cNvSpPr/>
              <p:nvPr/>
            </p:nvSpPr>
            <p:spPr>
              <a:xfrm>
                <a:off x="5828145" y="4064000"/>
                <a:ext cx="5523345" cy="194887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[dense layer 1 weight,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2 weight,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3 weight,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...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weight]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590FC49-BF9A-591D-9A1B-1A5DD6C34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145" y="4064000"/>
                <a:ext cx="5523345" cy="1948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FF51590-6E01-B2DE-F623-FFC3EF3DEFE5}"/>
                  </a:ext>
                </a:extLst>
              </p:cNvPr>
              <p:cNvSpPr/>
              <p:nvPr/>
            </p:nvSpPr>
            <p:spPr>
              <a:xfrm>
                <a:off x="9809019" y="4444826"/>
                <a:ext cx="1191491" cy="65578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</m:e>
                          </m:d>
                        </m:num>
                        <m:den>
                          <m:r>
                            <a:rPr lang="en-US" altLang="ko-KR" sz="1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𝑤𝑒𝑖𝑔h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1400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FF51590-6E01-B2DE-F623-FFC3EF3DE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019" y="4444826"/>
                <a:ext cx="1191491" cy="6557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94111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0952CD-ACB5-B7D6-E71D-411D21D0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75290"/>
            <a:ext cx="5849166" cy="26387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F706DF-1F56-B193-2525-C842DE044155}"/>
              </a:ext>
            </a:extLst>
          </p:cNvPr>
          <p:cNvSpPr/>
          <p:nvPr/>
        </p:nvSpPr>
        <p:spPr>
          <a:xfrm>
            <a:off x="1220077" y="2937164"/>
            <a:ext cx="4728141" cy="203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9685C3-2152-3039-042A-6CA22B7B3913}"/>
              </a:ext>
            </a:extLst>
          </p:cNvPr>
          <p:cNvSpPr/>
          <p:nvPr/>
        </p:nvSpPr>
        <p:spPr>
          <a:xfrm>
            <a:off x="5301673" y="3140364"/>
            <a:ext cx="5523345" cy="11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trainable_variables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weight, and bias for dense layers in transformer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590FC49-BF9A-591D-9A1B-1A5DD6C3460B}"/>
                  </a:ext>
                </a:extLst>
              </p:cNvPr>
              <p:cNvSpPr/>
              <p:nvPr/>
            </p:nvSpPr>
            <p:spPr>
              <a:xfrm>
                <a:off x="5828145" y="4064000"/>
                <a:ext cx="5523345" cy="194887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[dense layer 1 weight,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2 weight,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3 weight,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...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weight]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590FC49-BF9A-591D-9A1B-1A5DD6C34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145" y="4064000"/>
                <a:ext cx="5523345" cy="1948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FF51590-6E01-B2DE-F623-FFC3EF3DEFE5}"/>
                  </a:ext>
                </a:extLst>
              </p:cNvPr>
              <p:cNvSpPr/>
              <p:nvPr/>
            </p:nvSpPr>
            <p:spPr>
              <a:xfrm>
                <a:off x="9809019" y="4710545"/>
                <a:ext cx="1191491" cy="65578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</m:e>
                          </m:d>
                        </m:num>
                        <m:den>
                          <m:r>
                            <a:rPr lang="en-US" altLang="ko-KR" sz="1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𝑤𝑒𝑖𝑔h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1400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FF51590-6E01-B2DE-F623-FFC3EF3DE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019" y="4710545"/>
                <a:ext cx="1191491" cy="6557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38431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0952CD-ACB5-B7D6-E71D-411D21D0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75290"/>
            <a:ext cx="5849166" cy="26387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F706DF-1F56-B193-2525-C842DE044155}"/>
              </a:ext>
            </a:extLst>
          </p:cNvPr>
          <p:cNvSpPr/>
          <p:nvPr/>
        </p:nvSpPr>
        <p:spPr>
          <a:xfrm>
            <a:off x="1220077" y="2937164"/>
            <a:ext cx="4728141" cy="203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9685C3-2152-3039-042A-6CA22B7B3913}"/>
              </a:ext>
            </a:extLst>
          </p:cNvPr>
          <p:cNvSpPr/>
          <p:nvPr/>
        </p:nvSpPr>
        <p:spPr>
          <a:xfrm>
            <a:off x="5301673" y="3140364"/>
            <a:ext cx="5523345" cy="11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trainable_variables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weight, and bias for dense layers in transformer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590FC49-BF9A-591D-9A1B-1A5DD6C3460B}"/>
                  </a:ext>
                </a:extLst>
              </p:cNvPr>
              <p:cNvSpPr/>
              <p:nvPr/>
            </p:nvSpPr>
            <p:spPr>
              <a:xfrm>
                <a:off x="5828145" y="4064000"/>
                <a:ext cx="5523345" cy="194887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[dense layer 1 weight,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2 weight,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3 weight,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...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weight]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590FC49-BF9A-591D-9A1B-1A5DD6C34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145" y="4064000"/>
                <a:ext cx="5523345" cy="1948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FF51590-6E01-B2DE-F623-FFC3EF3DEFE5}"/>
                  </a:ext>
                </a:extLst>
              </p:cNvPr>
              <p:cNvSpPr/>
              <p:nvPr/>
            </p:nvSpPr>
            <p:spPr>
              <a:xfrm>
                <a:off x="9818255" y="5292436"/>
                <a:ext cx="1191491" cy="65578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</m:e>
                          </m:d>
                        </m:num>
                        <m:den>
                          <m:r>
                            <a:rPr lang="en-US" altLang="ko-KR" sz="1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𝑤𝑒𝑖𝑔h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1400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FF51590-6E01-B2DE-F623-FFC3EF3DE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255" y="5292436"/>
                <a:ext cx="1191491" cy="6557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99425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0952CD-ACB5-B7D6-E71D-411D21D0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75290"/>
            <a:ext cx="5849166" cy="26387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F706DF-1F56-B193-2525-C842DE044155}"/>
              </a:ext>
            </a:extLst>
          </p:cNvPr>
          <p:cNvSpPr/>
          <p:nvPr/>
        </p:nvSpPr>
        <p:spPr>
          <a:xfrm>
            <a:off x="1220077" y="2937164"/>
            <a:ext cx="4728141" cy="203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9685C3-2152-3039-042A-6CA22B7B3913}"/>
              </a:ext>
            </a:extLst>
          </p:cNvPr>
          <p:cNvSpPr/>
          <p:nvPr/>
        </p:nvSpPr>
        <p:spPr>
          <a:xfrm>
            <a:off x="5301673" y="3140364"/>
            <a:ext cx="5523345" cy="11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trainable_variables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weight, and bias for dense layers in transformer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590FC49-BF9A-591D-9A1B-1A5DD6C3460B}"/>
                  </a:ext>
                </a:extLst>
              </p:cNvPr>
              <p:cNvSpPr/>
              <p:nvPr/>
            </p:nvSpPr>
            <p:spPr>
              <a:xfrm>
                <a:off x="5828145" y="4064000"/>
                <a:ext cx="5523345" cy="194887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[dense layer 1 weight,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2 weight,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3 weight,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...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weight]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590FC49-BF9A-591D-9A1B-1A5DD6C34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145" y="4064000"/>
                <a:ext cx="5523345" cy="1948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FF51590-6E01-B2DE-F623-FFC3EF3DEFE5}"/>
                  </a:ext>
                </a:extLst>
              </p:cNvPr>
              <p:cNvSpPr/>
              <p:nvPr/>
            </p:nvSpPr>
            <p:spPr>
              <a:xfrm>
                <a:off x="944022" y="4802238"/>
                <a:ext cx="4265286" cy="655782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altLang="ko-KR" sz="1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</m:e>
                          </m:d>
                        </m:num>
                        <m:den>
                          <m:r>
                            <a:rPr lang="en-US" altLang="ko-KR" sz="1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𝑤𝑒𝑖𝑔h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ko-KR" sz="14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ko-KR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</m:e>
                          </m:d>
                        </m:num>
                        <m:den>
                          <m:r>
                            <a:rPr lang="en-US" altLang="ko-KR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𝑤𝑒𝑖𝑔h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ko-KR" sz="14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…,</m:t>
                      </m:r>
                      <m:f>
                        <m:fPr>
                          <m:ctrlPr>
                            <a:rPr lang="en-US" altLang="ko-KR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</m:e>
                          </m:d>
                        </m:num>
                        <m:den>
                          <m:r>
                            <a:rPr lang="en-US" altLang="ko-KR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𝑤𝑒𝑖𝑔h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ko-KR" sz="14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sz="1400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FF51590-6E01-B2DE-F623-FFC3EF3DE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22" y="4802238"/>
                <a:ext cx="4265286" cy="6557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5BEAB214-463A-E095-70ED-9EAF3AE7BFC6}"/>
              </a:ext>
            </a:extLst>
          </p:cNvPr>
          <p:cNvSpPr/>
          <p:nvPr/>
        </p:nvSpPr>
        <p:spPr>
          <a:xfrm>
            <a:off x="944022" y="4690480"/>
            <a:ext cx="977142" cy="22351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gradients</a:t>
            </a:r>
          </a:p>
        </p:txBody>
      </p:sp>
    </p:spTree>
    <p:extLst>
      <p:ext uri="{BB962C8B-B14F-4D97-AF65-F5344CB8AC3E}">
        <p14:creationId xmlns:p14="http://schemas.microsoft.com/office/powerpoint/2010/main" val="1485125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879273" y="3980873"/>
            <a:ext cx="3057236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328712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95082" y="491056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883673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569336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1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6313532" y="4299699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358259" y="6080275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52942" y="497219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45373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0952CD-ACB5-B7D6-E71D-411D21D0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75290"/>
            <a:ext cx="5849166" cy="26387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F706DF-1F56-B193-2525-C842DE044155}"/>
              </a:ext>
            </a:extLst>
          </p:cNvPr>
          <p:cNvSpPr/>
          <p:nvPr/>
        </p:nvSpPr>
        <p:spPr>
          <a:xfrm>
            <a:off x="1181294" y="3131128"/>
            <a:ext cx="5524306" cy="2124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85509B1-3932-DEC9-23FC-E5E15C0F80AB}"/>
                  </a:ext>
                </a:extLst>
              </p:cNvPr>
              <p:cNvSpPr/>
              <p:nvPr/>
            </p:nvSpPr>
            <p:spPr>
              <a:xfrm>
                <a:off x="5828145" y="4064000"/>
                <a:ext cx="5523345" cy="194887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[dense layer 1 weight,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2 weight,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3 weight,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...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weight]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85509B1-3932-DEC9-23FC-E5E15C0F8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145" y="4064000"/>
                <a:ext cx="5523345" cy="1948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68F4901-DD97-55FC-3CE9-8626A546333C}"/>
                  </a:ext>
                </a:extLst>
              </p:cNvPr>
              <p:cNvSpPr/>
              <p:nvPr/>
            </p:nvSpPr>
            <p:spPr>
              <a:xfrm>
                <a:off x="944022" y="4802238"/>
                <a:ext cx="4265286" cy="655782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altLang="ko-KR" sz="1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</m:e>
                          </m:d>
                        </m:num>
                        <m:den>
                          <m:r>
                            <a:rPr lang="en-US" altLang="ko-KR" sz="1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𝑤𝑒𝑖𝑔h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ko-KR" sz="14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ko-KR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</m:e>
                          </m:d>
                        </m:num>
                        <m:den>
                          <m:r>
                            <a:rPr lang="en-US" altLang="ko-KR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𝑤𝑒𝑖𝑔h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ko-KR" sz="14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…,</m:t>
                      </m:r>
                      <m:f>
                        <m:fPr>
                          <m:ctrlPr>
                            <a:rPr lang="en-US" altLang="ko-KR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</m:e>
                          </m:d>
                        </m:num>
                        <m:den>
                          <m:r>
                            <a:rPr lang="en-US" altLang="ko-KR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𝑤𝑒𝑖𝑔h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ko-KR" sz="14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sz="1400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68F4901-DD97-55FC-3CE9-8626A54633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22" y="4802238"/>
                <a:ext cx="4265286" cy="6557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46B1FC-AD8F-2239-CCDB-6E589A0EEE4B}"/>
              </a:ext>
            </a:extLst>
          </p:cNvPr>
          <p:cNvSpPr/>
          <p:nvPr/>
        </p:nvSpPr>
        <p:spPr>
          <a:xfrm>
            <a:off x="944022" y="4690480"/>
            <a:ext cx="977142" cy="22351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gradients</a:t>
            </a:r>
          </a:p>
        </p:txBody>
      </p:sp>
    </p:spTree>
    <p:extLst>
      <p:ext uri="{BB962C8B-B14F-4D97-AF65-F5344CB8AC3E}">
        <p14:creationId xmlns:p14="http://schemas.microsoft.com/office/powerpoint/2010/main" val="54602492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0952CD-ACB5-B7D6-E71D-411D21D0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75290"/>
            <a:ext cx="5849166" cy="26387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F706DF-1F56-B193-2525-C842DE044155}"/>
              </a:ext>
            </a:extLst>
          </p:cNvPr>
          <p:cNvSpPr/>
          <p:nvPr/>
        </p:nvSpPr>
        <p:spPr>
          <a:xfrm>
            <a:off x="1181294" y="3131128"/>
            <a:ext cx="5524306" cy="2124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85509B1-3932-DEC9-23FC-E5E15C0F80AB}"/>
                  </a:ext>
                </a:extLst>
              </p:cNvPr>
              <p:cNvSpPr/>
              <p:nvPr/>
            </p:nvSpPr>
            <p:spPr>
              <a:xfrm>
                <a:off x="5828145" y="4064000"/>
                <a:ext cx="5523345" cy="194887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[dense layer 1 weight,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2 weight,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3 weight,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...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weight]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85509B1-3932-DEC9-23FC-E5E15C0F8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145" y="4064000"/>
                <a:ext cx="5523345" cy="1948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68F4901-DD97-55FC-3CE9-8626A546333C}"/>
                  </a:ext>
                </a:extLst>
              </p:cNvPr>
              <p:cNvSpPr/>
              <p:nvPr/>
            </p:nvSpPr>
            <p:spPr>
              <a:xfrm>
                <a:off x="944022" y="4802238"/>
                <a:ext cx="4265286" cy="655782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altLang="ko-KR" sz="1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</m:e>
                          </m:d>
                        </m:num>
                        <m:den>
                          <m:r>
                            <a:rPr lang="en-US" altLang="ko-KR" sz="1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𝑤𝑒𝑖𝑔h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ko-KR" sz="14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ko-KR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</m:e>
                          </m:d>
                        </m:num>
                        <m:den>
                          <m:r>
                            <a:rPr lang="en-US" altLang="ko-KR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𝑤𝑒𝑖𝑔h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ko-KR" sz="14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…,</m:t>
                      </m:r>
                      <m:f>
                        <m:fPr>
                          <m:ctrlPr>
                            <a:rPr lang="en-US" altLang="ko-KR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</m:e>
                          </m:d>
                        </m:num>
                        <m:den>
                          <m:r>
                            <a:rPr lang="en-US" altLang="ko-KR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𝑤𝑒𝑖𝑔h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ko-KR" sz="14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sz="1400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68F4901-DD97-55FC-3CE9-8626A54633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22" y="4802238"/>
                <a:ext cx="4265286" cy="6557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46B1FC-AD8F-2239-CCDB-6E589A0EEE4B}"/>
              </a:ext>
            </a:extLst>
          </p:cNvPr>
          <p:cNvSpPr/>
          <p:nvPr/>
        </p:nvSpPr>
        <p:spPr>
          <a:xfrm>
            <a:off x="944022" y="4690480"/>
            <a:ext cx="977142" cy="22351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gradients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731BFD6-3CF4-70C3-5CBD-717CB761905B}"/>
              </a:ext>
            </a:extLst>
          </p:cNvPr>
          <p:cNvSpPr/>
          <p:nvPr/>
        </p:nvSpPr>
        <p:spPr>
          <a:xfrm>
            <a:off x="1432593" y="4786790"/>
            <a:ext cx="1030612" cy="7675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D49828F-5255-39CF-E56C-FD52454A18AA}"/>
              </a:ext>
            </a:extLst>
          </p:cNvPr>
          <p:cNvSpPr/>
          <p:nvPr/>
        </p:nvSpPr>
        <p:spPr>
          <a:xfrm>
            <a:off x="7357719" y="4276436"/>
            <a:ext cx="2432825" cy="414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FC659C0-3171-1C7B-80FE-3F2BAECDE9C8}"/>
                  </a:ext>
                </a:extLst>
              </p:cNvPr>
              <p:cNvSpPr/>
              <p:nvPr/>
            </p:nvSpPr>
            <p:spPr>
              <a:xfrm>
                <a:off x="7357719" y="841181"/>
                <a:ext cx="3565237" cy="868218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𝑤𝑒𝑖𝑔h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1 weight )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FC659C0-3171-1C7B-80FE-3F2BAECDE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719" y="841181"/>
                <a:ext cx="3565237" cy="868218"/>
              </a:xfrm>
              <a:prstGeom prst="rect">
                <a:avLst/>
              </a:prstGeom>
              <a:blipFill>
                <a:blip r:embed="rId5"/>
                <a:stretch>
                  <a:fillRect l="-2726" r="-30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204956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0952CD-ACB5-B7D6-E71D-411D21D0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75290"/>
            <a:ext cx="5849166" cy="26387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F706DF-1F56-B193-2525-C842DE044155}"/>
              </a:ext>
            </a:extLst>
          </p:cNvPr>
          <p:cNvSpPr/>
          <p:nvPr/>
        </p:nvSpPr>
        <p:spPr>
          <a:xfrm>
            <a:off x="1181294" y="3131128"/>
            <a:ext cx="5524306" cy="2124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85509B1-3932-DEC9-23FC-E5E15C0F80AB}"/>
                  </a:ext>
                </a:extLst>
              </p:cNvPr>
              <p:cNvSpPr/>
              <p:nvPr/>
            </p:nvSpPr>
            <p:spPr>
              <a:xfrm>
                <a:off x="5828145" y="4064000"/>
                <a:ext cx="5523345" cy="194887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[dense layer 1 weight,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2 weight,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3 weight,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...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weight]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85509B1-3932-DEC9-23FC-E5E15C0F8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145" y="4064000"/>
                <a:ext cx="5523345" cy="1948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68F4901-DD97-55FC-3CE9-8626A546333C}"/>
                  </a:ext>
                </a:extLst>
              </p:cNvPr>
              <p:cNvSpPr/>
              <p:nvPr/>
            </p:nvSpPr>
            <p:spPr>
              <a:xfrm>
                <a:off x="944022" y="4802238"/>
                <a:ext cx="4265286" cy="655782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altLang="ko-KR" sz="1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</m:e>
                          </m:d>
                        </m:num>
                        <m:den>
                          <m:r>
                            <a:rPr lang="en-US" altLang="ko-KR" sz="1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𝑤𝑒𝑖𝑔h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ko-KR" sz="14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ko-KR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</m:e>
                          </m:d>
                        </m:num>
                        <m:den>
                          <m:r>
                            <a:rPr lang="en-US" altLang="ko-KR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𝑤𝑒𝑖𝑔h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ko-KR" sz="14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…,</m:t>
                      </m:r>
                      <m:f>
                        <m:fPr>
                          <m:ctrlPr>
                            <a:rPr lang="en-US" altLang="ko-KR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</m:e>
                          </m:d>
                        </m:num>
                        <m:den>
                          <m:r>
                            <a:rPr lang="en-US" altLang="ko-KR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𝑤𝑒𝑖𝑔h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ko-KR" sz="14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sz="1400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68F4901-DD97-55FC-3CE9-8626A54633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22" y="4802238"/>
                <a:ext cx="4265286" cy="6557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46B1FC-AD8F-2239-CCDB-6E589A0EEE4B}"/>
              </a:ext>
            </a:extLst>
          </p:cNvPr>
          <p:cNvSpPr/>
          <p:nvPr/>
        </p:nvSpPr>
        <p:spPr>
          <a:xfrm>
            <a:off x="944022" y="4690480"/>
            <a:ext cx="977142" cy="22351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gradients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731BFD6-3CF4-70C3-5CBD-717CB761905B}"/>
              </a:ext>
            </a:extLst>
          </p:cNvPr>
          <p:cNvSpPr/>
          <p:nvPr/>
        </p:nvSpPr>
        <p:spPr>
          <a:xfrm>
            <a:off x="2358754" y="4796947"/>
            <a:ext cx="1030612" cy="7675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D49828F-5255-39CF-E56C-FD52454A18AA}"/>
              </a:ext>
            </a:extLst>
          </p:cNvPr>
          <p:cNvSpPr/>
          <p:nvPr/>
        </p:nvSpPr>
        <p:spPr>
          <a:xfrm>
            <a:off x="7296347" y="4589925"/>
            <a:ext cx="2432825" cy="414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FC659C0-3171-1C7B-80FE-3F2BAECDE9C8}"/>
                  </a:ext>
                </a:extLst>
              </p:cNvPr>
              <p:cNvSpPr/>
              <p:nvPr/>
            </p:nvSpPr>
            <p:spPr>
              <a:xfrm>
                <a:off x="7357719" y="841181"/>
                <a:ext cx="3565237" cy="868218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𝑤𝑒𝑖𝑔h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1 weight )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FC659C0-3171-1C7B-80FE-3F2BAECDE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719" y="841181"/>
                <a:ext cx="3565237" cy="868218"/>
              </a:xfrm>
              <a:prstGeom prst="rect">
                <a:avLst/>
              </a:prstGeom>
              <a:blipFill>
                <a:blip r:embed="rId5"/>
                <a:stretch>
                  <a:fillRect l="-2726" r="-30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E6AF342-A9EB-8838-E804-DCFC647F04FD}"/>
                  </a:ext>
                </a:extLst>
              </p:cNvPr>
              <p:cNvSpPr/>
              <p:nvPr/>
            </p:nvSpPr>
            <p:spPr>
              <a:xfrm>
                <a:off x="7357718" y="1492345"/>
                <a:ext cx="3565237" cy="868218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𝑤𝑒𝑖𝑔h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2 weight )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E6AF342-A9EB-8838-E804-DCFC647F0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718" y="1492345"/>
                <a:ext cx="3565237" cy="868218"/>
              </a:xfrm>
              <a:prstGeom prst="rect">
                <a:avLst/>
              </a:prstGeom>
              <a:blipFill>
                <a:blip r:embed="rId6"/>
                <a:stretch>
                  <a:fillRect l="-2726" r="-30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03821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0952CD-ACB5-B7D6-E71D-411D21D0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75290"/>
            <a:ext cx="5849166" cy="26387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F706DF-1F56-B193-2525-C842DE044155}"/>
              </a:ext>
            </a:extLst>
          </p:cNvPr>
          <p:cNvSpPr/>
          <p:nvPr/>
        </p:nvSpPr>
        <p:spPr>
          <a:xfrm>
            <a:off x="1181294" y="3131128"/>
            <a:ext cx="5524306" cy="2124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85509B1-3932-DEC9-23FC-E5E15C0F80AB}"/>
                  </a:ext>
                </a:extLst>
              </p:cNvPr>
              <p:cNvSpPr/>
              <p:nvPr/>
            </p:nvSpPr>
            <p:spPr>
              <a:xfrm>
                <a:off x="5828145" y="4064000"/>
                <a:ext cx="5523345" cy="194887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[dense layer 1 weight,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2 weight,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3 weight,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...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weight]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85509B1-3932-DEC9-23FC-E5E15C0F8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145" y="4064000"/>
                <a:ext cx="5523345" cy="1948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68F4901-DD97-55FC-3CE9-8626A546333C}"/>
                  </a:ext>
                </a:extLst>
              </p:cNvPr>
              <p:cNvSpPr/>
              <p:nvPr/>
            </p:nvSpPr>
            <p:spPr>
              <a:xfrm>
                <a:off x="944022" y="4802238"/>
                <a:ext cx="4265286" cy="655782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altLang="ko-KR" sz="1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</m:e>
                          </m:d>
                        </m:num>
                        <m:den>
                          <m:r>
                            <a:rPr lang="en-US" altLang="ko-KR" sz="1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𝑤𝑒𝑖𝑔h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ko-KR" sz="14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ko-KR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</m:e>
                          </m:d>
                        </m:num>
                        <m:den>
                          <m:r>
                            <a:rPr lang="en-US" altLang="ko-KR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𝑤𝑒𝑖𝑔h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ko-KR" sz="14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…,</m:t>
                      </m:r>
                      <m:f>
                        <m:fPr>
                          <m:ctrlPr>
                            <a:rPr lang="en-US" altLang="ko-KR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</m:e>
                          </m:d>
                        </m:num>
                        <m:den>
                          <m:r>
                            <a:rPr lang="en-US" altLang="ko-KR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𝑤𝑒𝑖𝑔h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ko-KR" sz="14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sz="1400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68F4901-DD97-55FC-3CE9-8626A54633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22" y="4802238"/>
                <a:ext cx="4265286" cy="6557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46B1FC-AD8F-2239-CCDB-6E589A0EEE4B}"/>
              </a:ext>
            </a:extLst>
          </p:cNvPr>
          <p:cNvSpPr/>
          <p:nvPr/>
        </p:nvSpPr>
        <p:spPr>
          <a:xfrm>
            <a:off x="944022" y="4690480"/>
            <a:ext cx="977142" cy="22351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gradients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731BFD6-3CF4-70C3-5CBD-717CB761905B}"/>
              </a:ext>
            </a:extLst>
          </p:cNvPr>
          <p:cNvSpPr/>
          <p:nvPr/>
        </p:nvSpPr>
        <p:spPr>
          <a:xfrm>
            <a:off x="3614899" y="4796947"/>
            <a:ext cx="1030612" cy="7675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D49828F-5255-39CF-E56C-FD52454A18AA}"/>
              </a:ext>
            </a:extLst>
          </p:cNvPr>
          <p:cNvSpPr/>
          <p:nvPr/>
        </p:nvSpPr>
        <p:spPr>
          <a:xfrm>
            <a:off x="7344096" y="5393363"/>
            <a:ext cx="2432825" cy="414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FC659C0-3171-1C7B-80FE-3F2BAECDE9C8}"/>
                  </a:ext>
                </a:extLst>
              </p:cNvPr>
              <p:cNvSpPr/>
              <p:nvPr/>
            </p:nvSpPr>
            <p:spPr>
              <a:xfrm>
                <a:off x="7357719" y="841181"/>
                <a:ext cx="3565237" cy="868218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𝑤𝑒𝑖𝑔h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1 weight )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FC659C0-3171-1C7B-80FE-3F2BAECDE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719" y="841181"/>
                <a:ext cx="3565237" cy="868218"/>
              </a:xfrm>
              <a:prstGeom prst="rect">
                <a:avLst/>
              </a:prstGeom>
              <a:blipFill>
                <a:blip r:embed="rId5"/>
                <a:stretch>
                  <a:fillRect l="-2726" r="-30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E6AF342-A9EB-8838-E804-DCFC647F04FD}"/>
                  </a:ext>
                </a:extLst>
              </p:cNvPr>
              <p:cNvSpPr/>
              <p:nvPr/>
            </p:nvSpPr>
            <p:spPr>
              <a:xfrm>
                <a:off x="7357718" y="1492345"/>
                <a:ext cx="3565237" cy="868218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𝑤𝑒𝑖𝑔h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2 weight )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E6AF342-A9EB-8838-E804-DCFC647F0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718" y="1492345"/>
                <a:ext cx="3565237" cy="868218"/>
              </a:xfrm>
              <a:prstGeom prst="rect">
                <a:avLst/>
              </a:prstGeom>
              <a:blipFill>
                <a:blip r:embed="rId6"/>
                <a:stretch>
                  <a:fillRect l="-2726" r="-30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974F7AE-9524-9F9C-5B68-D1B3FD5FA1FA}"/>
                  </a:ext>
                </a:extLst>
              </p:cNvPr>
              <p:cNvSpPr/>
              <p:nvPr/>
            </p:nvSpPr>
            <p:spPr>
              <a:xfrm>
                <a:off x="7357718" y="2686715"/>
                <a:ext cx="3565237" cy="868218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𝑤𝑒𝑖𝑔h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weight )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974F7AE-9524-9F9C-5B68-D1B3FD5FA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718" y="2686715"/>
                <a:ext cx="3565237" cy="868218"/>
              </a:xfrm>
              <a:prstGeom prst="rect">
                <a:avLst/>
              </a:prstGeom>
              <a:blipFill>
                <a:blip r:embed="rId7"/>
                <a:stretch>
                  <a:fillRect l="-2726" r="-28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356FE24-55F3-83FC-4D22-105A43C41E9F}"/>
              </a:ext>
            </a:extLst>
          </p:cNvPr>
          <p:cNvSpPr txBox="1"/>
          <p:nvPr/>
        </p:nvSpPr>
        <p:spPr>
          <a:xfrm>
            <a:off x="8996219" y="2287347"/>
            <a:ext cx="8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00471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0952CD-ACB5-B7D6-E71D-411D21D0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75290"/>
            <a:ext cx="5849166" cy="26387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F706DF-1F56-B193-2525-C842DE044155}"/>
              </a:ext>
            </a:extLst>
          </p:cNvPr>
          <p:cNvSpPr/>
          <p:nvPr/>
        </p:nvSpPr>
        <p:spPr>
          <a:xfrm>
            <a:off x="1181294" y="3131128"/>
            <a:ext cx="5524306" cy="2124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FC659C0-3171-1C7B-80FE-3F2BAECDE9C8}"/>
                  </a:ext>
                </a:extLst>
              </p:cNvPr>
              <p:cNvSpPr/>
              <p:nvPr/>
            </p:nvSpPr>
            <p:spPr>
              <a:xfrm>
                <a:off x="7357719" y="841181"/>
                <a:ext cx="3565237" cy="868218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𝑤𝑒𝑖𝑔h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1 weight )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FC659C0-3171-1C7B-80FE-3F2BAECDE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719" y="841181"/>
                <a:ext cx="3565237" cy="868218"/>
              </a:xfrm>
              <a:prstGeom prst="rect">
                <a:avLst/>
              </a:prstGeom>
              <a:blipFill>
                <a:blip r:embed="rId3"/>
                <a:stretch>
                  <a:fillRect l="-2726" r="-30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E6AF342-A9EB-8838-E804-DCFC647F04FD}"/>
                  </a:ext>
                </a:extLst>
              </p:cNvPr>
              <p:cNvSpPr/>
              <p:nvPr/>
            </p:nvSpPr>
            <p:spPr>
              <a:xfrm>
                <a:off x="7357718" y="1492345"/>
                <a:ext cx="3565237" cy="868218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𝑤𝑒𝑖𝑔h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2 weight )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E6AF342-A9EB-8838-E804-DCFC647F0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718" y="1492345"/>
                <a:ext cx="3565237" cy="868218"/>
              </a:xfrm>
              <a:prstGeom prst="rect">
                <a:avLst/>
              </a:prstGeom>
              <a:blipFill>
                <a:blip r:embed="rId4"/>
                <a:stretch>
                  <a:fillRect l="-2726" r="-30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974F7AE-9524-9F9C-5B68-D1B3FD5FA1FA}"/>
                  </a:ext>
                </a:extLst>
              </p:cNvPr>
              <p:cNvSpPr/>
              <p:nvPr/>
            </p:nvSpPr>
            <p:spPr>
              <a:xfrm>
                <a:off x="7357718" y="2686715"/>
                <a:ext cx="3565237" cy="868218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𝑤𝑒𝑖𝑔h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dense layer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weight )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974F7AE-9524-9F9C-5B68-D1B3FD5FA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718" y="2686715"/>
                <a:ext cx="3565237" cy="868218"/>
              </a:xfrm>
              <a:prstGeom prst="rect">
                <a:avLst/>
              </a:prstGeom>
              <a:blipFill>
                <a:blip r:embed="rId5"/>
                <a:stretch>
                  <a:fillRect l="-2726" r="-28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356FE24-55F3-83FC-4D22-105A43C41E9F}"/>
              </a:ext>
            </a:extLst>
          </p:cNvPr>
          <p:cNvSpPr txBox="1"/>
          <p:nvPr/>
        </p:nvSpPr>
        <p:spPr>
          <a:xfrm>
            <a:off x="8996219" y="2287347"/>
            <a:ext cx="8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6BC44B-36C4-947F-20AB-2D6D9DA05062}"/>
              </a:ext>
            </a:extLst>
          </p:cNvPr>
          <p:cNvSpPr txBox="1"/>
          <p:nvPr/>
        </p:nvSpPr>
        <p:spPr>
          <a:xfrm>
            <a:off x="925550" y="4451354"/>
            <a:ext cx="259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Back Propagation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2312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0952CD-ACB5-B7D6-E71D-411D21D0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75290"/>
            <a:ext cx="5849166" cy="26387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F706DF-1F56-B193-2525-C842DE044155}"/>
              </a:ext>
            </a:extLst>
          </p:cNvPr>
          <p:cNvSpPr/>
          <p:nvPr/>
        </p:nvSpPr>
        <p:spPr>
          <a:xfrm>
            <a:off x="1190530" y="3471809"/>
            <a:ext cx="4221979" cy="4330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089ABE2-51FF-626D-67B5-0E197C833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59" y="4442240"/>
            <a:ext cx="4648849" cy="58110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7BC45A-3AE7-AE67-1498-F83204B269CE}"/>
              </a:ext>
            </a:extLst>
          </p:cNvPr>
          <p:cNvSpPr/>
          <p:nvPr/>
        </p:nvSpPr>
        <p:spPr>
          <a:xfrm>
            <a:off x="2165940" y="4942919"/>
            <a:ext cx="3768437" cy="15632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tf.keras.metrics.Mean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contains the mean value of inputs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284672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0952CD-ACB5-B7D6-E71D-411D21D0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75290"/>
            <a:ext cx="5849166" cy="26387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F706DF-1F56-B193-2525-C842DE044155}"/>
              </a:ext>
            </a:extLst>
          </p:cNvPr>
          <p:cNvSpPr/>
          <p:nvPr/>
        </p:nvSpPr>
        <p:spPr>
          <a:xfrm>
            <a:off x="1190530" y="3471809"/>
            <a:ext cx="4221979" cy="4330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089ABE2-51FF-626D-67B5-0E197C833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59" y="4442240"/>
            <a:ext cx="4648849" cy="58110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7BC45A-3AE7-AE67-1498-F83204B269CE}"/>
              </a:ext>
            </a:extLst>
          </p:cNvPr>
          <p:cNvSpPr/>
          <p:nvPr/>
        </p:nvSpPr>
        <p:spPr>
          <a:xfrm>
            <a:off x="2165940" y="4942919"/>
            <a:ext cx="3768437" cy="15632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tf.keras.metrics.Mean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contains the mean value of inputs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624EA47-A49D-69B7-E528-538C64CC7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147" y="5371765"/>
            <a:ext cx="6045844" cy="696525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BF877288-60BB-E6F3-9AAF-AC7BBE3D6940}"/>
              </a:ext>
            </a:extLst>
          </p:cNvPr>
          <p:cNvSpPr/>
          <p:nvPr/>
        </p:nvSpPr>
        <p:spPr>
          <a:xfrm>
            <a:off x="10026060" y="5704236"/>
            <a:ext cx="1147521" cy="5224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D9DF72-E250-0A53-1FA6-6E517FE87130}"/>
              </a:ext>
            </a:extLst>
          </p:cNvPr>
          <p:cNvSpPr/>
          <p:nvPr/>
        </p:nvSpPr>
        <p:spPr>
          <a:xfrm>
            <a:off x="9871357" y="6165606"/>
            <a:ext cx="1456926" cy="47031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 value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986734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0952CD-ACB5-B7D6-E71D-411D21D0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75290"/>
            <a:ext cx="5849166" cy="26387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F706DF-1F56-B193-2525-C842DE044155}"/>
              </a:ext>
            </a:extLst>
          </p:cNvPr>
          <p:cNvSpPr/>
          <p:nvPr/>
        </p:nvSpPr>
        <p:spPr>
          <a:xfrm>
            <a:off x="1190530" y="3471809"/>
            <a:ext cx="4221979" cy="4330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089ABE2-51FF-626D-67B5-0E197C833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59" y="4442240"/>
            <a:ext cx="4648849" cy="58110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7BC45A-3AE7-AE67-1498-F83204B269CE}"/>
              </a:ext>
            </a:extLst>
          </p:cNvPr>
          <p:cNvSpPr/>
          <p:nvPr/>
        </p:nvSpPr>
        <p:spPr>
          <a:xfrm>
            <a:off x="2165940" y="4942919"/>
            <a:ext cx="3768437" cy="15632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tf.keras.metrics.Mean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contains the mean value of inputs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624EA47-A49D-69B7-E528-538C64CC7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147" y="5371765"/>
            <a:ext cx="6045844" cy="696525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BF877288-60BB-E6F3-9AAF-AC7BBE3D6940}"/>
              </a:ext>
            </a:extLst>
          </p:cNvPr>
          <p:cNvSpPr/>
          <p:nvPr/>
        </p:nvSpPr>
        <p:spPr>
          <a:xfrm>
            <a:off x="10026060" y="5704236"/>
            <a:ext cx="1147521" cy="5224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D9DF72-E250-0A53-1FA6-6E517FE87130}"/>
              </a:ext>
            </a:extLst>
          </p:cNvPr>
          <p:cNvSpPr/>
          <p:nvPr/>
        </p:nvSpPr>
        <p:spPr>
          <a:xfrm>
            <a:off x="9871357" y="6165606"/>
            <a:ext cx="1456926" cy="47031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 value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F9C98F-7AC9-3E2A-FD80-0CEF10FC4C0D}"/>
              </a:ext>
            </a:extLst>
          </p:cNvPr>
          <p:cNvSpPr/>
          <p:nvPr/>
        </p:nvSpPr>
        <p:spPr>
          <a:xfrm>
            <a:off x="2272151" y="3611418"/>
            <a:ext cx="1394690" cy="311901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7F5731-1F83-B5EE-B849-A9505F04D5AB}"/>
              </a:ext>
            </a:extLst>
          </p:cNvPr>
          <p:cNvSpPr/>
          <p:nvPr/>
        </p:nvSpPr>
        <p:spPr>
          <a:xfrm>
            <a:off x="7259782" y="1947809"/>
            <a:ext cx="4068501" cy="152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accuracy_function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correct prediction / number of words</a:t>
            </a:r>
          </a:p>
        </p:txBody>
      </p:sp>
    </p:spTree>
    <p:extLst>
      <p:ext uri="{BB962C8B-B14F-4D97-AF65-F5344CB8AC3E}">
        <p14:creationId xmlns:p14="http://schemas.microsoft.com/office/powerpoint/2010/main" val="145386092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0952CD-ACB5-B7D6-E71D-411D21D0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75290"/>
            <a:ext cx="5849166" cy="26387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F706DF-1F56-B193-2525-C842DE044155}"/>
              </a:ext>
            </a:extLst>
          </p:cNvPr>
          <p:cNvSpPr/>
          <p:nvPr/>
        </p:nvSpPr>
        <p:spPr>
          <a:xfrm>
            <a:off x="1190530" y="3471809"/>
            <a:ext cx="4221979" cy="4330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089ABE2-51FF-626D-67B5-0E197C833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59" y="4442240"/>
            <a:ext cx="4648849" cy="58110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7BC45A-3AE7-AE67-1498-F83204B269CE}"/>
              </a:ext>
            </a:extLst>
          </p:cNvPr>
          <p:cNvSpPr/>
          <p:nvPr/>
        </p:nvSpPr>
        <p:spPr>
          <a:xfrm>
            <a:off x="2165940" y="4942919"/>
            <a:ext cx="3768437" cy="15632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tf.keras.metrics.Mean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contains the mean value of inputs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624EA47-A49D-69B7-E528-538C64CC7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147" y="5371765"/>
            <a:ext cx="6045844" cy="696525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BF877288-60BB-E6F3-9AAF-AC7BBE3D6940}"/>
              </a:ext>
            </a:extLst>
          </p:cNvPr>
          <p:cNvSpPr/>
          <p:nvPr/>
        </p:nvSpPr>
        <p:spPr>
          <a:xfrm>
            <a:off x="10026060" y="5704236"/>
            <a:ext cx="1147521" cy="5224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D9DF72-E250-0A53-1FA6-6E517FE87130}"/>
              </a:ext>
            </a:extLst>
          </p:cNvPr>
          <p:cNvSpPr/>
          <p:nvPr/>
        </p:nvSpPr>
        <p:spPr>
          <a:xfrm>
            <a:off x="9871357" y="6165606"/>
            <a:ext cx="1456926" cy="47031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 value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F9C98F-7AC9-3E2A-FD80-0CEF10FC4C0D}"/>
              </a:ext>
            </a:extLst>
          </p:cNvPr>
          <p:cNvSpPr/>
          <p:nvPr/>
        </p:nvSpPr>
        <p:spPr>
          <a:xfrm>
            <a:off x="2272151" y="3611418"/>
            <a:ext cx="1394690" cy="311901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7F5731-1F83-B5EE-B849-A9505F04D5AB}"/>
              </a:ext>
            </a:extLst>
          </p:cNvPr>
          <p:cNvSpPr/>
          <p:nvPr/>
        </p:nvSpPr>
        <p:spPr>
          <a:xfrm>
            <a:off x="7259782" y="1947809"/>
            <a:ext cx="4068501" cy="152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accuracy_function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correct prediction / number of words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F36855-D655-9353-7122-7B4B821596AF}"/>
              </a:ext>
            </a:extLst>
          </p:cNvPr>
          <p:cNvSpPr/>
          <p:nvPr/>
        </p:nvSpPr>
        <p:spPr>
          <a:xfrm>
            <a:off x="8525160" y="3278909"/>
            <a:ext cx="2803123" cy="525371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returns the hit ratio of prediction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275294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0952CD-ACB5-B7D6-E71D-411D21D0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75290"/>
            <a:ext cx="5849166" cy="26387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2110B5-B675-6162-702F-831B8E92FD3E}"/>
              </a:ext>
            </a:extLst>
          </p:cNvPr>
          <p:cNvSpPr txBox="1"/>
          <p:nvPr/>
        </p:nvSpPr>
        <p:spPr>
          <a:xfrm>
            <a:off x="925550" y="4359563"/>
            <a:ext cx="4034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Train step for one batch over,</a:t>
            </a:r>
          </a:p>
          <a:p>
            <a:r>
              <a:rPr lang="en-US" altLang="ko-KR" dirty="0"/>
              <a:t>    and train next batch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93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879273" y="3980873"/>
            <a:ext cx="3057236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328712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95082" y="491056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883673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569336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1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6313532" y="4299699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358259" y="6080275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52942" y="497219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6936509" y="3404432"/>
            <a:ext cx="766618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208982" y="800297"/>
            <a:ext cx="3754582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115852"/>
              </p:ext>
            </p:extLst>
          </p:nvPr>
        </p:nvGraphicFramePr>
        <p:xfrm>
          <a:off x="761719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36537"/>
              </p:ext>
            </p:extLst>
          </p:nvPr>
        </p:nvGraphicFramePr>
        <p:xfrm>
          <a:off x="8245572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151606"/>
              </p:ext>
            </p:extLst>
          </p:nvPr>
        </p:nvGraphicFramePr>
        <p:xfrm>
          <a:off x="7931235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726298"/>
              </p:ext>
            </p:extLst>
          </p:nvPr>
        </p:nvGraphicFramePr>
        <p:xfrm>
          <a:off x="8559307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064958" y="174201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942927"/>
              </p:ext>
            </p:extLst>
          </p:nvPr>
        </p:nvGraphicFramePr>
        <p:xfrm>
          <a:off x="9657303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616331"/>
              </p:ext>
            </p:extLst>
          </p:nvPr>
        </p:nvGraphicFramePr>
        <p:xfrm>
          <a:off x="10285676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905043"/>
              </p:ext>
            </p:extLst>
          </p:nvPr>
        </p:nvGraphicFramePr>
        <p:xfrm>
          <a:off x="997133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4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708148" y="2941423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/>
              <p:cNvSpPr/>
              <p:nvPr/>
            </p:nvSpPr>
            <p:spPr>
              <a:xfrm>
                <a:off x="8983048" y="3175774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직사각형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3048" y="3175774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3824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0952CD-ACB5-B7D6-E71D-411D21D0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75290"/>
            <a:ext cx="5849166" cy="26387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2110B5-B675-6162-702F-831B8E92FD3E}"/>
              </a:ext>
            </a:extLst>
          </p:cNvPr>
          <p:cNvSpPr txBox="1"/>
          <p:nvPr/>
        </p:nvSpPr>
        <p:spPr>
          <a:xfrm>
            <a:off x="925550" y="4359563"/>
            <a:ext cx="4034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Train step for one batch over,</a:t>
            </a:r>
          </a:p>
          <a:p>
            <a:r>
              <a:rPr lang="en-US" altLang="ko-KR" dirty="0"/>
              <a:t>    and train next batch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B1E7F2-7715-E686-A07B-1475EBCF8B65}"/>
              </a:ext>
            </a:extLst>
          </p:cNvPr>
          <p:cNvSpPr txBox="1"/>
          <p:nvPr/>
        </p:nvSpPr>
        <p:spPr>
          <a:xfrm>
            <a:off x="6982691" y="1275290"/>
            <a:ext cx="5126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through single batch train, we calculated loss,</a:t>
            </a:r>
          </a:p>
          <a:p>
            <a:r>
              <a:rPr lang="en-US" altLang="ko-KR" dirty="0"/>
              <a:t>    and edit weights through back propagation</a:t>
            </a:r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Same step for whole batch,</a:t>
            </a:r>
          </a:p>
          <a:p>
            <a:r>
              <a:rPr lang="en-US" altLang="ko-KR" dirty="0"/>
              <a:t>    Same step for Epochs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84062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with Trained Transformer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812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51443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with Trained Transformer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812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634836"/>
            <a:ext cx="9465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Our goal is to translate input </a:t>
            </a:r>
            <a:r>
              <a:rPr lang="en-US" altLang="ko-KR" sz="1800" dirty="0"/>
              <a:t>Portuguese sentence, to English sentence.</a:t>
            </a:r>
          </a:p>
          <a:p>
            <a:endParaRPr lang="en-US" altLang="ko-KR" dirty="0"/>
          </a:p>
          <a:p>
            <a:r>
              <a:rPr lang="en-US" altLang="ko-KR" dirty="0"/>
              <a:t>    Like this!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331680-0443-0F1C-7AE1-FA16756B2F73}"/>
              </a:ext>
            </a:extLst>
          </p:cNvPr>
          <p:cNvSpPr/>
          <p:nvPr/>
        </p:nvSpPr>
        <p:spPr>
          <a:xfrm>
            <a:off x="2855105" y="3183183"/>
            <a:ext cx="2803123" cy="525371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obrigado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.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E717DC-3E9C-98D1-EEB5-8BC68FBDF5DD}"/>
              </a:ext>
            </a:extLst>
          </p:cNvPr>
          <p:cNvSpPr/>
          <p:nvPr/>
        </p:nvSpPr>
        <p:spPr>
          <a:xfrm>
            <a:off x="2855105" y="4333571"/>
            <a:ext cx="2803123" cy="525371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.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5D32A1-E56D-77DC-9CC7-42187DB32282}"/>
              </a:ext>
            </a:extLst>
          </p:cNvPr>
          <p:cNvSpPr/>
          <p:nvPr/>
        </p:nvSpPr>
        <p:spPr>
          <a:xfrm>
            <a:off x="2855105" y="3065605"/>
            <a:ext cx="719368" cy="23515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C3B32A-5384-F720-32A3-E09BEB7F7065}"/>
              </a:ext>
            </a:extLst>
          </p:cNvPr>
          <p:cNvSpPr/>
          <p:nvPr/>
        </p:nvSpPr>
        <p:spPr>
          <a:xfrm>
            <a:off x="2855105" y="4215993"/>
            <a:ext cx="719368" cy="23515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264765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with Trained Transformer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812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AABB491-5241-3C53-531A-7108F45B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59" y="1088406"/>
            <a:ext cx="5992549" cy="540026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25B80D-A240-D8FC-CA76-FAAE4609D88F}"/>
              </a:ext>
            </a:extLst>
          </p:cNvPr>
          <p:cNvSpPr/>
          <p:nvPr/>
        </p:nvSpPr>
        <p:spPr>
          <a:xfrm>
            <a:off x="7279323" y="2591910"/>
            <a:ext cx="2803123" cy="525371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obrigado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.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996DE6-3604-E9E5-0597-C2E43915F975}"/>
              </a:ext>
            </a:extLst>
          </p:cNvPr>
          <p:cNvSpPr/>
          <p:nvPr/>
        </p:nvSpPr>
        <p:spPr>
          <a:xfrm>
            <a:off x="7279323" y="2474332"/>
            <a:ext cx="719368" cy="23515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0897E-09B6-CC50-348C-6084F7650397}"/>
              </a:ext>
            </a:extLst>
          </p:cNvPr>
          <p:cNvSpPr txBox="1"/>
          <p:nvPr/>
        </p:nvSpPr>
        <p:spPr>
          <a:xfrm>
            <a:off x="6932846" y="1805245"/>
            <a:ext cx="377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Input is a </a:t>
            </a:r>
            <a:r>
              <a:rPr lang="en-US" altLang="ko-KR" sz="1800" dirty="0"/>
              <a:t>Portuguese sentence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2403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with Trained Transformer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812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AABB491-5241-3C53-531A-7108F45B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59" y="1088406"/>
            <a:ext cx="5992549" cy="540026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25B80D-A240-D8FC-CA76-FAAE4609D88F}"/>
              </a:ext>
            </a:extLst>
          </p:cNvPr>
          <p:cNvSpPr/>
          <p:nvPr/>
        </p:nvSpPr>
        <p:spPr>
          <a:xfrm>
            <a:off x="7279323" y="2591910"/>
            <a:ext cx="2803123" cy="525371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obrigado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.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996DE6-3604-E9E5-0597-C2E43915F975}"/>
              </a:ext>
            </a:extLst>
          </p:cNvPr>
          <p:cNvSpPr/>
          <p:nvPr/>
        </p:nvSpPr>
        <p:spPr>
          <a:xfrm>
            <a:off x="7279323" y="2474332"/>
            <a:ext cx="719368" cy="23515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0897E-09B6-CC50-348C-6084F7650397}"/>
              </a:ext>
            </a:extLst>
          </p:cNvPr>
          <p:cNvSpPr txBox="1"/>
          <p:nvPr/>
        </p:nvSpPr>
        <p:spPr>
          <a:xfrm>
            <a:off x="6932846" y="1805245"/>
            <a:ext cx="377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Input is a </a:t>
            </a:r>
            <a:r>
              <a:rPr lang="en-US" altLang="ko-KR" sz="1800" dirty="0"/>
              <a:t>Portuguese sentence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8CACF6-6AD3-2669-C337-BAB440C6B0EF}"/>
              </a:ext>
            </a:extLst>
          </p:cNvPr>
          <p:cNvSpPr/>
          <p:nvPr/>
        </p:nvSpPr>
        <p:spPr>
          <a:xfrm>
            <a:off x="334359" y="1088405"/>
            <a:ext cx="4182223" cy="5649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E1A94-4CF7-F738-8A1D-06916409F5C0}"/>
              </a:ext>
            </a:extLst>
          </p:cNvPr>
          <p:cNvSpPr txBox="1"/>
          <p:nvPr/>
        </p:nvSpPr>
        <p:spPr>
          <a:xfrm>
            <a:off x="6932846" y="3419205"/>
            <a:ext cx="492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Encoder input is </a:t>
            </a:r>
            <a:r>
              <a:rPr lang="en-US" altLang="ko-KR" dirty="0">
                <a:solidFill>
                  <a:srgbClr val="FF0000"/>
                </a:solidFill>
              </a:rPr>
              <a:t>tokenized tensor </a:t>
            </a:r>
            <a:r>
              <a:rPr lang="en-US" altLang="ko-KR" dirty="0"/>
              <a:t>for input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068D00-96FF-C107-890A-C41947414DCC}"/>
              </a:ext>
            </a:extLst>
          </p:cNvPr>
          <p:cNvSpPr/>
          <p:nvPr/>
        </p:nvSpPr>
        <p:spPr>
          <a:xfrm>
            <a:off x="7279323" y="4235569"/>
            <a:ext cx="2803123" cy="525371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[1, 2, 3, 4]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D5B307-E677-34E6-CCBD-69FC99262681}"/>
              </a:ext>
            </a:extLst>
          </p:cNvPr>
          <p:cNvSpPr/>
          <p:nvPr/>
        </p:nvSpPr>
        <p:spPr>
          <a:xfrm>
            <a:off x="7279322" y="4117991"/>
            <a:ext cx="1356678" cy="23515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encoder_input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34229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with Trained Transformer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812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AABB491-5241-3C53-531A-7108F45B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59" y="1088406"/>
            <a:ext cx="5992549" cy="540026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18CACF6-6AD3-2669-C337-BAB440C6B0EF}"/>
              </a:ext>
            </a:extLst>
          </p:cNvPr>
          <p:cNvSpPr/>
          <p:nvPr/>
        </p:nvSpPr>
        <p:spPr>
          <a:xfrm>
            <a:off x="356544" y="1762875"/>
            <a:ext cx="3338002" cy="5649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1B95BE-2ECA-D1E4-89B3-7B99710FE9F4}"/>
              </a:ext>
            </a:extLst>
          </p:cNvPr>
          <p:cNvSpPr/>
          <p:nvPr/>
        </p:nvSpPr>
        <p:spPr>
          <a:xfrm>
            <a:off x="8349673" y="1088406"/>
            <a:ext cx="1948873" cy="47254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empty string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742938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with Trained Transformer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812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AABB491-5241-3C53-531A-7108F45B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59" y="1088406"/>
            <a:ext cx="5992549" cy="540026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18CACF6-6AD3-2669-C337-BAB440C6B0EF}"/>
              </a:ext>
            </a:extLst>
          </p:cNvPr>
          <p:cNvSpPr/>
          <p:nvPr/>
        </p:nvSpPr>
        <p:spPr>
          <a:xfrm>
            <a:off x="356544" y="1762875"/>
            <a:ext cx="3338002" cy="5649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1B95BE-2ECA-D1E4-89B3-7B99710FE9F4}"/>
              </a:ext>
            </a:extLst>
          </p:cNvPr>
          <p:cNvSpPr/>
          <p:nvPr/>
        </p:nvSpPr>
        <p:spPr>
          <a:xfrm>
            <a:off x="8349673" y="1088406"/>
            <a:ext cx="1948873" cy="47254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empty string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E57AE1-B70C-0214-8BDB-DBAF2083AA1F}"/>
              </a:ext>
            </a:extLst>
          </p:cNvPr>
          <p:cNvSpPr/>
          <p:nvPr/>
        </p:nvSpPr>
        <p:spPr>
          <a:xfrm>
            <a:off x="8349673" y="2045327"/>
            <a:ext cx="1948873" cy="47254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eos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979D533-89B2-FFA1-92AC-D98E1CC33A39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9324110" y="1560946"/>
            <a:ext cx="0" cy="484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70EF09-6102-85F5-69D5-696789A276B5}"/>
              </a:ext>
            </a:extLst>
          </p:cNvPr>
          <p:cNvSpPr/>
          <p:nvPr/>
        </p:nvSpPr>
        <p:spPr>
          <a:xfrm>
            <a:off x="8238836" y="1934490"/>
            <a:ext cx="974427" cy="22167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start_end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046165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with Trained Transformer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812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AABB491-5241-3C53-531A-7108F45B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59" y="1088406"/>
            <a:ext cx="5992549" cy="540026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18CACF6-6AD3-2669-C337-BAB440C6B0EF}"/>
              </a:ext>
            </a:extLst>
          </p:cNvPr>
          <p:cNvSpPr/>
          <p:nvPr/>
        </p:nvSpPr>
        <p:spPr>
          <a:xfrm>
            <a:off x="356544" y="1762875"/>
            <a:ext cx="3338002" cy="5649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1B95BE-2ECA-D1E4-89B3-7B99710FE9F4}"/>
              </a:ext>
            </a:extLst>
          </p:cNvPr>
          <p:cNvSpPr/>
          <p:nvPr/>
        </p:nvSpPr>
        <p:spPr>
          <a:xfrm>
            <a:off x="8349673" y="1088406"/>
            <a:ext cx="1948873" cy="47254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empty string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E57AE1-B70C-0214-8BDB-DBAF2083AA1F}"/>
              </a:ext>
            </a:extLst>
          </p:cNvPr>
          <p:cNvSpPr/>
          <p:nvPr/>
        </p:nvSpPr>
        <p:spPr>
          <a:xfrm>
            <a:off x="8349673" y="2045327"/>
            <a:ext cx="1948873" cy="47254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eos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979D533-89B2-FFA1-92AC-D98E1CC33A39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9324110" y="1560946"/>
            <a:ext cx="0" cy="484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70EF09-6102-85F5-69D5-696789A276B5}"/>
              </a:ext>
            </a:extLst>
          </p:cNvPr>
          <p:cNvSpPr/>
          <p:nvPr/>
        </p:nvSpPr>
        <p:spPr>
          <a:xfrm>
            <a:off x="8238836" y="1934490"/>
            <a:ext cx="974427" cy="22167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start_end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C2DD74-A7E8-0B79-BA2A-BDB43EA56856}"/>
              </a:ext>
            </a:extLst>
          </p:cNvPr>
          <p:cNvSpPr/>
          <p:nvPr/>
        </p:nvSpPr>
        <p:spPr>
          <a:xfrm>
            <a:off x="7793182" y="3004163"/>
            <a:ext cx="1112982" cy="47254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B477F9-D91F-A4EE-2DA4-489F2B9ADC0A}"/>
              </a:ext>
            </a:extLst>
          </p:cNvPr>
          <p:cNvSpPr/>
          <p:nvPr/>
        </p:nvSpPr>
        <p:spPr>
          <a:xfrm>
            <a:off x="9742055" y="3002248"/>
            <a:ext cx="1112982" cy="47254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eos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736F6D-70F9-5732-1434-87E30D5DCFA5}"/>
              </a:ext>
            </a:extLst>
          </p:cNvPr>
          <p:cNvSpPr/>
          <p:nvPr/>
        </p:nvSpPr>
        <p:spPr>
          <a:xfrm>
            <a:off x="7793182" y="3375792"/>
            <a:ext cx="585339" cy="22167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2942CA8-725E-8A51-9F9E-9E935BC5251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349673" y="2517867"/>
            <a:ext cx="974437" cy="484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B4D148-44A4-9625-AA90-C2B638A461B8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9324110" y="2517867"/>
            <a:ext cx="974436" cy="484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86371F4-6CCD-FD04-9F3C-80B0792ED245}"/>
              </a:ext>
            </a:extLst>
          </p:cNvPr>
          <p:cNvSpPr/>
          <p:nvPr/>
        </p:nvSpPr>
        <p:spPr>
          <a:xfrm>
            <a:off x="9742055" y="3375792"/>
            <a:ext cx="585339" cy="22167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5F134A-1E58-9387-30EA-EBBDD5BD3235}"/>
              </a:ext>
            </a:extLst>
          </p:cNvPr>
          <p:cNvSpPr txBox="1"/>
          <p:nvPr/>
        </p:nvSpPr>
        <p:spPr>
          <a:xfrm>
            <a:off x="7830128" y="4120384"/>
            <a:ext cx="2152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start : </a:t>
            </a:r>
            <a:r>
              <a:rPr lang="en-US" altLang="ko-KR" dirty="0" err="1"/>
              <a:t>sos</a:t>
            </a:r>
            <a:r>
              <a:rPr lang="en-US" altLang="ko-KR" dirty="0"/>
              <a:t> token</a:t>
            </a:r>
          </a:p>
          <a:p>
            <a:r>
              <a:rPr lang="en-US" altLang="ko-KR" dirty="0"/>
              <a:t>    end  : </a:t>
            </a:r>
            <a:r>
              <a:rPr lang="en-US" altLang="ko-KR" dirty="0" err="1"/>
              <a:t>eos</a:t>
            </a:r>
            <a:r>
              <a:rPr lang="en-US" altLang="ko-KR" dirty="0"/>
              <a:t> token</a:t>
            </a:r>
          </a:p>
        </p:txBody>
      </p:sp>
    </p:spTree>
    <p:extLst>
      <p:ext uri="{BB962C8B-B14F-4D97-AF65-F5344CB8AC3E}">
        <p14:creationId xmlns:p14="http://schemas.microsoft.com/office/powerpoint/2010/main" val="84497687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with Trained Transformer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812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AABB491-5241-3C53-531A-7108F45B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59" y="1088406"/>
            <a:ext cx="5992549" cy="540026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18CACF6-6AD3-2669-C337-BAB440C6B0EF}"/>
              </a:ext>
            </a:extLst>
          </p:cNvPr>
          <p:cNvSpPr/>
          <p:nvPr/>
        </p:nvSpPr>
        <p:spPr>
          <a:xfrm>
            <a:off x="334358" y="2337013"/>
            <a:ext cx="4995023" cy="5649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5F134A-1E58-9387-30EA-EBBDD5BD3235}"/>
              </a:ext>
            </a:extLst>
          </p:cNvPr>
          <p:cNvSpPr txBox="1"/>
          <p:nvPr/>
        </p:nvSpPr>
        <p:spPr>
          <a:xfrm>
            <a:off x="7063510" y="1088406"/>
            <a:ext cx="380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/>
              <a:t>output_array</a:t>
            </a:r>
            <a:r>
              <a:rPr lang="en-US" altLang="ko-KR" dirty="0"/>
              <a:t> is empty array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ED7998-939A-4384-DC66-9155BCA0D9B0}"/>
              </a:ext>
            </a:extLst>
          </p:cNvPr>
          <p:cNvSpPr/>
          <p:nvPr/>
        </p:nvSpPr>
        <p:spPr>
          <a:xfrm>
            <a:off x="7158182" y="1782618"/>
            <a:ext cx="2613891" cy="55439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write(0, start)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4EB07E-D2B2-EE51-5805-B3BD40E34C66}"/>
              </a:ext>
            </a:extLst>
          </p:cNvPr>
          <p:cNvCxnSpPr>
            <a:cxnSpLocks/>
          </p:cNvCxnSpPr>
          <p:nvPr/>
        </p:nvCxnSpPr>
        <p:spPr>
          <a:xfrm>
            <a:off x="8414327" y="2198255"/>
            <a:ext cx="0" cy="350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2F5A178-D0C7-AB54-6985-831476244ACE}"/>
              </a:ext>
            </a:extLst>
          </p:cNvPr>
          <p:cNvCxnSpPr>
            <a:cxnSpLocks/>
          </p:cNvCxnSpPr>
          <p:nvPr/>
        </p:nvCxnSpPr>
        <p:spPr>
          <a:xfrm>
            <a:off x="8829964" y="2198255"/>
            <a:ext cx="0" cy="703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23C81E-5669-DA1A-043E-010A07592047}"/>
              </a:ext>
            </a:extLst>
          </p:cNvPr>
          <p:cNvSpPr/>
          <p:nvPr/>
        </p:nvSpPr>
        <p:spPr>
          <a:xfrm>
            <a:off x="8081818" y="2560186"/>
            <a:ext cx="665017" cy="2034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357CF7-F3A8-E71A-B1F5-21CFF2867062}"/>
              </a:ext>
            </a:extLst>
          </p:cNvPr>
          <p:cNvSpPr/>
          <p:nvPr/>
        </p:nvSpPr>
        <p:spPr>
          <a:xfrm>
            <a:off x="8497455" y="2912440"/>
            <a:ext cx="665017" cy="2034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656987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with Trained Transformer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812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AABB491-5241-3C53-531A-7108F45B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59" y="1088406"/>
            <a:ext cx="5992549" cy="540026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18CACF6-6AD3-2669-C337-BAB440C6B0EF}"/>
              </a:ext>
            </a:extLst>
          </p:cNvPr>
          <p:cNvSpPr/>
          <p:nvPr/>
        </p:nvSpPr>
        <p:spPr>
          <a:xfrm>
            <a:off x="334358" y="2337013"/>
            <a:ext cx="4995023" cy="5649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5F134A-1E58-9387-30EA-EBBDD5BD3235}"/>
              </a:ext>
            </a:extLst>
          </p:cNvPr>
          <p:cNvSpPr txBox="1"/>
          <p:nvPr/>
        </p:nvSpPr>
        <p:spPr>
          <a:xfrm>
            <a:off x="7063510" y="1088406"/>
            <a:ext cx="380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/>
              <a:t>output_array</a:t>
            </a:r>
            <a:r>
              <a:rPr lang="en-US" altLang="ko-KR" dirty="0"/>
              <a:t> is empty array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ED7998-939A-4384-DC66-9155BCA0D9B0}"/>
              </a:ext>
            </a:extLst>
          </p:cNvPr>
          <p:cNvSpPr/>
          <p:nvPr/>
        </p:nvSpPr>
        <p:spPr>
          <a:xfrm>
            <a:off x="7158182" y="1782618"/>
            <a:ext cx="2613891" cy="55439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write(0, start)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4EB07E-D2B2-EE51-5805-B3BD40E34C66}"/>
              </a:ext>
            </a:extLst>
          </p:cNvPr>
          <p:cNvCxnSpPr>
            <a:cxnSpLocks/>
          </p:cNvCxnSpPr>
          <p:nvPr/>
        </p:nvCxnSpPr>
        <p:spPr>
          <a:xfrm>
            <a:off x="8414327" y="2198255"/>
            <a:ext cx="0" cy="350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2F5A178-D0C7-AB54-6985-831476244ACE}"/>
              </a:ext>
            </a:extLst>
          </p:cNvPr>
          <p:cNvCxnSpPr>
            <a:cxnSpLocks/>
          </p:cNvCxnSpPr>
          <p:nvPr/>
        </p:nvCxnSpPr>
        <p:spPr>
          <a:xfrm>
            <a:off x="8829964" y="2198255"/>
            <a:ext cx="0" cy="703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23C81E-5669-DA1A-043E-010A07592047}"/>
              </a:ext>
            </a:extLst>
          </p:cNvPr>
          <p:cNvSpPr/>
          <p:nvPr/>
        </p:nvSpPr>
        <p:spPr>
          <a:xfrm>
            <a:off x="8081818" y="2560186"/>
            <a:ext cx="665017" cy="2034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357CF7-F3A8-E71A-B1F5-21CFF2867062}"/>
              </a:ext>
            </a:extLst>
          </p:cNvPr>
          <p:cNvSpPr/>
          <p:nvPr/>
        </p:nvSpPr>
        <p:spPr>
          <a:xfrm>
            <a:off x="8497455" y="2912440"/>
            <a:ext cx="665017" cy="2034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1BA6B0-9351-A0C0-123B-3541908DDB30}"/>
              </a:ext>
            </a:extLst>
          </p:cNvPr>
          <p:cNvSpPr/>
          <p:nvPr/>
        </p:nvSpPr>
        <p:spPr>
          <a:xfrm>
            <a:off x="7158182" y="3503407"/>
            <a:ext cx="2096654" cy="7398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[[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64FED2-D5A3-6447-53EB-566364C0F99E}"/>
              </a:ext>
            </a:extLst>
          </p:cNvPr>
          <p:cNvSpPr/>
          <p:nvPr/>
        </p:nvSpPr>
        <p:spPr>
          <a:xfrm>
            <a:off x="7158182" y="3392571"/>
            <a:ext cx="1256145" cy="22167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output_array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5996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879273" y="3980873"/>
            <a:ext cx="3057236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328712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95082" y="491056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883673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569336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1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6313532" y="4299699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358259" y="6080275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52942" y="497219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6936509" y="3404432"/>
            <a:ext cx="766618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208982" y="800297"/>
            <a:ext cx="3754582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61719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8245572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7931235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8559307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064958" y="174201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9657303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285676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997133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4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9971339" y="2995758"/>
            <a:ext cx="611716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9887386" y="3304354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250232" y="1054457"/>
            <a:ext cx="738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8873343" y="1054457"/>
            <a:ext cx="0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0583055" y="1054457"/>
            <a:ext cx="0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9971339" y="1054457"/>
            <a:ext cx="0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84764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with Trained Transformer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812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AABB491-5241-3C53-531A-7108F45B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59" y="1088406"/>
            <a:ext cx="5992549" cy="540026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18CACF6-6AD3-2669-C337-BAB440C6B0EF}"/>
              </a:ext>
            </a:extLst>
          </p:cNvPr>
          <p:cNvSpPr/>
          <p:nvPr/>
        </p:nvSpPr>
        <p:spPr>
          <a:xfrm>
            <a:off x="334359" y="2901917"/>
            <a:ext cx="5382950" cy="20580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1BA6B0-9351-A0C0-123B-3541908DDB30}"/>
              </a:ext>
            </a:extLst>
          </p:cNvPr>
          <p:cNvSpPr/>
          <p:nvPr/>
        </p:nvSpPr>
        <p:spPr>
          <a:xfrm>
            <a:off x="7241310" y="1199242"/>
            <a:ext cx="2096654" cy="7398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[[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64FED2-D5A3-6447-53EB-566364C0F99E}"/>
              </a:ext>
            </a:extLst>
          </p:cNvPr>
          <p:cNvSpPr/>
          <p:nvPr/>
        </p:nvSpPr>
        <p:spPr>
          <a:xfrm>
            <a:off x="7241310" y="1088406"/>
            <a:ext cx="1256145" cy="22167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output_array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977872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with Trained Transformer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812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AABB491-5241-3C53-531A-7108F45B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59" y="1088406"/>
            <a:ext cx="5992549" cy="540026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18CACF6-6AD3-2669-C337-BAB440C6B0EF}"/>
              </a:ext>
            </a:extLst>
          </p:cNvPr>
          <p:cNvSpPr/>
          <p:nvPr/>
        </p:nvSpPr>
        <p:spPr>
          <a:xfrm>
            <a:off x="334359" y="2901917"/>
            <a:ext cx="5382950" cy="20580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1BA6B0-9351-A0C0-123B-3541908DDB30}"/>
              </a:ext>
            </a:extLst>
          </p:cNvPr>
          <p:cNvSpPr/>
          <p:nvPr/>
        </p:nvSpPr>
        <p:spPr>
          <a:xfrm>
            <a:off x="7241310" y="1199242"/>
            <a:ext cx="2096654" cy="7398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[[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64FED2-D5A3-6447-53EB-566364C0F99E}"/>
              </a:ext>
            </a:extLst>
          </p:cNvPr>
          <p:cNvSpPr/>
          <p:nvPr/>
        </p:nvSpPr>
        <p:spPr>
          <a:xfrm>
            <a:off x="7241310" y="1088406"/>
            <a:ext cx="1256145" cy="22167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output_array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1554BFB-2C4E-CE95-4E04-EA91DEB00701}"/>
              </a:ext>
            </a:extLst>
          </p:cNvPr>
          <p:cNvSpPr/>
          <p:nvPr/>
        </p:nvSpPr>
        <p:spPr>
          <a:xfrm rot="5400000">
            <a:off x="391317" y="3277075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FE4F20-76FD-8C16-73E0-193C49A288A8}"/>
              </a:ext>
            </a:extLst>
          </p:cNvPr>
          <p:cNvSpPr/>
          <p:nvPr/>
        </p:nvSpPr>
        <p:spPr>
          <a:xfrm>
            <a:off x="2448554" y="3512835"/>
            <a:ext cx="6537509" cy="836173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transformer will have the prediction of the next word of output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9954EF-32A8-B773-48A8-1B237C834F81}"/>
              </a:ext>
            </a:extLst>
          </p:cNvPr>
          <p:cNvSpPr/>
          <p:nvPr/>
        </p:nvSpPr>
        <p:spPr>
          <a:xfrm>
            <a:off x="3980873" y="3241684"/>
            <a:ext cx="517237" cy="245327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CF7931-FCC0-7D32-91D1-3E1688D482E9}"/>
              </a:ext>
            </a:extLst>
          </p:cNvPr>
          <p:cNvSpPr/>
          <p:nvPr/>
        </p:nvSpPr>
        <p:spPr>
          <a:xfrm>
            <a:off x="4156363" y="2791080"/>
            <a:ext cx="1560946" cy="45060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[[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6C5018-426D-AF0C-6BFC-481A1651ECAB}"/>
              </a:ext>
            </a:extLst>
          </p:cNvPr>
          <p:cNvSpPr/>
          <p:nvPr/>
        </p:nvSpPr>
        <p:spPr>
          <a:xfrm>
            <a:off x="4156363" y="2680243"/>
            <a:ext cx="1256145" cy="22167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754094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with Trained Transformer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812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AABB491-5241-3C53-531A-7108F45B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59" y="1088406"/>
            <a:ext cx="5992549" cy="540026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18CACF6-6AD3-2669-C337-BAB440C6B0EF}"/>
              </a:ext>
            </a:extLst>
          </p:cNvPr>
          <p:cNvSpPr/>
          <p:nvPr/>
        </p:nvSpPr>
        <p:spPr>
          <a:xfrm>
            <a:off x="334359" y="2901917"/>
            <a:ext cx="5382950" cy="20580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1BA6B0-9351-A0C0-123B-3541908DDB30}"/>
              </a:ext>
            </a:extLst>
          </p:cNvPr>
          <p:cNvSpPr/>
          <p:nvPr/>
        </p:nvSpPr>
        <p:spPr>
          <a:xfrm>
            <a:off x="7241310" y="1199242"/>
            <a:ext cx="2096654" cy="7398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[[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64FED2-D5A3-6447-53EB-566364C0F99E}"/>
              </a:ext>
            </a:extLst>
          </p:cNvPr>
          <p:cNvSpPr/>
          <p:nvPr/>
        </p:nvSpPr>
        <p:spPr>
          <a:xfrm>
            <a:off x="7241310" y="1088406"/>
            <a:ext cx="1256145" cy="22167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output_array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1554BFB-2C4E-CE95-4E04-EA91DEB00701}"/>
              </a:ext>
            </a:extLst>
          </p:cNvPr>
          <p:cNvSpPr/>
          <p:nvPr/>
        </p:nvSpPr>
        <p:spPr>
          <a:xfrm rot="5400000">
            <a:off x="391317" y="3600346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A81E49-A423-12BA-755C-EFCF9779C570}"/>
              </a:ext>
            </a:extLst>
          </p:cNvPr>
          <p:cNvSpPr/>
          <p:nvPr/>
        </p:nvSpPr>
        <p:spPr>
          <a:xfrm>
            <a:off x="944022" y="3828753"/>
            <a:ext cx="2512291" cy="172230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predictions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[[[0, 0, 1, 0, 0]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[0, 1, 0, 0, 0]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[0, 0, 0, 1, 0]]]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CA5B75-B343-23F8-F03B-909B6D2C9E5E}"/>
              </a:ext>
            </a:extLst>
          </p:cNvPr>
          <p:cNvSpPr/>
          <p:nvPr/>
        </p:nvSpPr>
        <p:spPr>
          <a:xfrm>
            <a:off x="3171733" y="5192324"/>
            <a:ext cx="3267035" cy="47282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predictions for the next word</a:t>
            </a:r>
          </a:p>
        </p:txBody>
      </p:sp>
    </p:spTree>
    <p:extLst>
      <p:ext uri="{BB962C8B-B14F-4D97-AF65-F5344CB8AC3E}">
        <p14:creationId xmlns:p14="http://schemas.microsoft.com/office/powerpoint/2010/main" val="153960620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with Trained Transformer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812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AABB491-5241-3C53-531A-7108F45B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59" y="1088406"/>
            <a:ext cx="5992549" cy="540026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18CACF6-6AD3-2669-C337-BAB440C6B0EF}"/>
              </a:ext>
            </a:extLst>
          </p:cNvPr>
          <p:cNvSpPr/>
          <p:nvPr/>
        </p:nvSpPr>
        <p:spPr>
          <a:xfrm>
            <a:off x="334359" y="2901917"/>
            <a:ext cx="5382950" cy="20580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1BA6B0-9351-A0C0-123B-3541908DDB30}"/>
              </a:ext>
            </a:extLst>
          </p:cNvPr>
          <p:cNvSpPr/>
          <p:nvPr/>
        </p:nvSpPr>
        <p:spPr>
          <a:xfrm>
            <a:off x="7241310" y="1199242"/>
            <a:ext cx="2096654" cy="7398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[[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64FED2-D5A3-6447-53EB-566364C0F99E}"/>
              </a:ext>
            </a:extLst>
          </p:cNvPr>
          <p:cNvSpPr/>
          <p:nvPr/>
        </p:nvSpPr>
        <p:spPr>
          <a:xfrm>
            <a:off x="7241310" y="1088406"/>
            <a:ext cx="1256145" cy="22167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output_array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1554BFB-2C4E-CE95-4E04-EA91DEB00701}"/>
              </a:ext>
            </a:extLst>
          </p:cNvPr>
          <p:cNvSpPr/>
          <p:nvPr/>
        </p:nvSpPr>
        <p:spPr>
          <a:xfrm rot="5400000">
            <a:off x="391317" y="3923614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E3FB9F-2C16-3602-2F49-282A7305BCB0}"/>
              </a:ext>
            </a:extLst>
          </p:cNvPr>
          <p:cNvSpPr/>
          <p:nvPr/>
        </p:nvSpPr>
        <p:spPr>
          <a:xfrm>
            <a:off x="1542473" y="4152023"/>
            <a:ext cx="5382950" cy="734014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tf.argmax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returns the index of max value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CAA8A2-E3FA-229D-9F5D-43EA95BD9F76}"/>
              </a:ext>
            </a:extLst>
          </p:cNvPr>
          <p:cNvSpPr/>
          <p:nvPr/>
        </p:nvSpPr>
        <p:spPr>
          <a:xfrm>
            <a:off x="1542473" y="4860302"/>
            <a:ext cx="6456218" cy="162836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= [0, 1, </a:t>
            </a:r>
            <a:r>
              <a:rPr lang="en-US" altLang="ko-KR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2, 0, 1, 0]</a:t>
            </a: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tf.argmax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(x) = 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9741B7-B3E5-7A3C-D08B-D69D7470AA23}"/>
              </a:ext>
            </a:extLst>
          </p:cNvPr>
          <p:cNvSpPr/>
          <p:nvPr/>
        </p:nvSpPr>
        <p:spPr>
          <a:xfrm>
            <a:off x="7241310" y="3279023"/>
            <a:ext cx="2096654" cy="7398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A191B9-7867-62F8-AF7D-3A52C1926242}"/>
              </a:ext>
            </a:extLst>
          </p:cNvPr>
          <p:cNvSpPr/>
          <p:nvPr/>
        </p:nvSpPr>
        <p:spPr>
          <a:xfrm>
            <a:off x="7241310" y="3168187"/>
            <a:ext cx="1256145" cy="22167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predicted_id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711408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with Trained Transformer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812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AABB491-5241-3C53-531A-7108F45B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59" y="1088406"/>
            <a:ext cx="5992549" cy="540026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18CACF6-6AD3-2669-C337-BAB440C6B0EF}"/>
              </a:ext>
            </a:extLst>
          </p:cNvPr>
          <p:cNvSpPr/>
          <p:nvPr/>
        </p:nvSpPr>
        <p:spPr>
          <a:xfrm>
            <a:off x="334359" y="2901917"/>
            <a:ext cx="5382950" cy="20580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1BA6B0-9351-A0C0-123B-3541908DDB30}"/>
              </a:ext>
            </a:extLst>
          </p:cNvPr>
          <p:cNvSpPr/>
          <p:nvPr/>
        </p:nvSpPr>
        <p:spPr>
          <a:xfrm>
            <a:off x="7241310" y="1199242"/>
            <a:ext cx="2096654" cy="7398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[[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64FED2-D5A3-6447-53EB-566364C0F99E}"/>
              </a:ext>
            </a:extLst>
          </p:cNvPr>
          <p:cNvSpPr/>
          <p:nvPr/>
        </p:nvSpPr>
        <p:spPr>
          <a:xfrm>
            <a:off x="7241310" y="1088406"/>
            <a:ext cx="1256145" cy="22167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output_array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1554BFB-2C4E-CE95-4E04-EA91DEB00701}"/>
              </a:ext>
            </a:extLst>
          </p:cNvPr>
          <p:cNvSpPr/>
          <p:nvPr/>
        </p:nvSpPr>
        <p:spPr>
          <a:xfrm rot="5400000">
            <a:off x="391317" y="3923614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E3FB9F-2C16-3602-2F49-282A7305BCB0}"/>
              </a:ext>
            </a:extLst>
          </p:cNvPr>
          <p:cNvSpPr/>
          <p:nvPr/>
        </p:nvSpPr>
        <p:spPr>
          <a:xfrm>
            <a:off x="1542473" y="4152023"/>
            <a:ext cx="5382950" cy="734014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tf.argmax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returns the index of max value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CAA8A2-E3FA-229D-9F5D-43EA95BD9F76}"/>
              </a:ext>
            </a:extLst>
          </p:cNvPr>
          <p:cNvSpPr/>
          <p:nvPr/>
        </p:nvSpPr>
        <p:spPr>
          <a:xfrm>
            <a:off x="1542473" y="4860302"/>
            <a:ext cx="6456218" cy="162836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= [[0, </a:t>
            </a:r>
            <a:r>
              <a:rPr lang="en-US" altLang="ko-KR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], [</a:t>
            </a:r>
            <a:r>
              <a:rPr lang="en-US" altLang="ko-KR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0, 0, 0, 0, 0, 0]]</a:t>
            </a: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tf.argmax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(x) = [1, 0, 0, 0, 0, 0, 0]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441643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with Trained Transformer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812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AABB491-5241-3C53-531A-7108F45B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59" y="1088406"/>
            <a:ext cx="5992549" cy="540026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18CACF6-6AD3-2669-C337-BAB440C6B0EF}"/>
              </a:ext>
            </a:extLst>
          </p:cNvPr>
          <p:cNvSpPr/>
          <p:nvPr/>
        </p:nvSpPr>
        <p:spPr>
          <a:xfrm>
            <a:off x="334359" y="2901917"/>
            <a:ext cx="5382950" cy="20580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1BA6B0-9351-A0C0-123B-3541908DDB30}"/>
              </a:ext>
            </a:extLst>
          </p:cNvPr>
          <p:cNvSpPr/>
          <p:nvPr/>
        </p:nvSpPr>
        <p:spPr>
          <a:xfrm>
            <a:off x="7241310" y="1199242"/>
            <a:ext cx="2096654" cy="7398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[[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64FED2-D5A3-6447-53EB-566364C0F99E}"/>
              </a:ext>
            </a:extLst>
          </p:cNvPr>
          <p:cNvSpPr/>
          <p:nvPr/>
        </p:nvSpPr>
        <p:spPr>
          <a:xfrm>
            <a:off x="7241310" y="1088406"/>
            <a:ext cx="1256145" cy="22167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output_array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1554BFB-2C4E-CE95-4E04-EA91DEB00701}"/>
              </a:ext>
            </a:extLst>
          </p:cNvPr>
          <p:cNvSpPr/>
          <p:nvPr/>
        </p:nvSpPr>
        <p:spPr>
          <a:xfrm rot="5400000">
            <a:off x="391317" y="3923614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E3FB9F-2C16-3602-2F49-282A7305BCB0}"/>
              </a:ext>
            </a:extLst>
          </p:cNvPr>
          <p:cNvSpPr/>
          <p:nvPr/>
        </p:nvSpPr>
        <p:spPr>
          <a:xfrm>
            <a:off x="1542473" y="4152023"/>
            <a:ext cx="5382950" cy="734014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tf.argmax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returns the index of max value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CAA8A2-E3FA-229D-9F5D-43EA95BD9F76}"/>
              </a:ext>
            </a:extLst>
          </p:cNvPr>
          <p:cNvSpPr/>
          <p:nvPr/>
        </p:nvSpPr>
        <p:spPr>
          <a:xfrm>
            <a:off x="1542473" y="4860302"/>
            <a:ext cx="6456218" cy="162836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= [[0, 1, </a:t>
            </a:r>
            <a:r>
              <a:rPr lang="en-US" altLang="ko-KR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2, 0, 1, 0], [</a:t>
            </a:r>
            <a:r>
              <a:rPr lang="en-US" altLang="ko-KR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0, 0, 0, 0, 0, 0]]</a:t>
            </a: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tf.argmax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(x, axis = -1) = [2, 0]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A37268-9C20-BCD2-D559-56135604667E}"/>
              </a:ext>
            </a:extLst>
          </p:cNvPr>
          <p:cNvSpPr/>
          <p:nvPr/>
        </p:nvSpPr>
        <p:spPr>
          <a:xfrm>
            <a:off x="6502400" y="5769594"/>
            <a:ext cx="3749964" cy="8774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every prediction in batch,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the index max probability value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253892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with Trained Transformer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812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AABB491-5241-3C53-531A-7108F45B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59" y="1088406"/>
            <a:ext cx="5992549" cy="540026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18CACF6-6AD3-2669-C337-BAB440C6B0EF}"/>
              </a:ext>
            </a:extLst>
          </p:cNvPr>
          <p:cNvSpPr/>
          <p:nvPr/>
        </p:nvSpPr>
        <p:spPr>
          <a:xfrm>
            <a:off x="334359" y="2901917"/>
            <a:ext cx="5382950" cy="20580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1BA6B0-9351-A0C0-123B-3541908DDB30}"/>
              </a:ext>
            </a:extLst>
          </p:cNvPr>
          <p:cNvSpPr/>
          <p:nvPr/>
        </p:nvSpPr>
        <p:spPr>
          <a:xfrm>
            <a:off x="7241310" y="1199242"/>
            <a:ext cx="2096654" cy="7398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[[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64FED2-D5A3-6447-53EB-566364C0F99E}"/>
              </a:ext>
            </a:extLst>
          </p:cNvPr>
          <p:cNvSpPr/>
          <p:nvPr/>
        </p:nvSpPr>
        <p:spPr>
          <a:xfrm>
            <a:off x="7241310" y="1088406"/>
            <a:ext cx="1256145" cy="22167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output_array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1554BFB-2C4E-CE95-4E04-EA91DEB00701}"/>
              </a:ext>
            </a:extLst>
          </p:cNvPr>
          <p:cNvSpPr/>
          <p:nvPr/>
        </p:nvSpPr>
        <p:spPr>
          <a:xfrm rot="5400000">
            <a:off x="391317" y="4274601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373053-9F45-10FD-5004-5A518D0ACCE5}"/>
              </a:ext>
            </a:extLst>
          </p:cNvPr>
          <p:cNvSpPr/>
          <p:nvPr/>
        </p:nvSpPr>
        <p:spPr>
          <a:xfrm>
            <a:off x="7241310" y="3279023"/>
            <a:ext cx="2096654" cy="7398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1427C2-BC09-3CD3-2DFA-C658DC49B8A2}"/>
              </a:ext>
            </a:extLst>
          </p:cNvPr>
          <p:cNvSpPr/>
          <p:nvPr/>
        </p:nvSpPr>
        <p:spPr>
          <a:xfrm>
            <a:off x="7241310" y="3168187"/>
            <a:ext cx="1256145" cy="22167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predicted_id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558298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with Trained Transformer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812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AABB491-5241-3C53-531A-7108F45B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59" y="1088406"/>
            <a:ext cx="5992549" cy="540026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18CACF6-6AD3-2669-C337-BAB440C6B0EF}"/>
              </a:ext>
            </a:extLst>
          </p:cNvPr>
          <p:cNvSpPr/>
          <p:nvPr/>
        </p:nvSpPr>
        <p:spPr>
          <a:xfrm>
            <a:off x="334359" y="2901917"/>
            <a:ext cx="5382950" cy="20580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1BA6B0-9351-A0C0-123B-3541908DDB30}"/>
              </a:ext>
            </a:extLst>
          </p:cNvPr>
          <p:cNvSpPr/>
          <p:nvPr/>
        </p:nvSpPr>
        <p:spPr>
          <a:xfrm>
            <a:off x="7241310" y="1199242"/>
            <a:ext cx="2096654" cy="121144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[[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],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[2]]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64FED2-D5A3-6447-53EB-566364C0F99E}"/>
              </a:ext>
            </a:extLst>
          </p:cNvPr>
          <p:cNvSpPr/>
          <p:nvPr/>
        </p:nvSpPr>
        <p:spPr>
          <a:xfrm>
            <a:off x="7241310" y="1088406"/>
            <a:ext cx="1256145" cy="22167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output_array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1554BFB-2C4E-CE95-4E04-EA91DEB00701}"/>
              </a:ext>
            </a:extLst>
          </p:cNvPr>
          <p:cNvSpPr/>
          <p:nvPr/>
        </p:nvSpPr>
        <p:spPr>
          <a:xfrm rot="5400000">
            <a:off x="391317" y="4274601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35006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with Trained Transformer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812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AABB491-5241-3C53-531A-7108F45B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59" y="1088406"/>
            <a:ext cx="5992549" cy="540026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18CACF6-6AD3-2669-C337-BAB440C6B0EF}"/>
              </a:ext>
            </a:extLst>
          </p:cNvPr>
          <p:cNvSpPr/>
          <p:nvPr/>
        </p:nvSpPr>
        <p:spPr>
          <a:xfrm>
            <a:off x="334359" y="2901917"/>
            <a:ext cx="5382950" cy="20580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1BA6B0-9351-A0C0-123B-3541908DDB30}"/>
              </a:ext>
            </a:extLst>
          </p:cNvPr>
          <p:cNvSpPr/>
          <p:nvPr/>
        </p:nvSpPr>
        <p:spPr>
          <a:xfrm>
            <a:off x="7241310" y="1199242"/>
            <a:ext cx="2096654" cy="121144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[[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],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[2]]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64FED2-D5A3-6447-53EB-566364C0F99E}"/>
              </a:ext>
            </a:extLst>
          </p:cNvPr>
          <p:cNvSpPr/>
          <p:nvPr/>
        </p:nvSpPr>
        <p:spPr>
          <a:xfrm>
            <a:off x="7241310" y="1088406"/>
            <a:ext cx="1256145" cy="22167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output_array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1554BFB-2C4E-CE95-4E04-EA91DEB00701}"/>
              </a:ext>
            </a:extLst>
          </p:cNvPr>
          <p:cNvSpPr/>
          <p:nvPr/>
        </p:nvSpPr>
        <p:spPr>
          <a:xfrm rot="5400000">
            <a:off x="419026" y="3110819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5CCC91-6033-7E2B-C7A2-6AA0BAFBE27A}"/>
              </a:ext>
            </a:extLst>
          </p:cNvPr>
          <p:cNvSpPr/>
          <p:nvPr/>
        </p:nvSpPr>
        <p:spPr>
          <a:xfrm>
            <a:off x="7241310" y="4447309"/>
            <a:ext cx="2096654" cy="121144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[[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2]]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52EDFF-FD72-7A7D-17F2-D2E8E25EA883}"/>
              </a:ext>
            </a:extLst>
          </p:cNvPr>
          <p:cNvSpPr/>
          <p:nvPr/>
        </p:nvSpPr>
        <p:spPr>
          <a:xfrm>
            <a:off x="7241310" y="4336473"/>
            <a:ext cx="1256145" cy="22167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7942C27-0EBE-AA06-5AB1-C65F9DD92C37}"/>
              </a:ext>
            </a:extLst>
          </p:cNvPr>
          <p:cNvCxnSpPr>
            <a:cxnSpLocks/>
          </p:cNvCxnSpPr>
          <p:nvPr/>
        </p:nvCxnSpPr>
        <p:spPr>
          <a:xfrm>
            <a:off x="8340438" y="2901917"/>
            <a:ext cx="0" cy="8806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25764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with Trained Transformer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812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AABB491-5241-3C53-531A-7108F45B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59" y="1088406"/>
            <a:ext cx="5992549" cy="540026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18CACF6-6AD3-2669-C337-BAB440C6B0EF}"/>
              </a:ext>
            </a:extLst>
          </p:cNvPr>
          <p:cNvSpPr/>
          <p:nvPr/>
        </p:nvSpPr>
        <p:spPr>
          <a:xfrm>
            <a:off x="334359" y="2901917"/>
            <a:ext cx="5382950" cy="20580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1BA6B0-9351-A0C0-123B-3541908DDB30}"/>
              </a:ext>
            </a:extLst>
          </p:cNvPr>
          <p:cNvSpPr/>
          <p:nvPr/>
        </p:nvSpPr>
        <p:spPr>
          <a:xfrm>
            <a:off x="7241310" y="1199242"/>
            <a:ext cx="2096654" cy="16270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[[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],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[2], 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[1]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...]]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64FED2-D5A3-6447-53EB-566364C0F99E}"/>
              </a:ext>
            </a:extLst>
          </p:cNvPr>
          <p:cNvSpPr/>
          <p:nvPr/>
        </p:nvSpPr>
        <p:spPr>
          <a:xfrm>
            <a:off x="7241310" y="1088406"/>
            <a:ext cx="1256145" cy="22167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output_array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1554BFB-2C4E-CE95-4E04-EA91DEB00701}"/>
              </a:ext>
            </a:extLst>
          </p:cNvPr>
          <p:cNvSpPr/>
          <p:nvPr/>
        </p:nvSpPr>
        <p:spPr>
          <a:xfrm rot="5400000">
            <a:off x="419026" y="3110819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22E36B-AA82-9ED1-FA10-F5562092E337}"/>
              </a:ext>
            </a:extLst>
          </p:cNvPr>
          <p:cNvSpPr/>
          <p:nvPr/>
        </p:nvSpPr>
        <p:spPr>
          <a:xfrm>
            <a:off x="7241310" y="4447309"/>
            <a:ext cx="2096654" cy="121144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[[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2, 1, ...]]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A84E8D-AB00-E9FF-3F70-0F225CD7163D}"/>
              </a:ext>
            </a:extLst>
          </p:cNvPr>
          <p:cNvSpPr/>
          <p:nvPr/>
        </p:nvSpPr>
        <p:spPr>
          <a:xfrm>
            <a:off x="7241310" y="4336473"/>
            <a:ext cx="1256145" cy="22167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76876D6-224E-CAA4-6B55-312B42015EC9}"/>
              </a:ext>
            </a:extLst>
          </p:cNvPr>
          <p:cNvCxnSpPr>
            <a:cxnSpLocks/>
          </p:cNvCxnSpPr>
          <p:nvPr/>
        </p:nvCxnSpPr>
        <p:spPr>
          <a:xfrm>
            <a:off x="8340438" y="2901917"/>
            <a:ext cx="0" cy="8806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997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879273" y="3980873"/>
            <a:ext cx="3057236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328712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95082" y="491056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883673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569336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1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6313532" y="4299699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358259" y="6080275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52942" y="497219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6936509" y="3404432"/>
            <a:ext cx="766618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208982" y="800297"/>
            <a:ext cx="3754582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61719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8245572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7931235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8559307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064958" y="174201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9657303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285676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997133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4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9971339" y="2995758"/>
            <a:ext cx="611716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9887386" y="3304354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250232" y="1054457"/>
            <a:ext cx="738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8873343" y="1054457"/>
            <a:ext cx="0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0583055" y="1054457"/>
            <a:ext cx="0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9971339" y="1054457"/>
            <a:ext cx="0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650710" y="1243094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Attention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273942" y="1703965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Attention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직사각형 51"/>
              <p:cNvSpPr/>
              <p:nvPr/>
            </p:nvSpPr>
            <p:spPr>
              <a:xfrm>
                <a:off x="9064958" y="2214629"/>
                <a:ext cx="1284307" cy="544468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Attention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직사각형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958" y="2214629"/>
                <a:ext cx="1284307" cy="544468"/>
              </a:xfrm>
              <a:prstGeom prst="rect">
                <a:avLst/>
              </a:prstGeom>
              <a:blipFill>
                <a:blip r:embed="rId4"/>
                <a:stretch>
                  <a:fillRect t="-13043" r="-939" b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67680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with Trained Transformer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812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AABB491-5241-3C53-531A-7108F45B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59" y="1088406"/>
            <a:ext cx="5992549" cy="540026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1BA6B0-9351-A0C0-123B-3541908DDB30}"/>
              </a:ext>
            </a:extLst>
          </p:cNvPr>
          <p:cNvSpPr/>
          <p:nvPr/>
        </p:nvSpPr>
        <p:spPr>
          <a:xfrm>
            <a:off x="7241310" y="1199242"/>
            <a:ext cx="2096654" cy="16270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[[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],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[2], 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[1]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...]]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64FED2-D5A3-6447-53EB-566364C0F99E}"/>
              </a:ext>
            </a:extLst>
          </p:cNvPr>
          <p:cNvSpPr/>
          <p:nvPr/>
        </p:nvSpPr>
        <p:spPr>
          <a:xfrm>
            <a:off x="7241310" y="1088406"/>
            <a:ext cx="1256145" cy="22167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output_array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22E36B-AA82-9ED1-FA10-F5562092E337}"/>
              </a:ext>
            </a:extLst>
          </p:cNvPr>
          <p:cNvSpPr/>
          <p:nvPr/>
        </p:nvSpPr>
        <p:spPr>
          <a:xfrm>
            <a:off x="7241310" y="4447309"/>
            <a:ext cx="2096654" cy="121144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[[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2, 1, ...]]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A84E8D-AB00-E9FF-3F70-0F225CD7163D}"/>
              </a:ext>
            </a:extLst>
          </p:cNvPr>
          <p:cNvSpPr/>
          <p:nvPr/>
        </p:nvSpPr>
        <p:spPr>
          <a:xfrm>
            <a:off x="7241310" y="4336473"/>
            <a:ext cx="1256145" cy="22167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76876D6-224E-CAA4-6B55-312B42015EC9}"/>
              </a:ext>
            </a:extLst>
          </p:cNvPr>
          <p:cNvCxnSpPr>
            <a:cxnSpLocks/>
          </p:cNvCxnSpPr>
          <p:nvPr/>
        </p:nvCxnSpPr>
        <p:spPr>
          <a:xfrm>
            <a:off x="8340438" y="2901917"/>
            <a:ext cx="0" cy="8806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E3181D-5AE7-836B-C563-E93A979E0C10}"/>
              </a:ext>
            </a:extLst>
          </p:cNvPr>
          <p:cNvSpPr/>
          <p:nvPr/>
        </p:nvSpPr>
        <p:spPr>
          <a:xfrm>
            <a:off x="334359" y="5079999"/>
            <a:ext cx="3009205" cy="2216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12138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with Trained Transformer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812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AABB491-5241-3C53-531A-7108F45B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59" y="1088406"/>
            <a:ext cx="5992549" cy="540026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1BA6B0-9351-A0C0-123B-3541908DDB30}"/>
              </a:ext>
            </a:extLst>
          </p:cNvPr>
          <p:cNvSpPr/>
          <p:nvPr/>
        </p:nvSpPr>
        <p:spPr>
          <a:xfrm>
            <a:off x="7241310" y="1199242"/>
            <a:ext cx="2096654" cy="16270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[[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],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[2, 3], 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[1, 4]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...]]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64FED2-D5A3-6447-53EB-566364C0F99E}"/>
              </a:ext>
            </a:extLst>
          </p:cNvPr>
          <p:cNvSpPr/>
          <p:nvPr/>
        </p:nvSpPr>
        <p:spPr>
          <a:xfrm>
            <a:off x="7241310" y="1088406"/>
            <a:ext cx="1256145" cy="22167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output_array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22E36B-AA82-9ED1-FA10-F5562092E337}"/>
              </a:ext>
            </a:extLst>
          </p:cNvPr>
          <p:cNvSpPr/>
          <p:nvPr/>
        </p:nvSpPr>
        <p:spPr>
          <a:xfrm>
            <a:off x="7241310" y="4447309"/>
            <a:ext cx="2096654" cy="121144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[[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2, 1, ...]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3, 4, ...]]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A84E8D-AB00-E9FF-3F70-0F225CD7163D}"/>
              </a:ext>
            </a:extLst>
          </p:cNvPr>
          <p:cNvSpPr/>
          <p:nvPr/>
        </p:nvSpPr>
        <p:spPr>
          <a:xfrm>
            <a:off x="7241310" y="4336473"/>
            <a:ext cx="1256145" cy="22167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76876D6-224E-CAA4-6B55-312B42015EC9}"/>
              </a:ext>
            </a:extLst>
          </p:cNvPr>
          <p:cNvCxnSpPr>
            <a:cxnSpLocks/>
          </p:cNvCxnSpPr>
          <p:nvPr/>
        </p:nvCxnSpPr>
        <p:spPr>
          <a:xfrm>
            <a:off x="8340438" y="2901917"/>
            <a:ext cx="0" cy="8806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E3181D-5AE7-836B-C563-E93A979E0C10}"/>
              </a:ext>
            </a:extLst>
          </p:cNvPr>
          <p:cNvSpPr/>
          <p:nvPr/>
        </p:nvSpPr>
        <p:spPr>
          <a:xfrm>
            <a:off x="334359" y="5079999"/>
            <a:ext cx="3009205" cy="2216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45FF08-ED42-DEC2-B485-1628D6C2B96D}"/>
              </a:ext>
            </a:extLst>
          </p:cNvPr>
          <p:cNvSpPr/>
          <p:nvPr/>
        </p:nvSpPr>
        <p:spPr>
          <a:xfrm>
            <a:off x="5172362" y="1472187"/>
            <a:ext cx="2309091" cy="895927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batch size = 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382276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with Trained Transformer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812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AABB491-5241-3C53-531A-7108F45B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59" y="1088406"/>
            <a:ext cx="5992549" cy="540026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22E36B-AA82-9ED1-FA10-F5562092E337}"/>
              </a:ext>
            </a:extLst>
          </p:cNvPr>
          <p:cNvSpPr/>
          <p:nvPr/>
        </p:nvSpPr>
        <p:spPr>
          <a:xfrm>
            <a:off x="7241310" y="4447309"/>
            <a:ext cx="2096654" cy="121144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[[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2, 1, ...]]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A84E8D-AB00-E9FF-3F70-0F225CD7163D}"/>
              </a:ext>
            </a:extLst>
          </p:cNvPr>
          <p:cNvSpPr/>
          <p:nvPr/>
        </p:nvSpPr>
        <p:spPr>
          <a:xfrm>
            <a:off x="7241310" y="4336473"/>
            <a:ext cx="1256145" cy="22167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E3181D-5AE7-836B-C563-E93A979E0C10}"/>
              </a:ext>
            </a:extLst>
          </p:cNvPr>
          <p:cNvSpPr/>
          <p:nvPr/>
        </p:nvSpPr>
        <p:spPr>
          <a:xfrm>
            <a:off x="321428" y="5227783"/>
            <a:ext cx="3009205" cy="609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83F42E-336C-CB0D-6DDC-D6D2C5A16858}"/>
              </a:ext>
            </a:extLst>
          </p:cNvPr>
          <p:cNvSpPr/>
          <p:nvPr/>
        </p:nvSpPr>
        <p:spPr>
          <a:xfrm>
            <a:off x="7241310" y="2408464"/>
            <a:ext cx="3574473" cy="13222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detokenize : ‘thank you .’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lookup : [thank, you, .]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17154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with Trained Transformer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812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AABB491-5241-3C53-531A-7108F45B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59" y="1088406"/>
            <a:ext cx="5992549" cy="540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2920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with Trained Transformer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812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9DDB842-1847-0B23-A221-346639EBA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322864"/>
            <a:ext cx="6088798" cy="23051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5542D4-33BE-CEEF-D823-65AF6DD29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4203723"/>
            <a:ext cx="6941541" cy="110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9005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155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1F6F2-3E29-5FDE-79E2-C21A60283C2E}"/>
              </a:ext>
            </a:extLst>
          </p:cNvPr>
          <p:cNvSpPr txBox="1"/>
          <p:nvPr/>
        </p:nvSpPr>
        <p:spPr>
          <a:xfrm>
            <a:off x="0" y="2890391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28982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879273" y="3980873"/>
            <a:ext cx="3057236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328712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95082" y="491056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883673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569336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1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6313532" y="4299699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358259" y="6080275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52942" y="497219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6936509" y="3404432"/>
            <a:ext cx="766618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208982" y="800297"/>
            <a:ext cx="3754582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073406"/>
              </p:ext>
            </p:extLst>
          </p:nvPr>
        </p:nvGraphicFramePr>
        <p:xfrm>
          <a:off x="761719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108532"/>
              </p:ext>
            </p:extLst>
          </p:nvPr>
        </p:nvGraphicFramePr>
        <p:xfrm>
          <a:off x="8245572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984589"/>
              </p:ext>
            </p:extLst>
          </p:nvPr>
        </p:nvGraphicFramePr>
        <p:xfrm>
          <a:off x="7931235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735203"/>
              </p:ext>
            </p:extLst>
          </p:nvPr>
        </p:nvGraphicFramePr>
        <p:xfrm>
          <a:off x="8559307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064958" y="174201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967879"/>
              </p:ext>
            </p:extLst>
          </p:nvPr>
        </p:nvGraphicFramePr>
        <p:xfrm>
          <a:off x="9657303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597041"/>
              </p:ext>
            </p:extLst>
          </p:nvPr>
        </p:nvGraphicFramePr>
        <p:xfrm>
          <a:off x="10285676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104988"/>
              </p:ext>
            </p:extLst>
          </p:nvPr>
        </p:nvGraphicFramePr>
        <p:xfrm>
          <a:off x="997133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4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9971339" y="2995758"/>
            <a:ext cx="611716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9887386" y="3304354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250232" y="1054457"/>
            <a:ext cx="738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8873343" y="1054457"/>
            <a:ext cx="0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0583055" y="1054457"/>
            <a:ext cx="0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9971339" y="1054457"/>
            <a:ext cx="0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911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879273" y="3980873"/>
            <a:ext cx="3057236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328712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95082" y="491056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883673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569336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1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6313532" y="4299699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358259" y="6080275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52942" y="497219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6936509" y="3404432"/>
            <a:ext cx="766618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208982" y="800297"/>
            <a:ext cx="3754582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61719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8245572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7931235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8559307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064958" y="174201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9657303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285676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997133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8464521" y="2129099"/>
            <a:ext cx="1544745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Concatenate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708148" y="2941423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/>
              <p:cNvSpPr/>
              <p:nvPr/>
            </p:nvSpPr>
            <p:spPr>
              <a:xfrm>
                <a:off x="8983048" y="3175774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직사각형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3048" y="3175774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13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79254" y="3389217"/>
            <a:ext cx="3754582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728196"/>
              </p:ext>
            </p:extLst>
          </p:nvPr>
        </p:nvGraphicFramePr>
        <p:xfrm>
          <a:off x="4387471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636142"/>
              </p:ext>
            </p:extLst>
          </p:nvPr>
        </p:nvGraphicFramePr>
        <p:xfrm>
          <a:off x="5015844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30456"/>
              </p:ext>
            </p:extLst>
          </p:nvPr>
        </p:nvGraphicFramePr>
        <p:xfrm>
          <a:off x="4701507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296878"/>
              </p:ext>
            </p:extLst>
          </p:nvPr>
        </p:nvGraphicFramePr>
        <p:xfrm>
          <a:off x="5329579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835230" y="433093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075568"/>
              </p:ext>
            </p:extLst>
          </p:nvPr>
        </p:nvGraphicFramePr>
        <p:xfrm>
          <a:off x="6427575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812524"/>
              </p:ext>
            </p:extLst>
          </p:nvPr>
        </p:nvGraphicFramePr>
        <p:xfrm>
          <a:off x="7055948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284446"/>
              </p:ext>
            </p:extLst>
          </p:nvPr>
        </p:nvGraphicFramePr>
        <p:xfrm>
          <a:off x="6741611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4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8420" y="5530343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5753320" y="5764694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320" y="5764694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7450462" y="3779754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789872" y="4452253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208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79254" y="3389217"/>
            <a:ext cx="3754582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387471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5015844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4701507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5329579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835230" y="433093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6427575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7055948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6741611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4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8420" y="5530343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5753320" y="5764694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320" y="5764694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7450462" y="3779754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789872" y="4452253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2939829"/>
            <a:ext cx="2537250" cy="289054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Pointwise Feed Forward Network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32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string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79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79254" y="3389217"/>
            <a:ext cx="3754582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387471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5015844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4701507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5329579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835230" y="433093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6427575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7055948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6741611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4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8420" y="5530343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5753320" y="5764694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320" y="5764694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7450462" y="3779754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789872" y="4452253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2939829"/>
            <a:ext cx="2537250" cy="289054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Pointwise Feed Forward Network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오른쪽 화살표 44"/>
          <p:cNvSpPr/>
          <p:nvPr/>
        </p:nvSpPr>
        <p:spPr>
          <a:xfrm>
            <a:off x="5448520" y="2725845"/>
            <a:ext cx="609600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81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109485" y="219277"/>
            <a:ext cx="4128655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669115"/>
              </p:ext>
            </p:extLst>
          </p:nvPr>
        </p:nvGraphicFramePr>
        <p:xfrm>
          <a:off x="2700811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998957"/>
              </p:ext>
            </p:extLst>
          </p:nvPr>
        </p:nvGraphicFramePr>
        <p:xfrm>
          <a:off x="3329184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155347"/>
              </p:ext>
            </p:extLst>
          </p:nvPr>
        </p:nvGraphicFramePr>
        <p:xfrm>
          <a:off x="3014847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078064"/>
              </p:ext>
            </p:extLst>
          </p:nvPr>
        </p:nvGraphicFramePr>
        <p:xfrm>
          <a:off x="3642919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4148570" y="116099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909497"/>
              </p:ext>
            </p:extLst>
          </p:nvPr>
        </p:nvGraphicFramePr>
        <p:xfrm>
          <a:off x="4740915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481805"/>
              </p:ext>
            </p:extLst>
          </p:nvPr>
        </p:nvGraphicFramePr>
        <p:xfrm>
          <a:off x="5369288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002917"/>
              </p:ext>
            </p:extLst>
          </p:nvPr>
        </p:nvGraphicFramePr>
        <p:xfrm>
          <a:off x="5054951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6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791760" y="2360403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49291"/>
              </p:ext>
            </p:extLst>
          </p:nvPr>
        </p:nvGraphicFramePr>
        <p:xfrm>
          <a:off x="2385953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74228"/>
              </p:ext>
            </p:extLst>
          </p:nvPr>
        </p:nvGraphicFramePr>
        <p:xfrm>
          <a:off x="5680645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4206313" y="2577075"/>
            <a:ext cx="901853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dff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438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79254" y="3389217"/>
            <a:ext cx="3754582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387471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5015844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4701507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5329579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835230" y="433093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6427575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7055948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6741611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4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8420" y="5530343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5753320" y="5764694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320" y="5764694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7450462" y="3779754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789872" y="4452253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2939829"/>
            <a:ext cx="2537250" cy="289054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Pointwise Feed Forward Network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오른쪽 화살표 44"/>
          <p:cNvSpPr/>
          <p:nvPr/>
        </p:nvSpPr>
        <p:spPr>
          <a:xfrm>
            <a:off x="5448520" y="2725845"/>
            <a:ext cx="609600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81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109485" y="219277"/>
            <a:ext cx="4128655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2700811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3329184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3014847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3642919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4148570" y="116099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4740915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/>
        </p:nvGraphicFramePr>
        <p:xfrm>
          <a:off x="5369288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5054951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6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791760" y="2360403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2385953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5680645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4206313" y="2577075"/>
            <a:ext cx="901853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오른쪽 화살표 64"/>
          <p:cNvSpPr/>
          <p:nvPr/>
        </p:nvSpPr>
        <p:spPr>
          <a:xfrm>
            <a:off x="6513619" y="1207756"/>
            <a:ext cx="609600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700749" y="247600"/>
            <a:ext cx="3281287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9284145" y="1189313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7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927335" y="2388726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/>
              <p:cNvSpPr/>
              <p:nvPr/>
            </p:nvSpPr>
            <p:spPr>
              <a:xfrm>
                <a:off x="9202235" y="2623077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235" y="2623077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074930"/>
              </p:ext>
            </p:extLst>
          </p:nvPr>
        </p:nvGraphicFramePr>
        <p:xfrm>
          <a:off x="8193804" y="497006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056534"/>
              </p:ext>
            </p:extLst>
          </p:nvPr>
        </p:nvGraphicFramePr>
        <p:xfrm>
          <a:off x="8822177" y="497006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15254"/>
              </p:ext>
            </p:extLst>
          </p:nvPr>
        </p:nvGraphicFramePr>
        <p:xfrm>
          <a:off x="8507840" y="497006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79158"/>
              </p:ext>
            </p:extLst>
          </p:nvPr>
        </p:nvGraphicFramePr>
        <p:xfrm>
          <a:off x="7878946" y="497006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374537"/>
              </p:ext>
            </p:extLst>
          </p:nvPr>
        </p:nvGraphicFramePr>
        <p:xfrm>
          <a:off x="10201628" y="496603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461571"/>
              </p:ext>
            </p:extLst>
          </p:nvPr>
        </p:nvGraphicFramePr>
        <p:xfrm>
          <a:off x="9887291" y="496603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54514"/>
              </p:ext>
            </p:extLst>
          </p:nvPr>
        </p:nvGraphicFramePr>
        <p:xfrm>
          <a:off x="10512985" y="496603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357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879958" y="12091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2939829"/>
            <a:ext cx="2537250" cy="289054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Pointwise Feed Forward Network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700749" y="247600"/>
            <a:ext cx="3281287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9284145" y="1189313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7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927335" y="2388726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/>
              <p:cNvSpPr/>
              <p:nvPr/>
            </p:nvSpPr>
            <p:spPr>
              <a:xfrm>
                <a:off x="9202235" y="2623077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235" y="2623077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8193804" y="497006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8822177" y="497006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8507840" y="497006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7878946" y="497006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10201628" y="496603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9887291" y="496603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10512985" y="496603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50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7533405" y="638663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66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981781" y="3221237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415788" y="2195402"/>
            <a:ext cx="3281287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5999184" y="313711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7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642374" y="4336528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/>
              <p:cNvSpPr/>
              <p:nvPr/>
            </p:nvSpPr>
            <p:spPr>
              <a:xfrm>
                <a:off x="5917274" y="457087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274" y="457087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335912"/>
              </p:ext>
            </p:extLst>
          </p:nvPr>
        </p:nvGraphicFramePr>
        <p:xfrm>
          <a:off x="4908843" y="244480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80646"/>
              </p:ext>
            </p:extLst>
          </p:nvPr>
        </p:nvGraphicFramePr>
        <p:xfrm>
          <a:off x="5537216" y="244480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66241"/>
              </p:ext>
            </p:extLst>
          </p:nvPr>
        </p:nvGraphicFramePr>
        <p:xfrm>
          <a:off x="5222879" y="244480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911024"/>
              </p:ext>
            </p:extLst>
          </p:nvPr>
        </p:nvGraphicFramePr>
        <p:xfrm>
          <a:off x="4593985" y="244480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825113"/>
              </p:ext>
            </p:extLst>
          </p:nvPr>
        </p:nvGraphicFramePr>
        <p:xfrm>
          <a:off x="6916667" y="2444405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321350"/>
              </p:ext>
            </p:extLst>
          </p:nvPr>
        </p:nvGraphicFramePr>
        <p:xfrm>
          <a:off x="6602330" y="2444405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38351"/>
              </p:ext>
            </p:extLst>
          </p:nvPr>
        </p:nvGraphicFramePr>
        <p:xfrm>
          <a:off x="7228024" y="2444405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50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7614887" y="2548509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46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981781" y="3221237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415788" y="2195402"/>
            <a:ext cx="3281287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5999184" y="313711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7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642374" y="4336528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/>
              <p:cNvSpPr/>
              <p:nvPr/>
            </p:nvSpPr>
            <p:spPr>
              <a:xfrm>
                <a:off x="5917274" y="457087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274" y="457087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4908843" y="244480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5537216" y="244480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5222879" y="244480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4593985" y="244480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6916667" y="2444405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6602330" y="2444405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7228024" y="2444405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50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7614887" y="2548509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991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Target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Target string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20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Target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601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94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33" idx="3"/>
          </p:cNvCxnSpPr>
          <p:nvPr/>
        </p:nvCxnSpPr>
        <p:spPr>
          <a:xfrm flipV="1">
            <a:off x="7396862" y="5510395"/>
            <a:ext cx="989756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8386618" y="5177080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4, 2]]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179717" y="5335154"/>
            <a:ext cx="166254" cy="2586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637917" y="5602781"/>
            <a:ext cx="624927" cy="267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start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72816" y="5335154"/>
            <a:ext cx="166254" cy="2586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055943" y="5602781"/>
            <a:ext cx="601760" cy="267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385575" y="5336820"/>
            <a:ext cx="166254" cy="258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9572116" y="5334163"/>
            <a:ext cx="166254" cy="258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9758657" y="5334162"/>
            <a:ext cx="166254" cy="258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5634179" y="5652655"/>
            <a:ext cx="512530" cy="277091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6150528" y="5652655"/>
            <a:ext cx="324163" cy="277091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6454549" y="5765918"/>
            <a:ext cx="152400" cy="15240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7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386618" y="3820838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[[3, 5, 4, 2]]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33" idx="3"/>
          </p:cNvCxnSpPr>
          <p:nvPr/>
        </p:nvCxnSpPr>
        <p:spPr>
          <a:xfrm flipV="1">
            <a:off x="7396862" y="5510395"/>
            <a:ext cx="989756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8386618" y="5177080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4, 2]]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56656" y="5276785"/>
            <a:ext cx="895928" cy="3602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488218" y="4929365"/>
            <a:ext cx="775855" cy="381512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[:, :-1]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25" idx="1"/>
            <a:endCxn id="32" idx="3"/>
          </p:cNvCxnSpPr>
          <p:nvPr/>
        </p:nvCxnSpPr>
        <p:spPr>
          <a:xfrm flipH="1" flipV="1">
            <a:off x="7399557" y="4933885"/>
            <a:ext cx="987061" cy="5230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499745" y="5043055"/>
            <a:ext cx="1385454" cy="41383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 data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10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843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386618" y="3820838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[[3, 5, 4, 2]]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33" idx="3"/>
          </p:cNvCxnSpPr>
          <p:nvPr/>
        </p:nvCxnSpPr>
        <p:spPr>
          <a:xfrm flipV="1">
            <a:off x="7396862" y="5510395"/>
            <a:ext cx="989756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8386618" y="5177080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4, 2]]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365673" y="5276785"/>
            <a:ext cx="885461" cy="3602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82200" y="4933885"/>
            <a:ext cx="775855" cy="381512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[:, 1:]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25" idx="0"/>
            <a:endCxn id="20" idx="2"/>
          </p:cNvCxnSpPr>
          <p:nvPr/>
        </p:nvCxnSpPr>
        <p:spPr>
          <a:xfrm flipV="1">
            <a:off x="9655243" y="4380466"/>
            <a:ext cx="0" cy="7966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7399557" y="4933885"/>
            <a:ext cx="987061" cy="52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93891" y="3541024"/>
            <a:ext cx="1385454" cy="41383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Truth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736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333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366003"/>
              </p:ext>
            </p:extLst>
          </p:nvPr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397867"/>
              </p:ext>
            </p:extLst>
          </p:nvPr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90648"/>
              </p:ext>
            </p:extLst>
          </p:nvPr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87598" y="5753361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537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87598" y="5753361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06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9099" y="5737032"/>
            <a:ext cx="468703" cy="21818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722507" y="5804719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396762" y="4212360"/>
            <a:ext cx="0" cy="1463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0821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9099" y="5737032"/>
            <a:ext cx="468703" cy="21818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722507" y="5804719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396762" y="4212360"/>
            <a:ext cx="0" cy="1463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073237" y="4028326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Attention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79475" y="4468922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3442474" y="4976524"/>
                <a:ext cx="1284307" cy="544468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Attention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474" y="4976524"/>
                <a:ext cx="1284307" cy="544468"/>
              </a:xfrm>
              <a:prstGeom prst="rect">
                <a:avLst/>
              </a:prstGeom>
              <a:blipFill>
                <a:blip r:embed="rId4"/>
                <a:stretch>
                  <a:fillRect t="-13043" r="-943" b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177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9099" y="5737032"/>
            <a:ext cx="468703" cy="21818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722507" y="5804719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396762" y="4212360"/>
            <a:ext cx="0" cy="1463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7172880" y="2537459"/>
            <a:ext cx="2479120" cy="1976705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90502"/>
              </p:ext>
            </p:extLst>
          </p:nvPr>
        </p:nvGraphicFramePr>
        <p:xfrm>
          <a:off x="7585020" y="2906924"/>
          <a:ext cx="1690508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627">
                  <a:extLst>
                    <a:ext uri="{9D8B030D-6E8A-4147-A177-3AD203B41FA5}">
                      <a16:colId xmlns:a16="http://schemas.microsoft.com/office/drawing/2014/main" val="352665151"/>
                    </a:ext>
                  </a:extLst>
                </a:gridCol>
                <a:gridCol w="422627">
                  <a:extLst>
                    <a:ext uri="{9D8B030D-6E8A-4147-A177-3AD203B41FA5}">
                      <a16:colId xmlns:a16="http://schemas.microsoft.com/office/drawing/2014/main" val="1699216715"/>
                    </a:ext>
                  </a:extLst>
                </a:gridCol>
                <a:gridCol w="422627">
                  <a:extLst>
                    <a:ext uri="{9D8B030D-6E8A-4147-A177-3AD203B41FA5}">
                      <a16:colId xmlns:a16="http://schemas.microsoft.com/office/drawing/2014/main" val="3545481903"/>
                    </a:ext>
                  </a:extLst>
                </a:gridCol>
                <a:gridCol w="422627">
                  <a:extLst>
                    <a:ext uri="{9D8B030D-6E8A-4147-A177-3AD203B41FA5}">
                      <a16:colId xmlns:a16="http://schemas.microsoft.com/office/drawing/2014/main" val="3812422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83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4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04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726205"/>
                  </a:ext>
                </a:extLst>
              </a:tr>
            </a:tbl>
          </a:graphicData>
        </a:graphic>
      </p:graphicFrame>
      <p:sp>
        <p:nvSpPr>
          <p:cNvPr id="4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9437381" y="3028991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6200000" flipH="1">
            <a:off x="8305130" y="206821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302915" y="2255323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57071" y="4390284"/>
            <a:ext cx="1594930" cy="263787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look ahead mask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073237" y="4028326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Attention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79475" y="4468922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/>
              <p:cNvSpPr/>
              <p:nvPr/>
            </p:nvSpPr>
            <p:spPr>
              <a:xfrm>
                <a:off x="3442474" y="4976524"/>
                <a:ext cx="1284307" cy="544468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Attention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직사각형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474" y="4976524"/>
                <a:ext cx="1284307" cy="544468"/>
              </a:xfrm>
              <a:prstGeom prst="rect">
                <a:avLst/>
              </a:prstGeom>
              <a:blipFill>
                <a:blip r:embed="rId4"/>
                <a:stretch>
                  <a:fillRect t="-13043" r="-943" b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125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982366"/>
              </p:ext>
            </p:extLst>
          </p:nvPr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0553"/>
              </p:ext>
            </p:extLst>
          </p:nvPr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387476"/>
              </p:ext>
            </p:extLst>
          </p:nvPr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9099" y="5737032"/>
            <a:ext cx="468703" cy="21818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722507" y="5804719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396762" y="4212360"/>
            <a:ext cx="0" cy="1463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7172880" y="2537459"/>
            <a:ext cx="2479120" cy="1976705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585020" y="2906924"/>
          <a:ext cx="1690508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627">
                  <a:extLst>
                    <a:ext uri="{9D8B030D-6E8A-4147-A177-3AD203B41FA5}">
                      <a16:colId xmlns:a16="http://schemas.microsoft.com/office/drawing/2014/main" val="352665151"/>
                    </a:ext>
                  </a:extLst>
                </a:gridCol>
                <a:gridCol w="422627">
                  <a:extLst>
                    <a:ext uri="{9D8B030D-6E8A-4147-A177-3AD203B41FA5}">
                      <a16:colId xmlns:a16="http://schemas.microsoft.com/office/drawing/2014/main" val="1699216715"/>
                    </a:ext>
                  </a:extLst>
                </a:gridCol>
                <a:gridCol w="422627">
                  <a:extLst>
                    <a:ext uri="{9D8B030D-6E8A-4147-A177-3AD203B41FA5}">
                      <a16:colId xmlns:a16="http://schemas.microsoft.com/office/drawing/2014/main" val="3545481903"/>
                    </a:ext>
                  </a:extLst>
                </a:gridCol>
                <a:gridCol w="422627">
                  <a:extLst>
                    <a:ext uri="{9D8B030D-6E8A-4147-A177-3AD203B41FA5}">
                      <a16:colId xmlns:a16="http://schemas.microsoft.com/office/drawing/2014/main" val="3812422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83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4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04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726205"/>
                  </a:ext>
                </a:extLst>
              </a:tr>
            </a:tbl>
          </a:graphicData>
        </a:graphic>
      </p:graphicFrame>
      <p:sp>
        <p:nvSpPr>
          <p:cNvPr id="4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9437381" y="3028991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6200000" flipH="1">
            <a:off x="8305130" y="206821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302915" y="2255323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57071" y="4390284"/>
            <a:ext cx="1594930" cy="263787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look ahead mask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787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218028" y="4633920"/>
            <a:ext cx="1678959" cy="399831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Concatenate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87598" y="5753361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194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87598" y="5753361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03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291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87598" y="5753361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081689"/>
            <a:ext cx="2537250" cy="22767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427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87598" y="5753361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4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직사각형 44"/>
          <p:cNvSpPr/>
          <p:nvPr/>
        </p:nvSpPr>
        <p:spPr>
          <a:xfrm>
            <a:off x="441221" y="2085865"/>
            <a:ext cx="3281287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024617" y="3027578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111050"/>
              </p:ext>
            </p:extLst>
          </p:nvPr>
        </p:nvGraphicFramePr>
        <p:xfrm>
          <a:off x="934276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46011"/>
              </p:ext>
            </p:extLst>
          </p:nvPr>
        </p:nvGraphicFramePr>
        <p:xfrm>
          <a:off x="1562649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261183"/>
              </p:ext>
            </p:extLst>
          </p:nvPr>
        </p:nvGraphicFramePr>
        <p:xfrm>
          <a:off x="1248312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559540"/>
              </p:ext>
            </p:extLst>
          </p:nvPr>
        </p:nvGraphicFramePr>
        <p:xfrm>
          <a:off x="619418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154599"/>
              </p:ext>
            </p:extLst>
          </p:nvPr>
        </p:nvGraphicFramePr>
        <p:xfrm>
          <a:off x="2942100" y="233486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965423"/>
              </p:ext>
            </p:extLst>
          </p:nvPr>
        </p:nvGraphicFramePr>
        <p:xfrm>
          <a:off x="2627763" y="233486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17403"/>
              </p:ext>
            </p:extLst>
          </p:nvPr>
        </p:nvGraphicFramePr>
        <p:xfrm>
          <a:off x="3253457" y="233486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57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3667068" y="2447983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722508" y="260483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081689"/>
            <a:ext cx="2537250" cy="22767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167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직사각형 44"/>
          <p:cNvSpPr/>
          <p:nvPr/>
        </p:nvSpPr>
        <p:spPr>
          <a:xfrm>
            <a:off x="441221" y="2085865"/>
            <a:ext cx="3281287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024617" y="3027578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934276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1562649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1248312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619418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2942100" y="233486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2627763" y="233486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3253457" y="233486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57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3667068" y="2447983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722508" y="260483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081689"/>
            <a:ext cx="2537250" cy="22767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4396762" y="4212360"/>
            <a:ext cx="0" cy="1463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941799" y="2325471"/>
            <a:ext cx="0" cy="18381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248312" y="2334587"/>
            <a:ext cx="0" cy="18381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876685" y="2334868"/>
            <a:ext cx="0" cy="18381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9099" y="5737032"/>
            <a:ext cx="468703" cy="21818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722507" y="5804719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12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직사각형 44"/>
          <p:cNvSpPr/>
          <p:nvPr/>
        </p:nvSpPr>
        <p:spPr>
          <a:xfrm>
            <a:off x="441221" y="2085865"/>
            <a:ext cx="3281287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024617" y="3027578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934276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1562649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1248312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619418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2942100" y="233486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2627763" y="233486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3253457" y="233486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57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3667068" y="2447983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722508" y="260483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081689"/>
            <a:ext cx="2537250" cy="22767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4396762" y="4212360"/>
            <a:ext cx="0" cy="1463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941799" y="2325471"/>
            <a:ext cx="0" cy="18381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248312" y="2334587"/>
            <a:ext cx="0" cy="18381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876685" y="2334868"/>
            <a:ext cx="0" cy="18381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9099" y="5737032"/>
            <a:ext cx="468703" cy="21818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722507" y="5804719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019512" y="4490301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Attention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789567" y="4841525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3433358" y="5050888"/>
                <a:ext cx="1284307" cy="544468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Attention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358" y="5050888"/>
                <a:ext cx="1284307" cy="544468"/>
              </a:xfrm>
              <a:prstGeom prst="rect">
                <a:avLst/>
              </a:prstGeom>
              <a:blipFill>
                <a:blip r:embed="rId4"/>
                <a:stretch>
                  <a:fillRect t="-14286" r="-939" b="-43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직사각형 67"/>
          <p:cNvSpPr/>
          <p:nvPr/>
        </p:nvSpPr>
        <p:spPr>
          <a:xfrm>
            <a:off x="719914" y="2655166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Attention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445934" y="3023328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/>
              <p:cNvSpPr/>
              <p:nvPr/>
            </p:nvSpPr>
            <p:spPr>
              <a:xfrm>
                <a:off x="2108933" y="3530930"/>
                <a:ext cx="1284307" cy="544468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Attention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직사각형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933" y="3530930"/>
                <a:ext cx="1284307" cy="544468"/>
              </a:xfrm>
              <a:prstGeom prst="rect">
                <a:avLst/>
              </a:prstGeom>
              <a:blipFill>
                <a:blip r:embed="rId5"/>
                <a:stretch>
                  <a:fillRect t="-13043" r="-939" b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86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813876"/>
              </p:ext>
            </p:extLst>
          </p:nvPr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623316"/>
              </p:ext>
            </p:extLst>
          </p:nvPr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381155"/>
              </p:ext>
            </p:extLst>
          </p:nvPr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081689"/>
            <a:ext cx="2537250" cy="22767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4396762" y="4212360"/>
            <a:ext cx="0" cy="1463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9099" y="5737032"/>
            <a:ext cx="468703" cy="21818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722507" y="5804719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721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081689"/>
            <a:ext cx="2537250" cy="22767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61579" y="3218377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21329"/>
              </p:ext>
            </p:extLst>
          </p:nvPr>
        </p:nvGraphicFramePr>
        <p:xfrm>
          <a:off x="3016710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83080" y="414806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379794"/>
              </p:ext>
            </p:extLst>
          </p:nvPr>
        </p:nvGraphicFramePr>
        <p:xfrm>
          <a:off x="4571671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98904"/>
              </p:ext>
            </p:extLst>
          </p:nvPr>
        </p:nvGraphicFramePr>
        <p:xfrm>
          <a:off x="4257334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640047" y="3567407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34463" y="417612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086046" y="3674225"/>
            <a:ext cx="1678959" cy="399831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Concatenate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068917" y="5018438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0160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081689"/>
            <a:ext cx="2537250" cy="22767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61579" y="3218377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016710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83080" y="414806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571671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257334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640047" y="3567407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34463" y="417612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068917" y="5018438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4573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081689"/>
            <a:ext cx="2537250" cy="22767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61579" y="3218377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016710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83080" y="414806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571671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257334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640047" y="3567407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34463" y="417612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11218"/>
            <a:ext cx="2537250" cy="20695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Pointwise Feed Forward Network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068917" y="5018438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7217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081689"/>
            <a:ext cx="2537250" cy="22767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61579" y="3218377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71867"/>
              </p:ext>
            </p:extLst>
          </p:nvPr>
        </p:nvGraphicFramePr>
        <p:xfrm>
          <a:off x="3016710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83080" y="414806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774217"/>
              </p:ext>
            </p:extLst>
          </p:nvPr>
        </p:nvGraphicFramePr>
        <p:xfrm>
          <a:off x="4571671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545195"/>
              </p:ext>
            </p:extLst>
          </p:nvPr>
        </p:nvGraphicFramePr>
        <p:xfrm>
          <a:off x="4257334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640047" y="3567407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34463" y="417612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11218"/>
            <a:ext cx="2537250" cy="20695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Pointwise Feed Forward Network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068917" y="5018438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2381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/>
          <p:cNvSpPr/>
          <p:nvPr/>
        </p:nvSpPr>
        <p:spPr>
          <a:xfrm>
            <a:off x="2761579" y="3218377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016710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83080" y="414806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571671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257334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640047" y="3567407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34463" y="417612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068917" y="5018438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78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576945" y="4812145"/>
            <a:ext cx="166254" cy="2586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35145" y="5079772"/>
            <a:ext cx="624927" cy="267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start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6929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22432"/>
              </p:ext>
            </p:extLst>
          </p:nvPr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00031"/>
              </p:ext>
            </p:extLst>
          </p:nvPr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004738"/>
              </p:ext>
            </p:extLst>
          </p:nvPr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701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632694"/>
              </p:ext>
            </p:extLst>
          </p:nvPr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35193"/>
              </p:ext>
            </p:extLst>
          </p:nvPr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3658"/>
              </p:ext>
            </p:extLst>
          </p:nvPr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6532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025375" y="1728266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Final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>
            <a:endCxn id="45" idx="1"/>
          </p:cNvCxnSpPr>
          <p:nvPr/>
        </p:nvCxnSpPr>
        <p:spPr>
          <a:xfrm>
            <a:off x="7396862" y="2008080"/>
            <a:ext cx="62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3398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025375" y="1728266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>
            <a:stCxn id="66" idx="3"/>
            <a:endCxn id="45" idx="1"/>
          </p:cNvCxnSpPr>
          <p:nvPr/>
        </p:nvCxnSpPr>
        <p:spPr>
          <a:xfrm>
            <a:off x="7396862" y="2008080"/>
            <a:ext cx="62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5495122" y="3449985"/>
            <a:ext cx="1343981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46441" y="2569278"/>
            <a:ext cx="4207359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40157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01201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0638454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324117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8022645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708308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3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545030" y="4320555"/>
            <a:ext cx="3270752" cy="237721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52180" y="4566369"/>
            <a:ext cx="4195880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number of target language vocabulary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442711" y="331078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336738"/>
              </p:ext>
            </p:extLst>
          </p:nvPr>
        </p:nvGraphicFramePr>
        <p:xfrm>
          <a:off x="8650129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882698"/>
              </p:ext>
            </p:extLst>
          </p:nvPr>
        </p:nvGraphicFramePr>
        <p:xfrm>
          <a:off x="833579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28712"/>
              </p:ext>
            </p:extLst>
          </p:nvPr>
        </p:nvGraphicFramePr>
        <p:xfrm>
          <a:off x="895716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3057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25081" y="4651396"/>
            <a:ext cx="5717309" cy="168275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For each words (column),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the value in this matrix means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probability of prediction on which word will appear next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025375" y="1728266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>
            <a:stCxn id="66" idx="3"/>
            <a:endCxn id="45" idx="1"/>
          </p:cNvCxnSpPr>
          <p:nvPr/>
        </p:nvCxnSpPr>
        <p:spPr>
          <a:xfrm>
            <a:off x="7396862" y="2008080"/>
            <a:ext cx="62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5495122" y="3449985"/>
            <a:ext cx="1343981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46441" y="2569278"/>
            <a:ext cx="4207359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40157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442711" y="331078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984727"/>
              </p:ext>
            </p:extLst>
          </p:nvPr>
        </p:nvGraphicFramePr>
        <p:xfrm>
          <a:off x="8650129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24319"/>
              </p:ext>
            </p:extLst>
          </p:nvPr>
        </p:nvGraphicFramePr>
        <p:xfrm>
          <a:off x="833579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01201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404882"/>
              </p:ext>
            </p:extLst>
          </p:nvPr>
        </p:nvGraphicFramePr>
        <p:xfrm>
          <a:off x="895716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0638454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324117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8022645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708308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3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545030" y="4320555"/>
            <a:ext cx="3270752" cy="237721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52180" y="4566369"/>
            <a:ext cx="4195880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number of target language vocabulary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39103" y="2875789"/>
            <a:ext cx="639119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start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39103" y="3969474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39103" y="3269027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thank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39103" y="3606782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8112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25081" y="4651396"/>
            <a:ext cx="5717309" cy="168275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For each words (column),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the value in this matrix means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probability of prediction on which word will appear next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025375" y="1728266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>
            <a:stCxn id="66" idx="3"/>
            <a:endCxn id="45" idx="1"/>
          </p:cNvCxnSpPr>
          <p:nvPr/>
        </p:nvCxnSpPr>
        <p:spPr>
          <a:xfrm>
            <a:off x="7396862" y="2008080"/>
            <a:ext cx="62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5495122" y="3449985"/>
            <a:ext cx="1343981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46441" y="2569278"/>
            <a:ext cx="4207359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40157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442711" y="331078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01201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0638454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324117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3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545030" y="4320555"/>
            <a:ext cx="3270752" cy="237721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52180" y="4566369"/>
            <a:ext cx="4195880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number of target language vocabulary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39103" y="2875789"/>
            <a:ext cx="639119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start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39103" y="3969474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39103" y="3269027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thank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39103" y="3606782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8650129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754168"/>
              </p:ext>
            </p:extLst>
          </p:nvPr>
        </p:nvGraphicFramePr>
        <p:xfrm>
          <a:off x="833579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7595"/>
              </p:ext>
            </p:extLst>
          </p:nvPr>
        </p:nvGraphicFramePr>
        <p:xfrm>
          <a:off x="895716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2840"/>
              </p:ext>
            </p:extLst>
          </p:nvPr>
        </p:nvGraphicFramePr>
        <p:xfrm>
          <a:off x="8022645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858196"/>
              </p:ext>
            </p:extLst>
          </p:nvPr>
        </p:nvGraphicFramePr>
        <p:xfrm>
          <a:off x="7708308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35270" y="3627803"/>
            <a:ext cx="2012659" cy="745068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Find max value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2091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25081" y="4651396"/>
            <a:ext cx="5717309" cy="168275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For each words (column),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the value in this matrix means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probability of prediction on which word will appear next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025375" y="1728266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>
            <a:stCxn id="66" idx="3"/>
            <a:endCxn id="45" idx="1"/>
          </p:cNvCxnSpPr>
          <p:nvPr/>
        </p:nvCxnSpPr>
        <p:spPr>
          <a:xfrm>
            <a:off x="7396862" y="2008080"/>
            <a:ext cx="62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5495122" y="3449985"/>
            <a:ext cx="1343981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46441" y="2569278"/>
            <a:ext cx="4207359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40157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442711" y="331078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8650129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69871"/>
              </p:ext>
            </p:extLst>
          </p:nvPr>
        </p:nvGraphicFramePr>
        <p:xfrm>
          <a:off x="833579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01201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41319"/>
              </p:ext>
            </p:extLst>
          </p:nvPr>
        </p:nvGraphicFramePr>
        <p:xfrm>
          <a:off x="895716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0638454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324117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943420"/>
              </p:ext>
            </p:extLst>
          </p:nvPr>
        </p:nvGraphicFramePr>
        <p:xfrm>
          <a:off x="8022645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923206"/>
              </p:ext>
            </p:extLst>
          </p:nvPr>
        </p:nvGraphicFramePr>
        <p:xfrm>
          <a:off x="7708308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3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545030" y="4320555"/>
            <a:ext cx="3270752" cy="237721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52180" y="4566369"/>
            <a:ext cx="4195880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number of target language vocabulary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39103" y="2875789"/>
            <a:ext cx="639119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start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39103" y="3969474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39103" y="3269027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thank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39103" y="3606782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78457" y="2850369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172046" y="319576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178457" y="357658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173466" y="3962986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521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25081" y="4651396"/>
            <a:ext cx="5717309" cy="168275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For each words (column),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the value in this matrix means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probability of prediction on which word will appear next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025375" y="1728266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>
            <a:stCxn id="66" idx="3"/>
            <a:endCxn id="45" idx="1"/>
          </p:cNvCxnSpPr>
          <p:nvPr/>
        </p:nvCxnSpPr>
        <p:spPr>
          <a:xfrm>
            <a:off x="7396862" y="2008080"/>
            <a:ext cx="62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5495122" y="3449985"/>
            <a:ext cx="1343981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46441" y="2569278"/>
            <a:ext cx="4207359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40157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442711" y="331078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8650129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833579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01201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895716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0638454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324117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8022645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708308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3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545030" y="4320555"/>
            <a:ext cx="3270752" cy="237721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52180" y="4566369"/>
            <a:ext cx="4195880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number of target language vocabulary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39103" y="2875789"/>
            <a:ext cx="639119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start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39103" y="3969474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39103" y="3269027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thank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39103" y="3606782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78457" y="2850369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172046" y="319576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178457" y="357658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173466" y="3962986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051636" y="2165066"/>
            <a:ext cx="2750165" cy="590601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token ID of prediction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9109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25081" y="4651396"/>
            <a:ext cx="5717309" cy="168275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For each words (column),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the value in this matrix means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probability of prediction on which word will appear next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025375" y="1728266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>
            <a:stCxn id="66" idx="3"/>
            <a:endCxn id="45" idx="1"/>
          </p:cNvCxnSpPr>
          <p:nvPr/>
        </p:nvCxnSpPr>
        <p:spPr>
          <a:xfrm>
            <a:off x="7396862" y="2008080"/>
            <a:ext cx="62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5495122" y="3449985"/>
            <a:ext cx="1343981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46441" y="2569278"/>
            <a:ext cx="4207359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40157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442711" y="331078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8650129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833579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01201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895716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4486"/>
              </p:ext>
            </p:extLst>
          </p:nvPr>
        </p:nvGraphicFramePr>
        <p:xfrm>
          <a:off x="10638454" y="281474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547187"/>
              </p:ext>
            </p:extLst>
          </p:nvPr>
        </p:nvGraphicFramePr>
        <p:xfrm>
          <a:off x="10324117" y="2796268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8022645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708308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3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545030" y="4320555"/>
            <a:ext cx="3270752" cy="237721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52180" y="4566369"/>
            <a:ext cx="4195880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number of target language vocabulary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39103" y="2875789"/>
            <a:ext cx="639119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start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39103" y="3969474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39103" y="3269027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thank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39103" y="3606782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79663" y="2261522"/>
            <a:ext cx="3777673" cy="2630132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178457" y="2850369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172046" y="319576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178457" y="357658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173466" y="3962986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88512" y="2852072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682101" y="3197471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688512" y="3578291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683521" y="3964689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683093" y="2046229"/>
            <a:ext cx="1479218" cy="590601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prediction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186737" y="2003696"/>
            <a:ext cx="1479218" cy="590601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truth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374909" y="3495452"/>
            <a:ext cx="157758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8851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25081" y="4651396"/>
            <a:ext cx="5717309" cy="168275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For each words (column),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the value in this matrix means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probability of prediction on which word will appear next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025375" y="1728266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>
            <a:stCxn id="66" idx="3"/>
            <a:endCxn id="45" idx="1"/>
          </p:cNvCxnSpPr>
          <p:nvPr/>
        </p:nvCxnSpPr>
        <p:spPr>
          <a:xfrm>
            <a:off x="7396862" y="2008080"/>
            <a:ext cx="62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5495122" y="3449985"/>
            <a:ext cx="1343981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46441" y="2569278"/>
            <a:ext cx="4207359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40157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442711" y="331078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8650129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833579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01201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895716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0638454" y="281474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324117" y="2796268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8022645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708308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3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545030" y="4320555"/>
            <a:ext cx="3270752" cy="237721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52180" y="4566369"/>
            <a:ext cx="4195880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number of target language vocabulary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39103" y="2875789"/>
            <a:ext cx="639119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start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39103" y="3969474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39103" y="3269027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thank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39103" y="3606782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79663" y="2261522"/>
            <a:ext cx="3777673" cy="2630132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178457" y="2850369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172046" y="319576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178457" y="357658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173466" y="3962986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88512" y="2852072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682101" y="3197471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688512" y="3578291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683521" y="3964689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683093" y="2046229"/>
            <a:ext cx="1479218" cy="590601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prediction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186737" y="2003696"/>
            <a:ext cx="1479218" cy="590601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truth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374909" y="3495452"/>
            <a:ext cx="157758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0160000" y="3495452"/>
            <a:ext cx="0" cy="533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9727447" y="4057746"/>
            <a:ext cx="885742" cy="4101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Loss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8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2660073" y="5671128"/>
            <a:ext cx="701964" cy="249382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5" idx="0"/>
          </p:cNvCxnSpPr>
          <p:nvPr/>
        </p:nvCxnSpPr>
        <p:spPr>
          <a:xfrm flipH="1" flipV="1">
            <a:off x="2881746" y="5033818"/>
            <a:ext cx="129309" cy="637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789380" y="4812145"/>
            <a:ext cx="147782" cy="221673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352801" y="5792933"/>
            <a:ext cx="138545" cy="127577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3109120" y="5043392"/>
            <a:ext cx="298758" cy="746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986196" y="4809759"/>
            <a:ext cx="147782" cy="221673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1706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25081" y="4651396"/>
            <a:ext cx="5717309" cy="168275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For each words (column),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the value in this matrix means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probability of prediction on which word will appear next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025375" y="1728266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>
            <a:stCxn id="66" idx="3"/>
            <a:endCxn id="45" idx="1"/>
          </p:cNvCxnSpPr>
          <p:nvPr/>
        </p:nvCxnSpPr>
        <p:spPr>
          <a:xfrm>
            <a:off x="7396862" y="2008080"/>
            <a:ext cx="62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5495122" y="3449985"/>
            <a:ext cx="1343981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46441" y="2569278"/>
            <a:ext cx="4207359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40157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442711" y="331078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8650129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833579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01201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895716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0638454" y="281474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324117" y="2796268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8022645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708308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3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545030" y="4320555"/>
            <a:ext cx="3270752" cy="237721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52180" y="4566369"/>
            <a:ext cx="4195880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number of target language vocabulary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39103" y="2875789"/>
            <a:ext cx="639119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start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39103" y="3969474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39103" y="3269027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thank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39103" y="3606782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79663" y="2261522"/>
            <a:ext cx="3777673" cy="2630132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178457" y="2850369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172046" y="319576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178457" y="357658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173466" y="3962986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88512" y="2852072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682101" y="3197471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688512" y="3578291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683521" y="3964689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683093" y="2046229"/>
            <a:ext cx="1479218" cy="590601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prediction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186737" y="2003696"/>
            <a:ext cx="1479218" cy="590601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truth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374909" y="3495452"/>
            <a:ext cx="157758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0160000" y="3495452"/>
            <a:ext cx="0" cy="533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9727447" y="4057746"/>
            <a:ext cx="885742" cy="4101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134083" y="4412819"/>
            <a:ext cx="2080288" cy="4101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 Propagation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2845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25550" y="1403927"/>
            <a:ext cx="760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Transformer do not use recurrence, convolution, only attention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66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25550" y="1403927"/>
            <a:ext cx="7601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Transformer do not use recurrence, convolution, only attention</a:t>
            </a:r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The whole sentence will be processed </a:t>
            </a:r>
            <a:r>
              <a:rPr lang="en-US" altLang="ko-KR" dirty="0" err="1"/>
              <a:t>parallely</a:t>
            </a:r>
            <a:r>
              <a:rPr lang="en-US" altLang="ko-KR" dirty="0"/>
              <a:t>, in a matrix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▷ </a:t>
            </a:r>
            <a:r>
              <a:rPr lang="en-US" altLang="ko-KR" dirty="0"/>
              <a:t>How about giving some position information in addition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5451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450145"/>
            <a:ext cx="760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Then, why do we get positional encoding as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767" y="2327715"/>
            <a:ext cx="6609884" cy="15146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5550" y="4327236"/>
            <a:ext cx="760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rgbClr val="FF0000"/>
                </a:solidFill>
              </a:rPr>
              <a:t>add</a:t>
            </a:r>
            <a:r>
              <a:rPr lang="en-US" altLang="ko-KR" dirty="0"/>
              <a:t> this to embedding matrix?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0720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450145"/>
            <a:ext cx="760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In a empirical method, it is one of the correction of attention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9885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11537" y="2656373"/>
            <a:ext cx="9952041" cy="3694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054883" y="2660798"/>
            <a:ext cx="1108696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feel free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450145"/>
            <a:ext cx="760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In a empirical method, it is one of the correction of attention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212798" y="2664648"/>
            <a:ext cx="397256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51391" y="2663685"/>
            <a:ext cx="663665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15056" y="2660411"/>
            <a:ext cx="980241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 bark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08701" y="2664647"/>
            <a:ext cx="2242690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sometimes allow my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94111" y="2664449"/>
            <a:ext cx="1063367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because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54728" y="2660410"/>
            <a:ext cx="397256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57284" y="2657533"/>
            <a:ext cx="1241349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found that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203690" y="2663684"/>
            <a:ext cx="399807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598196" y="2657334"/>
            <a:ext cx="881798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makes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479994" y="2663684"/>
            <a:ext cx="574889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672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450145"/>
            <a:ext cx="760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In a empirical method, it is one of the correction of attention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11537" y="4226597"/>
            <a:ext cx="9952041" cy="3694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198389" y="4230062"/>
            <a:ext cx="399807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it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475881" y="4232947"/>
            <a:ext cx="574889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her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>
            <a:stCxn id="28" idx="0"/>
            <a:endCxn id="35" idx="2"/>
          </p:cNvCxnSpPr>
          <p:nvPr/>
        </p:nvCxnSpPr>
        <p:spPr>
          <a:xfrm flipH="1" flipV="1">
            <a:off x="5005177" y="3029866"/>
            <a:ext cx="3393116" cy="1200196"/>
          </a:xfrm>
          <a:prstGeom prst="straightConnector1">
            <a:avLst/>
          </a:prstGeom>
          <a:ln w="190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9" idx="0"/>
            <a:endCxn id="34" idx="2"/>
          </p:cNvCxnSpPr>
          <p:nvPr/>
        </p:nvCxnSpPr>
        <p:spPr>
          <a:xfrm flipH="1" flipV="1">
            <a:off x="4183224" y="3033140"/>
            <a:ext cx="5580102" cy="119980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211537" y="2656373"/>
            <a:ext cx="9952041" cy="3694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54883" y="2660798"/>
            <a:ext cx="1108696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feel free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12798" y="2664648"/>
            <a:ext cx="397256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51391" y="2663685"/>
            <a:ext cx="663665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515056" y="2660411"/>
            <a:ext cx="980241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 bark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08701" y="2664647"/>
            <a:ext cx="2242690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sometimes allow my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94111" y="2664449"/>
            <a:ext cx="1063367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because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554728" y="2660410"/>
            <a:ext cx="397256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957284" y="2657533"/>
            <a:ext cx="1241349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found that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203690" y="2663684"/>
            <a:ext cx="399807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598196" y="2657334"/>
            <a:ext cx="881798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makes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479994" y="2663684"/>
            <a:ext cx="574889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5626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450145"/>
            <a:ext cx="760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In a empirical method, it is one of the correction of attention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11537" y="4226597"/>
            <a:ext cx="9952041" cy="3694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198389" y="4230062"/>
            <a:ext cx="399807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it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475881" y="4232947"/>
            <a:ext cx="574889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her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>
            <a:stCxn id="28" idx="0"/>
            <a:endCxn id="35" idx="2"/>
          </p:cNvCxnSpPr>
          <p:nvPr/>
        </p:nvCxnSpPr>
        <p:spPr>
          <a:xfrm flipH="1" flipV="1">
            <a:off x="5005177" y="3029866"/>
            <a:ext cx="3393116" cy="1200196"/>
          </a:xfrm>
          <a:prstGeom prst="straightConnector1">
            <a:avLst/>
          </a:prstGeom>
          <a:ln w="190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9" idx="0"/>
            <a:endCxn id="34" idx="2"/>
          </p:cNvCxnSpPr>
          <p:nvPr/>
        </p:nvCxnSpPr>
        <p:spPr>
          <a:xfrm flipH="1" flipV="1">
            <a:off x="4183224" y="3033140"/>
            <a:ext cx="5580102" cy="119980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211537" y="2656373"/>
            <a:ext cx="9952041" cy="3694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54883" y="2660798"/>
            <a:ext cx="1108696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feel free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12798" y="2664648"/>
            <a:ext cx="397256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51391" y="2663685"/>
            <a:ext cx="663665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515056" y="2660411"/>
            <a:ext cx="980241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 bark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08701" y="2664647"/>
            <a:ext cx="2242690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sometimes allow my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94111" y="2664449"/>
            <a:ext cx="1063367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because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554728" y="2660410"/>
            <a:ext cx="397256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957284" y="2657533"/>
            <a:ext cx="1241349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found that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203690" y="2663684"/>
            <a:ext cx="399807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598196" y="2657334"/>
            <a:ext cx="881798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makes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479994" y="2663684"/>
            <a:ext cx="574889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82473" y="4775200"/>
            <a:ext cx="5024582" cy="1581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Model decides where to attention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and position can be a critical criterion</a:t>
            </a:r>
          </a:p>
        </p:txBody>
      </p:sp>
    </p:spTree>
    <p:extLst>
      <p:ext uri="{BB962C8B-B14F-4D97-AF65-F5344CB8AC3E}">
        <p14:creationId xmlns:p14="http://schemas.microsoft.com/office/powerpoint/2010/main" val="29823425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22" y="2013561"/>
            <a:ext cx="6609884" cy="15146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4022" y="1450145"/>
            <a:ext cx="760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Why do we use this function?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2719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22" y="2013561"/>
            <a:ext cx="6609884" cy="15146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4022" y="1450145"/>
            <a:ext cx="37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Why do we use this function?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675418" y="2105891"/>
            <a:ext cx="397164" cy="3509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5444836" y="1680979"/>
                <a:ext cx="2429164" cy="471080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[[0],[1],[2] …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836" y="1680979"/>
                <a:ext cx="2429164" cy="471080"/>
              </a:xfrm>
              <a:prstGeom prst="rect">
                <a:avLst/>
              </a:prstGeom>
              <a:blipFill>
                <a:blip r:embed="rId3"/>
                <a:stretch>
                  <a:fillRect l="-748" b="-75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5985164" y="2309212"/>
            <a:ext cx="729672" cy="3509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036291" y="2660194"/>
                <a:ext cx="2503054" cy="618715"/>
              </a:xfrm>
              <a:prstGeom prst="rect">
                <a:avLst/>
              </a:prstGeom>
              <a:solidFill>
                <a:srgbClr val="FFCC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[[0,1,2 …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291" y="2660194"/>
                <a:ext cx="2503054" cy="6187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타원 10"/>
          <p:cNvSpPr/>
          <p:nvPr/>
        </p:nvSpPr>
        <p:spPr>
          <a:xfrm>
            <a:off x="8091054" y="2096655"/>
            <a:ext cx="794327" cy="4433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843817" y="2096655"/>
            <a:ext cx="979056" cy="44334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integer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4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177311" y="4812145"/>
            <a:ext cx="166254" cy="2586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260438" y="5079772"/>
            <a:ext cx="601760" cy="267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6007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22" y="2013561"/>
            <a:ext cx="6609884" cy="15146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4022" y="1450145"/>
            <a:ext cx="37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Why do we use this function?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61018" y="2013561"/>
            <a:ext cx="2078182" cy="7111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Decides the interval of</a:t>
                </a:r>
              </a:p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</a:rPr>
                  <a:t>x axis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타원 15"/>
          <p:cNvSpPr/>
          <p:nvPr/>
        </p:nvSpPr>
        <p:spPr>
          <a:xfrm>
            <a:off x="5929745" y="2253527"/>
            <a:ext cx="794327" cy="4433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83632" y="1874634"/>
            <a:ext cx="2356111" cy="60152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consists of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consecutive integers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1" name="Picture 2" descr="Sin(x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89" y="3779244"/>
            <a:ext cx="312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4955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22" y="2013561"/>
            <a:ext cx="6609884" cy="15146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4022" y="1450145"/>
            <a:ext cx="37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Why do we use this function?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61018" y="2013561"/>
            <a:ext cx="2078182" cy="7111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929745" y="2253527"/>
            <a:ext cx="794327" cy="4433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83632" y="1874634"/>
            <a:ext cx="2356111" cy="60152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consists of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consecutive integers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Sin(x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89" y="3779244"/>
            <a:ext cx="312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연결선 17"/>
          <p:cNvCxnSpPr/>
          <p:nvPr/>
        </p:nvCxnSpPr>
        <p:spPr>
          <a:xfrm>
            <a:off x="2364510" y="4062311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452256" y="3997659"/>
            <a:ext cx="0" cy="79513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558475" y="3988422"/>
            <a:ext cx="0" cy="80436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655454" y="4016131"/>
            <a:ext cx="0" cy="77665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1660553" y="4876843"/>
                <a:ext cx="2087418" cy="12284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10000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𝑚𝑜𝑑𝑒𝑙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53" y="4876843"/>
                <a:ext cx="2087418" cy="12284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>
                <a:off x="3581401" y="3435824"/>
                <a:ext cx="3990109" cy="101600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for same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similar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similar value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1" y="3435824"/>
                <a:ext cx="3990109" cy="1016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Decides the interval of</a:t>
                </a:r>
              </a:p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</a:rPr>
                  <a:t>x axis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9496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22" y="2013561"/>
            <a:ext cx="6609884" cy="15146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4022" y="1450145"/>
            <a:ext cx="37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Why do we use this function?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61018" y="2013561"/>
            <a:ext cx="2078182" cy="7111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929745" y="2253527"/>
            <a:ext cx="794327" cy="4433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83632" y="1874634"/>
            <a:ext cx="2356111" cy="60152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consists of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consecutive integers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Sin(x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89" y="3779244"/>
            <a:ext cx="312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연결선 17"/>
          <p:cNvCxnSpPr/>
          <p:nvPr/>
        </p:nvCxnSpPr>
        <p:spPr>
          <a:xfrm>
            <a:off x="2364510" y="4062311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452256" y="3997659"/>
            <a:ext cx="0" cy="79513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558475" y="3988422"/>
            <a:ext cx="0" cy="80436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655454" y="4016131"/>
            <a:ext cx="0" cy="77665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1660553" y="4876843"/>
                <a:ext cx="2087418" cy="12284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10000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𝑚𝑜𝑑𝑒𝑙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53" y="4876843"/>
                <a:ext cx="2087418" cy="12284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>
                <a:off x="3581401" y="3435824"/>
                <a:ext cx="3990109" cy="101600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for same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similar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similar value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1" y="3435824"/>
                <a:ext cx="3990109" cy="1016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/>
          <p:cNvSpPr/>
          <p:nvPr/>
        </p:nvSpPr>
        <p:spPr>
          <a:xfrm>
            <a:off x="5364651" y="4313725"/>
            <a:ext cx="5183276" cy="9581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Similar value for the words in </a:t>
            </a:r>
            <a:r>
              <a:rPr lang="en-US" altLang="ko-KR" dirty="0">
                <a:solidFill>
                  <a:srgbClr val="FF0000"/>
                </a:solidFill>
              </a:rPr>
              <a:t>similar position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Decides the interval of</a:t>
                </a:r>
              </a:p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</a:rPr>
                  <a:t>x axis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6672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22" y="2013561"/>
            <a:ext cx="6609884" cy="15146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4022" y="1450145"/>
            <a:ext cx="37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Why do we use this function?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61018" y="2013561"/>
            <a:ext cx="2078182" cy="7111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929745" y="2253527"/>
            <a:ext cx="794327" cy="4433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83632" y="1874634"/>
            <a:ext cx="2356111" cy="60152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consists of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consecutive integers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Picture 2" descr="Sin(x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89" y="3779244"/>
            <a:ext cx="312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041236" y="4488873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101273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946401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006437" y="4498109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3164411" y="3242588"/>
                <a:ext cx="5987472" cy="1358778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for same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Since it is periodic function,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some different position will have similar value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411" y="3242588"/>
                <a:ext cx="5987472" cy="13587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/>
              <p:cNvSpPr/>
              <p:nvPr/>
            </p:nvSpPr>
            <p:spPr>
              <a:xfrm>
                <a:off x="1660553" y="4876843"/>
                <a:ext cx="2087418" cy="12284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10000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𝑚𝑜𝑑𝑒𝑙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직사각형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53" y="4876843"/>
                <a:ext cx="2087418" cy="12284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Decides the interval of</a:t>
                </a:r>
              </a:p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</a:rPr>
                  <a:t>x axis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5772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22" y="2013561"/>
            <a:ext cx="6609884" cy="15146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4022" y="1450145"/>
            <a:ext cx="37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Why do we use this function?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61018" y="2013561"/>
            <a:ext cx="2078182" cy="7111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929745" y="2253527"/>
            <a:ext cx="794327" cy="4433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83632" y="1874634"/>
            <a:ext cx="2356111" cy="60152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consists of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consecutive integers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Picture 2" descr="Sin(x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89" y="3779244"/>
            <a:ext cx="312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041236" y="4488873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101273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946401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006437" y="4498109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3164411" y="3242588"/>
                <a:ext cx="5987472" cy="1358778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for same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Since it is periodic function,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some different position will have similar value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411" y="3242588"/>
                <a:ext cx="5987472" cy="13587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/>
          <p:cNvSpPr/>
          <p:nvPr/>
        </p:nvSpPr>
        <p:spPr>
          <a:xfrm>
            <a:off x="5364651" y="4313725"/>
            <a:ext cx="5820585" cy="80550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Similar value for the words in </a:t>
            </a:r>
            <a:r>
              <a:rPr lang="en-US" altLang="ko-KR" dirty="0">
                <a:solidFill>
                  <a:srgbClr val="FF0000"/>
                </a:solidFill>
              </a:rPr>
              <a:t>different 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1660553" y="4876843"/>
                <a:ext cx="2087418" cy="12284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10000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𝑚𝑜𝑑𝑒𝑙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53" y="4876843"/>
                <a:ext cx="2087418" cy="12284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Decides the interval of</a:t>
                </a:r>
              </a:p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</a:rPr>
                  <a:t>x axis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223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22" y="2013561"/>
            <a:ext cx="6609884" cy="15146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4022" y="1450145"/>
            <a:ext cx="37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Why do we use this function?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61018" y="2013561"/>
            <a:ext cx="2078182" cy="7111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929745" y="2253527"/>
            <a:ext cx="794327" cy="4433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83632" y="1874634"/>
            <a:ext cx="2356111" cy="60152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consists of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consecutive integers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Picture 2" descr="Sin(x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89" y="3779244"/>
            <a:ext cx="312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/>
          <p:cNvCxnSpPr/>
          <p:nvPr/>
        </p:nvCxnSpPr>
        <p:spPr>
          <a:xfrm>
            <a:off x="2041236" y="4488873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101273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946401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006437" y="4498109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332181" y="5114587"/>
                <a:ext cx="5518728" cy="972177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Interval of x axis is up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corresponds to rows in positional encoding matrix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181" y="5114587"/>
                <a:ext cx="5518728" cy="97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Decides the interval of</a:t>
                </a:r>
              </a:p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</a:rPr>
                  <a:t>x axis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/>
          <p:cNvCxnSpPr/>
          <p:nvPr/>
        </p:nvCxnSpPr>
        <p:spPr>
          <a:xfrm>
            <a:off x="2382982" y="4062311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452256" y="3997659"/>
            <a:ext cx="0" cy="79513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540003" y="3988422"/>
            <a:ext cx="0" cy="80436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618510" y="4016131"/>
            <a:ext cx="0" cy="77665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304471" y="4081666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707930" y="4072430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225962" y="4230255"/>
            <a:ext cx="0" cy="54956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4763" y="4156364"/>
            <a:ext cx="0" cy="646545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863272" y="4239491"/>
            <a:ext cx="0" cy="5634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175162" y="4239491"/>
            <a:ext cx="0" cy="54956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6642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22" y="2013561"/>
            <a:ext cx="6609884" cy="15146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4022" y="1450145"/>
            <a:ext cx="37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Why do we use this function?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61018" y="2013561"/>
            <a:ext cx="2078182" cy="7111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929745" y="2253527"/>
            <a:ext cx="794327" cy="4433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83632" y="1874634"/>
            <a:ext cx="2356111" cy="60152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consists of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consecutive integers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Picture 2" descr="Sin(x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89" y="3779244"/>
            <a:ext cx="312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/>
          <p:cNvCxnSpPr/>
          <p:nvPr/>
        </p:nvCxnSpPr>
        <p:spPr>
          <a:xfrm>
            <a:off x="2041236" y="4488873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101273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946401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006437" y="4498109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Decides the interval of</a:t>
                </a:r>
              </a:p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</a:rPr>
                  <a:t>x axis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/>
          <p:cNvCxnSpPr/>
          <p:nvPr/>
        </p:nvCxnSpPr>
        <p:spPr>
          <a:xfrm>
            <a:off x="2382982" y="4062311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452256" y="3997659"/>
            <a:ext cx="0" cy="79513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540003" y="3988422"/>
            <a:ext cx="0" cy="80436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618510" y="4016131"/>
            <a:ext cx="0" cy="77665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304471" y="4081666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707930" y="4072430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225962" y="4230255"/>
            <a:ext cx="0" cy="54956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4763" y="4156364"/>
            <a:ext cx="0" cy="646545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863272" y="4239491"/>
            <a:ext cx="0" cy="5634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175162" y="4239491"/>
            <a:ext cx="0" cy="54956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2332181" y="5114587"/>
                <a:ext cx="5518728" cy="972177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Interval of x axis is up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corresponds to rows in positional encoding matrix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181" y="5114587"/>
                <a:ext cx="5518728" cy="97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/>
          <p:cNvSpPr/>
          <p:nvPr/>
        </p:nvSpPr>
        <p:spPr>
          <a:xfrm>
            <a:off x="5735783" y="4784436"/>
            <a:ext cx="5130710" cy="145010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Different rows in an positional encoding matrix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will have different representation of position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275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Sin(x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89" y="3779244"/>
            <a:ext cx="312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/>
          <p:cNvCxnSpPr/>
          <p:nvPr/>
        </p:nvCxnSpPr>
        <p:spPr>
          <a:xfrm>
            <a:off x="2041236" y="4488873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101273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946401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006437" y="4498109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382982" y="4062311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452256" y="3997659"/>
            <a:ext cx="0" cy="79513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540003" y="3988422"/>
            <a:ext cx="0" cy="80436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618510" y="4016131"/>
            <a:ext cx="0" cy="77665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304471" y="4081666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707930" y="4072430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225962" y="4230255"/>
            <a:ext cx="0" cy="54956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4763" y="4156364"/>
            <a:ext cx="0" cy="646545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863272" y="4239491"/>
            <a:ext cx="0" cy="5634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175162" y="4239491"/>
            <a:ext cx="0" cy="54956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2332181" y="5114587"/>
                <a:ext cx="5518728" cy="972177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Interval of x axis is up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corresponds to rows in positional encoding matrix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181" y="5114587"/>
                <a:ext cx="5518728" cy="972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/>
          <p:cNvSpPr/>
          <p:nvPr/>
        </p:nvSpPr>
        <p:spPr>
          <a:xfrm>
            <a:off x="5735783" y="4784436"/>
            <a:ext cx="5130710" cy="145010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Different rows in an positional encoding matrix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will have different representation of position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436900"/>
              </p:ext>
            </p:extLst>
          </p:nvPr>
        </p:nvGraphicFramePr>
        <p:xfrm>
          <a:off x="2383803" y="139998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759515"/>
              </p:ext>
            </p:extLst>
          </p:nvPr>
        </p:nvGraphicFramePr>
        <p:xfrm>
          <a:off x="3012176" y="139998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732594"/>
              </p:ext>
            </p:extLst>
          </p:nvPr>
        </p:nvGraphicFramePr>
        <p:xfrm>
          <a:off x="2697839" y="139998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767977"/>
              </p:ext>
            </p:extLst>
          </p:nvPr>
        </p:nvGraphicFramePr>
        <p:xfrm>
          <a:off x="3325911" y="139998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802983"/>
              </p:ext>
            </p:extLst>
          </p:nvPr>
        </p:nvGraphicFramePr>
        <p:xfrm>
          <a:off x="2068945" y="139998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1902691" y="151476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225962" y="124690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618510" y="89261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510" y="892617"/>
                <a:ext cx="5033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336964" y="207852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64" y="2078521"/>
                <a:ext cx="503381" cy="369332"/>
              </a:xfrm>
              <a:prstGeom prst="rect">
                <a:avLst/>
              </a:prstGeom>
              <a:blipFill>
                <a:blip r:embed="rId5"/>
                <a:stretch>
                  <a:fillRect r="-13253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30242"/>
              </p:ext>
            </p:extLst>
          </p:nvPr>
        </p:nvGraphicFramePr>
        <p:xfrm>
          <a:off x="3639947" y="139998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863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Multi Head Attention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579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042455"/>
              </p:ext>
            </p:extLst>
          </p:nvPr>
        </p:nvGraphicFramePr>
        <p:xfrm>
          <a:off x="2383803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02800"/>
              </p:ext>
            </p:extLst>
          </p:nvPr>
        </p:nvGraphicFramePr>
        <p:xfrm>
          <a:off x="3012176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453626"/>
              </p:ext>
            </p:extLst>
          </p:nvPr>
        </p:nvGraphicFramePr>
        <p:xfrm>
          <a:off x="2697839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533780"/>
              </p:ext>
            </p:extLst>
          </p:nvPr>
        </p:nvGraphicFramePr>
        <p:xfrm>
          <a:off x="3325911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452184"/>
              </p:ext>
            </p:extLst>
          </p:nvPr>
        </p:nvGraphicFramePr>
        <p:xfrm>
          <a:off x="2068945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1902691" y="225364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225962" y="198578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618510" y="163149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510" y="163149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336964" y="281740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64" y="281740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49400"/>
              </p:ext>
            </p:extLst>
          </p:nvPr>
        </p:nvGraphicFramePr>
        <p:xfrm>
          <a:off x="3639947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503792"/>
              </p:ext>
            </p:extLst>
          </p:nvPr>
        </p:nvGraphicFramePr>
        <p:xfrm>
          <a:off x="7717803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841414"/>
              </p:ext>
            </p:extLst>
          </p:nvPr>
        </p:nvGraphicFramePr>
        <p:xfrm>
          <a:off x="8346176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622016"/>
              </p:ext>
            </p:extLst>
          </p:nvPr>
        </p:nvGraphicFramePr>
        <p:xfrm>
          <a:off x="8031839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718561"/>
              </p:ext>
            </p:extLst>
          </p:nvPr>
        </p:nvGraphicFramePr>
        <p:xfrm>
          <a:off x="8659911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1369"/>
              </p:ext>
            </p:extLst>
          </p:nvPr>
        </p:nvGraphicFramePr>
        <p:xfrm>
          <a:off x="7402945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49" name="직선 화살표 연결선 48"/>
          <p:cNvCxnSpPr/>
          <p:nvPr/>
        </p:nvCxnSpPr>
        <p:spPr>
          <a:xfrm>
            <a:off x="7236691" y="225364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7559962" y="198578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952510" y="163149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510" y="163149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670964" y="281740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964" y="281740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393880"/>
              </p:ext>
            </p:extLst>
          </p:nvPr>
        </p:nvGraphicFramePr>
        <p:xfrm>
          <a:off x="8973947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1418602" y="432771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multi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853381" y="432771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single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843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79</a:t>
            </a:fld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34380"/>
              </p:ext>
            </p:extLst>
          </p:nvPr>
        </p:nvGraphicFramePr>
        <p:xfrm>
          <a:off x="2383803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004129"/>
              </p:ext>
            </p:extLst>
          </p:nvPr>
        </p:nvGraphicFramePr>
        <p:xfrm>
          <a:off x="3012176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274302"/>
              </p:ext>
            </p:extLst>
          </p:nvPr>
        </p:nvGraphicFramePr>
        <p:xfrm>
          <a:off x="2697839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190707"/>
              </p:ext>
            </p:extLst>
          </p:nvPr>
        </p:nvGraphicFramePr>
        <p:xfrm>
          <a:off x="3325911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695274"/>
              </p:ext>
            </p:extLst>
          </p:nvPr>
        </p:nvGraphicFramePr>
        <p:xfrm>
          <a:off x="2068945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1902691" y="225367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225962" y="198581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618510" y="163152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510" y="163152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336964" y="281743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64" y="281743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565104"/>
              </p:ext>
            </p:extLst>
          </p:nvPr>
        </p:nvGraphicFramePr>
        <p:xfrm>
          <a:off x="3639947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177806"/>
              </p:ext>
            </p:extLst>
          </p:nvPr>
        </p:nvGraphicFramePr>
        <p:xfrm>
          <a:off x="7717803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129978"/>
              </p:ext>
            </p:extLst>
          </p:nvPr>
        </p:nvGraphicFramePr>
        <p:xfrm>
          <a:off x="8346176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86422"/>
              </p:ext>
            </p:extLst>
          </p:nvPr>
        </p:nvGraphicFramePr>
        <p:xfrm>
          <a:off x="8031839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42308"/>
              </p:ext>
            </p:extLst>
          </p:nvPr>
        </p:nvGraphicFramePr>
        <p:xfrm>
          <a:off x="8659911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313331"/>
              </p:ext>
            </p:extLst>
          </p:nvPr>
        </p:nvGraphicFramePr>
        <p:xfrm>
          <a:off x="7402945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7236691" y="225367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559962" y="198581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952510" y="163152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510" y="163152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70964" y="281743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964" y="281743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374083"/>
              </p:ext>
            </p:extLst>
          </p:nvPr>
        </p:nvGraphicFramePr>
        <p:xfrm>
          <a:off x="8973947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853381" y="432774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single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8602" y="432774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multi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Multi Head Attention ?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579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34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352800" y="4812147"/>
            <a:ext cx="193963" cy="27709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445164" y="5079772"/>
            <a:ext cx="985147" cy="267854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pad token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65858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80</a:t>
            </a:fld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29871"/>
              </p:ext>
            </p:extLst>
          </p:nvPr>
        </p:nvGraphicFramePr>
        <p:xfrm>
          <a:off x="2383803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51276"/>
              </p:ext>
            </p:extLst>
          </p:nvPr>
        </p:nvGraphicFramePr>
        <p:xfrm>
          <a:off x="3012176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29319"/>
              </p:ext>
            </p:extLst>
          </p:nvPr>
        </p:nvGraphicFramePr>
        <p:xfrm>
          <a:off x="2697839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40184"/>
              </p:ext>
            </p:extLst>
          </p:nvPr>
        </p:nvGraphicFramePr>
        <p:xfrm>
          <a:off x="3325911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09392"/>
              </p:ext>
            </p:extLst>
          </p:nvPr>
        </p:nvGraphicFramePr>
        <p:xfrm>
          <a:off x="2068945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1902691" y="225367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225962" y="198581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618510" y="163152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510" y="163152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336964" y="281743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64" y="281743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29397"/>
              </p:ext>
            </p:extLst>
          </p:nvPr>
        </p:nvGraphicFramePr>
        <p:xfrm>
          <a:off x="3639947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423704"/>
              </p:ext>
            </p:extLst>
          </p:nvPr>
        </p:nvGraphicFramePr>
        <p:xfrm>
          <a:off x="7717803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037138"/>
              </p:ext>
            </p:extLst>
          </p:nvPr>
        </p:nvGraphicFramePr>
        <p:xfrm>
          <a:off x="8346176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065923"/>
              </p:ext>
            </p:extLst>
          </p:nvPr>
        </p:nvGraphicFramePr>
        <p:xfrm>
          <a:off x="8031839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76575"/>
              </p:ext>
            </p:extLst>
          </p:nvPr>
        </p:nvGraphicFramePr>
        <p:xfrm>
          <a:off x="8659911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893640"/>
              </p:ext>
            </p:extLst>
          </p:nvPr>
        </p:nvGraphicFramePr>
        <p:xfrm>
          <a:off x="7402945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7236691" y="225367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559962" y="198581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952510" y="163152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510" y="163152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70964" y="281743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964" y="281743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563134"/>
              </p:ext>
            </p:extLst>
          </p:nvPr>
        </p:nvGraphicFramePr>
        <p:xfrm>
          <a:off x="8973947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853381" y="432774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single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8602" y="432774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multi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Multi Head Attention ?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579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4392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81</a:t>
            </a:fld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174529"/>
              </p:ext>
            </p:extLst>
          </p:nvPr>
        </p:nvGraphicFramePr>
        <p:xfrm>
          <a:off x="2383803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3471"/>
              </p:ext>
            </p:extLst>
          </p:nvPr>
        </p:nvGraphicFramePr>
        <p:xfrm>
          <a:off x="3012176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764947"/>
              </p:ext>
            </p:extLst>
          </p:nvPr>
        </p:nvGraphicFramePr>
        <p:xfrm>
          <a:off x="2697839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808740"/>
              </p:ext>
            </p:extLst>
          </p:nvPr>
        </p:nvGraphicFramePr>
        <p:xfrm>
          <a:off x="3325911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2068945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1902691" y="225367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225962" y="198581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618510" y="163152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510" y="163152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336964" y="281743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64" y="281743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3639947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7717803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8346176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8031839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8659911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7402945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7236691" y="225367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559962" y="198581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952510" y="163152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510" y="163152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70964" y="281743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964" y="281743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8973947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853381" y="432774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single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8602" y="432774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multi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Multi Head Attention ?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579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2079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82</a:t>
            </a:fld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2383803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012176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2697839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3325911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2068945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1902691" y="225367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225962" y="198581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618510" y="163152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510" y="163152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336964" y="281743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64" y="281743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3639947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7717803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8346176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8031839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8659911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7402945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7236691" y="225367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559962" y="198581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952510" y="163152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510" y="163152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70964" y="281743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964" y="281743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8973947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853381" y="432774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single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8602" y="432774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multi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Multi Head Attention ?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579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657097" y="5417582"/>
            <a:ext cx="6316850" cy="74239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Multi head attention conserves different representations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4604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97830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EDDC02-217D-CAF4-8743-5CC332B05F6C}"/>
              </a:ext>
            </a:extLst>
          </p:cNvPr>
          <p:cNvSpPr/>
          <p:nvPr/>
        </p:nvSpPr>
        <p:spPr>
          <a:xfrm>
            <a:off x="5244461" y="1231122"/>
            <a:ext cx="1284250" cy="460626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Dataset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37193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7C3E09-D771-3826-726D-4E02EE178CAF}"/>
              </a:ext>
            </a:extLst>
          </p:cNvPr>
          <p:cNvSpPr/>
          <p:nvPr/>
        </p:nvSpPr>
        <p:spPr>
          <a:xfrm>
            <a:off x="5244461" y="1231122"/>
            <a:ext cx="1284250" cy="460626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924A1A-F7DF-7031-1624-63BFB73E538B}"/>
              </a:ext>
            </a:extLst>
          </p:cNvPr>
          <p:cNvSpPr/>
          <p:nvPr/>
        </p:nvSpPr>
        <p:spPr>
          <a:xfrm>
            <a:off x="5244461" y="1231122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B618F6-4645-33F4-E403-52E0BC92264C}"/>
              </a:ext>
            </a:extLst>
          </p:cNvPr>
          <p:cNvSpPr/>
          <p:nvPr/>
        </p:nvSpPr>
        <p:spPr>
          <a:xfrm>
            <a:off x="5243063" y="1527438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E50943-34B4-F89E-AA8A-FB4E98EF9D9A}"/>
              </a:ext>
            </a:extLst>
          </p:cNvPr>
          <p:cNvSpPr/>
          <p:nvPr/>
        </p:nvSpPr>
        <p:spPr>
          <a:xfrm>
            <a:off x="5241665" y="1823754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FCD489-75E4-A1C3-3AC1-5AB828DD8929}"/>
              </a:ext>
            </a:extLst>
          </p:cNvPr>
          <p:cNvSpPr/>
          <p:nvPr/>
        </p:nvSpPr>
        <p:spPr>
          <a:xfrm>
            <a:off x="5243063" y="2120070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19FD33-6087-1415-7F15-364DDE933CAC}"/>
              </a:ext>
            </a:extLst>
          </p:cNvPr>
          <p:cNvSpPr/>
          <p:nvPr/>
        </p:nvSpPr>
        <p:spPr>
          <a:xfrm>
            <a:off x="5244461" y="2416386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67A67F-7AB8-7686-0862-13C19B4F8AD3}"/>
              </a:ext>
            </a:extLst>
          </p:cNvPr>
          <p:cNvSpPr/>
          <p:nvPr/>
        </p:nvSpPr>
        <p:spPr>
          <a:xfrm>
            <a:off x="5243063" y="2712702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966604-5AB2-A8EC-A1BA-2D067AA63362}"/>
              </a:ext>
            </a:extLst>
          </p:cNvPr>
          <p:cNvSpPr/>
          <p:nvPr/>
        </p:nvSpPr>
        <p:spPr>
          <a:xfrm>
            <a:off x="5241665" y="3009018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ED4651-18CC-066A-E820-28DAAC6A37C1}"/>
              </a:ext>
            </a:extLst>
          </p:cNvPr>
          <p:cNvSpPr/>
          <p:nvPr/>
        </p:nvSpPr>
        <p:spPr>
          <a:xfrm>
            <a:off x="5243063" y="3305334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486D6F-D92C-5536-F75D-03FF037188DA}"/>
              </a:ext>
            </a:extLst>
          </p:cNvPr>
          <p:cNvSpPr/>
          <p:nvPr/>
        </p:nvSpPr>
        <p:spPr>
          <a:xfrm>
            <a:off x="5243063" y="3598486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C6FF03-BDDF-B9A6-2A0A-42EA63944745}"/>
              </a:ext>
            </a:extLst>
          </p:cNvPr>
          <p:cNvSpPr/>
          <p:nvPr/>
        </p:nvSpPr>
        <p:spPr>
          <a:xfrm>
            <a:off x="5241665" y="3894802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105B88-6B49-9875-E670-34B8118DCD4F}"/>
              </a:ext>
            </a:extLst>
          </p:cNvPr>
          <p:cNvSpPr/>
          <p:nvPr/>
        </p:nvSpPr>
        <p:spPr>
          <a:xfrm>
            <a:off x="5249503" y="4191118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D6ECF4-7276-444C-53DB-8A5F5996828E}"/>
              </a:ext>
            </a:extLst>
          </p:cNvPr>
          <p:cNvSpPr/>
          <p:nvPr/>
        </p:nvSpPr>
        <p:spPr>
          <a:xfrm>
            <a:off x="5241665" y="4487434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485294-0608-714F-4002-311CBA92C6CA}"/>
              </a:ext>
            </a:extLst>
          </p:cNvPr>
          <p:cNvSpPr/>
          <p:nvPr/>
        </p:nvSpPr>
        <p:spPr>
          <a:xfrm>
            <a:off x="5249503" y="4780586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098C58-70DC-ED3D-9717-2FF489BC285E}"/>
              </a:ext>
            </a:extLst>
          </p:cNvPr>
          <p:cNvSpPr/>
          <p:nvPr/>
        </p:nvSpPr>
        <p:spPr>
          <a:xfrm>
            <a:off x="5248105" y="5076902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08A6E7-7076-16A8-ECF8-794B00CC2BB8}"/>
              </a:ext>
            </a:extLst>
          </p:cNvPr>
          <p:cNvSpPr/>
          <p:nvPr/>
        </p:nvSpPr>
        <p:spPr>
          <a:xfrm>
            <a:off x="5246707" y="5373218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9DF02D-4A02-15BE-DB52-69DB195EC3BA}"/>
              </a:ext>
            </a:extLst>
          </p:cNvPr>
          <p:cNvSpPr/>
          <p:nvPr/>
        </p:nvSpPr>
        <p:spPr>
          <a:xfrm>
            <a:off x="5248105" y="5669534"/>
            <a:ext cx="1284250" cy="16784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320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239CBE-988F-8EC6-B38E-1543A3765F20}"/>
              </a:ext>
            </a:extLst>
          </p:cNvPr>
          <p:cNvSpPr>
            <a:spLocks/>
          </p:cNvSpPr>
          <p:nvPr/>
        </p:nvSpPr>
        <p:spPr>
          <a:xfrm>
            <a:off x="7220039" y="1231122"/>
            <a:ext cx="1284250" cy="296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D898040-575E-50E5-0A0F-4F93AC881D8B}"/>
              </a:ext>
            </a:extLst>
          </p:cNvPr>
          <p:cNvCxnSpPr>
            <a:cxnSpLocks/>
          </p:cNvCxnSpPr>
          <p:nvPr/>
        </p:nvCxnSpPr>
        <p:spPr>
          <a:xfrm>
            <a:off x="6603999" y="1366982"/>
            <a:ext cx="76661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096381-50A6-2192-F82F-FD6E6CB656E0}"/>
              </a:ext>
            </a:extLst>
          </p:cNvPr>
          <p:cNvSpPr/>
          <p:nvPr/>
        </p:nvSpPr>
        <p:spPr>
          <a:xfrm>
            <a:off x="5244461" y="1231122"/>
            <a:ext cx="1284250" cy="460626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9688D9-C372-075D-29FB-BBF6156DDC85}"/>
              </a:ext>
            </a:extLst>
          </p:cNvPr>
          <p:cNvSpPr/>
          <p:nvPr/>
        </p:nvSpPr>
        <p:spPr>
          <a:xfrm>
            <a:off x="5244461" y="1231122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78EBEE-C276-BC08-DE42-2C883F4862A6}"/>
              </a:ext>
            </a:extLst>
          </p:cNvPr>
          <p:cNvSpPr/>
          <p:nvPr/>
        </p:nvSpPr>
        <p:spPr>
          <a:xfrm>
            <a:off x="5243063" y="1527438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D6DD50-1A00-99BB-388A-D3BBB5111687}"/>
              </a:ext>
            </a:extLst>
          </p:cNvPr>
          <p:cNvSpPr/>
          <p:nvPr/>
        </p:nvSpPr>
        <p:spPr>
          <a:xfrm>
            <a:off x="5241665" y="1823754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83B107-0267-16ED-538E-FA5BDEF79B63}"/>
              </a:ext>
            </a:extLst>
          </p:cNvPr>
          <p:cNvSpPr/>
          <p:nvPr/>
        </p:nvSpPr>
        <p:spPr>
          <a:xfrm>
            <a:off x="5243063" y="2120070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376F00-4C8A-E193-81AC-5D5613EE8885}"/>
              </a:ext>
            </a:extLst>
          </p:cNvPr>
          <p:cNvSpPr/>
          <p:nvPr/>
        </p:nvSpPr>
        <p:spPr>
          <a:xfrm>
            <a:off x="5244461" y="2416386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991518-5752-6DA1-20C6-9692EDBFB547}"/>
              </a:ext>
            </a:extLst>
          </p:cNvPr>
          <p:cNvSpPr/>
          <p:nvPr/>
        </p:nvSpPr>
        <p:spPr>
          <a:xfrm>
            <a:off x="5243063" y="2712702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E27A0B-99F1-71C4-E0BA-B7785B61ABC5}"/>
              </a:ext>
            </a:extLst>
          </p:cNvPr>
          <p:cNvSpPr/>
          <p:nvPr/>
        </p:nvSpPr>
        <p:spPr>
          <a:xfrm>
            <a:off x="5241665" y="3009018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8EB820-AC84-4AFA-B9DB-A5B8AC8A9432}"/>
              </a:ext>
            </a:extLst>
          </p:cNvPr>
          <p:cNvSpPr/>
          <p:nvPr/>
        </p:nvSpPr>
        <p:spPr>
          <a:xfrm>
            <a:off x="5243063" y="3305334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1FC146-D5A8-8726-2AE5-1358A7F83B3A}"/>
              </a:ext>
            </a:extLst>
          </p:cNvPr>
          <p:cNvSpPr/>
          <p:nvPr/>
        </p:nvSpPr>
        <p:spPr>
          <a:xfrm>
            <a:off x="5243063" y="3598486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C05CC7-FA80-8A6C-AEB7-D635A2447392}"/>
              </a:ext>
            </a:extLst>
          </p:cNvPr>
          <p:cNvSpPr/>
          <p:nvPr/>
        </p:nvSpPr>
        <p:spPr>
          <a:xfrm>
            <a:off x="5241665" y="3894802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09E9FC-7094-3E48-FF20-D03D868E75F4}"/>
              </a:ext>
            </a:extLst>
          </p:cNvPr>
          <p:cNvSpPr/>
          <p:nvPr/>
        </p:nvSpPr>
        <p:spPr>
          <a:xfrm>
            <a:off x="5249503" y="4191118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542EED-51EA-A91C-3FF5-82020B60A2E0}"/>
              </a:ext>
            </a:extLst>
          </p:cNvPr>
          <p:cNvSpPr/>
          <p:nvPr/>
        </p:nvSpPr>
        <p:spPr>
          <a:xfrm>
            <a:off x="5241665" y="4487434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1724D0-9EAA-07A5-460C-410EBEC80F45}"/>
              </a:ext>
            </a:extLst>
          </p:cNvPr>
          <p:cNvSpPr/>
          <p:nvPr/>
        </p:nvSpPr>
        <p:spPr>
          <a:xfrm>
            <a:off x="5249503" y="4780586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980C36-DF1F-27FF-BBBF-D3FEFB8CEA20}"/>
              </a:ext>
            </a:extLst>
          </p:cNvPr>
          <p:cNvSpPr/>
          <p:nvPr/>
        </p:nvSpPr>
        <p:spPr>
          <a:xfrm>
            <a:off x="5248105" y="5076902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30A058-2FB6-A1D0-6648-4621167DEA6A}"/>
              </a:ext>
            </a:extLst>
          </p:cNvPr>
          <p:cNvSpPr/>
          <p:nvPr/>
        </p:nvSpPr>
        <p:spPr>
          <a:xfrm>
            <a:off x="5246707" y="5373218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39FA3D7-1758-02E7-08AF-4B3DE2632B75}"/>
              </a:ext>
            </a:extLst>
          </p:cNvPr>
          <p:cNvSpPr/>
          <p:nvPr/>
        </p:nvSpPr>
        <p:spPr>
          <a:xfrm>
            <a:off x="5248105" y="5669534"/>
            <a:ext cx="1284250" cy="16784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2534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239CBE-988F-8EC6-B38E-1543A3765F20}"/>
              </a:ext>
            </a:extLst>
          </p:cNvPr>
          <p:cNvSpPr>
            <a:spLocks/>
          </p:cNvSpPr>
          <p:nvPr/>
        </p:nvSpPr>
        <p:spPr>
          <a:xfrm>
            <a:off x="7220039" y="1527438"/>
            <a:ext cx="1284250" cy="296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D898040-575E-50E5-0A0F-4F93AC881D8B}"/>
              </a:ext>
            </a:extLst>
          </p:cNvPr>
          <p:cNvCxnSpPr>
            <a:cxnSpLocks/>
          </p:cNvCxnSpPr>
          <p:nvPr/>
        </p:nvCxnSpPr>
        <p:spPr>
          <a:xfrm>
            <a:off x="6603999" y="1671782"/>
            <a:ext cx="76661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096381-50A6-2192-F82F-FD6E6CB656E0}"/>
              </a:ext>
            </a:extLst>
          </p:cNvPr>
          <p:cNvSpPr/>
          <p:nvPr/>
        </p:nvSpPr>
        <p:spPr>
          <a:xfrm>
            <a:off x="5244461" y="1231122"/>
            <a:ext cx="1284250" cy="460626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9688D9-C372-075D-29FB-BBF6156DDC85}"/>
              </a:ext>
            </a:extLst>
          </p:cNvPr>
          <p:cNvSpPr/>
          <p:nvPr/>
        </p:nvSpPr>
        <p:spPr>
          <a:xfrm>
            <a:off x="5244461" y="1231122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78EBEE-C276-BC08-DE42-2C883F4862A6}"/>
              </a:ext>
            </a:extLst>
          </p:cNvPr>
          <p:cNvSpPr/>
          <p:nvPr/>
        </p:nvSpPr>
        <p:spPr>
          <a:xfrm>
            <a:off x="5243063" y="1527438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D6DD50-1A00-99BB-388A-D3BBB5111687}"/>
              </a:ext>
            </a:extLst>
          </p:cNvPr>
          <p:cNvSpPr/>
          <p:nvPr/>
        </p:nvSpPr>
        <p:spPr>
          <a:xfrm>
            <a:off x="5241665" y="1823754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83B107-0267-16ED-538E-FA5BDEF79B63}"/>
              </a:ext>
            </a:extLst>
          </p:cNvPr>
          <p:cNvSpPr/>
          <p:nvPr/>
        </p:nvSpPr>
        <p:spPr>
          <a:xfrm>
            <a:off x="5243063" y="2120070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376F00-4C8A-E193-81AC-5D5613EE8885}"/>
              </a:ext>
            </a:extLst>
          </p:cNvPr>
          <p:cNvSpPr/>
          <p:nvPr/>
        </p:nvSpPr>
        <p:spPr>
          <a:xfrm>
            <a:off x="5244461" y="2416386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991518-5752-6DA1-20C6-9692EDBFB547}"/>
              </a:ext>
            </a:extLst>
          </p:cNvPr>
          <p:cNvSpPr/>
          <p:nvPr/>
        </p:nvSpPr>
        <p:spPr>
          <a:xfrm>
            <a:off x="5243063" y="2712702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E27A0B-99F1-71C4-E0BA-B7785B61ABC5}"/>
              </a:ext>
            </a:extLst>
          </p:cNvPr>
          <p:cNvSpPr/>
          <p:nvPr/>
        </p:nvSpPr>
        <p:spPr>
          <a:xfrm>
            <a:off x="5241665" y="3009018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8EB820-AC84-4AFA-B9DB-A5B8AC8A9432}"/>
              </a:ext>
            </a:extLst>
          </p:cNvPr>
          <p:cNvSpPr/>
          <p:nvPr/>
        </p:nvSpPr>
        <p:spPr>
          <a:xfrm>
            <a:off x="5243063" y="3305334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1FC146-D5A8-8726-2AE5-1358A7F83B3A}"/>
              </a:ext>
            </a:extLst>
          </p:cNvPr>
          <p:cNvSpPr/>
          <p:nvPr/>
        </p:nvSpPr>
        <p:spPr>
          <a:xfrm>
            <a:off x="5243063" y="3598486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C05CC7-FA80-8A6C-AEB7-D635A2447392}"/>
              </a:ext>
            </a:extLst>
          </p:cNvPr>
          <p:cNvSpPr/>
          <p:nvPr/>
        </p:nvSpPr>
        <p:spPr>
          <a:xfrm>
            <a:off x="5241665" y="3894802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09E9FC-7094-3E48-FF20-D03D868E75F4}"/>
              </a:ext>
            </a:extLst>
          </p:cNvPr>
          <p:cNvSpPr/>
          <p:nvPr/>
        </p:nvSpPr>
        <p:spPr>
          <a:xfrm>
            <a:off x="5249503" y="4191118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542EED-51EA-A91C-3FF5-82020B60A2E0}"/>
              </a:ext>
            </a:extLst>
          </p:cNvPr>
          <p:cNvSpPr/>
          <p:nvPr/>
        </p:nvSpPr>
        <p:spPr>
          <a:xfrm>
            <a:off x="5241665" y="4487434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1724D0-9EAA-07A5-460C-410EBEC80F45}"/>
              </a:ext>
            </a:extLst>
          </p:cNvPr>
          <p:cNvSpPr/>
          <p:nvPr/>
        </p:nvSpPr>
        <p:spPr>
          <a:xfrm>
            <a:off x="5249503" y="4780586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980C36-DF1F-27FF-BBBF-D3FEFB8CEA20}"/>
              </a:ext>
            </a:extLst>
          </p:cNvPr>
          <p:cNvSpPr/>
          <p:nvPr/>
        </p:nvSpPr>
        <p:spPr>
          <a:xfrm>
            <a:off x="5248105" y="5076902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30A058-2FB6-A1D0-6648-4621167DEA6A}"/>
              </a:ext>
            </a:extLst>
          </p:cNvPr>
          <p:cNvSpPr/>
          <p:nvPr/>
        </p:nvSpPr>
        <p:spPr>
          <a:xfrm>
            <a:off x="5246707" y="5373218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83C6E1-B2C0-2ACD-DCBC-4767A063C902}"/>
              </a:ext>
            </a:extLst>
          </p:cNvPr>
          <p:cNvSpPr/>
          <p:nvPr/>
        </p:nvSpPr>
        <p:spPr>
          <a:xfrm>
            <a:off x="5248105" y="5669534"/>
            <a:ext cx="1284250" cy="16784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0411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239CBE-988F-8EC6-B38E-1543A3765F20}"/>
              </a:ext>
            </a:extLst>
          </p:cNvPr>
          <p:cNvSpPr>
            <a:spLocks/>
          </p:cNvSpPr>
          <p:nvPr/>
        </p:nvSpPr>
        <p:spPr>
          <a:xfrm>
            <a:off x="7220039" y="1823754"/>
            <a:ext cx="1284250" cy="296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D898040-575E-50E5-0A0F-4F93AC881D8B}"/>
              </a:ext>
            </a:extLst>
          </p:cNvPr>
          <p:cNvCxnSpPr>
            <a:cxnSpLocks/>
          </p:cNvCxnSpPr>
          <p:nvPr/>
        </p:nvCxnSpPr>
        <p:spPr>
          <a:xfrm>
            <a:off x="6603999" y="1967346"/>
            <a:ext cx="76661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096381-50A6-2192-F82F-FD6E6CB656E0}"/>
              </a:ext>
            </a:extLst>
          </p:cNvPr>
          <p:cNvSpPr/>
          <p:nvPr/>
        </p:nvSpPr>
        <p:spPr>
          <a:xfrm>
            <a:off x="5244461" y="1231122"/>
            <a:ext cx="1284250" cy="460626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9688D9-C372-075D-29FB-BBF6156DDC85}"/>
              </a:ext>
            </a:extLst>
          </p:cNvPr>
          <p:cNvSpPr/>
          <p:nvPr/>
        </p:nvSpPr>
        <p:spPr>
          <a:xfrm>
            <a:off x="5244461" y="1231122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78EBEE-C276-BC08-DE42-2C883F4862A6}"/>
              </a:ext>
            </a:extLst>
          </p:cNvPr>
          <p:cNvSpPr/>
          <p:nvPr/>
        </p:nvSpPr>
        <p:spPr>
          <a:xfrm>
            <a:off x="5243063" y="1527438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D6DD50-1A00-99BB-388A-D3BBB5111687}"/>
              </a:ext>
            </a:extLst>
          </p:cNvPr>
          <p:cNvSpPr/>
          <p:nvPr/>
        </p:nvSpPr>
        <p:spPr>
          <a:xfrm>
            <a:off x="5241665" y="1823754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83B107-0267-16ED-538E-FA5BDEF79B63}"/>
              </a:ext>
            </a:extLst>
          </p:cNvPr>
          <p:cNvSpPr/>
          <p:nvPr/>
        </p:nvSpPr>
        <p:spPr>
          <a:xfrm>
            <a:off x="5243063" y="2120070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376F00-4C8A-E193-81AC-5D5613EE8885}"/>
              </a:ext>
            </a:extLst>
          </p:cNvPr>
          <p:cNvSpPr/>
          <p:nvPr/>
        </p:nvSpPr>
        <p:spPr>
          <a:xfrm>
            <a:off x="5244461" y="2416386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991518-5752-6DA1-20C6-9692EDBFB547}"/>
              </a:ext>
            </a:extLst>
          </p:cNvPr>
          <p:cNvSpPr/>
          <p:nvPr/>
        </p:nvSpPr>
        <p:spPr>
          <a:xfrm>
            <a:off x="5243063" y="2712702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E27A0B-99F1-71C4-E0BA-B7785B61ABC5}"/>
              </a:ext>
            </a:extLst>
          </p:cNvPr>
          <p:cNvSpPr/>
          <p:nvPr/>
        </p:nvSpPr>
        <p:spPr>
          <a:xfrm>
            <a:off x="5241665" y="3009018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8EB820-AC84-4AFA-B9DB-A5B8AC8A9432}"/>
              </a:ext>
            </a:extLst>
          </p:cNvPr>
          <p:cNvSpPr/>
          <p:nvPr/>
        </p:nvSpPr>
        <p:spPr>
          <a:xfrm>
            <a:off x="5243063" y="3305334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1FC146-D5A8-8726-2AE5-1358A7F83B3A}"/>
              </a:ext>
            </a:extLst>
          </p:cNvPr>
          <p:cNvSpPr/>
          <p:nvPr/>
        </p:nvSpPr>
        <p:spPr>
          <a:xfrm>
            <a:off x="5243063" y="3598486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C05CC7-FA80-8A6C-AEB7-D635A2447392}"/>
              </a:ext>
            </a:extLst>
          </p:cNvPr>
          <p:cNvSpPr/>
          <p:nvPr/>
        </p:nvSpPr>
        <p:spPr>
          <a:xfrm>
            <a:off x="5241665" y="3894802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09E9FC-7094-3E48-FF20-D03D868E75F4}"/>
              </a:ext>
            </a:extLst>
          </p:cNvPr>
          <p:cNvSpPr/>
          <p:nvPr/>
        </p:nvSpPr>
        <p:spPr>
          <a:xfrm>
            <a:off x="5249503" y="4191118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542EED-51EA-A91C-3FF5-82020B60A2E0}"/>
              </a:ext>
            </a:extLst>
          </p:cNvPr>
          <p:cNvSpPr/>
          <p:nvPr/>
        </p:nvSpPr>
        <p:spPr>
          <a:xfrm>
            <a:off x="5241665" y="4487434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1724D0-9EAA-07A5-460C-410EBEC80F45}"/>
              </a:ext>
            </a:extLst>
          </p:cNvPr>
          <p:cNvSpPr/>
          <p:nvPr/>
        </p:nvSpPr>
        <p:spPr>
          <a:xfrm>
            <a:off x="5249503" y="4780586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980C36-DF1F-27FF-BBBF-D3FEFB8CEA20}"/>
              </a:ext>
            </a:extLst>
          </p:cNvPr>
          <p:cNvSpPr/>
          <p:nvPr/>
        </p:nvSpPr>
        <p:spPr>
          <a:xfrm>
            <a:off x="5248105" y="5076902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30A058-2FB6-A1D0-6648-4621167DEA6A}"/>
              </a:ext>
            </a:extLst>
          </p:cNvPr>
          <p:cNvSpPr/>
          <p:nvPr/>
        </p:nvSpPr>
        <p:spPr>
          <a:xfrm>
            <a:off x="5246707" y="5373218"/>
            <a:ext cx="1284250" cy="2963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96F3E42-540C-22C7-F239-2DF11A4C17A5}"/>
              </a:ext>
            </a:extLst>
          </p:cNvPr>
          <p:cNvSpPr/>
          <p:nvPr/>
        </p:nvSpPr>
        <p:spPr>
          <a:xfrm>
            <a:off x="5248105" y="5669534"/>
            <a:ext cx="1284250" cy="16784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8313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239CBE-988F-8EC6-B38E-1543A3765F20}"/>
              </a:ext>
            </a:extLst>
          </p:cNvPr>
          <p:cNvSpPr>
            <a:spLocks/>
          </p:cNvSpPr>
          <p:nvPr/>
        </p:nvSpPr>
        <p:spPr>
          <a:xfrm>
            <a:off x="7266221" y="5614117"/>
            <a:ext cx="1284250" cy="296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D898040-575E-50E5-0A0F-4F93AC881D8B}"/>
              </a:ext>
            </a:extLst>
          </p:cNvPr>
          <p:cNvCxnSpPr>
            <a:cxnSpLocks/>
          </p:cNvCxnSpPr>
          <p:nvPr/>
        </p:nvCxnSpPr>
        <p:spPr>
          <a:xfrm>
            <a:off x="6650181" y="5767787"/>
            <a:ext cx="76661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096381-50A6-2192-F82F-FD6E6CB656E0}"/>
              </a:ext>
            </a:extLst>
          </p:cNvPr>
          <p:cNvSpPr/>
          <p:nvPr/>
        </p:nvSpPr>
        <p:spPr>
          <a:xfrm>
            <a:off x="5244461" y="1231122"/>
            <a:ext cx="1284250" cy="460626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9688D9-C372-075D-29FB-BBF6156DDC85}"/>
              </a:ext>
            </a:extLst>
          </p:cNvPr>
          <p:cNvSpPr/>
          <p:nvPr/>
        </p:nvSpPr>
        <p:spPr>
          <a:xfrm>
            <a:off x="5244461" y="1231122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78EBEE-C276-BC08-DE42-2C883F4862A6}"/>
              </a:ext>
            </a:extLst>
          </p:cNvPr>
          <p:cNvSpPr/>
          <p:nvPr/>
        </p:nvSpPr>
        <p:spPr>
          <a:xfrm>
            <a:off x="5243063" y="1527438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D6DD50-1A00-99BB-388A-D3BBB5111687}"/>
              </a:ext>
            </a:extLst>
          </p:cNvPr>
          <p:cNvSpPr/>
          <p:nvPr/>
        </p:nvSpPr>
        <p:spPr>
          <a:xfrm>
            <a:off x="5241665" y="1823754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83B107-0267-16ED-538E-FA5BDEF79B63}"/>
              </a:ext>
            </a:extLst>
          </p:cNvPr>
          <p:cNvSpPr/>
          <p:nvPr/>
        </p:nvSpPr>
        <p:spPr>
          <a:xfrm>
            <a:off x="5243063" y="2120070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376F00-4C8A-E193-81AC-5D5613EE8885}"/>
              </a:ext>
            </a:extLst>
          </p:cNvPr>
          <p:cNvSpPr/>
          <p:nvPr/>
        </p:nvSpPr>
        <p:spPr>
          <a:xfrm>
            <a:off x="5244461" y="2416386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991518-5752-6DA1-20C6-9692EDBFB547}"/>
              </a:ext>
            </a:extLst>
          </p:cNvPr>
          <p:cNvSpPr/>
          <p:nvPr/>
        </p:nvSpPr>
        <p:spPr>
          <a:xfrm>
            <a:off x="5243063" y="2712702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E27A0B-99F1-71C4-E0BA-B7785B61ABC5}"/>
              </a:ext>
            </a:extLst>
          </p:cNvPr>
          <p:cNvSpPr/>
          <p:nvPr/>
        </p:nvSpPr>
        <p:spPr>
          <a:xfrm>
            <a:off x="5241665" y="3009018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8EB820-AC84-4AFA-B9DB-A5B8AC8A9432}"/>
              </a:ext>
            </a:extLst>
          </p:cNvPr>
          <p:cNvSpPr/>
          <p:nvPr/>
        </p:nvSpPr>
        <p:spPr>
          <a:xfrm>
            <a:off x="5243063" y="3305334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1FC146-D5A8-8726-2AE5-1358A7F83B3A}"/>
              </a:ext>
            </a:extLst>
          </p:cNvPr>
          <p:cNvSpPr/>
          <p:nvPr/>
        </p:nvSpPr>
        <p:spPr>
          <a:xfrm>
            <a:off x="5243063" y="3598486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C05CC7-FA80-8A6C-AEB7-D635A2447392}"/>
              </a:ext>
            </a:extLst>
          </p:cNvPr>
          <p:cNvSpPr/>
          <p:nvPr/>
        </p:nvSpPr>
        <p:spPr>
          <a:xfrm>
            <a:off x="5241665" y="3894802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09E9FC-7094-3E48-FF20-D03D868E75F4}"/>
              </a:ext>
            </a:extLst>
          </p:cNvPr>
          <p:cNvSpPr/>
          <p:nvPr/>
        </p:nvSpPr>
        <p:spPr>
          <a:xfrm>
            <a:off x="5249503" y="4191118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542EED-51EA-A91C-3FF5-82020B60A2E0}"/>
              </a:ext>
            </a:extLst>
          </p:cNvPr>
          <p:cNvSpPr/>
          <p:nvPr/>
        </p:nvSpPr>
        <p:spPr>
          <a:xfrm>
            <a:off x="5241665" y="4487434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1724D0-9EAA-07A5-460C-410EBEC80F45}"/>
              </a:ext>
            </a:extLst>
          </p:cNvPr>
          <p:cNvSpPr/>
          <p:nvPr/>
        </p:nvSpPr>
        <p:spPr>
          <a:xfrm>
            <a:off x="5249503" y="4780586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980C36-DF1F-27FF-BBBF-D3FEFB8CEA20}"/>
              </a:ext>
            </a:extLst>
          </p:cNvPr>
          <p:cNvSpPr/>
          <p:nvPr/>
        </p:nvSpPr>
        <p:spPr>
          <a:xfrm>
            <a:off x="5248105" y="5076902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30A058-2FB6-A1D0-6648-4621167DEA6A}"/>
              </a:ext>
            </a:extLst>
          </p:cNvPr>
          <p:cNvSpPr/>
          <p:nvPr/>
        </p:nvSpPr>
        <p:spPr>
          <a:xfrm>
            <a:off x="5246707" y="5373218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54D769A-5FF5-0F34-588F-0FA4D1C9953C}"/>
              </a:ext>
            </a:extLst>
          </p:cNvPr>
          <p:cNvSpPr/>
          <p:nvPr/>
        </p:nvSpPr>
        <p:spPr>
          <a:xfrm>
            <a:off x="5248105" y="5669534"/>
            <a:ext cx="1284250" cy="167848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40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741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239CBE-988F-8EC6-B38E-1543A3765F20}"/>
              </a:ext>
            </a:extLst>
          </p:cNvPr>
          <p:cNvSpPr>
            <a:spLocks/>
          </p:cNvSpPr>
          <p:nvPr/>
        </p:nvSpPr>
        <p:spPr>
          <a:xfrm>
            <a:off x="7266221" y="5614117"/>
            <a:ext cx="1284250" cy="296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D898040-575E-50E5-0A0F-4F93AC881D8B}"/>
              </a:ext>
            </a:extLst>
          </p:cNvPr>
          <p:cNvCxnSpPr>
            <a:cxnSpLocks/>
          </p:cNvCxnSpPr>
          <p:nvPr/>
        </p:nvCxnSpPr>
        <p:spPr>
          <a:xfrm>
            <a:off x="6650181" y="5767787"/>
            <a:ext cx="76661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096381-50A6-2192-F82F-FD6E6CB656E0}"/>
              </a:ext>
            </a:extLst>
          </p:cNvPr>
          <p:cNvSpPr/>
          <p:nvPr/>
        </p:nvSpPr>
        <p:spPr>
          <a:xfrm>
            <a:off x="5244461" y="1231122"/>
            <a:ext cx="1284250" cy="460626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9688D9-C372-075D-29FB-BBF6156DDC85}"/>
              </a:ext>
            </a:extLst>
          </p:cNvPr>
          <p:cNvSpPr/>
          <p:nvPr/>
        </p:nvSpPr>
        <p:spPr>
          <a:xfrm>
            <a:off x="5244461" y="1231122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78EBEE-C276-BC08-DE42-2C883F4862A6}"/>
              </a:ext>
            </a:extLst>
          </p:cNvPr>
          <p:cNvSpPr/>
          <p:nvPr/>
        </p:nvSpPr>
        <p:spPr>
          <a:xfrm>
            <a:off x="5243063" y="1527438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D6DD50-1A00-99BB-388A-D3BBB5111687}"/>
              </a:ext>
            </a:extLst>
          </p:cNvPr>
          <p:cNvSpPr/>
          <p:nvPr/>
        </p:nvSpPr>
        <p:spPr>
          <a:xfrm>
            <a:off x="5241665" y="1823754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83B107-0267-16ED-538E-FA5BDEF79B63}"/>
              </a:ext>
            </a:extLst>
          </p:cNvPr>
          <p:cNvSpPr/>
          <p:nvPr/>
        </p:nvSpPr>
        <p:spPr>
          <a:xfrm>
            <a:off x="5243063" y="2120070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376F00-4C8A-E193-81AC-5D5613EE8885}"/>
              </a:ext>
            </a:extLst>
          </p:cNvPr>
          <p:cNvSpPr/>
          <p:nvPr/>
        </p:nvSpPr>
        <p:spPr>
          <a:xfrm>
            <a:off x="5244461" y="2416386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991518-5752-6DA1-20C6-9692EDBFB547}"/>
              </a:ext>
            </a:extLst>
          </p:cNvPr>
          <p:cNvSpPr/>
          <p:nvPr/>
        </p:nvSpPr>
        <p:spPr>
          <a:xfrm>
            <a:off x="5243063" y="2712702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E27A0B-99F1-71C4-E0BA-B7785B61ABC5}"/>
              </a:ext>
            </a:extLst>
          </p:cNvPr>
          <p:cNvSpPr/>
          <p:nvPr/>
        </p:nvSpPr>
        <p:spPr>
          <a:xfrm>
            <a:off x="5241665" y="3009018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8EB820-AC84-4AFA-B9DB-A5B8AC8A9432}"/>
              </a:ext>
            </a:extLst>
          </p:cNvPr>
          <p:cNvSpPr/>
          <p:nvPr/>
        </p:nvSpPr>
        <p:spPr>
          <a:xfrm>
            <a:off x="5243063" y="3305334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1FC146-D5A8-8726-2AE5-1358A7F83B3A}"/>
              </a:ext>
            </a:extLst>
          </p:cNvPr>
          <p:cNvSpPr/>
          <p:nvPr/>
        </p:nvSpPr>
        <p:spPr>
          <a:xfrm>
            <a:off x="5243063" y="3598486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C05CC7-FA80-8A6C-AEB7-D635A2447392}"/>
              </a:ext>
            </a:extLst>
          </p:cNvPr>
          <p:cNvSpPr/>
          <p:nvPr/>
        </p:nvSpPr>
        <p:spPr>
          <a:xfrm>
            <a:off x="5241665" y="3894802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09E9FC-7094-3E48-FF20-D03D868E75F4}"/>
              </a:ext>
            </a:extLst>
          </p:cNvPr>
          <p:cNvSpPr/>
          <p:nvPr/>
        </p:nvSpPr>
        <p:spPr>
          <a:xfrm>
            <a:off x="5249503" y="4191118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542EED-51EA-A91C-3FF5-82020B60A2E0}"/>
              </a:ext>
            </a:extLst>
          </p:cNvPr>
          <p:cNvSpPr/>
          <p:nvPr/>
        </p:nvSpPr>
        <p:spPr>
          <a:xfrm>
            <a:off x="5241665" y="4487434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1724D0-9EAA-07A5-460C-410EBEC80F45}"/>
              </a:ext>
            </a:extLst>
          </p:cNvPr>
          <p:cNvSpPr/>
          <p:nvPr/>
        </p:nvSpPr>
        <p:spPr>
          <a:xfrm>
            <a:off x="5249503" y="4780586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980C36-DF1F-27FF-BBBF-D3FEFB8CEA20}"/>
              </a:ext>
            </a:extLst>
          </p:cNvPr>
          <p:cNvSpPr/>
          <p:nvPr/>
        </p:nvSpPr>
        <p:spPr>
          <a:xfrm>
            <a:off x="5248105" y="5076902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30A058-2FB6-A1D0-6648-4621167DEA6A}"/>
              </a:ext>
            </a:extLst>
          </p:cNvPr>
          <p:cNvSpPr/>
          <p:nvPr/>
        </p:nvSpPr>
        <p:spPr>
          <a:xfrm>
            <a:off x="5246707" y="5373218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54D769A-5FF5-0F34-588F-0FA4D1C9953C}"/>
              </a:ext>
            </a:extLst>
          </p:cNvPr>
          <p:cNvSpPr/>
          <p:nvPr/>
        </p:nvSpPr>
        <p:spPr>
          <a:xfrm>
            <a:off x="5248105" y="5669534"/>
            <a:ext cx="1284250" cy="167848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E44914-C7D1-D073-A62C-FB8663EE010C}"/>
              </a:ext>
            </a:extLst>
          </p:cNvPr>
          <p:cNvSpPr/>
          <p:nvPr/>
        </p:nvSpPr>
        <p:spPr>
          <a:xfrm>
            <a:off x="7266221" y="4339276"/>
            <a:ext cx="2235200" cy="905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Epoch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316997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C84494C-8363-3C7C-9552-F8A4EC105CD5}"/>
              </a:ext>
            </a:extLst>
          </p:cNvPr>
          <p:cNvSpPr>
            <a:spLocks/>
          </p:cNvSpPr>
          <p:nvPr/>
        </p:nvSpPr>
        <p:spPr>
          <a:xfrm>
            <a:off x="7266221" y="5614117"/>
            <a:ext cx="1284250" cy="296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1E71C34-C64E-43C4-ECA5-359AE0591C07}"/>
              </a:ext>
            </a:extLst>
          </p:cNvPr>
          <p:cNvCxnSpPr>
            <a:cxnSpLocks/>
          </p:cNvCxnSpPr>
          <p:nvPr/>
        </p:nvCxnSpPr>
        <p:spPr>
          <a:xfrm>
            <a:off x="6650181" y="5767787"/>
            <a:ext cx="76661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103F8-1FB6-9179-5647-A871D932F863}"/>
              </a:ext>
            </a:extLst>
          </p:cNvPr>
          <p:cNvSpPr/>
          <p:nvPr/>
        </p:nvSpPr>
        <p:spPr>
          <a:xfrm>
            <a:off x="5244461" y="1231122"/>
            <a:ext cx="1284250" cy="460626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C6A552-2B7E-EAB5-1239-A05D828F7B2C}"/>
              </a:ext>
            </a:extLst>
          </p:cNvPr>
          <p:cNvSpPr/>
          <p:nvPr/>
        </p:nvSpPr>
        <p:spPr>
          <a:xfrm>
            <a:off x="5244461" y="1231122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C05C65C-114A-5B53-9C60-9FDA70B861A5}"/>
              </a:ext>
            </a:extLst>
          </p:cNvPr>
          <p:cNvSpPr/>
          <p:nvPr/>
        </p:nvSpPr>
        <p:spPr>
          <a:xfrm>
            <a:off x="5243063" y="1527438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DD688BD-4501-E0E2-9D5B-C3324B97EAF3}"/>
              </a:ext>
            </a:extLst>
          </p:cNvPr>
          <p:cNvSpPr/>
          <p:nvPr/>
        </p:nvSpPr>
        <p:spPr>
          <a:xfrm>
            <a:off x="5241665" y="1823754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903412B-60ED-1519-ADB7-02C3CEB283B6}"/>
              </a:ext>
            </a:extLst>
          </p:cNvPr>
          <p:cNvSpPr/>
          <p:nvPr/>
        </p:nvSpPr>
        <p:spPr>
          <a:xfrm>
            <a:off x="5243063" y="2120070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D398CD1-736F-210A-65EB-43174B31E385}"/>
              </a:ext>
            </a:extLst>
          </p:cNvPr>
          <p:cNvSpPr/>
          <p:nvPr/>
        </p:nvSpPr>
        <p:spPr>
          <a:xfrm>
            <a:off x="5244461" y="2416386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8EDDA31-2607-3A60-A52C-3C41DE1DC72D}"/>
              </a:ext>
            </a:extLst>
          </p:cNvPr>
          <p:cNvSpPr/>
          <p:nvPr/>
        </p:nvSpPr>
        <p:spPr>
          <a:xfrm>
            <a:off x="5243063" y="2712702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9498C86-DCC5-DF99-3A4B-C45ED842C2A2}"/>
              </a:ext>
            </a:extLst>
          </p:cNvPr>
          <p:cNvSpPr/>
          <p:nvPr/>
        </p:nvSpPr>
        <p:spPr>
          <a:xfrm>
            <a:off x="5241665" y="3009018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C94C73-1744-96E5-D230-E0F42C2D87C6}"/>
              </a:ext>
            </a:extLst>
          </p:cNvPr>
          <p:cNvSpPr/>
          <p:nvPr/>
        </p:nvSpPr>
        <p:spPr>
          <a:xfrm>
            <a:off x="5243063" y="3305334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01B2B82-B26E-A8CA-2CD1-3CC7426C7F22}"/>
              </a:ext>
            </a:extLst>
          </p:cNvPr>
          <p:cNvSpPr/>
          <p:nvPr/>
        </p:nvSpPr>
        <p:spPr>
          <a:xfrm>
            <a:off x="5243063" y="3598486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5333682-85CA-DD99-CB6C-53C37A7CE85A}"/>
              </a:ext>
            </a:extLst>
          </p:cNvPr>
          <p:cNvSpPr/>
          <p:nvPr/>
        </p:nvSpPr>
        <p:spPr>
          <a:xfrm>
            <a:off x="5241665" y="3894802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6411BC8-A637-B128-99C3-A87F38DD15E4}"/>
              </a:ext>
            </a:extLst>
          </p:cNvPr>
          <p:cNvSpPr/>
          <p:nvPr/>
        </p:nvSpPr>
        <p:spPr>
          <a:xfrm>
            <a:off x="5249503" y="4191118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B268B56-9448-D368-E4E0-0D0E9F4806EF}"/>
              </a:ext>
            </a:extLst>
          </p:cNvPr>
          <p:cNvSpPr/>
          <p:nvPr/>
        </p:nvSpPr>
        <p:spPr>
          <a:xfrm>
            <a:off x="5241665" y="4487434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B8EC729-2445-9DA5-87CA-49E43DCDEB10}"/>
              </a:ext>
            </a:extLst>
          </p:cNvPr>
          <p:cNvSpPr/>
          <p:nvPr/>
        </p:nvSpPr>
        <p:spPr>
          <a:xfrm>
            <a:off x="5249503" y="4780586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2F753FB-928E-B671-6AD6-92CCFFEF1923}"/>
              </a:ext>
            </a:extLst>
          </p:cNvPr>
          <p:cNvSpPr/>
          <p:nvPr/>
        </p:nvSpPr>
        <p:spPr>
          <a:xfrm>
            <a:off x="5248105" y="5076902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E5FA90-0E5E-5FB7-83B3-04666BA18F85}"/>
              </a:ext>
            </a:extLst>
          </p:cNvPr>
          <p:cNvSpPr/>
          <p:nvPr/>
        </p:nvSpPr>
        <p:spPr>
          <a:xfrm>
            <a:off x="5246707" y="5373218"/>
            <a:ext cx="1284250" cy="29631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477DD44-01CC-A045-80F5-A3B6B965CE7F}"/>
              </a:ext>
            </a:extLst>
          </p:cNvPr>
          <p:cNvSpPr/>
          <p:nvPr/>
        </p:nvSpPr>
        <p:spPr>
          <a:xfrm>
            <a:off x="5248105" y="5669534"/>
            <a:ext cx="1284250" cy="167848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23BFE8-CF3C-ECD8-CBC9-A1BFFA1A5A27}"/>
              </a:ext>
            </a:extLst>
          </p:cNvPr>
          <p:cNvSpPr/>
          <p:nvPr/>
        </p:nvSpPr>
        <p:spPr>
          <a:xfrm>
            <a:off x="7266221" y="4339276"/>
            <a:ext cx="2235200" cy="905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Epoch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792E38-F0EB-0904-71B5-D1D526FAF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221" y="2342707"/>
            <a:ext cx="4248743" cy="1724266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5FDB96AE-8E18-6062-EE1C-0090BE2E30A8}"/>
              </a:ext>
            </a:extLst>
          </p:cNvPr>
          <p:cNvSpPr/>
          <p:nvPr/>
        </p:nvSpPr>
        <p:spPr>
          <a:xfrm>
            <a:off x="7575638" y="2573692"/>
            <a:ext cx="3939325" cy="149328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 code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88958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2934A8FA-7EAA-7BC7-39B1-B634DF5FC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121417"/>
            <a:ext cx="3943900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2312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2934A8FA-7EAA-7BC7-39B1-B634DF5FC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121417"/>
            <a:ext cx="3943900" cy="40010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1B1537C-25F4-D04C-7E4E-F737177348E3}"/>
              </a:ext>
            </a:extLst>
          </p:cNvPr>
          <p:cNvSpPr/>
          <p:nvPr/>
        </p:nvSpPr>
        <p:spPr>
          <a:xfrm>
            <a:off x="3657600" y="1121417"/>
            <a:ext cx="997527" cy="1993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9C3ED2-C9B1-BAFC-DB24-70B34513DD15}"/>
              </a:ext>
            </a:extLst>
          </p:cNvPr>
          <p:cNvSpPr/>
          <p:nvPr/>
        </p:nvSpPr>
        <p:spPr>
          <a:xfrm>
            <a:off x="4655127" y="1219200"/>
            <a:ext cx="5202687" cy="28078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[[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obrigado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],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um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problema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... [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]],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[[thank you], [this is a problem] ... [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]] )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17981DAB-B480-CD6C-A317-EEE466DE9612}"/>
              </a:ext>
            </a:extLst>
          </p:cNvPr>
          <p:cNvSpPr/>
          <p:nvPr/>
        </p:nvSpPr>
        <p:spPr>
          <a:xfrm rot="5400000">
            <a:off x="7039415" y="1408547"/>
            <a:ext cx="434109" cy="360679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A81903-BD08-2B0B-A70B-BE478A11B963}"/>
              </a:ext>
            </a:extLst>
          </p:cNvPr>
          <p:cNvSpPr/>
          <p:nvPr/>
        </p:nvSpPr>
        <p:spPr>
          <a:xfrm>
            <a:off x="7102764" y="3429000"/>
            <a:ext cx="1727200" cy="47206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size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794951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2934A8FA-7EAA-7BC7-39B1-B634DF5FC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121417"/>
            <a:ext cx="3943900" cy="40010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1B1537C-25F4-D04C-7E4E-F737177348E3}"/>
              </a:ext>
            </a:extLst>
          </p:cNvPr>
          <p:cNvSpPr/>
          <p:nvPr/>
        </p:nvSpPr>
        <p:spPr>
          <a:xfrm>
            <a:off x="1212273" y="1322140"/>
            <a:ext cx="1549400" cy="1993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9C3ED2-C9B1-BAFC-DB24-70B34513DD15}"/>
              </a:ext>
            </a:extLst>
          </p:cNvPr>
          <p:cNvSpPr/>
          <p:nvPr/>
        </p:nvSpPr>
        <p:spPr>
          <a:xfrm>
            <a:off x="2209800" y="1516104"/>
            <a:ext cx="3258127" cy="124556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 for all batches</a:t>
            </a:r>
          </a:p>
        </p:txBody>
      </p:sp>
    </p:spTree>
    <p:extLst>
      <p:ext uri="{BB962C8B-B14F-4D97-AF65-F5344CB8AC3E}">
        <p14:creationId xmlns:p14="http://schemas.microsoft.com/office/powerpoint/2010/main" val="423697689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0952CD-ACB5-B7D6-E71D-411D21D0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75290"/>
            <a:ext cx="5849166" cy="26387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F706DF-1F56-B193-2525-C842DE044155}"/>
              </a:ext>
            </a:extLst>
          </p:cNvPr>
          <p:cNvSpPr/>
          <p:nvPr/>
        </p:nvSpPr>
        <p:spPr>
          <a:xfrm>
            <a:off x="1212273" y="1322140"/>
            <a:ext cx="1549400" cy="1993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E3AF56-D82D-47D2-9AA5-4956752B56C7}"/>
              </a:ext>
            </a:extLst>
          </p:cNvPr>
          <p:cNvSpPr/>
          <p:nvPr/>
        </p:nvSpPr>
        <p:spPr>
          <a:xfrm>
            <a:off x="2209800" y="1516104"/>
            <a:ext cx="3258127" cy="124556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 for all batches</a:t>
            </a:r>
          </a:p>
        </p:txBody>
      </p:sp>
    </p:spTree>
    <p:extLst>
      <p:ext uri="{BB962C8B-B14F-4D97-AF65-F5344CB8AC3E}">
        <p14:creationId xmlns:p14="http://schemas.microsoft.com/office/powerpoint/2010/main" val="93217155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0952CD-ACB5-B7D6-E71D-411D21D0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75290"/>
            <a:ext cx="5849166" cy="26387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F706DF-1F56-B193-2525-C842DE044155}"/>
              </a:ext>
            </a:extLst>
          </p:cNvPr>
          <p:cNvSpPr/>
          <p:nvPr/>
        </p:nvSpPr>
        <p:spPr>
          <a:xfrm>
            <a:off x="1212273" y="1496291"/>
            <a:ext cx="1614054" cy="4039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7F5E24-F3BC-DF20-1007-A6D71CE9DE1F}"/>
              </a:ext>
            </a:extLst>
          </p:cNvPr>
          <p:cNvSpPr/>
          <p:nvPr/>
        </p:nvSpPr>
        <p:spPr>
          <a:xfrm>
            <a:off x="7750301" y="1518809"/>
            <a:ext cx="3229426" cy="76281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4, 2]]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84A884-A4C0-2870-F62E-EA6BECFC3514}"/>
              </a:ext>
            </a:extLst>
          </p:cNvPr>
          <p:cNvSpPr/>
          <p:nvPr/>
        </p:nvSpPr>
        <p:spPr>
          <a:xfrm>
            <a:off x="7186675" y="3459903"/>
            <a:ext cx="1595975" cy="45418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[[1, 3, 5, 4]]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91C0112-7C25-96E1-1791-592D0095E35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7984663" y="2281619"/>
            <a:ext cx="1380351" cy="117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0C79AA8-5B3B-7BCF-DE20-5259838D9B90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9365014" y="2281619"/>
            <a:ext cx="1414261" cy="117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76F799-176E-6B0D-4AF1-AAA632836C13}"/>
              </a:ext>
            </a:extLst>
          </p:cNvPr>
          <p:cNvSpPr/>
          <p:nvPr/>
        </p:nvSpPr>
        <p:spPr>
          <a:xfrm>
            <a:off x="9981287" y="3459903"/>
            <a:ext cx="1595975" cy="45418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[[3, 5, 4, 2]]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9A8A48-3E46-9E02-DFCE-3EBB5ECAFB5F}"/>
              </a:ext>
            </a:extLst>
          </p:cNvPr>
          <p:cNvSpPr/>
          <p:nvPr/>
        </p:nvSpPr>
        <p:spPr>
          <a:xfrm>
            <a:off x="6215367" y="3846798"/>
            <a:ext cx="1629064" cy="59544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 data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04EFCC-4CF3-5E90-4E07-D55C340D7D76}"/>
              </a:ext>
            </a:extLst>
          </p:cNvPr>
          <p:cNvSpPr/>
          <p:nvPr/>
        </p:nvSpPr>
        <p:spPr>
          <a:xfrm>
            <a:off x="9023677" y="3846798"/>
            <a:ext cx="1629064" cy="59544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truth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135AF2-7BE2-CC84-B423-A9FBA02E4746}"/>
              </a:ext>
            </a:extLst>
          </p:cNvPr>
          <p:cNvSpPr/>
          <p:nvPr/>
        </p:nvSpPr>
        <p:spPr>
          <a:xfrm>
            <a:off x="7173828" y="3348145"/>
            <a:ext cx="805210" cy="22351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tar_inp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AF0010A-2CD4-EC0D-5FA5-5DA34F51A215}"/>
              </a:ext>
            </a:extLst>
          </p:cNvPr>
          <p:cNvSpPr/>
          <p:nvPr/>
        </p:nvSpPr>
        <p:spPr>
          <a:xfrm>
            <a:off x="9972051" y="3348145"/>
            <a:ext cx="805210" cy="22351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tar_real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967297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0952CD-ACB5-B7D6-E71D-411D21D0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75290"/>
            <a:ext cx="5849166" cy="26387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F706DF-1F56-B193-2525-C842DE044155}"/>
              </a:ext>
            </a:extLst>
          </p:cNvPr>
          <p:cNvSpPr/>
          <p:nvPr/>
        </p:nvSpPr>
        <p:spPr>
          <a:xfrm>
            <a:off x="1212273" y="2013527"/>
            <a:ext cx="2371436" cy="2680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DC86F-65BC-4998-1B17-CD7DA8DDC4FA}"/>
              </a:ext>
            </a:extLst>
          </p:cNvPr>
          <p:cNvSpPr txBox="1"/>
          <p:nvPr/>
        </p:nvSpPr>
        <p:spPr>
          <a:xfrm>
            <a:off x="7091614" y="1275290"/>
            <a:ext cx="460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/>
              <a:t>GradientTape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an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</a:p>
          <a:p>
            <a:r>
              <a:rPr lang="en-US" altLang="ko-KR" dirty="0"/>
              <a:t>that records every </a:t>
            </a:r>
            <a:r>
              <a:rPr lang="en-US" altLang="ko-KR" dirty="0" err="1"/>
              <a:t>opration</a:t>
            </a:r>
            <a:r>
              <a:rPr lang="en-US" altLang="ko-KR" dirty="0"/>
              <a:t> in its context </a:t>
            </a:r>
          </a:p>
        </p:txBody>
      </p:sp>
    </p:spTree>
    <p:extLst>
      <p:ext uri="{BB962C8B-B14F-4D97-AF65-F5344CB8AC3E}">
        <p14:creationId xmlns:p14="http://schemas.microsoft.com/office/powerpoint/2010/main" val="12010182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0952CD-ACB5-B7D6-E71D-411D21D0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75290"/>
            <a:ext cx="5849166" cy="26387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F706DF-1F56-B193-2525-C842DE044155}"/>
              </a:ext>
            </a:extLst>
          </p:cNvPr>
          <p:cNvSpPr/>
          <p:nvPr/>
        </p:nvSpPr>
        <p:spPr>
          <a:xfrm>
            <a:off x="1212273" y="2013527"/>
            <a:ext cx="2371436" cy="2680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DC86F-65BC-4998-1B17-CD7DA8DDC4FA}"/>
              </a:ext>
            </a:extLst>
          </p:cNvPr>
          <p:cNvSpPr txBox="1"/>
          <p:nvPr/>
        </p:nvSpPr>
        <p:spPr>
          <a:xfrm>
            <a:off x="7091614" y="1275290"/>
            <a:ext cx="460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/>
              <a:t>GradientTape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an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</a:p>
          <a:p>
            <a:r>
              <a:rPr lang="en-US" altLang="ko-KR" dirty="0"/>
              <a:t>that records every </a:t>
            </a:r>
            <a:r>
              <a:rPr lang="en-US" altLang="ko-KR" dirty="0" err="1"/>
              <a:t>opration</a:t>
            </a:r>
            <a:r>
              <a:rPr lang="en-US" altLang="ko-KR" dirty="0"/>
              <a:t> in its context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6729D2-3C46-F114-BA41-9E68095F0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614" y="2281619"/>
            <a:ext cx="3225141" cy="135124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F7985F6-98DD-9A37-9051-731A560066CD}"/>
              </a:ext>
            </a:extLst>
          </p:cNvPr>
          <p:cNvSpPr/>
          <p:nvPr/>
        </p:nvSpPr>
        <p:spPr>
          <a:xfrm>
            <a:off x="7091614" y="3586684"/>
            <a:ext cx="1481052" cy="50130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prints 2</a:t>
            </a:r>
            <a:endParaRPr lang="ko-KR" altLang="en-US" dirty="0">
              <a:ln w="0"/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549167F-EDB3-090E-D881-E4C58E5A7069}"/>
                  </a:ext>
                </a:extLst>
              </p:cNvPr>
              <p:cNvSpPr/>
              <p:nvPr/>
            </p:nvSpPr>
            <p:spPr>
              <a:xfrm>
                <a:off x="9956800" y="2902401"/>
                <a:ext cx="554181" cy="658993"/>
              </a:xfrm>
              <a:prstGeom prst="rect">
                <a:avLst/>
              </a:prstGeom>
              <a:solidFill>
                <a:srgbClr val="CC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b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549167F-EDB3-090E-D881-E4C58E5A70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800" y="2902401"/>
                <a:ext cx="554181" cy="658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64660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0952CD-ACB5-B7D6-E71D-411D21D0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75290"/>
            <a:ext cx="5849166" cy="26387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F706DF-1F56-B193-2525-C842DE044155}"/>
              </a:ext>
            </a:extLst>
          </p:cNvPr>
          <p:cNvSpPr/>
          <p:nvPr/>
        </p:nvSpPr>
        <p:spPr>
          <a:xfrm>
            <a:off x="1212273" y="2013527"/>
            <a:ext cx="2371436" cy="2680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DC86F-65BC-4998-1B17-CD7DA8DDC4FA}"/>
              </a:ext>
            </a:extLst>
          </p:cNvPr>
          <p:cNvSpPr txBox="1"/>
          <p:nvPr/>
        </p:nvSpPr>
        <p:spPr>
          <a:xfrm>
            <a:off x="7091614" y="1275290"/>
            <a:ext cx="460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/>
              <a:t>GradientTape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an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</a:p>
          <a:p>
            <a:r>
              <a:rPr lang="en-US" altLang="ko-KR" dirty="0"/>
              <a:t>that records every </a:t>
            </a:r>
            <a:r>
              <a:rPr lang="en-US" altLang="ko-KR" dirty="0" err="1"/>
              <a:t>opration</a:t>
            </a:r>
            <a:r>
              <a:rPr lang="en-US" altLang="ko-KR" dirty="0"/>
              <a:t> in its context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7985F6-98DD-9A37-9051-731A560066CD}"/>
              </a:ext>
            </a:extLst>
          </p:cNvPr>
          <p:cNvSpPr/>
          <p:nvPr/>
        </p:nvSpPr>
        <p:spPr>
          <a:xfrm>
            <a:off x="7091612" y="3980873"/>
            <a:ext cx="1793769" cy="50130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prints [8, 4]</a:t>
            </a:r>
            <a:endParaRPr lang="ko-KR" altLang="en-US" dirty="0">
              <a:ln w="0"/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117384-8DB0-FBC1-08A3-4DB1D0FF8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613" y="2281619"/>
            <a:ext cx="3242941" cy="16992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66D9D33-B5FD-F809-A130-13382477284A}"/>
                  </a:ext>
                </a:extLst>
              </p:cNvPr>
              <p:cNvSpPr/>
              <p:nvPr/>
            </p:nvSpPr>
            <p:spPr>
              <a:xfrm>
                <a:off x="10278199" y="3255090"/>
                <a:ext cx="988251" cy="658993"/>
              </a:xfrm>
              <a:prstGeom prst="rect">
                <a:avLst/>
              </a:prstGeom>
              <a:solidFill>
                <a:srgbClr val="CC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b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66D9D33-B5FD-F809-A130-1338247728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199" y="3255090"/>
                <a:ext cx="988251" cy="658993"/>
              </a:xfrm>
              <a:prstGeom prst="rect">
                <a:avLst/>
              </a:prstGeom>
              <a:blipFill>
                <a:blip r:embed="rId4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563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5637</Words>
  <Application>Microsoft Office PowerPoint</Application>
  <PresentationFormat>와이드스크린</PresentationFormat>
  <Paragraphs>1621</Paragraphs>
  <Slides>155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155</vt:i4>
      </vt:variant>
    </vt:vector>
  </HeadingPairs>
  <TitlesOfParts>
    <vt:vector size="158" baseType="lpstr"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심승현</cp:lastModifiedBy>
  <cp:revision>34</cp:revision>
  <dcterms:created xsi:type="dcterms:W3CDTF">2022-07-14T01:05:46Z</dcterms:created>
  <dcterms:modified xsi:type="dcterms:W3CDTF">2022-07-17T15:08:19Z</dcterms:modified>
</cp:coreProperties>
</file>