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94660"/>
  </p:normalViewPr>
  <p:slideViewPr>
    <p:cSldViewPr>
      <p:cViewPr varScale="1">
        <p:scale>
          <a:sx n="72" d="100"/>
          <a:sy n="72" d="100"/>
        </p:scale>
        <p:origin x="342" y="78"/>
      </p:cViewPr>
      <p:guideLst>
        <p:guide orient="horz" pos="2880"/>
        <p:guide pos="2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3573" y="1100328"/>
            <a:ext cx="8986253" cy="38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8335" y="2019046"/>
            <a:ext cx="8113395" cy="504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837182"/>
            <a:ext cx="9144000" cy="1811655"/>
          </a:xfrm>
          <a:custGeom>
            <a:avLst/>
            <a:gdLst/>
            <a:ahLst/>
            <a:cxnLst/>
            <a:rect l="l" t="t" r="r" b="b"/>
            <a:pathLst>
              <a:path w="9144000" h="1811654">
                <a:moveTo>
                  <a:pt x="9144000" y="1811274"/>
                </a:moveTo>
                <a:lnTo>
                  <a:pt x="9144000" y="0"/>
                </a:lnTo>
                <a:lnTo>
                  <a:pt x="0" y="0"/>
                </a:lnTo>
                <a:lnTo>
                  <a:pt x="0" y="25146"/>
                </a:lnTo>
                <a:lnTo>
                  <a:pt x="12954" y="12192"/>
                </a:lnTo>
                <a:lnTo>
                  <a:pt x="12953" y="25146"/>
                </a:lnTo>
                <a:lnTo>
                  <a:pt x="9131808" y="25146"/>
                </a:lnTo>
                <a:lnTo>
                  <a:pt x="9131808" y="12192"/>
                </a:lnTo>
                <a:lnTo>
                  <a:pt x="9143987" y="25146"/>
                </a:lnTo>
                <a:lnTo>
                  <a:pt x="9143987" y="1811274"/>
                </a:lnTo>
                <a:close/>
              </a:path>
              <a:path w="9144000" h="1811654">
                <a:moveTo>
                  <a:pt x="12953" y="25146"/>
                </a:moveTo>
                <a:lnTo>
                  <a:pt x="12954" y="12192"/>
                </a:lnTo>
                <a:lnTo>
                  <a:pt x="0" y="25146"/>
                </a:lnTo>
                <a:lnTo>
                  <a:pt x="12953" y="25146"/>
                </a:lnTo>
                <a:close/>
              </a:path>
              <a:path w="9144000" h="1811654">
                <a:moveTo>
                  <a:pt x="12953" y="1785366"/>
                </a:moveTo>
                <a:lnTo>
                  <a:pt x="12953" y="25146"/>
                </a:lnTo>
                <a:lnTo>
                  <a:pt x="0" y="25146"/>
                </a:lnTo>
                <a:lnTo>
                  <a:pt x="0" y="1785366"/>
                </a:lnTo>
                <a:lnTo>
                  <a:pt x="12953" y="1785366"/>
                </a:lnTo>
                <a:close/>
              </a:path>
              <a:path w="9144000" h="1811654">
                <a:moveTo>
                  <a:pt x="9143987" y="1785366"/>
                </a:moveTo>
                <a:lnTo>
                  <a:pt x="0" y="1785366"/>
                </a:lnTo>
                <a:lnTo>
                  <a:pt x="12954" y="1798320"/>
                </a:lnTo>
                <a:lnTo>
                  <a:pt x="12953" y="1811274"/>
                </a:lnTo>
                <a:lnTo>
                  <a:pt x="9131808" y="1811274"/>
                </a:lnTo>
                <a:lnTo>
                  <a:pt x="9131808" y="1798320"/>
                </a:lnTo>
                <a:lnTo>
                  <a:pt x="9143987" y="1785366"/>
                </a:lnTo>
                <a:close/>
              </a:path>
              <a:path w="9144000" h="1811654">
                <a:moveTo>
                  <a:pt x="12953" y="1811274"/>
                </a:moveTo>
                <a:lnTo>
                  <a:pt x="12954" y="1798320"/>
                </a:lnTo>
                <a:lnTo>
                  <a:pt x="0" y="1785366"/>
                </a:lnTo>
                <a:lnTo>
                  <a:pt x="0" y="1811274"/>
                </a:lnTo>
                <a:lnTo>
                  <a:pt x="12953" y="1811274"/>
                </a:lnTo>
                <a:close/>
              </a:path>
              <a:path w="9144000" h="1811654">
                <a:moveTo>
                  <a:pt x="9143987" y="25146"/>
                </a:moveTo>
                <a:lnTo>
                  <a:pt x="9131808" y="12192"/>
                </a:lnTo>
                <a:lnTo>
                  <a:pt x="9131808" y="25146"/>
                </a:lnTo>
                <a:lnTo>
                  <a:pt x="9143987" y="25146"/>
                </a:lnTo>
                <a:close/>
              </a:path>
              <a:path w="9144000" h="1811654">
                <a:moveTo>
                  <a:pt x="9143987" y="1785366"/>
                </a:moveTo>
                <a:lnTo>
                  <a:pt x="9143987" y="25146"/>
                </a:lnTo>
                <a:lnTo>
                  <a:pt x="9131808" y="25146"/>
                </a:lnTo>
                <a:lnTo>
                  <a:pt x="9131808" y="1785366"/>
                </a:lnTo>
                <a:lnTo>
                  <a:pt x="9143987" y="1785366"/>
                </a:lnTo>
                <a:close/>
              </a:path>
              <a:path w="9144000" h="1811654">
                <a:moveTo>
                  <a:pt x="9143987" y="1811274"/>
                </a:moveTo>
                <a:lnTo>
                  <a:pt x="9143987" y="1785366"/>
                </a:lnTo>
                <a:lnTo>
                  <a:pt x="9131808" y="1798320"/>
                </a:lnTo>
                <a:lnTo>
                  <a:pt x="9131808" y="1811274"/>
                </a:lnTo>
                <a:lnTo>
                  <a:pt x="9143987" y="1811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839" y="1849373"/>
            <a:ext cx="9144000" cy="1786255"/>
          </a:xfrm>
          <a:prstGeom prst="rect">
            <a:avLst/>
          </a:prstGeom>
          <a:solidFill>
            <a:srgbClr val="8CB3E3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2534920">
              <a:lnSpc>
                <a:spcPct val="100000"/>
              </a:lnSpc>
            </a:pP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关键岗位人才盘点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5523" y="1187195"/>
            <a:ext cx="7343393" cy="56090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0" y="733425"/>
            <a:ext cx="8915538" cy="6311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4671" y="971550"/>
            <a:ext cx="7848600" cy="58323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7" y="1258823"/>
            <a:ext cx="7486650" cy="54848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0317" y="1258823"/>
            <a:ext cx="7735823" cy="55900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469" y="1258823"/>
            <a:ext cx="7775447" cy="55519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117" y="3932743"/>
            <a:ext cx="7396480" cy="215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80410">
              <a:lnSpc>
                <a:spcPct val="120000"/>
              </a:lnSpc>
            </a:pPr>
            <a:endParaRPr sz="1800" b="1" dirty="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3280410">
              <a:lnSpc>
                <a:spcPct val="120000"/>
              </a:lnSpc>
            </a:pPr>
            <a:r>
              <a:rPr sz="1800" b="1" dirty="0">
                <a:latin typeface="新宋体" panose="02010609030101010101" charset="-122"/>
                <a:cs typeface="新宋体" panose="02010609030101010101" charset="-122"/>
              </a:rPr>
              <a:t>1）卓越绩效：  </a:t>
            </a:r>
            <a:r>
              <a:rPr sz="1600" b="1" spc="0" dirty="0">
                <a:latin typeface="新宋体" panose="02010609030101010101" charset="-122"/>
                <a:cs typeface="新宋体" panose="02010609030101010101" charset="-122"/>
              </a:rPr>
              <a:t>持续超越运作、技术和专业方面的绩效标准；  </a:t>
            </a: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持续超越管理任务的要求；  显示出卓越的领导力；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>
              <a:lnSpc>
                <a:spcPct val="120000"/>
              </a:lnSpc>
            </a:pPr>
            <a:r>
              <a:rPr sz="1600" b="1" spc="0" dirty="0">
                <a:latin typeface="新宋体" panose="02010609030101010101" charset="-122"/>
                <a:cs typeface="新宋体" panose="02010609030101010101" charset="-122"/>
              </a:rPr>
              <a:t>通过与包括下属在内的许多利益相关方</a:t>
            </a:r>
            <a:r>
              <a:rPr sz="1600" b="1" dirty="0">
                <a:latin typeface="新宋体" panose="02010609030101010101" charset="-122"/>
                <a:cs typeface="新宋体" panose="02010609030101010101" charset="-122"/>
              </a:rPr>
              <a:t>建</a:t>
            </a:r>
            <a:r>
              <a:rPr sz="1600" b="1" spc="0" dirty="0">
                <a:latin typeface="新宋体" panose="02010609030101010101" charset="-122"/>
                <a:cs typeface="新宋体" panose="02010609030101010101" charset="-122"/>
              </a:rPr>
              <a:t>立和保持建设性的工作关系来完成任务；  </a:t>
            </a: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持续积极参与社区活动并且提升企业声誉；  经常接手最棘手的工作，老板会极力保留此人。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b="1" spc="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注意：这些业绩必须在一定时期内保持，这一期限通常是3年。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1775" y="609600"/>
            <a:ext cx="3140964" cy="3448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1789" y="898397"/>
            <a:ext cx="3076955" cy="2743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0576" y="3565459"/>
            <a:ext cx="8420100" cy="289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81045">
              <a:lnSpc>
                <a:spcPct val="130000"/>
              </a:lnSpc>
            </a:pPr>
            <a:r>
              <a:rPr sz="1800" b="1" dirty="0">
                <a:latin typeface="新宋体" panose="02010609030101010101" charset="-122"/>
                <a:cs typeface="新宋体" panose="02010609030101010101" charset="-122"/>
              </a:rPr>
              <a:t>（2）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全面</a:t>
            </a:r>
            <a:r>
              <a:rPr sz="1800" b="1" dirty="0">
                <a:latin typeface="新宋体" panose="02010609030101010101" charset="-122"/>
                <a:cs typeface="新宋体" panose="02010609030101010101" charset="-122"/>
              </a:rPr>
              <a:t>绩效：  </a:t>
            </a:r>
            <a:r>
              <a:rPr sz="1600" b="1" spc="0" dirty="0">
                <a:latin typeface="新宋体" panose="02010609030101010101" charset="-122"/>
                <a:cs typeface="新宋体" panose="02010609030101010101" charset="-122"/>
              </a:rPr>
              <a:t>持续达到或超出所有运作、技术和专业方面的绩效要求；  </a:t>
            </a: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持续达到或超出管理任务方面的要求；  显示出一定的领导力；  经常通过建立和维系建设性的工作关系完成任务；  偶尔积极参与社区活动并且推进企业声誉提升；  偶尔被安排从事额外的工作；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>
              <a:lnSpc>
                <a:spcPct val="130000"/>
              </a:lnSpc>
            </a:pP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被认为是一个好的执行者，但是如果需要的话，也能找到同等能力的人才。  </a:t>
            </a:r>
            <a:r>
              <a:rPr sz="1600" b="1" spc="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注意：这类型人员短期内也会做出卓越贡献，</a:t>
            </a:r>
            <a:r>
              <a:rPr sz="16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但</a:t>
            </a:r>
            <a:r>
              <a:rPr sz="1600" b="1" spc="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从长期看，他的业绩水平仍然属于优良水平。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52" y="3854531"/>
            <a:ext cx="7600315" cy="258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5095">
              <a:lnSpc>
                <a:spcPct val="130000"/>
              </a:lnSpc>
            </a:pPr>
            <a:r>
              <a:rPr sz="1800" b="1" dirty="0">
                <a:latin typeface="新宋体" panose="02010609030101010101" charset="-122"/>
                <a:cs typeface="新宋体" panose="02010609030101010101" charset="-122"/>
              </a:rPr>
              <a:t>3）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非全面</a:t>
            </a:r>
            <a:r>
              <a:rPr sz="1800" b="1" dirty="0">
                <a:latin typeface="新宋体" panose="02010609030101010101" charset="-122"/>
                <a:cs typeface="新宋体" panose="02010609030101010101" charset="-122"/>
              </a:rPr>
              <a:t>绩效：  </a:t>
            </a: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低于大多数运作、技术和专业方面的绩效要求；  </a:t>
            </a:r>
            <a:r>
              <a:rPr sz="1600" b="1" spc="0" dirty="0">
                <a:latin typeface="新宋体" panose="02010609030101010101" charset="-122"/>
                <a:cs typeface="新宋体" panose="02010609030101010101" charset="-122"/>
              </a:rPr>
              <a:t>偶尔显示出必要的领导力，但更多的时候缺乏这一点；  </a:t>
            </a: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很少通过建立和维系建设性的工作关系完成任务；  较少参与社区活动；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4712970">
              <a:lnSpc>
                <a:spcPct val="130000"/>
              </a:lnSpc>
            </a:pPr>
            <a:r>
              <a:rPr sz="1600" b="1" spc="5" dirty="0">
                <a:latin typeface="新宋体" panose="02010609030101010101" charset="-122"/>
                <a:cs typeface="新宋体" panose="02010609030101010101" charset="-122"/>
              </a:rPr>
              <a:t>需要老板花很多时间来指导；  </a:t>
            </a:r>
            <a:r>
              <a:rPr sz="1600" b="1" spc="0" dirty="0">
                <a:latin typeface="新宋体" panose="02010609030101010101" charset="-122"/>
                <a:cs typeface="新宋体" panose="02010609030101010101" charset="-122"/>
              </a:rPr>
              <a:t>他的离职不会引起老板的关注。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注意：这一类型的人员人短期内能展现出优良</a:t>
            </a:r>
            <a:r>
              <a:rPr sz="16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绩</a:t>
            </a:r>
            <a:r>
              <a:rPr sz="1600" b="1" spc="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效，但更多的情况是比标准水平低。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1789" y="898397"/>
            <a:ext cx="3829049" cy="27340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415" y="937005"/>
            <a:ext cx="410273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三、怎样实施人才盘点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689" y="1690877"/>
            <a:ext cx="8209026" cy="49636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用一个常见的案例来开始吧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53451" y="1903221"/>
            <a:ext cx="8047990" cy="409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indent="-914400">
              <a:lnSpc>
                <a:spcPct val="150000"/>
              </a:lnSpc>
            </a:pPr>
            <a:r>
              <a:rPr sz="2000" spc="10" dirty="0">
                <a:latin typeface="宋体" panose="02010600030101010101" pitchFamily="2" charset="-122"/>
                <a:cs typeface="宋体" panose="02010600030101010101" pitchFamily="2" charset="-122"/>
              </a:rPr>
              <a:t>A公司，处于一个人才竞争激烈的行业。人员规模数千人，公司业务发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展良好，产品和品牌都具有竞争力。人才保留工作是各业务部门  </a:t>
            </a:r>
            <a:r>
              <a:rPr sz="2000" spc="45" dirty="0">
                <a:latin typeface="宋体" panose="02010600030101010101" pitchFamily="2" charset="-122"/>
                <a:cs typeface="宋体" panose="02010600030101010101" pitchFamily="2" charset="-122"/>
              </a:rPr>
              <a:t>和HR共同关心的话题。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3820" marR="12065">
              <a:lnSpc>
                <a:spcPct val="150000"/>
              </a:lnSpc>
            </a:pPr>
            <a:r>
              <a:rPr sz="2000" spc="15" dirty="0">
                <a:latin typeface="宋体" panose="02010600030101010101" pitchFamily="2" charset="-122"/>
                <a:cs typeface="宋体" panose="02010600030101010101" pitchFamily="2" charset="-122"/>
              </a:rPr>
              <a:t>HR推动高层管理者在人才管理上达成共识，大家都认为，在当前情况下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要想保留关键岗位上的人才，需要：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82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1、建立具有激励性的分配机制；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8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2、清楚自己的人才家底、明确要保留的重点和后备梯次；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8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3、开展有针对性的培养活动，加速人才成长。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6767" y="674522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421511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3451" y="957071"/>
            <a:ext cx="216154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方案实施流程：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4075" y="1619250"/>
            <a:ext cx="1944624" cy="15826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54066" y="1972564"/>
            <a:ext cx="10909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塑造团队效能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066" y="2185923"/>
            <a:ext cx="9131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跨团队合作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7335" y="2686545"/>
            <a:ext cx="73596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战略思维  商业意识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7687" y="2059685"/>
            <a:ext cx="361950" cy="222885"/>
          </a:xfrm>
          <a:custGeom>
            <a:avLst/>
            <a:gdLst/>
            <a:ahLst/>
            <a:cxnLst/>
            <a:rect l="l" t="t" r="r" b="b"/>
            <a:pathLst>
              <a:path w="361950" h="222885">
                <a:moveTo>
                  <a:pt x="361950" y="214122"/>
                </a:moveTo>
                <a:lnTo>
                  <a:pt x="4572" y="0"/>
                </a:lnTo>
                <a:lnTo>
                  <a:pt x="0" y="8382"/>
                </a:lnTo>
                <a:lnTo>
                  <a:pt x="356616" y="222504"/>
                </a:lnTo>
                <a:lnTo>
                  <a:pt x="361950" y="21412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03839" y="2872358"/>
            <a:ext cx="715010" cy="0"/>
          </a:xfrm>
          <a:custGeom>
            <a:avLst/>
            <a:gdLst/>
            <a:ahLst/>
            <a:cxnLst/>
            <a:rect l="l" t="t" r="r" b="b"/>
            <a:pathLst>
              <a:path w="715010">
                <a:moveTo>
                  <a:pt x="0" y="0"/>
                </a:moveTo>
                <a:lnTo>
                  <a:pt x="714756" y="0"/>
                </a:lnTo>
              </a:path>
            </a:pathLst>
          </a:custGeom>
          <a:ln w="55625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7095" y="2075688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3352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63357" y="1527809"/>
            <a:ext cx="163258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公司领导力模型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59790" marR="54610">
              <a:lnSpc>
                <a:spcPct val="100000"/>
              </a:lnSpc>
              <a:spcBef>
                <a:spcPts val="1340"/>
              </a:spcBef>
            </a:pP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发展人才  激励团队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9595" y="2920745"/>
            <a:ext cx="1500505" cy="1143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平时行为表现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业绩表现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6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360度测评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组织氛围调研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1217" y="3349752"/>
            <a:ext cx="1500505" cy="4286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572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上级评价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7077" y="3349752"/>
            <a:ext cx="1500505" cy="4286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572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人才盘点会议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89973" y="3515867"/>
            <a:ext cx="1571625" cy="100330"/>
          </a:xfrm>
          <a:custGeom>
            <a:avLst/>
            <a:gdLst/>
            <a:ahLst/>
            <a:cxnLst/>
            <a:rect l="l" t="t" r="r" b="b"/>
            <a:pathLst>
              <a:path w="1571625" h="100329">
                <a:moveTo>
                  <a:pt x="1552649" y="49875"/>
                </a:moveTo>
                <a:lnTo>
                  <a:pt x="1544286" y="44940"/>
                </a:lnTo>
                <a:lnTo>
                  <a:pt x="0" y="43434"/>
                </a:lnTo>
                <a:lnTo>
                  <a:pt x="0" y="52578"/>
                </a:lnTo>
                <a:lnTo>
                  <a:pt x="1480566" y="54744"/>
                </a:lnTo>
                <a:lnTo>
                  <a:pt x="1544286" y="54726"/>
                </a:lnTo>
                <a:lnTo>
                  <a:pt x="1552649" y="49875"/>
                </a:lnTo>
                <a:close/>
              </a:path>
              <a:path w="1571625" h="100329">
                <a:moveTo>
                  <a:pt x="1571244" y="49530"/>
                </a:moveTo>
                <a:lnTo>
                  <a:pt x="1488186" y="762"/>
                </a:lnTo>
                <a:lnTo>
                  <a:pt x="1485900" y="0"/>
                </a:lnTo>
                <a:lnTo>
                  <a:pt x="1482852" y="762"/>
                </a:lnTo>
                <a:lnTo>
                  <a:pt x="1482090" y="3048"/>
                </a:lnTo>
                <a:lnTo>
                  <a:pt x="1480566" y="5334"/>
                </a:lnTo>
                <a:lnTo>
                  <a:pt x="1481328" y="8382"/>
                </a:lnTo>
                <a:lnTo>
                  <a:pt x="1483614" y="9144"/>
                </a:lnTo>
                <a:lnTo>
                  <a:pt x="1544093" y="44827"/>
                </a:lnTo>
                <a:lnTo>
                  <a:pt x="1552649" y="44948"/>
                </a:lnTo>
                <a:lnTo>
                  <a:pt x="1562100" y="44958"/>
                </a:lnTo>
                <a:lnTo>
                  <a:pt x="1562100" y="54898"/>
                </a:lnTo>
                <a:lnTo>
                  <a:pt x="1571244" y="49530"/>
                </a:lnTo>
                <a:close/>
              </a:path>
              <a:path w="1571625" h="100329">
                <a:moveTo>
                  <a:pt x="1562100" y="54898"/>
                </a:moveTo>
                <a:lnTo>
                  <a:pt x="1544093" y="54837"/>
                </a:lnTo>
                <a:lnTo>
                  <a:pt x="1483614" y="89916"/>
                </a:lnTo>
                <a:lnTo>
                  <a:pt x="1481328" y="91440"/>
                </a:lnTo>
                <a:lnTo>
                  <a:pt x="1480566" y="94488"/>
                </a:lnTo>
                <a:lnTo>
                  <a:pt x="1481328" y="96774"/>
                </a:lnTo>
                <a:lnTo>
                  <a:pt x="1482852" y="99060"/>
                </a:lnTo>
                <a:lnTo>
                  <a:pt x="1485900" y="99822"/>
                </a:lnTo>
                <a:lnTo>
                  <a:pt x="1488186" y="98298"/>
                </a:lnTo>
                <a:lnTo>
                  <a:pt x="1562100" y="54898"/>
                </a:lnTo>
                <a:close/>
              </a:path>
              <a:path w="1571625" h="100329">
                <a:moveTo>
                  <a:pt x="1559814" y="54860"/>
                </a:moveTo>
                <a:lnTo>
                  <a:pt x="1559814" y="54102"/>
                </a:lnTo>
                <a:lnTo>
                  <a:pt x="1552649" y="49875"/>
                </a:lnTo>
                <a:lnTo>
                  <a:pt x="1544093" y="54837"/>
                </a:lnTo>
                <a:lnTo>
                  <a:pt x="1559814" y="54860"/>
                </a:lnTo>
                <a:close/>
              </a:path>
              <a:path w="1571625" h="100329">
                <a:moveTo>
                  <a:pt x="1562100" y="54864"/>
                </a:moveTo>
                <a:lnTo>
                  <a:pt x="1562100" y="44958"/>
                </a:lnTo>
                <a:lnTo>
                  <a:pt x="1544286" y="44940"/>
                </a:lnTo>
                <a:lnTo>
                  <a:pt x="1552649" y="49875"/>
                </a:lnTo>
                <a:lnTo>
                  <a:pt x="1559814" y="45720"/>
                </a:lnTo>
                <a:lnTo>
                  <a:pt x="1559814" y="54860"/>
                </a:lnTo>
                <a:lnTo>
                  <a:pt x="1562100" y="54864"/>
                </a:lnTo>
                <a:close/>
              </a:path>
              <a:path w="1571625" h="100329">
                <a:moveTo>
                  <a:pt x="1559814" y="54102"/>
                </a:moveTo>
                <a:lnTo>
                  <a:pt x="1559814" y="45720"/>
                </a:lnTo>
                <a:lnTo>
                  <a:pt x="1552649" y="49875"/>
                </a:lnTo>
                <a:lnTo>
                  <a:pt x="1559814" y="5410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61595" y="3515867"/>
            <a:ext cx="1285875" cy="100330"/>
          </a:xfrm>
          <a:custGeom>
            <a:avLst/>
            <a:gdLst/>
            <a:ahLst/>
            <a:cxnLst/>
            <a:rect l="l" t="t" r="r" b="b"/>
            <a:pathLst>
              <a:path w="1285875" h="100329">
                <a:moveTo>
                  <a:pt x="1266899" y="49875"/>
                </a:moveTo>
                <a:lnTo>
                  <a:pt x="1258529" y="44936"/>
                </a:lnTo>
                <a:lnTo>
                  <a:pt x="0" y="43434"/>
                </a:lnTo>
                <a:lnTo>
                  <a:pt x="0" y="52578"/>
                </a:lnTo>
                <a:lnTo>
                  <a:pt x="1194816" y="54717"/>
                </a:lnTo>
                <a:lnTo>
                  <a:pt x="1258529" y="54729"/>
                </a:lnTo>
                <a:lnTo>
                  <a:pt x="1266899" y="49875"/>
                </a:lnTo>
                <a:close/>
              </a:path>
              <a:path w="1285875" h="100329">
                <a:moveTo>
                  <a:pt x="1285494" y="49530"/>
                </a:moveTo>
                <a:lnTo>
                  <a:pt x="1202436" y="762"/>
                </a:lnTo>
                <a:lnTo>
                  <a:pt x="1200150" y="0"/>
                </a:lnTo>
                <a:lnTo>
                  <a:pt x="1197864" y="762"/>
                </a:lnTo>
                <a:lnTo>
                  <a:pt x="1194816" y="5334"/>
                </a:lnTo>
                <a:lnTo>
                  <a:pt x="1195578" y="7620"/>
                </a:lnTo>
                <a:lnTo>
                  <a:pt x="1197864" y="9144"/>
                </a:lnTo>
                <a:lnTo>
                  <a:pt x="1258354" y="44833"/>
                </a:lnTo>
                <a:lnTo>
                  <a:pt x="1276350" y="44958"/>
                </a:lnTo>
                <a:lnTo>
                  <a:pt x="1276350" y="54898"/>
                </a:lnTo>
                <a:lnTo>
                  <a:pt x="1285494" y="49530"/>
                </a:lnTo>
                <a:close/>
              </a:path>
              <a:path w="1285875" h="100329">
                <a:moveTo>
                  <a:pt x="1276350" y="54898"/>
                </a:moveTo>
                <a:lnTo>
                  <a:pt x="1258354" y="54831"/>
                </a:lnTo>
                <a:lnTo>
                  <a:pt x="1197864" y="89916"/>
                </a:lnTo>
                <a:lnTo>
                  <a:pt x="1195578" y="91440"/>
                </a:lnTo>
                <a:lnTo>
                  <a:pt x="1194816" y="94488"/>
                </a:lnTo>
                <a:lnTo>
                  <a:pt x="1196340" y="96774"/>
                </a:lnTo>
                <a:lnTo>
                  <a:pt x="1197102" y="99060"/>
                </a:lnTo>
                <a:lnTo>
                  <a:pt x="1200150" y="99822"/>
                </a:lnTo>
                <a:lnTo>
                  <a:pt x="1202436" y="98298"/>
                </a:lnTo>
                <a:lnTo>
                  <a:pt x="1276350" y="54898"/>
                </a:lnTo>
                <a:close/>
              </a:path>
              <a:path w="1285875" h="100329">
                <a:moveTo>
                  <a:pt x="1274064" y="54859"/>
                </a:moveTo>
                <a:lnTo>
                  <a:pt x="1274064" y="54102"/>
                </a:lnTo>
                <a:lnTo>
                  <a:pt x="1266899" y="49875"/>
                </a:lnTo>
                <a:lnTo>
                  <a:pt x="1258354" y="54831"/>
                </a:lnTo>
                <a:lnTo>
                  <a:pt x="1274064" y="54859"/>
                </a:lnTo>
                <a:close/>
              </a:path>
              <a:path w="1285875" h="100329">
                <a:moveTo>
                  <a:pt x="1276350" y="54864"/>
                </a:moveTo>
                <a:lnTo>
                  <a:pt x="1276350" y="44958"/>
                </a:lnTo>
                <a:lnTo>
                  <a:pt x="1258529" y="44936"/>
                </a:lnTo>
                <a:lnTo>
                  <a:pt x="1266899" y="49875"/>
                </a:lnTo>
                <a:lnTo>
                  <a:pt x="1274064" y="45720"/>
                </a:lnTo>
                <a:lnTo>
                  <a:pt x="1274064" y="54859"/>
                </a:lnTo>
                <a:lnTo>
                  <a:pt x="1276350" y="54864"/>
                </a:lnTo>
                <a:close/>
              </a:path>
              <a:path w="1285875" h="100329">
                <a:moveTo>
                  <a:pt x="1274064" y="54102"/>
                </a:moveTo>
                <a:lnTo>
                  <a:pt x="1274064" y="45720"/>
                </a:lnTo>
                <a:lnTo>
                  <a:pt x="1266899" y="49875"/>
                </a:lnTo>
                <a:lnTo>
                  <a:pt x="1274064" y="5410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68559" y="3206495"/>
            <a:ext cx="100330" cy="357505"/>
          </a:xfrm>
          <a:custGeom>
            <a:avLst/>
            <a:gdLst/>
            <a:ahLst/>
            <a:cxnLst/>
            <a:rect l="l" t="t" r="r" b="b"/>
            <a:pathLst>
              <a:path w="100329" h="357504">
                <a:moveTo>
                  <a:pt x="45037" y="330162"/>
                </a:moveTo>
                <a:lnTo>
                  <a:pt x="9905" y="268986"/>
                </a:lnTo>
                <a:lnTo>
                  <a:pt x="8381" y="266700"/>
                </a:lnTo>
                <a:lnTo>
                  <a:pt x="5333" y="265938"/>
                </a:lnTo>
                <a:lnTo>
                  <a:pt x="3809" y="267462"/>
                </a:lnTo>
                <a:lnTo>
                  <a:pt x="1523" y="268986"/>
                </a:lnTo>
                <a:lnTo>
                  <a:pt x="0" y="272034"/>
                </a:lnTo>
                <a:lnTo>
                  <a:pt x="1523" y="274320"/>
                </a:lnTo>
                <a:lnTo>
                  <a:pt x="44957" y="349467"/>
                </a:lnTo>
                <a:lnTo>
                  <a:pt x="45037" y="330162"/>
                </a:lnTo>
                <a:close/>
              </a:path>
              <a:path w="100329" h="357504">
                <a:moveTo>
                  <a:pt x="49967" y="338748"/>
                </a:moveTo>
                <a:lnTo>
                  <a:pt x="45037" y="330162"/>
                </a:lnTo>
                <a:lnTo>
                  <a:pt x="44957" y="348234"/>
                </a:lnTo>
                <a:lnTo>
                  <a:pt x="45719" y="348234"/>
                </a:lnTo>
                <a:lnTo>
                  <a:pt x="45719" y="345948"/>
                </a:lnTo>
                <a:lnTo>
                  <a:pt x="49967" y="338748"/>
                </a:lnTo>
                <a:close/>
              </a:path>
              <a:path w="100329" h="357504">
                <a:moveTo>
                  <a:pt x="99822" y="272034"/>
                </a:moveTo>
                <a:lnTo>
                  <a:pt x="99059" y="268986"/>
                </a:lnTo>
                <a:lnTo>
                  <a:pt x="96773" y="268224"/>
                </a:lnTo>
                <a:lnTo>
                  <a:pt x="95249" y="266700"/>
                </a:lnTo>
                <a:lnTo>
                  <a:pt x="92201" y="267462"/>
                </a:lnTo>
                <a:lnTo>
                  <a:pt x="90677" y="269748"/>
                </a:lnTo>
                <a:lnTo>
                  <a:pt x="54942" y="330316"/>
                </a:lnTo>
                <a:lnTo>
                  <a:pt x="54863" y="348234"/>
                </a:lnTo>
                <a:lnTo>
                  <a:pt x="44957" y="348234"/>
                </a:lnTo>
                <a:lnTo>
                  <a:pt x="44957" y="349467"/>
                </a:lnTo>
                <a:lnTo>
                  <a:pt x="49529" y="357378"/>
                </a:lnTo>
                <a:lnTo>
                  <a:pt x="99059" y="274320"/>
                </a:lnTo>
                <a:lnTo>
                  <a:pt x="99822" y="272034"/>
                </a:lnTo>
                <a:close/>
              </a:path>
              <a:path w="100329" h="357504">
                <a:moveTo>
                  <a:pt x="56387" y="0"/>
                </a:moveTo>
                <a:lnTo>
                  <a:pt x="46481" y="0"/>
                </a:lnTo>
                <a:lnTo>
                  <a:pt x="45037" y="330162"/>
                </a:lnTo>
                <a:lnTo>
                  <a:pt x="49967" y="338748"/>
                </a:lnTo>
                <a:lnTo>
                  <a:pt x="54942" y="330316"/>
                </a:lnTo>
                <a:lnTo>
                  <a:pt x="56387" y="0"/>
                </a:lnTo>
                <a:close/>
              </a:path>
              <a:path w="100329" h="357504">
                <a:moveTo>
                  <a:pt x="54102" y="345948"/>
                </a:moveTo>
                <a:lnTo>
                  <a:pt x="49967" y="338748"/>
                </a:lnTo>
                <a:lnTo>
                  <a:pt x="45719" y="345948"/>
                </a:lnTo>
                <a:lnTo>
                  <a:pt x="54102" y="345948"/>
                </a:lnTo>
                <a:close/>
              </a:path>
              <a:path w="100329" h="357504">
                <a:moveTo>
                  <a:pt x="54102" y="348234"/>
                </a:moveTo>
                <a:lnTo>
                  <a:pt x="54102" y="345948"/>
                </a:lnTo>
                <a:lnTo>
                  <a:pt x="45719" y="345948"/>
                </a:lnTo>
                <a:lnTo>
                  <a:pt x="45719" y="348234"/>
                </a:lnTo>
                <a:lnTo>
                  <a:pt x="54102" y="348234"/>
                </a:lnTo>
                <a:close/>
              </a:path>
              <a:path w="100329" h="357504">
                <a:moveTo>
                  <a:pt x="54942" y="330316"/>
                </a:moveTo>
                <a:lnTo>
                  <a:pt x="49967" y="338748"/>
                </a:lnTo>
                <a:lnTo>
                  <a:pt x="54102" y="345948"/>
                </a:lnTo>
                <a:lnTo>
                  <a:pt x="54102" y="348234"/>
                </a:lnTo>
                <a:lnTo>
                  <a:pt x="54863" y="348234"/>
                </a:lnTo>
                <a:lnTo>
                  <a:pt x="54942" y="33031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3573" y="3245611"/>
            <a:ext cx="432434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40039" y="4419346"/>
          <a:ext cx="4571997" cy="275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352"/>
                <a:gridCol w="231635"/>
                <a:gridCol w="762012"/>
                <a:gridCol w="761987"/>
                <a:gridCol w="524268"/>
                <a:gridCol w="999743"/>
              </a:tblGrid>
              <a:tr h="371855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姓名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部门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岗位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cPr marL="0" marR="0" marT="0" marB="0"/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职业目标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3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（3—4年）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8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74319">
                <a:tc rowSpan="2"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能力优势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8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74320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2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8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640079">
                <a:tc>
                  <a:txBody>
                    <a:bodyPr/>
                    <a:lstStyle/>
                    <a:p>
                      <a:pPr marL="333375" marR="97790" indent="-228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希望在一年内提  </a:t>
                      </a: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升的能力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6075" marR="175260" indent="-161925">
                        <a:lnSpc>
                          <a:spcPts val="1410"/>
                        </a:lnSpc>
                        <a:spcBef>
                          <a:spcPts val="34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岗位实践  </a:t>
                      </a:r>
                      <a:r>
                        <a:rPr sz="1200" b="1" spc="-8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70%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92125" marR="322580" indent="-1625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人际关系  </a:t>
                      </a:r>
                      <a:r>
                        <a:rPr sz="1200" b="1" spc="-8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20%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339090" marR="333375" algn="ctr">
                        <a:lnSpc>
                          <a:spcPts val="1410"/>
                        </a:lnSpc>
                        <a:spcBef>
                          <a:spcPts val="34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培训  </a:t>
                      </a: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10%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38CD5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晋升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导师制/模仿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阅读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2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轮岗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7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学习模仿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7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课堂培训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3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项目锻炼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网上学习</a:t>
                      </a:r>
                      <a:endParaRPr sz="12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74839" y="4850129"/>
            <a:ext cx="643255" cy="1143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17475" marR="110490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落地  培养  措施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47077" y="4492752"/>
            <a:ext cx="2070735" cy="452755"/>
          </a:xfrm>
          <a:custGeom>
            <a:avLst/>
            <a:gdLst/>
            <a:ahLst/>
            <a:cxnLst/>
            <a:rect l="l" t="t" r="r" b="b"/>
            <a:pathLst>
              <a:path w="2070734" h="452754">
                <a:moveTo>
                  <a:pt x="0" y="0"/>
                </a:moveTo>
                <a:lnTo>
                  <a:pt x="0" y="452627"/>
                </a:lnTo>
                <a:lnTo>
                  <a:pt x="2070353" y="452627"/>
                </a:lnTo>
                <a:lnTo>
                  <a:pt x="2070353" y="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47077" y="4945379"/>
            <a:ext cx="2070735" cy="452120"/>
          </a:xfrm>
          <a:custGeom>
            <a:avLst/>
            <a:gdLst/>
            <a:ahLst/>
            <a:cxnLst/>
            <a:rect l="l" t="t" r="r" b="b"/>
            <a:pathLst>
              <a:path w="2070734" h="452120">
                <a:moveTo>
                  <a:pt x="0" y="0"/>
                </a:moveTo>
                <a:lnTo>
                  <a:pt x="0" y="451865"/>
                </a:lnTo>
                <a:lnTo>
                  <a:pt x="2070353" y="451865"/>
                </a:lnTo>
                <a:lnTo>
                  <a:pt x="2070353" y="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47077" y="5397246"/>
            <a:ext cx="2070735" cy="454659"/>
          </a:xfrm>
          <a:custGeom>
            <a:avLst/>
            <a:gdLst/>
            <a:ahLst/>
            <a:cxnLst/>
            <a:rect l="l" t="t" r="r" b="b"/>
            <a:pathLst>
              <a:path w="2070734" h="454660">
                <a:moveTo>
                  <a:pt x="0" y="0"/>
                </a:moveTo>
                <a:lnTo>
                  <a:pt x="0" y="454151"/>
                </a:lnTo>
                <a:lnTo>
                  <a:pt x="2070353" y="454151"/>
                </a:lnTo>
                <a:lnTo>
                  <a:pt x="2070353" y="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38224" y="448665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28595" y="448665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40993" y="4945379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54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40993" y="5397246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47089" y="448665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17443" y="448665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40993" y="4492752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40993" y="5851397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807336" y="4983733"/>
            <a:ext cx="432434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张三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18717" y="4920996"/>
            <a:ext cx="1428750" cy="571500"/>
          </a:xfrm>
          <a:custGeom>
            <a:avLst/>
            <a:gdLst/>
            <a:ahLst/>
            <a:cxnLst/>
            <a:rect l="l" t="t" r="r" b="b"/>
            <a:pathLst>
              <a:path w="1428750" h="571500">
                <a:moveTo>
                  <a:pt x="1143000" y="429006"/>
                </a:moveTo>
                <a:lnTo>
                  <a:pt x="1143000" y="143256"/>
                </a:lnTo>
                <a:lnTo>
                  <a:pt x="0" y="143256"/>
                </a:lnTo>
                <a:lnTo>
                  <a:pt x="0" y="429006"/>
                </a:lnTo>
                <a:lnTo>
                  <a:pt x="1143000" y="429006"/>
                </a:lnTo>
                <a:close/>
              </a:path>
              <a:path w="1428750" h="571500">
                <a:moveTo>
                  <a:pt x="1428750" y="285750"/>
                </a:moveTo>
                <a:lnTo>
                  <a:pt x="1143000" y="0"/>
                </a:lnTo>
                <a:lnTo>
                  <a:pt x="1143000" y="571500"/>
                </a:lnTo>
                <a:lnTo>
                  <a:pt x="1428750" y="285750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514221" y="5105907"/>
            <a:ext cx="10953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对张三的盘点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25829" y="4246117"/>
            <a:ext cx="4343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能力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02457" y="5674867"/>
            <a:ext cx="4343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业绩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97598" y="4558550"/>
            <a:ext cx="22923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高  中  低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06614" y="5889028"/>
            <a:ext cx="104203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825500" algn="l"/>
              </a:tabLst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低	中	高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24901" y="3849623"/>
            <a:ext cx="100330" cy="643255"/>
          </a:xfrm>
          <a:custGeom>
            <a:avLst/>
            <a:gdLst/>
            <a:ahLst/>
            <a:cxnLst/>
            <a:rect l="l" t="t" r="r" b="b"/>
            <a:pathLst>
              <a:path w="100329" h="643254">
                <a:moveTo>
                  <a:pt x="99821" y="557784"/>
                </a:moveTo>
                <a:lnTo>
                  <a:pt x="99059" y="554736"/>
                </a:lnTo>
                <a:lnTo>
                  <a:pt x="96773" y="553212"/>
                </a:lnTo>
                <a:lnTo>
                  <a:pt x="94487" y="552450"/>
                </a:lnTo>
                <a:lnTo>
                  <a:pt x="91439" y="553212"/>
                </a:lnTo>
                <a:lnTo>
                  <a:pt x="89915" y="555498"/>
                </a:lnTo>
                <a:lnTo>
                  <a:pt x="54143" y="616557"/>
                </a:lnTo>
                <a:lnTo>
                  <a:pt x="54101" y="633984"/>
                </a:lnTo>
                <a:lnTo>
                  <a:pt x="44957" y="633984"/>
                </a:lnTo>
                <a:lnTo>
                  <a:pt x="44957" y="615437"/>
                </a:lnTo>
                <a:lnTo>
                  <a:pt x="9143" y="554736"/>
                </a:lnTo>
                <a:lnTo>
                  <a:pt x="8381" y="552450"/>
                </a:lnTo>
                <a:lnTo>
                  <a:pt x="5333" y="551688"/>
                </a:lnTo>
                <a:lnTo>
                  <a:pt x="761" y="554736"/>
                </a:lnTo>
                <a:lnTo>
                  <a:pt x="0" y="557784"/>
                </a:lnTo>
                <a:lnTo>
                  <a:pt x="1523" y="560070"/>
                </a:lnTo>
                <a:lnTo>
                  <a:pt x="44957" y="635217"/>
                </a:lnTo>
                <a:lnTo>
                  <a:pt x="44957" y="633984"/>
                </a:lnTo>
                <a:lnTo>
                  <a:pt x="45002" y="635294"/>
                </a:lnTo>
                <a:lnTo>
                  <a:pt x="49529" y="643128"/>
                </a:lnTo>
                <a:lnTo>
                  <a:pt x="98297" y="560070"/>
                </a:lnTo>
                <a:lnTo>
                  <a:pt x="99821" y="557784"/>
                </a:lnTo>
                <a:close/>
              </a:path>
              <a:path w="100329" h="643254">
                <a:moveTo>
                  <a:pt x="49896" y="623807"/>
                </a:moveTo>
                <a:lnTo>
                  <a:pt x="45002" y="615512"/>
                </a:lnTo>
                <a:lnTo>
                  <a:pt x="44957" y="633984"/>
                </a:lnTo>
                <a:lnTo>
                  <a:pt x="45719" y="633984"/>
                </a:lnTo>
                <a:lnTo>
                  <a:pt x="45719" y="630936"/>
                </a:lnTo>
                <a:lnTo>
                  <a:pt x="49896" y="623807"/>
                </a:lnTo>
                <a:close/>
              </a:path>
              <a:path w="100329" h="643254">
                <a:moveTo>
                  <a:pt x="55625" y="0"/>
                </a:moveTo>
                <a:lnTo>
                  <a:pt x="46481" y="0"/>
                </a:lnTo>
                <a:lnTo>
                  <a:pt x="45002" y="615512"/>
                </a:lnTo>
                <a:lnTo>
                  <a:pt x="49896" y="623807"/>
                </a:lnTo>
                <a:lnTo>
                  <a:pt x="54143" y="616557"/>
                </a:lnTo>
                <a:lnTo>
                  <a:pt x="55625" y="0"/>
                </a:lnTo>
                <a:close/>
              </a:path>
              <a:path w="100329" h="643254">
                <a:moveTo>
                  <a:pt x="54101" y="630936"/>
                </a:moveTo>
                <a:lnTo>
                  <a:pt x="49896" y="623807"/>
                </a:lnTo>
                <a:lnTo>
                  <a:pt x="45719" y="630936"/>
                </a:lnTo>
                <a:lnTo>
                  <a:pt x="54101" y="630936"/>
                </a:lnTo>
                <a:close/>
              </a:path>
              <a:path w="100329" h="643254">
                <a:moveTo>
                  <a:pt x="54101" y="633984"/>
                </a:moveTo>
                <a:lnTo>
                  <a:pt x="54101" y="630936"/>
                </a:lnTo>
                <a:lnTo>
                  <a:pt x="45719" y="630936"/>
                </a:lnTo>
                <a:lnTo>
                  <a:pt x="45719" y="633984"/>
                </a:lnTo>
                <a:lnTo>
                  <a:pt x="54101" y="633984"/>
                </a:lnTo>
                <a:close/>
              </a:path>
              <a:path w="100329" h="643254">
                <a:moveTo>
                  <a:pt x="54143" y="616557"/>
                </a:moveTo>
                <a:lnTo>
                  <a:pt x="49896" y="623807"/>
                </a:lnTo>
                <a:lnTo>
                  <a:pt x="54101" y="630936"/>
                </a:lnTo>
                <a:lnTo>
                  <a:pt x="54101" y="633984"/>
                </a:lnTo>
                <a:lnTo>
                  <a:pt x="54143" y="61655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18960" y="5157215"/>
            <a:ext cx="511809" cy="100330"/>
          </a:xfrm>
          <a:custGeom>
            <a:avLst/>
            <a:gdLst/>
            <a:ahLst/>
            <a:cxnLst/>
            <a:rect l="l" t="t" r="r" b="b"/>
            <a:pathLst>
              <a:path w="511809" h="100329">
                <a:moveTo>
                  <a:pt x="90677" y="5333"/>
                </a:move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lnTo>
                  <a:pt x="83057" y="1523"/>
                </a:lnTo>
                <a:lnTo>
                  <a:pt x="0" y="49530"/>
                </a:lnTo>
                <a:lnTo>
                  <a:pt x="9143" y="54982"/>
                </a:lnTo>
                <a:lnTo>
                  <a:pt x="9143" y="44958"/>
                </a:lnTo>
                <a:lnTo>
                  <a:pt x="27101" y="45012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close/>
              </a:path>
              <a:path w="511809" h="100329">
                <a:moveTo>
                  <a:pt x="27101" y="45012"/>
                </a:moveTo>
                <a:lnTo>
                  <a:pt x="9143" y="44958"/>
                </a:lnTo>
                <a:lnTo>
                  <a:pt x="9143" y="54864"/>
                </a:lnTo>
                <a:lnTo>
                  <a:pt x="11429" y="54870"/>
                </a:lnTo>
                <a:lnTo>
                  <a:pt x="11429" y="45720"/>
                </a:lnTo>
                <a:lnTo>
                  <a:pt x="18594" y="49946"/>
                </a:lnTo>
                <a:lnTo>
                  <a:pt x="27101" y="45012"/>
                </a:lnTo>
                <a:close/>
              </a:path>
              <a:path w="511809" h="100329">
                <a:moveTo>
                  <a:pt x="90677" y="94488"/>
                </a:moveTo>
                <a:lnTo>
                  <a:pt x="89915" y="92202"/>
                </a:lnTo>
                <a:lnTo>
                  <a:pt x="87629" y="90678"/>
                </a:lnTo>
                <a:lnTo>
                  <a:pt x="27101" y="54966"/>
                </a:lnTo>
                <a:lnTo>
                  <a:pt x="9143" y="54864"/>
                </a:lnTo>
                <a:lnTo>
                  <a:pt x="83057" y="99060"/>
                </a:lnTo>
                <a:lnTo>
                  <a:pt x="85343" y="99822"/>
                </a:lnTo>
                <a:lnTo>
                  <a:pt x="88391" y="99060"/>
                </a:lnTo>
                <a:lnTo>
                  <a:pt x="89153" y="96774"/>
                </a:lnTo>
                <a:lnTo>
                  <a:pt x="90677" y="94488"/>
                </a:lnTo>
                <a:close/>
              </a:path>
              <a:path w="511809" h="100329">
                <a:moveTo>
                  <a:pt x="18594" y="49946"/>
                </a:moveTo>
                <a:lnTo>
                  <a:pt x="11429" y="45720"/>
                </a:lnTo>
                <a:lnTo>
                  <a:pt x="11429" y="54102"/>
                </a:lnTo>
                <a:lnTo>
                  <a:pt x="18594" y="49946"/>
                </a:lnTo>
                <a:close/>
              </a:path>
              <a:path w="511809" h="100329">
                <a:moveTo>
                  <a:pt x="27020" y="54918"/>
                </a:moveTo>
                <a:lnTo>
                  <a:pt x="18594" y="49946"/>
                </a:lnTo>
                <a:lnTo>
                  <a:pt x="11429" y="54102"/>
                </a:lnTo>
                <a:lnTo>
                  <a:pt x="11429" y="54870"/>
                </a:lnTo>
                <a:lnTo>
                  <a:pt x="27020" y="54918"/>
                </a:lnTo>
                <a:close/>
              </a:path>
              <a:path w="511809" h="100329">
                <a:moveTo>
                  <a:pt x="511301" y="56387"/>
                </a:moveTo>
                <a:lnTo>
                  <a:pt x="511301" y="46481"/>
                </a:lnTo>
                <a:lnTo>
                  <a:pt x="83057" y="45182"/>
                </a:lnTo>
                <a:lnTo>
                  <a:pt x="27020" y="45059"/>
                </a:lnTo>
                <a:lnTo>
                  <a:pt x="18594" y="49946"/>
                </a:lnTo>
                <a:lnTo>
                  <a:pt x="27020" y="54918"/>
                </a:lnTo>
                <a:lnTo>
                  <a:pt x="511301" y="5638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17967" y="513587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3256" y="285750"/>
                </a:moveTo>
                <a:lnTo>
                  <a:pt x="143256" y="0"/>
                </a:lnTo>
                <a:lnTo>
                  <a:pt x="0" y="142494"/>
                </a:lnTo>
                <a:lnTo>
                  <a:pt x="143256" y="285750"/>
                </a:lnTo>
                <a:close/>
              </a:path>
              <a:path w="285750" h="285750">
                <a:moveTo>
                  <a:pt x="285750" y="214122"/>
                </a:moveTo>
                <a:lnTo>
                  <a:pt x="285750" y="70866"/>
                </a:lnTo>
                <a:lnTo>
                  <a:pt x="143256" y="70866"/>
                </a:lnTo>
                <a:lnTo>
                  <a:pt x="143256" y="214122"/>
                </a:lnTo>
                <a:lnTo>
                  <a:pt x="285750" y="21412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711572" y="3819144"/>
            <a:ext cx="174625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25" dirty="0">
                <a:latin typeface="宋体" panose="02010600030101010101" pitchFamily="2" charset="-122"/>
                <a:cs typeface="宋体" panose="02010600030101010101" pitchFamily="2" charset="-122"/>
              </a:rPr>
              <a:t>在HR协助下填写评价表，  准备人才盘点会议的资料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67939" y="4174490"/>
            <a:ext cx="12471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个人发展计划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493138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3451" y="1028700"/>
            <a:ext cx="124777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实施步骤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0589" y="1921001"/>
            <a:ext cx="2072005" cy="857250"/>
          </a:xfrm>
          <a:custGeom>
            <a:avLst/>
            <a:gdLst/>
            <a:ahLst/>
            <a:cxnLst/>
            <a:rect l="l" t="t" r="r" b="b"/>
            <a:pathLst>
              <a:path w="2072005" h="857250">
                <a:moveTo>
                  <a:pt x="2071877" y="428243"/>
                </a:moveTo>
                <a:lnTo>
                  <a:pt x="1554480" y="0"/>
                </a:lnTo>
                <a:lnTo>
                  <a:pt x="0" y="0"/>
                </a:lnTo>
                <a:lnTo>
                  <a:pt x="0" y="857250"/>
                </a:lnTo>
                <a:lnTo>
                  <a:pt x="1554480" y="857249"/>
                </a:lnTo>
                <a:lnTo>
                  <a:pt x="2071877" y="428243"/>
                </a:lnTo>
                <a:close/>
              </a:path>
            </a:pathLst>
          </a:custGeom>
          <a:solidFill>
            <a:srgbClr val="FDE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8397" y="1908048"/>
            <a:ext cx="2104390" cy="883285"/>
          </a:xfrm>
          <a:custGeom>
            <a:avLst/>
            <a:gdLst/>
            <a:ahLst/>
            <a:cxnLst/>
            <a:rect l="l" t="t" r="r" b="b"/>
            <a:pathLst>
              <a:path w="2104390" h="883285">
                <a:moveTo>
                  <a:pt x="2103882" y="441197"/>
                </a:moveTo>
                <a:lnTo>
                  <a:pt x="1571244" y="0"/>
                </a:lnTo>
                <a:lnTo>
                  <a:pt x="0" y="0"/>
                </a:lnTo>
                <a:lnTo>
                  <a:pt x="0" y="883158"/>
                </a:lnTo>
                <a:lnTo>
                  <a:pt x="12191" y="883158"/>
                </a:lnTo>
                <a:lnTo>
                  <a:pt x="12192" y="25908"/>
                </a:lnTo>
                <a:lnTo>
                  <a:pt x="25146" y="12953"/>
                </a:lnTo>
                <a:lnTo>
                  <a:pt x="25146" y="25908"/>
                </a:lnTo>
                <a:lnTo>
                  <a:pt x="1558290" y="25907"/>
                </a:lnTo>
                <a:lnTo>
                  <a:pt x="1558290" y="22859"/>
                </a:lnTo>
                <a:lnTo>
                  <a:pt x="1566672" y="25907"/>
                </a:lnTo>
                <a:lnTo>
                  <a:pt x="1566672" y="29787"/>
                </a:lnTo>
                <a:lnTo>
                  <a:pt x="2064925" y="441578"/>
                </a:lnTo>
                <a:lnTo>
                  <a:pt x="2076450" y="432053"/>
                </a:lnTo>
                <a:lnTo>
                  <a:pt x="2076450" y="463959"/>
                </a:lnTo>
                <a:lnTo>
                  <a:pt x="2103882" y="441197"/>
                </a:lnTo>
                <a:close/>
              </a:path>
              <a:path w="2104390" h="883285">
                <a:moveTo>
                  <a:pt x="25146" y="25908"/>
                </a:moveTo>
                <a:lnTo>
                  <a:pt x="25146" y="12953"/>
                </a:lnTo>
                <a:lnTo>
                  <a:pt x="12192" y="25908"/>
                </a:lnTo>
                <a:lnTo>
                  <a:pt x="25146" y="25908"/>
                </a:lnTo>
                <a:close/>
              </a:path>
              <a:path w="2104390" h="883285">
                <a:moveTo>
                  <a:pt x="25146" y="857250"/>
                </a:moveTo>
                <a:lnTo>
                  <a:pt x="25146" y="25908"/>
                </a:lnTo>
                <a:lnTo>
                  <a:pt x="12192" y="25908"/>
                </a:lnTo>
                <a:lnTo>
                  <a:pt x="12192" y="857250"/>
                </a:lnTo>
                <a:lnTo>
                  <a:pt x="25146" y="857250"/>
                </a:lnTo>
                <a:close/>
              </a:path>
              <a:path w="2104390" h="883285">
                <a:moveTo>
                  <a:pt x="1561977" y="857250"/>
                </a:moveTo>
                <a:lnTo>
                  <a:pt x="12192" y="857250"/>
                </a:lnTo>
                <a:lnTo>
                  <a:pt x="25146" y="870204"/>
                </a:lnTo>
                <a:lnTo>
                  <a:pt x="25146" y="883158"/>
                </a:lnTo>
                <a:lnTo>
                  <a:pt x="1558290" y="883157"/>
                </a:lnTo>
                <a:lnTo>
                  <a:pt x="1558290" y="860297"/>
                </a:lnTo>
                <a:lnTo>
                  <a:pt x="1561977" y="857250"/>
                </a:lnTo>
                <a:close/>
              </a:path>
              <a:path w="2104390" h="883285">
                <a:moveTo>
                  <a:pt x="25146" y="883158"/>
                </a:moveTo>
                <a:lnTo>
                  <a:pt x="25146" y="870204"/>
                </a:lnTo>
                <a:lnTo>
                  <a:pt x="12192" y="857250"/>
                </a:lnTo>
                <a:lnTo>
                  <a:pt x="12191" y="883158"/>
                </a:lnTo>
                <a:lnTo>
                  <a:pt x="25146" y="883158"/>
                </a:lnTo>
                <a:close/>
              </a:path>
              <a:path w="2104390" h="883285">
                <a:moveTo>
                  <a:pt x="1566672" y="25907"/>
                </a:moveTo>
                <a:lnTo>
                  <a:pt x="1558290" y="22859"/>
                </a:lnTo>
                <a:lnTo>
                  <a:pt x="1561977" y="25907"/>
                </a:lnTo>
                <a:lnTo>
                  <a:pt x="1566672" y="25907"/>
                </a:lnTo>
                <a:close/>
              </a:path>
              <a:path w="2104390" h="883285">
                <a:moveTo>
                  <a:pt x="1561977" y="25907"/>
                </a:moveTo>
                <a:lnTo>
                  <a:pt x="1558290" y="22859"/>
                </a:lnTo>
                <a:lnTo>
                  <a:pt x="1558290" y="25907"/>
                </a:lnTo>
                <a:lnTo>
                  <a:pt x="1561977" y="25907"/>
                </a:lnTo>
                <a:close/>
              </a:path>
              <a:path w="2104390" h="883285">
                <a:moveTo>
                  <a:pt x="1566672" y="857249"/>
                </a:moveTo>
                <a:lnTo>
                  <a:pt x="1561977" y="857250"/>
                </a:lnTo>
                <a:lnTo>
                  <a:pt x="1558290" y="860297"/>
                </a:lnTo>
                <a:lnTo>
                  <a:pt x="1566672" y="857249"/>
                </a:lnTo>
                <a:close/>
              </a:path>
              <a:path w="2104390" h="883285">
                <a:moveTo>
                  <a:pt x="1566672" y="883157"/>
                </a:moveTo>
                <a:lnTo>
                  <a:pt x="1566672" y="857249"/>
                </a:lnTo>
                <a:lnTo>
                  <a:pt x="1558290" y="860297"/>
                </a:lnTo>
                <a:lnTo>
                  <a:pt x="1558290" y="883157"/>
                </a:lnTo>
                <a:lnTo>
                  <a:pt x="1566672" y="883157"/>
                </a:lnTo>
                <a:close/>
              </a:path>
              <a:path w="2104390" h="883285">
                <a:moveTo>
                  <a:pt x="1566672" y="29787"/>
                </a:moveTo>
                <a:lnTo>
                  <a:pt x="1566672" y="25907"/>
                </a:lnTo>
                <a:lnTo>
                  <a:pt x="1561977" y="25907"/>
                </a:lnTo>
                <a:lnTo>
                  <a:pt x="1566672" y="29787"/>
                </a:lnTo>
                <a:close/>
              </a:path>
              <a:path w="2104390" h="883285">
                <a:moveTo>
                  <a:pt x="2076450" y="463959"/>
                </a:moveTo>
                <a:lnTo>
                  <a:pt x="2076450" y="451103"/>
                </a:lnTo>
                <a:lnTo>
                  <a:pt x="2064925" y="441578"/>
                </a:lnTo>
                <a:lnTo>
                  <a:pt x="1561977" y="857250"/>
                </a:lnTo>
                <a:lnTo>
                  <a:pt x="1566672" y="857249"/>
                </a:lnTo>
                <a:lnTo>
                  <a:pt x="1566672" y="883157"/>
                </a:lnTo>
                <a:lnTo>
                  <a:pt x="1571244" y="883157"/>
                </a:lnTo>
                <a:lnTo>
                  <a:pt x="2076450" y="463959"/>
                </a:lnTo>
                <a:close/>
              </a:path>
              <a:path w="2104390" h="883285">
                <a:moveTo>
                  <a:pt x="2076450" y="451103"/>
                </a:moveTo>
                <a:lnTo>
                  <a:pt x="2076450" y="432053"/>
                </a:lnTo>
                <a:lnTo>
                  <a:pt x="2064925" y="441578"/>
                </a:lnTo>
                <a:lnTo>
                  <a:pt x="2076450" y="451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50753" y="2218944"/>
            <a:ext cx="163258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网上领导力测评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5723" y="1921001"/>
            <a:ext cx="1857375" cy="714375"/>
          </a:xfrm>
          <a:custGeom>
            <a:avLst/>
            <a:gdLst/>
            <a:ahLst/>
            <a:cxnLst/>
            <a:rect l="l" t="t" r="r" b="b"/>
            <a:pathLst>
              <a:path w="1857375" h="714375">
                <a:moveTo>
                  <a:pt x="1856994" y="357377"/>
                </a:moveTo>
                <a:lnTo>
                  <a:pt x="1500378" y="0"/>
                </a:lnTo>
                <a:lnTo>
                  <a:pt x="0" y="0"/>
                </a:lnTo>
                <a:lnTo>
                  <a:pt x="356616" y="357378"/>
                </a:lnTo>
                <a:lnTo>
                  <a:pt x="356615" y="713994"/>
                </a:lnTo>
                <a:lnTo>
                  <a:pt x="1500378" y="713993"/>
                </a:lnTo>
                <a:lnTo>
                  <a:pt x="1856994" y="357377"/>
                </a:lnTo>
                <a:close/>
              </a:path>
              <a:path w="1857375" h="714375">
                <a:moveTo>
                  <a:pt x="356615" y="713994"/>
                </a:moveTo>
                <a:lnTo>
                  <a:pt x="356616" y="357378"/>
                </a:lnTo>
                <a:lnTo>
                  <a:pt x="0" y="713994"/>
                </a:lnTo>
                <a:lnTo>
                  <a:pt x="356615" y="71399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4481" y="1908048"/>
            <a:ext cx="1906905" cy="740410"/>
          </a:xfrm>
          <a:custGeom>
            <a:avLst/>
            <a:gdLst/>
            <a:ahLst/>
            <a:cxnLst/>
            <a:rect l="l" t="t" r="r" b="b"/>
            <a:pathLst>
              <a:path w="1906904" h="740410">
                <a:moveTo>
                  <a:pt x="1906524" y="370331"/>
                </a:moveTo>
                <a:lnTo>
                  <a:pt x="1536954" y="0"/>
                </a:lnTo>
                <a:lnTo>
                  <a:pt x="0" y="0"/>
                </a:lnTo>
                <a:lnTo>
                  <a:pt x="31242" y="31304"/>
                </a:lnTo>
                <a:lnTo>
                  <a:pt x="31242" y="25908"/>
                </a:lnTo>
                <a:lnTo>
                  <a:pt x="40386" y="3809"/>
                </a:lnTo>
                <a:lnTo>
                  <a:pt x="62438" y="25907"/>
                </a:lnTo>
                <a:lnTo>
                  <a:pt x="1522476" y="25907"/>
                </a:lnTo>
                <a:lnTo>
                  <a:pt x="1522476" y="22097"/>
                </a:lnTo>
                <a:lnTo>
                  <a:pt x="1531620" y="25907"/>
                </a:lnTo>
                <a:lnTo>
                  <a:pt x="1531620" y="31261"/>
                </a:lnTo>
                <a:lnTo>
                  <a:pt x="1869967" y="370331"/>
                </a:lnTo>
                <a:lnTo>
                  <a:pt x="1879092" y="361187"/>
                </a:lnTo>
                <a:lnTo>
                  <a:pt x="1879092" y="397763"/>
                </a:lnTo>
                <a:lnTo>
                  <a:pt x="1906524" y="370331"/>
                </a:lnTo>
                <a:close/>
              </a:path>
              <a:path w="1906904" h="740410">
                <a:moveTo>
                  <a:pt x="378714" y="397764"/>
                </a:moveTo>
                <a:lnTo>
                  <a:pt x="378714" y="379475"/>
                </a:lnTo>
                <a:lnTo>
                  <a:pt x="369579" y="370322"/>
                </a:lnTo>
                <a:lnTo>
                  <a:pt x="0" y="739902"/>
                </a:lnTo>
                <a:lnTo>
                  <a:pt x="31241" y="739902"/>
                </a:lnTo>
                <a:lnTo>
                  <a:pt x="31242" y="714756"/>
                </a:lnTo>
                <a:lnTo>
                  <a:pt x="61722" y="714756"/>
                </a:lnTo>
                <a:lnTo>
                  <a:pt x="378714" y="397764"/>
                </a:lnTo>
                <a:close/>
              </a:path>
              <a:path w="1906904" h="740410">
                <a:moveTo>
                  <a:pt x="62438" y="25907"/>
                </a:moveTo>
                <a:lnTo>
                  <a:pt x="40386" y="3809"/>
                </a:lnTo>
                <a:lnTo>
                  <a:pt x="31242" y="25908"/>
                </a:lnTo>
                <a:lnTo>
                  <a:pt x="62438" y="25907"/>
                </a:lnTo>
                <a:close/>
              </a:path>
              <a:path w="1906904" h="740410">
                <a:moveTo>
                  <a:pt x="406146" y="370331"/>
                </a:moveTo>
                <a:lnTo>
                  <a:pt x="62438" y="25907"/>
                </a:lnTo>
                <a:lnTo>
                  <a:pt x="31242" y="25908"/>
                </a:lnTo>
                <a:lnTo>
                  <a:pt x="31242" y="31304"/>
                </a:lnTo>
                <a:lnTo>
                  <a:pt x="369579" y="370322"/>
                </a:lnTo>
                <a:lnTo>
                  <a:pt x="378714" y="361188"/>
                </a:lnTo>
                <a:lnTo>
                  <a:pt x="378714" y="397764"/>
                </a:lnTo>
                <a:lnTo>
                  <a:pt x="406146" y="370331"/>
                </a:lnTo>
                <a:close/>
              </a:path>
              <a:path w="1906904" h="740410">
                <a:moveTo>
                  <a:pt x="61722" y="714756"/>
                </a:moveTo>
                <a:lnTo>
                  <a:pt x="31242" y="714756"/>
                </a:lnTo>
                <a:lnTo>
                  <a:pt x="40386" y="736092"/>
                </a:lnTo>
                <a:lnTo>
                  <a:pt x="61722" y="714756"/>
                </a:lnTo>
                <a:close/>
              </a:path>
              <a:path w="1906904" h="740410">
                <a:moveTo>
                  <a:pt x="1526277" y="714755"/>
                </a:moveTo>
                <a:lnTo>
                  <a:pt x="61722" y="714756"/>
                </a:lnTo>
                <a:lnTo>
                  <a:pt x="40386" y="736092"/>
                </a:lnTo>
                <a:lnTo>
                  <a:pt x="31242" y="714756"/>
                </a:lnTo>
                <a:lnTo>
                  <a:pt x="31241" y="739902"/>
                </a:lnTo>
                <a:lnTo>
                  <a:pt x="1522476" y="739901"/>
                </a:lnTo>
                <a:lnTo>
                  <a:pt x="1522476" y="718565"/>
                </a:lnTo>
                <a:lnTo>
                  <a:pt x="1526277" y="714755"/>
                </a:lnTo>
                <a:close/>
              </a:path>
              <a:path w="1906904" h="740410">
                <a:moveTo>
                  <a:pt x="378714" y="379475"/>
                </a:moveTo>
                <a:lnTo>
                  <a:pt x="378714" y="361188"/>
                </a:lnTo>
                <a:lnTo>
                  <a:pt x="369579" y="370322"/>
                </a:lnTo>
                <a:lnTo>
                  <a:pt x="378714" y="379475"/>
                </a:lnTo>
                <a:close/>
              </a:path>
              <a:path w="1906904" h="740410">
                <a:moveTo>
                  <a:pt x="1531620" y="25907"/>
                </a:moveTo>
                <a:lnTo>
                  <a:pt x="1522476" y="22097"/>
                </a:lnTo>
                <a:lnTo>
                  <a:pt x="1526277" y="25907"/>
                </a:lnTo>
                <a:lnTo>
                  <a:pt x="1531620" y="25907"/>
                </a:lnTo>
                <a:close/>
              </a:path>
              <a:path w="1906904" h="740410">
                <a:moveTo>
                  <a:pt x="1526277" y="25907"/>
                </a:moveTo>
                <a:lnTo>
                  <a:pt x="1522476" y="22097"/>
                </a:lnTo>
                <a:lnTo>
                  <a:pt x="1522476" y="25907"/>
                </a:lnTo>
                <a:lnTo>
                  <a:pt x="1526277" y="25907"/>
                </a:lnTo>
                <a:close/>
              </a:path>
              <a:path w="1906904" h="740410">
                <a:moveTo>
                  <a:pt x="1531620" y="714755"/>
                </a:moveTo>
                <a:lnTo>
                  <a:pt x="1526277" y="714755"/>
                </a:lnTo>
                <a:lnTo>
                  <a:pt x="1522476" y="718565"/>
                </a:lnTo>
                <a:lnTo>
                  <a:pt x="1531620" y="714755"/>
                </a:lnTo>
                <a:close/>
              </a:path>
              <a:path w="1906904" h="740410">
                <a:moveTo>
                  <a:pt x="1531620" y="739901"/>
                </a:moveTo>
                <a:lnTo>
                  <a:pt x="1531620" y="714755"/>
                </a:lnTo>
                <a:lnTo>
                  <a:pt x="1522476" y="718565"/>
                </a:lnTo>
                <a:lnTo>
                  <a:pt x="1522476" y="739901"/>
                </a:lnTo>
                <a:lnTo>
                  <a:pt x="1531620" y="739901"/>
                </a:lnTo>
                <a:close/>
              </a:path>
              <a:path w="1906904" h="740410">
                <a:moveTo>
                  <a:pt x="1531620" y="31261"/>
                </a:moveTo>
                <a:lnTo>
                  <a:pt x="1531620" y="25907"/>
                </a:lnTo>
                <a:lnTo>
                  <a:pt x="1526277" y="25907"/>
                </a:lnTo>
                <a:lnTo>
                  <a:pt x="1531620" y="31261"/>
                </a:lnTo>
                <a:close/>
              </a:path>
              <a:path w="1906904" h="740410">
                <a:moveTo>
                  <a:pt x="1879092" y="397763"/>
                </a:moveTo>
                <a:lnTo>
                  <a:pt x="1879092" y="379475"/>
                </a:lnTo>
                <a:lnTo>
                  <a:pt x="1869967" y="370331"/>
                </a:lnTo>
                <a:lnTo>
                  <a:pt x="1526277" y="714755"/>
                </a:lnTo>
                <a:lnTo>
                  <a:pt x="1531620" y="714755"/>
                </a:lnTo>
                <a:lnTo>
                  <a:pt x="1531620" y="739901"/>
                </a:lnTo>
                <a:lnTo>
                  <a:pt x="1536954" y="739901"/>
                </a:lnTo>
                <a:lnTo>
                  <a:pt x="1879092" y="397763"/>
                </a:lnTo>
                <a:close/>
              </a:path>
              <a:path w="1906904" h="740410">
                <a:moveTo>
                  <a:pt x="1879092" y="379475"/>
                </a:moveTo>
                <a:lnTo>
                  <a:pt x="1879092" y="361187"/>
                </a:lnTo>
                <a:lnTo>
                  <a:pt x="1869967" y="370331"/>
                </a:lnTo>
                <a:lnTo>
                  <a:pt x="1879092" y="379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32403" y="2147315"/>
            <a:ext cx="94297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上级评价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5973" y="1921001"/>
            <a:ext cx="2000250" cy="714375"/>
          </a:xfrm>
          <a:custGeom>
            <a:avLst/>
            <a:gdLst/>
            <a:ahLst/>
            <a:cxnLst/>
            <a:rect l="l" t="t" r="r" b="b"/>
            <a:pathLst>
              <a:path w="2000250" h="714375">
                <a:moveTo>
                  <a:pt x="2000250" y="357377"/>
                </a:moveTo>
                <a:lnTo>
                  <a:pt x="1642872" y="0"/>
                </a:lnTo>
                <a:lnTo>
                  <a:pt x="0" y="0"/>
                </a:lnTo>
                <a:lnTo>
                  <a:pt x="356616" y="357378"/>
                </a:lnTo>
                <a:lnTo>
                  <a:pt x="356616" y="713994"/>
                </a:lnTo>
                <a:lnTo>
                  <a:pt x="1642872" y="713993"/>
                </a:lnTo>
                <a:lnTo>
                  <a:pt x="2000250" y="357377"/>
                </a:lnTo>
                <a:close/>
              </a:path>
              <a:path w="2000250" h="714375">
                <a:moveTo>
                  <a:pt x="356616" y="713994"/>
                </a:moveTo>
                <a:lnTo>
                  <a:pt x="356616" y="357378"/>
                </a:lnTo>
                <a:lnTo>
                  <a:pt x="0" y="713994"/>
                </a:lnTo>
                <a:lnTo>
                  <a:pt x="356616" y="713994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44731" y="1908048"/>
            <a:ext cx="2049145" cy="740410"/>
          </a:xfrm>
          <a:custGeom>
            <a:avLst/>
            <a:gdLst/>
            <a:ahLst/>
            <a:cxnLst/>
            <a:rect l="l" t="t" r="r" b="b"/>
            <a:pathLst>
              <a:path w="2049145" h="740410">
                <a:moveTo>
                  <a:pt x="2049018" y="370331"/>
                </a:moveTo>
                <a:lnTo>
                  <a:pt x="1679448" y="0"/>
                </a:lnTo>
                <a:lnTo>
                  <a:pt x="0" y="0"/>
                </a:lnTo>
                <a:lnTo>
                  <a:pt x="31242" y="31242"/>
                </a:lnTo>
                <a:lnTo>
                  <a:pt x="31242" y="25908"/>
                </a:lnTo>
                <a:lnTo>
                  <a:pt x="40386" y="3809"/>
                </a:lnTo>
                <a:lnTo>
                  <a:pt x="62438" y="25907"/>
                </a:lnTo>
                <a:lnTo>
                  <a:pt x="1664970" y="25907"/>
                </a:lnTo>
                <a:lnTo>
                  <a:pt x="1664970" y="22097"/>
                </a:lnTo>
                <a:lnTo>
                  <a:pt x="1674114" y="25907"/>
                </a:lnTo>
                <a:lnTo>
                  <a:pt x="1674114" y="31241"/>
                </a:lnTo>
                <a:lnTo>
                  <a:pt x="2013204" y="370331"/>
                </a:lnTo>
                <a:lnTo>
                  <a:pt x="2022348" y="361187"/>
                </a:lnTo>
                <a:lnTo>
                  <a:pt x="2022348" y="397001"/>
                </a:lnTo>
                <a:lnTo>
                  <a:pt x="2049018" y="370331"/>
                </a:lnTo>
                <a:close/>
              </a:path>
              <a:path w="2049145" h="740410">
                <a:moveTo>
                  <a:pt x="379476" y="397002"/>
                </a:moveTo>
                <a:lnTo>
                  <a:pt x="379476" y="379475"/>
                </a:lnTo>
                <a:lnTo>
                  <a:pt x="370322" y="370322"/>
                </a:lnTo>
                <a:lnTo>
                  <a:pt x="0" y="739902"/>
                </a:lnTo>
                <a:lnTo>
                  <a:pt x="31242" y="739902"/>
                </a:lnTo>
                <a:lnTo>
                  <a:pt x="31242" y="714756"/>
                </a:lnTo>
                <a:lnTo>
                  <a:pt x="61722" y="714756"/>
                </a:lnTo>
                <a:lnTo>
                  <a:pt x="379476" y="397002"/>
                </a:lnTo>
                <a:close/>
              </a:path>
              <a:path w="2049145" h="740410">
                <a:moveTo>
                  <a:pt x="62438" y="25907"/>
                </a:moveTo>
                <a:lnTo>
                  <a:pt x="40386" y="3809"/>
                </a:lnTo>
                <a:lnTo>
                  <a:pt x="31242" y="25908"/>
                </a:lnTo>
                <a:lnTo>
                  <a:pt x="62438" y="25907"/>
                </a:lnTo>
                <a:close/>
              </a:path>
              <a:path w="2049145" h="740410">
                <a:moveTo>
                  <a:pt x="406146" y="370331"/>
                </a:moveTo>
                <a:lnTo>
                  <a:pt x="62438" y="25907"/>
                </a:lnTo>
                <a:lnTo>
                  <a:pt x="31242" y="25908"/>
                </a:lnTo>
                <a:lnTo>
                  <a:pt x="31242" y="31242"/>
                </a:lnTo>
                <a:lnTo>
                  <a:pt x="370322" y="370322"/>
                </a:lnTo>
                <a:lnTo>
                  <a:pt x="379476" y="361188"/>
                </a:lnTo>
                <a:lnTo>
                  <a:pt x="379476" y="397002"/>
                </a:lnTo>
                <a:lnTo>
                  <a:pt x="406146" y="370331"/>
                </a:lnTo>
                <a:close/>
              </a:path>
              <a:path w="2049145" h="740410">
                <a:moveTo>
                  <a:pt x="61722" y="714756"/>
                </a:moveTo>
                <a:lnTo>
                  <a:pt x="31242" y="714756"/>
                </a:lnTo>
                <a:lnTo>
                  <a:pt x="40386" y="736092"/>
                </a:lnTo>
                <a:lnTo>
                  <a:pt x="61722" y="714756"/>
                </a:lnTo>
                <a:close/>
              </a:path>
              <a:path w="2049145" h="740410">
                <a:moveTo>
                  <a:pt x="1668780" y="714755"/>
                </a:moveTo>
                <a:lnTo>
                  <a:pt x="61722" y="714756"/>
                </a:lnTo>
                <a:lnTo>
                  <a:pt x="40386" y="736092"/>
                </a:lnTo>
                <a:lnTo>
                  <a:pt x="31242" y="714756"/>
                </a:lnTo>
                <a:lnTo>
                  <a:pt x="31242" y="739902"/>
                </a:lnTo>
                <a:lnTo>
                  <a:pt x="1664970" y="739901"/>
                </a:lnTo>
                <a:lnTo>
                  <a:pt x="1664970" y="718565"/>
                </a:lnTo>
                <a:lnTo>
                  <a:pt x="1668780" y="714755"/>
                </a:lnTo>
                <a:close/>
              </a:path>
              <a:path w="2049145" h="740410">
                <a:moveTo>
                  <a:pt x="379476" y="379475"/>
                </a:moveTo>
                <a:lnTo>
                  <a:pt x="379476" y="361188"/>
                </a:lnTo>
                <a:lnTo>
                  <a:pt x="370322" y="370322"/>
                </a:lnTo>
                <a:lnTo>
                  <a:pt x="379476" y="379475"/>
                </a:lnTo>
                <a:close/>
              </a:path>
              <a:path w="2049145" h="740410">
                <a:moveTo>
                  <a:pt x="1674114" y="25907"/>
                </a:moveTo>
                <a:lnTo>
                  <a:pt x="1664970" y="22097"/>
                </a:lnTo>
                <a:lnTo>
                  <a:pt x="1668779" y="25907"/>
                </a:lnTo>
                <a:lnTo>
                  <a:pt x="1674114" y="25907"/>
                </a:lnTo>
                <a:close/>
              </a:path>
              <a:path w="2049145" h="740410">
                <a:moveTo>
                  <a:pt x="1668779" y="25907"/>
                </a:moveTo>
                <a:lnTo>
                  <a:pt x="1664970" y="22097"/>
                </a:lnTo>
                <a:lnTo>
                  <a:pt x="1664970" y="25907"/>
                </a:lnTo>
                <a:lnTo>
                  <a:pt x="1668779" y="25907"/>
                </a:lnTo>
                <a:close/>
              </a:path>
              <a:path w="2049145" h="740410">
                <a:moveTo>
                  <a:pt x="1674114" y="714755"/>
                </a:moveTo>
                <a:lnTo>
                  <a:pt x="1668780" y="714755"/>
                </a:lnTo>
                <a:lnTo>
                  <a:pt x="1664970" y="718565"/>
                </a:lnTo>
                <a:lnTo>
                  <a:pt x="1674114" y="714755"/>
                </a:lnTo>
                <a:close/>
              </a:path>
              <a:path w="2049145" h="740410">
                <a:moveTo>
                  <a:pt x="1674114" y="739901"/>
                </a:moveTo>
                <a:lnTo>
                  <a:pt x="1674114" y="714755"/>
                </a:lnTo>
                <a:lnTo>
                  <a:pt x="1664970" y="718565"/>
                </a:lnTo>
                <a:lnTo>
                  <a:pt x="1664970" y="739901"/>
                </a:lnTo>
                <a:lnTo>
                  <a:pt x="1674114" y="739901"/>
                </a:lnTo>
                <a:close/>
              </a:path>
              <a:path w="2049145" h="740410">
                <a:moveTo>
                  <a:pt x="1674114" y="31241"/>
                </a:moveTo>
                <a:lnTo>
                  <a:pt x="1674114" y="25907"/>
                </a:lnTo>
                <a:lnTo>
                  <a:pt x="1668779" y="25907"/>
                </a:lnTo>
                <a:lnTo>
                  <a:pt x="1674114" y="31241"/>
                </a:lnTo>
                <a:close/>
              </a:path>
              <a:path w="2049145" h="740410">
                <a:moveTo>
                  <a:pt x="2022348" y="397001"/>
                </a:moveTo>
                <a:lnTo>
                  <a:pt x="2022348" y="379475"/>
                </a:lnTo>
                <a:lnTo>
                  <a:pt x="2013204" y="370331"/>
                </a:lnTo>
                <a:lnTo>
                  <a:pt x="1668780" y="714755"/>
                </a:lnTo>
                <a:lnTo>
                  <a:pt x="1674114" y="714755"/>
                </a:lnTo>
                <a:lnTo>
                  <a:pt x="1674114" y="739901"/>
                </a:lnTo>
                <a:lnTo>
                  <a:pt x="1679448" y="739901"/>
                </a:lnTo>
                <a:lnTo>
                  <a:pt x="2022348" y="397001"/>
                </a:lnTo>
                <a:close/>
              </a:path>
              <a:path w="2049145" h="740410">
                <a:moveTo>
                  <a:pt x="2022348" y="379475"/>
                </a:moveTo>
                <a:lnTo>
                  <a:pt x="2022348" y="361187"/>
                </a:lnTo>
                <a:lnTo>
                  <a:pt x="2013204" y="370331"/>
                </a:lnTo>
                <a:lnTo>
                  <a:pt x="2022348" y="379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04280" y="2147315"/>
            <a:ext cx="94297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人才盘点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0345" y="1921001"/>
            <a:ext cx="1929130" cy="714375"/>
          </a:xfrm>
          <a:custGeom>
            <a:avLst/>
            <a:gdLst/>
            <a:ahLst/>
            <a:cxnLst/>
            <a:rect l="l" t="t" r="r" b="b"/>
            <a:pathLst>
              <a:path w="1929129" h="714375">
                <a:moveTo>
                  <a:pt x="1928622" y="357377"/>
                </a:moveTo>
                <a:lnTo>
                  <a:pt x="1572006" y="0"/>
                </a:lnTo>
                <a:lnTo>
                  <a:pt x="0" y="0"/>
                </a:lnTo>
                <a:lnTo>
                  <a:pt x="356616" y="357378"/>
                </a:lnTo>
                <a:lnTo>
                  <a:pt x="356615" y="713994"/>
                </a:lnTo>
                <a:lnTo>
                  <a:pt x="1572006" y="713993"/>
                </a:lnTo>
                <a:lnTo>
                  <a:pt x="1928622" y="357377"/>
                </a:lnTo>
                <a:close/>
              </a:path>
              <a:path w="1929129" h="714375">
                <a:moveTo>
                  <a:pt x="356615" y="713994"/>
                </a:moveTo>
                <a:lnTo>
                  <a:pt x="356616" y="357378"/>
                </a:lnTo>
                <a:lnTo>
                  <a:pt x="0" y="713994"/>
                </a:lnTo>
                <a:lnTo>
                  <a:pt x="356615" y="713994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59865" y="1908048"/>
            <a:ext cx="1977389" cy="740410"/>
          </a:xfrm>
          <a:custGeom>
            <a:avLst/>
            <a:gdLst/>
            <a:ahLst/>
            <a:cxnLst/>
            <a:rect l="l" t="t" r="r" b="b"/>
            <a:pathLst>
              <a:path w="1977390" h="740410">
                <a:moveTo>
                  <a:pt x="1977389" y="370331"/>
                </a:moveTo>
                <a:lnTo>
                  <a:pt x="1607820" y="0"/>
                </a:lnTo>
                <a:lnTo>
                  <a:pt x="0" y="0"/>
                </a:lnTo>
                <a:lnTo>
                  <a:pt x="30479" y="30541"/>
                </a:lnTo>
                <a:lnTo>
                  <a:pt x="30480" y="25908"/>
                </a:lnTo>
                <a:lnTo>
                  <a:pt x="39624" y="3809"/>
                </a:lnTo>
                <a:lnTo>
                  <a:pt x="61676" y="25907"/>
                </a:lnTo>
                <a:lnTo>
                  <a:pt x="1593342" y="25907"/>
                </a:lnTo>
                <a:lnTo>
                  <a:pt x="1593342" y="22097"/>
                </a:lnTo>
                <a:lnTo>
                  <a:pt x="1602486" y="25907"/>
                </a:lnTo>
                <a:lnTo>
                  <a:pt x="1602486" y="31261"/>
                </a:lnTo>
                <a:lnTo>
                  <a:pt x="1940833" y="370331"/>
                </a:lnTo>
                <a:lnTo>
                  <a:pt x="1949958" y="361187"/>
                </a:lnTo>
                <a:lnTo>
                  <a:pt x="1949958" y="397763"/>
                </a:lnTo>
                <a:lnTo>
                  <a:pt x="1977389" y="370331"/>
                </a:lnTo>
                <a:close/>
              </a:path>
              <a:path w="1977390" h="740410">
                <a:moveTo>
                  <a:pt x="378714" y="397002"/>
                </a:moveTo>
                <a:lnTo>
                  <a:pt x="378714" y="379475"/>
                </a:lnTo>
                <a:lnTo>
                  <a:pt x="369579" y="370322"/>
                </a:lnTo>
                <a:lnTo>
                  <a:pt x="0" y="739902"/>
                </a:lnTo>
                <a:lnTo>
                  <a:pt x="30480" y="739902"/>
                </a:lnTo>
                <a:lnTo>
                  <a:pt x="30480" y="714756"/>
                </a:lnTo>
                <a:lnTo>
                  <a:pt x="60960" y="714756"/>
                </a:lnTo>
                <a:lnTo>
                  <a:pt x="378714" y="397002"/>
                </a:lnTo>
                <a:close/>
              </a:path>
              <a:path w="1977390" h="740410">
                <a:moveTo>
                  <a:pt x="61676" y="25907"/>
                </a:moveTo>
                <a:lnTo>
                  <a:pt x="39624" y="3809"/>
                </a:lnTo>
                <a:lnTo>
                  <a:pt x="30480" y="25908"/>
                </a:lnTo>
                <a:lnTo>
                  <a:pt x="61676" y="25907"/>
                </a:lnTo>
                <a:close/>
              </a:path>
              <a:path w="1977390" h="740410">
                <a:moveTo>
                  <a:pt x="405384" y="370331"/>
                </a:moveTo>
                <a:lnTo>
                  <a:pt x="61676" y="25907"/>
                </a:lnTo>
                <a:lnTo>
                  <a:pt x="30480" y="25908"/>
                </a:lnTo>
                <a:lnTo>
                  <a:pt x="30479" y="30541"/>
                </a:lnTo>
                <a:lnTo>
                  <a:pt x="369579" y="370322"/>
                </a:lnTo>
                <a:lnTo>
                  <a:pt x="378714" y="361188"/>
                </a:lnTo>
                <a:lnTo>
                  <a:pt x="378714" y="397002"/>
                </a:lnTo>
                <a:lnTo>
                  <a:pt x="405384" y="370331"/>
                </a:lnTo>
                <a:close/>
              </a:path>
              <a:path w="1977390" h="740410">
                <a:moveTo>
                  <a:pt x="60960" y="714756"/>
                </a:moveTo>
                <a:lnTo>
                  <a:pt x="30480" y="714756"/>
                </a:lnTo>
                <a:lnTo>
                  <a:pt x="39624" y="736092"/>
                </a:lnTo>
                <a:lnTo>
                  <a:pt x="60960" y="714756"/>
                </a:lnTo>
                <a:close/>
              </a:path>
              <a:path w="1977390" h="740410">
                <a:moveTo>
                  <a:pt x="1597143" y="714756"/>
                </a:moveTo>
                <a:lnTo>
                  <a:pt x="60960" y="714756"/>
                </a:lnTo>
                <a:lnTo>
                  <a:pt x="39624" y="736092"/>
                </a:lnTo>
                <a:lnTo>
                  <a:pt x="30480" y="714756"/>
                </a:lnTo>
                <a:lnTo>
                  <a:pt x="30480" y="739902"/>
                </a:lnTo>
                <a:lnTo>
                  <a:pt x="1593342" y="739901"/>
                </a:lnTo>
                <a:lnTo>
                  <a:pt x="1593342" y="718565"/>
                </a:lnTo>
                <a:lnTo>
                  <a:pt x="1597143" y="714756"/>
                </a:lnTo>
                <a:close/>
              </a:path>
              <a:path w="1977390" h="740410">
                <a:moveTo>
                  <a:pt x="378714" y="379475"/>
                </a:moveTo>
                <a:lnTo>
                  <a:pt x="378714" y="361188"/>
                </a:lnTo>
                <a:lnTo>
                  <a:pt x="369579" y="370322"/>
                </a:lnTo>
                <a:lnTo>
                  <a:pt x="378714" y="379475"/>
                </a:lnTo>
                <a:close/>
              </a:path>
              <a:path w="1977390" h="740410">
                <a:moveTo>
                  <a:pt x="1602486" y="25907"/>
                </a:moveTo>
                <a:lnTo>
                  <a:pt x="1593342" y="22097"/>
                </a:lnTo>
                <a:lnTo>
                  <a:pt x="1597143" y="25907"/>
                </a:lnTo>
                <a:lnTo>
                  <a:pt x="1602486" y="25907"/>
                </a:lnTo>
                <a:close/>
              </a:path>
              <a:path w="1977390" h="740410">
                <a:moveTo>
                  <a:pt x="1597143" y="25907"/>
                </a:moveTo>
                <a:lnTo>
                  <a:pt x="1593342" y="22097"/>
                </a:lnTo>
                <a:lnTo>
                  <a:pt x="1593342" y="25907"/>
                </a:lnTo>
                <a:lnTo>
                  <a:pt x="1597143" y="25907"/>
                </a:lnTo>
                <a:close/>
              </a:path>
              <a:path w="1977390" h="740410">
                <a:moveTo>
                  <a:pt x="1602486" y="714755"/>
                </a:moveTo>
                <a:lnTo>
                  <a:pt x="1597143" y="714756"/>
                </a:lnTo>
                <a:lnTo>
                  <a:pt x="1593342" y="718565"/>
                </a:lnTo>
                <a:lnTo>
                  <a:pt x="1602486" y="714755"/>
                </a:lnTo>
                <a:close/>
              </a:path>
              <a:path w="1977390" h="740410">
                <a:moveTo>
                  <a:pt x="1602486" y="739901"/>
                </a:moveTo>
                <a:lnTo>
                  <a:pt x="1602486" y="714755"/>
                </a:lnTo>
                <a:lnTo>
                  <a:pt x="1593342" y="718565"/>
                </a:lnTo>
                <a:lnTo>
                  <a:pt x="1593342" y="739901"/>
                </a:lnTo>
                <a:lnTo>
                  <a:pt x="1602486" y="739901"/>
                </a:lnTo>
                <a:close/>
              </a:path>
              <a:path w="1977390" h="740410">
                <a:moveTo>
                  <a:pt x="1602486" y="31261"/>
                </a:moveTo>
                <a:lnTo>
                  <a:pt x="1602486" y="25907"/>
                </a:lnTo>
                <a:lnTo>
                  <a:pt x="1597143" y="25907"/>
                </a:lnTo>
                <a:lnTo>
                  <a:pt x="1602486" y="31261"/>
                </a:lnTo>
                <a:close/>
              </a:path>
              <a:path w="1977390" h="740410">
                <a:moveTo>
                  <a:pt x="1949958" y="397763"/>
                </a:moveTo>
                <a:lnTo>
                  <a:pt x="1949958" y="379475"/>
                </a:lnTo>
                <a:lnTo>
                  <a:pt x="1940833" y="370331"/>
                </a:lnTo>
                <a:lnTo>
                  <a:pt x="1597143" y="714756"/>
                </a:lnTo>
                <a:lnTo>
                  <a:pt x="1602486" y="714755"/>
                </a:lnTo>
                <a:lnTo>
                  <a:pt x="1602486" y="739901"/>
                </a:lnTo>
                <a:lnTo>
                  <a:pt x="1607820" y="739901"/>
                </a:lnTo>
                <a:lnTo>
                  <a:pt x="1949958" y="397763"/>
                </a:lnTo>
                <a:close/>
              </a:path>
              <a:path w="1977390" h="740410">
                <a:moveTo>
                  <a:pt x="1949958" y="379475"/>
                </a:moveTo>
                <a:lnTo>
                  <a:pt x="1949958" y="361187"/>
                </a:lnTo>
                <a:lnTo>
                  <a:pt x="1940833" y="370331"/>
                </a:lnTo>
                <a:lnTo>
                  <a:pt x="1949958" y="379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39201" y="1599425"/>
            <a:ext cx="3702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周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201" y="1599425"/>
            <a:ext cx="3702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周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7092" y="1599425"/>
            <a:ext cx="3702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周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54848" y="1463088"/>
            <a:ext cx="1071245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5080" indent="-128270">
              <a:lnSpc>
                <a:spcPct val="150000"/>
              </a:lnSpc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周期为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年  </a:t>
            </a: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实施人才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69570">
              <a:lnSpc>
                <a:spcPts val="2155"/>
              </a:lnSpc>
            </a:pP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培养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29798" y="3084723"/>
          <a:ext cx="8376149" cy="3256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586"/>
                <a:gridCol w="2086765"/>
                <a:gridCol w="2228772"/>
                <a:gridCol w="2061026"/>
              </a:tblGrid>
              <a:tr h="2871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1、准备测评者和测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1、根据HR提供的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1、每位总监与HR专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1、由直接上级对下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22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评名单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工具表格完成对下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家、公司领导讨论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属人员进行“发展反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级的评价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自己的业务规划、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馈”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22225">
                        <a:lnSpc>
                          <a:spcPts val="1725"/>
                        </a:lnSpc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2、实施网上测评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人才状况、人才培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2、把下级放入九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养建议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725"/>
                        </a:lnSpc>
                      </a:pPr>
                      <a:r>
                        <a:rPr sz="1600" spc="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2、HR协助业务部门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225">
                        <a:lnSpc>
                          <a:spcPts val="1725"/>
                        </a:lnSpc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3、制定个人测评报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格图，并进行综合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领导实施高潜力人才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2222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告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排序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2、由公司领导参加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的个人发展计划。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的对总监的盘点会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22225">
                        <a:lnSpc>
                          <a:spcPts val="1725"/>
                        </a:lnSpc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4、完善个人档案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3、对下级的职业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议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发展提供书面建议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spc="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3、对20%左右的高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潜力人才制定个人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87147"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25"/>
                        </a:lnSpc>
                      </a:pPr>
                      <a:r>
                        <a:rPr sz="16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发展计划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6641" y="1336547"/>
            <a:ext cx="7312659" cy="883285"/>
          </a:xfrm>
          <a:custGeom>
            <a:avLst/>
            <a:gdLst/>
            <a:ahLst/>
            <a:cxnLst/>
            <a:rect l="l" t="t" r="r" b="b"/>
            <a:pathLst>
              <a:path w="7312659" h="883285">
                <a:moveTo>
                  <a:pt x="7312152" y="883158"/>
                </a:moveTo>
                <a:lnTo>
                  <a:pt x="7312152" y="0"/>
                </a:lnTo>
                <a:lnTo>
                  <a:pt x="0" y="0"/>
                </a:lnTo>
                <a:lnTo>
                  <a:pt x="0" y="883158"/>
                </a:lnTo>
                <a:lnTo>
                  <a:pt x="12953" y="883158"/>
                </a:lnTo>
                <a:lnTo>
                  <a:pt x="12953" y="25908"/>
                </a:lnTo>
                <a:lnTo>
                  <a:pt x="25908" y="12954"/>
                </a:lnTo>
                <a:lnTo>
                  <a:pt x="25908" y="25908"/>
                </a:lnTo>
                <a:lnTo>
                  <a:pt x="7287006" y="25908"/>
                </a:lnTo>
                <a:lnTo>
                  <a:pt x="7287006" y="12954"/>
                </a:lnTo>
                <a:lnTo>
                  <a:pt x="7299185" y="25908"/>
                </a:lnTo>
                <a:lnTo>
                  <a:pt x="7299185" y="883158"/>
                </a:lnTo>
                <a:lnTo>
                  <a:pt x="7312152" y="883158"/>
                </a:lnTo>
                <a:close/>
              </a:path>
              <a:path w="7312659" h="883285">
                <a:moveTo>
                  <a:pt x="25908" y="25908"/>
                </a:moveTo>
                <a:lnTo>
                  <a:pt x="25908" y="12954"/>
                </a:lnTo>
                <a:lnTo>
                  <a:pt x="12953" y="25908"/>
                </a:lnTo>
                <a:lnTo>
                  <a:pt x="25908" y="25908"/>
                </a:lnTo>
                <a:close/>
              </a:path>
              <a:path w="7312659" h="883285">
                <a:moveTo>
                  <a:pt x="25908" y="857250"/>
                </a:moveTo>
                <a:lnTo>
                  <a:pt x="25908" y="25908"/>
                </a:lnTo>
                <a:lnTo>
                  <a:pt x="12953" y="25908"/>
                </a:lnTo>
                <a:lnTo>
                  <a:pt x="12954" y="857250"/>
                </a:lnTo>
                <a:lnTo>
                  <a:pt x="25908" y="857250"/>
                </a:lnTo>
                <a:close/>
              </a:path>
              <a:path w="7312659" h="883285">
                <a:moveTo>
                  <a:pt x="7299185" y="857250"/>
                </a:moveTo>
                <a:lnTo>
                  <a:pt x="12954" y="857250"/>
                </a:lnTo>
                <a:lnTo>
                  <a:pt x="25908" y="870204"/>
                </a:lnTo>
                <a:lnTo>
                  <a:pt x="25908" y="883158"/>
                </a:lnTo>
                <a:lnTo>
                  <a:pt x="7287006" y="883158"/>
                </a:lnTo>
                <a:lnTo>
                  <a:pt x="7287006" y="870204"/>
                </a:lnTo>
                <a:lnTo>
                  <a:pt x="7299185" y="857250"/>
                </a:lnTo>
                <a:close/>
              </a:path>
              <a:path w="7312659" h="883285">
                <a:moveTo>
                  <a:pt x="25908" y="883158"/>
                </a:moveTo>
                <a:lnTo>
                  <a:pt x="25908" y="870204"/>
                </a:lnTo>
                <a:lnTo>
                  <a:pt x="12954" y="857250"/>
                </a:lnTo>
                <a:lnTo>
                  <a:pt x="12953" y="883158"/>
                </a:lnTo>
                <a:lnTo>
                  <a:pt x="25908" y="883158"/>
                </a:lnTo>
                <a:close/>
              </a:path>
              <a:path w="7312659" h="883285">
                <a:moveTo>
                  <a:pt x="7299185" y="25908"/>
                </a:moveTo>
                <a:lnTo>
                  <a:pt x="7287006" y="12954"/>
                </a:lnTo>
                <a:lnTo>
                  <a:pt x="7287006" y="25908"/>
                </a:lnTo>
                <a:lnTo>
                  <a:pt x="7299185" y="25908"/>
                </a:lnTo>
                <a:close/>
              </a:path>
              <a:path w="7312659" h="883285">
                <a:moveTo>
                  <a:pt x="7299185" y="857250"/>
                </a:moveTo>
                <a:lnTo>
                  <a:pt x="7299185" y="25908"/>
                </a:lnTo>
                <a:lnTo>
                  <a:pt x="7287006" y="25908"/>
                </a:lnTo>
                <a:lnTo>
                  <a:pt x="7287006" y="857250"/>
                </a:lnTo>
                <a:lnTo>
                  <a:pt x="7299185" y="857250"/>
                </a:lnTo>
                <a:close/>
              </a:path>
              <a:path w="7312659" h="883285">
                <a:moveTo>
                  <a:pt x="7299185" y="883158"/>
                </a:moveTo>
                <a:lnTo>
                  <a:pt x="7299185" y="857250"/>
                </a:lnTo>
                <a:lnTo>
                  <a:pt x="7287006" y="870204"/>
                </a:lnTo>
                <a:lnTo>
                  <a:pt x="7287006" y="883158"/>
                </a:lnTo>
                <a:lnTo>
                  <a:pt x="7299185" y="883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9595" y="1349502"/>
            <a:ext cx="7286625" cy="857250"/>
          </a:xfrm>
          <a:prstGeom prst="rect">
            <a:avLst/>
          </a:prstGeom>
          <a:solidFill>
            <a:srgbClr val="8CB3E3"/>
          </a:solidFill>
        </p:spPr>
        <p:txBody>
          <a:bodyPr vert="horz" wrap="square" lIns="0" tIns="203200" rIns="0" bIns="0" rtlCol="0">
            <a:spAutoFit/>
          </a:bodyPr>
          <a:lstStyle/>
          <a:p>
            <a:pPr marL="1685290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solidFill>
                  <a:srgbClr val="F1F1F1"/>
                </a:solidFill>
              </a:rPr>
              <a:t>步骤一：实施领导力测评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568335" y="2483865"/>
            <a:ext cx="7188200" cy="306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主要策略：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20" dirty="0">
                <a:latin typeface="宋体" panose="02010600030101010101" pitchFamily="2" charset="-122"/>
                <a:cs typeface="宋体" panose="02010600030101010101" pitchFamily="2" charset="-122"/>
              </a:rPr>
              <a:t>1、基于A公司领导力模型、通用文化价值观，实施</a:t>
            </a:r>
            <a:r>
              <a:rPr sz="2000" spc="-4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40" dirty="0">
                <a:latin typeface="宋体" panose="02010600030101010101" pitchFamily="2" charset="-122"/>
                <a:cs typeface="宋体" panose="02010600030101010101" pitchFamily="2" charset="-122"/>
              </a:rPr>
              <a:t>360度评估。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0" dirty="0">
                <a:latin typeface="宋体" panose="02010600030101010101" pitchFamily="2" charset="-122"/>
                <a:cs typeface="宋体" panose="02010600030101010101" pitchFamily="2" charset="-122"/>
              </a:rPr>
              <a:t>2、组织氛围调查或Q12员工敬业度测评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3、完善干部履历表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644515">
              <a:lnSpc>
                <a:spcPct val="150000"/>
              </a:lnSpc>
              <a:spcBef>
                <a:spcPts val="130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成果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个人测评报告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8339" y="4415028"/>
            <a:ext cx="0" cy="2585085"/>
          </a:xfrm>
          <a:custGeom>
            <a:avLst/>
            <a:gdLst/>
            <a:ahLst/>
            <a:cxnLst/>
            <a:rect l="l" t="t" r="r" b="b"/>
            <a:pathLst>
              <a:path h="2585084">
                <a:moveTo>
                  <a:pt x="0" y="0"/>
                </a:moveTo>
                <a:lnTo>
                  <a:pt x="0" y="25847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18827" y="4415028"/>
            <a:ext cx="0" cy="2585085"/>
          </a:xfrm>
          <a:custGeom>
            <a:avLst/>
            <a:gdLst/>
            <a:ahLst/>
            <a:cxnLst/>
            <a:rect l="l" t="t" r="r" b="b"/>
            <a:pathLst>
              <a:path h="2585084">
                <a:moveTo>
                  <a:pt x="0" y="0"/>
                </a:moveTo>
                <a:lnTo>
                  <a:pt x="0" y="25847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12230" y="4421123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6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2230" y="6992873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6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3845" y="1421511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451" y="957071"/>
            <a:ext cx="246634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领导力测评标准：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839" y="5778246"/>
            <a:ext cx="1358265" cy="501015"/>
          </a:xfrm>
          <a:custGeom>
            <a:avLst/>
            <a:gdLst/>
            <a:ahLst/>
            <a:cxnLst/>
            <a:rect l="l" t="t" r="r" b="b"/>
            <a:pathLst>
              <a:path w="1358264" h="501014">
                <a:moveTo>
                  <a:pt x="1357884" y="416813"/>
                </a:moveTo>
                <a:lnTo>
                  <a:pt x="1357884" y="83819"/>
                </a:lnTo>
                <a:lnTo>
                  <a:pt x="1351323" y="51113"/>
                </a:lnTo>
                <a:lnTo>
                  <a:pt x="1333404" y="24479"/>
                </a:lnTo>
                <a:lnTo>
                  <a:pt x="1306770" y="6560"/>
                </a:lnTo>
                <a:lnTo>
                  <a:pt x="1274064" y="0"/>
                </a:lnTo>
                <a:lnTo>
                  <a:pt x="83820" y="0"/>
                </a:lnTo>
                <a:lnTo>
                  <a:pt x="51113" y="6560"/>
                </a:lnTo>
                <a:lnTo>
                  <a:pt x="24479" y="24479"/>
                </a:lnTo>
                <a:lnTo>
                  <a:pt x="6560" y="51113"/>
                </a:lnTo>
                <a:lnTo>
                  <a:pt x="0" y="83819"/>
                </a:lnTo>
                <a:lnTo>
                  <a:pt x="0" y="416813"/>
                </a:lnTo>
                <a:lnTo>
                  <a:pt x="6560" y="449520"/>
                </a:lnTo>
                <a:lnTo>
                  <a:pt x="24479" y="476154"/>
                </a:lnTo>
                <a:lnTo>
                  <a:pt x="51113" y="494073"/>
                </a:lnTo>
                <a:lnTo>
                  <a:pt x="83820" y="500633"/>
                </a:lnTo>
                <a:lnTo>
                  <a:pt x="1274064" y="500633"/>
                </a:lnTo>
                <a:lnTo>
                  <a:pt x="1306770" y="494073"/>
                </a:lnTo>
                <a:lnTo>
                  <a:pt x="1333404" y="476154"/>
                </a:lnTo>
                <a:lnTo>
                  <a:pt x="1351323" y="449520"/>
                </a:lnTo>
                <a:lnTo>
                  <a:pt x="1357884" y="416813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25357" y="5884164"/>
            <a:ext cx="9429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发现优势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5467" y="5993129"/>
            <a:ext cx="1357630" cy="500380"/>
          </a:xfrm>
          <a:custGeom>
            <a:avLst/>
            <a:gdLst/>
            <a:ahLst/>
            <a:cxnLst/>
            <a:rect l="l" t="t" r="r" b="b"/>
            <a:pathLst>
              <a:path w="1357629" h="500379">
                <a:moveTo>
                  <a:pt x="1357122" y="416814"/>
                </a:moveTo>
                <a:lnTo>
                  <a:pt x="1357122" y="83058"/>
                </a:lnTo>
                <a:lnTo>
                  <a:pt x="1350573" y="50792"/>
                </a:lnTo>
                <a:lnTo>
                  <a:pt x="1332738" y="24384"/>
                </a:lnTo>
                <a:lnTo>
                  <a:pt x="1306329" y="6548"/>
                </a:lnTo>
                <a:lnTo>
                  <a:pt x="1274064" y="0"/>
                </a:lnTo>
                <a:lnTo>
                  <a:pt x="83820" y="0"/>
                </a:lnTo>
                <a:lnTo>
                  <a:pt x="51113" y="6548"/>
                </a:lnTo>
                <a:lnTo>
                  <a:pt x="24479" y="24384"/>
                </a:lnTo>
                <a:lnTo>
                  <a:pt x="6560" y="50792"/>
                </a:lnTo>
                <a:lnTo>
                  <a:pt x="0" y="83058"/>
                </a:lnTo>
                <a:lnTo>
                  <a:pt x="0" y="416814"/>
                </a:lnTo>
                <a:lnTo>
                  <a:pt x="6560" y="449079"/>
                </a:lnTo>
                <a:lnTo>
                  <a:pt x="24479" y="475488"/>
                </a:lnTo>
                <a:lnTo>
                  <a:pt x="51113" y="493323"/>
                </a:lnTo>
                <a:lnTo>
                  <a:pt x="83820" y="499872"/>
                </a:lnTo>
                <a:lnTo>
                  <a:pt x="1274064" y="499872"/>
                </a:lnTo>
                <a:lnTo>
                  <a:pt x="1306329" y="493323"/>
                </a:lnTo>
                <a:lnTo>
                  <a:pt x="1332738" y="475488"/>
                </a:lnTo>
                <a:lnTo>
                  <a:pt x="1350573" y="449079"/>
                </a:lnTo>
                <a:lnTo>
                  <a:pt x="1357122" y="416814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82972" y="6098285"/>
            <a:ext cx="9429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因才适用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8845" y="5492496"/>
            <a:ext cx="2357755" cy="786765"/>
          </a:xfrm>
          <a:custGeom>
            <a:avLst/>
            <a:gdLst/>
            <a:ahLst/>
            <a:cxnLst/>
            <a:rect l="l" t="t" r="r" b="b"/>
            <a:pathLst>
              <a:path w="2357754" h="786764">
                <a:moveTo>
                  <a:pt x="2357628" y="655320"/>
                </a:moveTo>
                <a:lnTo>
                  <a:pt x="2357628" y="131064"/>
                </a:lnTo>
                <a:lnTo>
                  <a:pt x="2347329" y="80045"/>
                </a:lnTo>
                <a:lnTo>
                  <a:pt x="2319242" y="38385"/>
                </a:lnTo>
                <a:lnTo>
                  <a:pt x="2277582" y="10298"/>
                </a:lnTo>
                <a:lnTo>
                  <a:pt x="2226564" y="0"/>
                </a:lnTo>
                <a:lnTo>
                  <a:pt x="131064" y="0"/>
                </a:ln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0" y="655320"/>
                </a:lnTo>
                <a:lnTo>
                  <a:pt x="10298" y="706338"/>
                </a:lnTo>
                <a:lnTo>
                  <a:pt x="38385" y="747998"/>
                </a:lnTo>
                <a:lnTo>
                  <a:pt x="80045" y="776085"/>
                </a:lnTo>
                <a:lnTo>
                  <a:pt x="131064" y="786384"/>
                </a:lnTo>
                <a:lnTo>
                  <a:pt x="2226564" y="786384"/>
                </a:lnTo>
                <a:lnTo>
                  <a:pt x="2277582" y="776085"/>
                </a:lnTo>
                <a:lnTo>
                  <a:pt x="2319242" y="747998"/>
                </a:lnTo>
                <a:lnTo>
                  <a:pt x="2347329" y="706338"/>
                </a:lnTo>
                <a:lnTo>
                  <a:pt x="2357628" y="655320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28649" y="5467350"/>
            <a:ext cx="193675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领导力素质  </a:t>
            </a:r>
            <a:r>
              <a:rPr sz="1800" b="1" spc="-25" dirty="0">
                <a:latin typeface="Microsoft JhengHei" panose="020B0604030504040204" charset="-120"/>
                <a:cs typeface="Microsoft JhengHei" panose="020B0604030504040204" charset="-120"/>
              </a:rPr>
              <a:t>A公司领导力模型+  核心价值观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9967" y="4635246"/>
            <a:ext cx="1357630" cy="501015"/>
          </a:xfrm>
          <a:custGeom>
            <a:avLst/>
            <a:gdLst/>
            <a:ahLst/>
            <a:cxnLst/>
            <a:rect l="l" t="t" r="r" b="b"/>
            <a:pathLst>
              <a:path w="1357629" h="501014">
                <a:moveTo>
                  <a:pt x="1357122" y="416814"/>
                </a:moveTo>
                <a:lnTo>
                  <a:pt x="1357122" y="83820"/>
                </a:lnTo>
                <a:lnTo>
                  <a:pt x="1350573" y="51113"/>
                </a:lnTo>
                <a:lnTo>
                  <a:pt x="1332738" y="24479"/>
                </a:lnTo>
                <a:lnTo>
                  <a:pt x="1306329" y="6560"/>
                </a:lnTo>
                <a:lnTo>
                  <a:pt x="1274064" y="0"/>
                </a:lnTo>
                <a:lnTo>
                  <a:pt x="83820" y="0"/>
                </a:lnTo>
                <a:lnTo>
                  <a:pt x="51113" y="6560"/>
                </a:lnTo>
                <a:lnTo>
                  <a:pt x="24479" y="24479"/>
                </a:lnTo>
                <a:lnTo>
                  <a:pt x="6560" y="51113"/>
                </a:lnTo>
                <a:lnTo>
                  <a:pt x="0" y="83820"/>
                </a:lnTo>
                <a:lnTo>
                  <a:pt x="0" y="416814"/>
                </a:lnTo>
                <a:lnTo>
                  <a:pt x="6560" y="449520"/>
                </a:lnTo>
                <a:lnTo>
                  <a:pt x="24479" y="476154"/>
                </a:lnTo>
                <a:lnTo>
                  <a:pt x="51113" y="494073"/>
                </a:lnTo>
                <a:lnTo>
                  <a:pt x="83820" y="500634"/>
                </a:lnTo>
                <a:lnTo>
                  <a:pt x="1274064" y="500634"/>
                </a:lnTo>
                <a:lnTo>
                  <a:pt x="1306329" y="494073"/>
                </a:lnTo>
                <a:lnTo>
                  <a:pt x="1332738" y="476154"/>
                </a:lnTo>
                <a:lnTo>
                  <a:pt x="1350573" y="449520"/>
                </a:lnTo>
                <a:lnTo>
                  <a:pt x="1357122" y="416814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97472" y="4741164"/>
            <a:ext cx="9429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敬业员工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5595" y="3707129"/>
            <a:ext cx="1357630" cy="500380"/>
          </a:xfrm>
          <a:custGeom>
            <a:avLst/>
            <a:gdLst/>
            <a:ahLst/>
            <a:cxnLst/>
            <a:rect l="l" t="t" r="r" b="b"/>
            <a:pathLst>
              <a:path w="1357629" h="500379">
                <a:moveTo>
                  <a:pt x="1357122" y="416814"/>
                </a:moveTo>
                <a:lnTo>
                  <a:pt x="1357122" y="83058"/>
                </a:lnTo>
                <a:lnTo>
                  <a:pt x="1350573" y="50792"/>
                </a:lnTo>
                <a:lnTo>
                  <a:pt x="1332738" y="24384"/>
                </a:lnTo>
                <a:lnTo>
                  <a:pt x="1306329" y="6548"/>
                </a:lnTo>
                <a:lnTo>
                  <a:pt x="1274064" y="0"/>
                </a:lnTo>
                <a:lnTo>
                  <a:pt x="83058" y="0"/>
                </a:lnTo>
                <a:lnTo>
                  <a:pt x="50792" y="6548"/>
                </a:lnTo>
                <a:lnTo>
                  <a:pt x="24383" y="24384"/>
                </a:lnTo>
                <a:lnTo>
                  <a:pt x="6548" y="50792"/>
                </a:lnTo>
                <a:lnTo>
                  <a:pt x="0" y="83058"/>
                </a:lnTo>
                <a:lnTo>
                  <a:pt x="0" y="416814"/>
                </a:lnTo>
                <a:lnTo>
                  <a:pt x="6548" y="449079"/>
                </a:lnTo>
                <a:lnTo>
                  <a:pt x="24384" y="475488"/>
                </a:lnTo>
                <a:lnTo>
                  <a:pt x="50792" y="493323"/>
                </a:lnTo>
                <a:lnTo>
                  <a:pt x="83058" y="499872"/>
                </a:lnTo>
                <a:lnTo>
                  <a:pt x="1274064" y="499872"/>
                </a:lnTo>
                <a:lnTo>
                  <a:pt x="1306329" y="493323"/>
                </a:lnTo>
                <a:lnTo>
                  <a:pt x="1332738" y="475488"/>
                </a:lnTo>
                <a:lnTo>
                  <a:pt x="1350573" y="449079"/>
                </a:lnTo>
                <a:lnTo>
                  <a:pt x="1357122" y="416814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83101" y="3812285"/>
            <a:ext cx="9429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忠实客户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2723" y="2778251"/>
            <a:ext cx="1499870" cy="500380"/>
          </a:xfrm>
          <a:custGeom>
            <a:avLst/>
            <a:gdLst/>
            <a:ahLst/>
            <a:cxnLst/>
            <a:rect l="l" t="t" r="r" b="b"/>
            <a:pathLst>
              <a:path w="1499870" h="500379">
                <a:moveTo>
                  <a:pt x="1499616" y="416814"/>
                </a:moveTo>
                <a:lnTo>
                  <a:pt x="1499616" y="83058"/>
                </a:lnTo>
                <a:lnTo>
                  <a:pt x="1493067" y="50792"/>
                </a:lnTo>
                <a:lnTo>
                  <a:pt x="1475232" y="24384"/>
                </a:lnTo>
                <a:lnTo>
                  <a:pt x="1448823" y="6548"/>
                </a:lnTo>
                <a:lnTo>
                  <a:pt x="1416558" y="0"/>
                </a:lnTo>
                <a:lnTo>
                  <a:pt x="83058" y="0"/>
                </a:lnTo>
                <a:lnTo>
                  <a:pt x="50792" y="6548"/>
                </a:lnTo>
                <a:lnTo>
                  <a:pt x="24383" y="24384"/>
                </a:lnTo>
                <a:lnTo>
                  <a:pt x="6548" y="50792"/>
                </a:lnTo>
                <a:lnTo>
                  <a:pt x="0" y="83058"/>
                </a:lnTo>
                <a:lnTo>
                  <a:pt x="0" y="416814"/>
                </a:lnTo>
                <a:lnTo>
                  <a:pt x="6548" y="449079"/>
                </a:lnTo>
                <a:lnTo>
                  <a:pt x="24384" y="475488"/>
                </a:lnTo>
                <a:lnTo>
                  <a:pt x="50792" y="493323"/>
                </a:lnTo>
                <a:lnTo>
                  <a:pt x="83058" y="499872"/>
                </a:lnTo>
                <a:lnTo>
                  <a:pt x="1416558" y="499872"/>
                </a:lnTo>
                <a:lnTo>
                  <a:pt x="1448823" y="493323"/>
                </a:lnTo>
                <a:lnTo>
                  <a:pt x="1475232" y="475488"/>
                </a:lnTo>
                <a:lnTo>
                  <a:pt x="1493067" y="449079"/>
                </a:lnTo>
                <a:lnTo>
                  <a:pt x="1499616" y="416814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96807" y="2884170"/>
            <a:ext cx="11715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可持续发展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2973" y="1992629"/>
            <a:ext cx="1643380" cy="500380"/>
          </a:xfrm>
          <a:custGeom>
            <a:avLst/>
            <a:gdLst/>
            <a:ahLst/>
            <a:cxnLst/>
            <a:rect l="l" t="t" r="r" b="b"/>
            <a:pathLst>
              <a:path w="1643379" h="500380">
                <a:moveTo>
                  <a:pt x="1642872" y="416814"/>
                </a:moveTo>
                <a:lnTo>
                  <a:pt x="1642872" y="83058"/>
                </a:lnTo>
                <a:lnTo>
                  <a:pt x="1636323" y="50792"/>
                </a:lnTo>
                <a:lnTo>
                  <a:pt x="1618488" y="24384"/>
                </a:lnTo>
                <a:lnTo>
                  <a:pt x="1592079" y="6548"/>
                </a:lnTo>
                <a:lnTo>
                  <a:pt x="1559814" y="0"/>
                </a:lnTo>
                <a:lnTo>
                  <a:pt x="83058" y="0"/>
                </a:lnTo>
                <a:lnTo>
                  <a:pt x="50792" y="6548"/>
                </a:lnTo>
                <a:lnTo>
                  <a:pt x="24383" y="24384"/>
                </a:lnTo>
                <a:lnTo>
                  <a:pt x="6548" y="50792"/>
                </a:lnTo>
                <a:lnTo>
                  <a:pt x="0" y="83058"/>
                </a:lnTo>
                <a:lnTo>
                  <a:pt x="0" y="416814"/>
                </a:lnTo>
                <a:lnTo>
                  <a:pt x="6548" y="449079"/>
                </a:lnTo>
                <a:lnTo>
                  <a:pt x="24384" y="475488"/>
                </a:lnTo>
                <a:lnTo>
                  <a:pt x="50792" y="493323"/>
                </a:lnTo>
                <a:lnTo>
                  <a:pt x="83058" y="499872"/>
                </a:lnTo>
                <a:lnTo>
                  <a:pt x="1559814" y="499872"/>
                </a:lnTo>
                <a:lnTo>
                  <a:pt x="1592079" y="493323"/>
                </a:lnTo>
                <a:lnTo>
                  <a:pt x="1618488" y="475488"/>
                </a:lnTo>
                <a:lnTo>
                  <a:pt x="1636323" y="449079"/>
                </a:lnTo>
                <a:lnTo>
                  <a:pt x="1642872" y="416814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53610" y="2097785"/>
            <a:ext cx="139954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实际利润增长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47217" y="1635251"/>
            <a:ext cx="1357630" cy="500380"/>
          </a:xfrm>
          <a:custGeom>
            <a:avLst/>
            <a:gdLst/>
            <a:ahLst/>
            <a:cxnLst/>
            <a:rect l="l" t="t" r="r" b="b"/>
            <a:pathLst>
              <a:path w="1357629" h="500380">
                <a:moveTo>
                  <a:pt x="1357122" y="416814"/>
                </a:moveTo>
                <a:lnTo>
                  <a:pt x="1357122" y="83058"/>
                </a:lnTo>
                <a:lnTo>
                  <a:pt x="1350573" y="50792"/>
                </a:lnTo>
                <a:lnTo>
                  <a:pt x="1332738" y="24384"/>
                </a:lnTo>
                <a:lnTo>
                  <a:pt x="1306329" y="6548"/>
                </a:lnTo>
                <a:lnTo>
                  <a:pt x="1274064" y="0"/>
                </a:lnTo>
                <a:lnTo>
                  <a:pt x="83820" y="0"/>
                </a:lnTo>
                <a:lnTo>
                  <a:pt x="51113" y="6548"/>
                </a:lnTo>
                <a:lnTo>
                  <a:pt x="24479" y="24384"/>
                </a:lnTo>
                <a:lnTo>
                  <a:pt x="6560" y="50792"/>
                </a:lnTo>
                <a:lnTo>
                  <a:pt x="0" y="83058"/>
                </a:lnTo>
                <a:lnTo>
                  <a:pt x="0" y="416814"/>
                </a:lnTo>
                <a:lnTo>
                  <a:pt x="6560" y="449079"/>
                </a:lnTo>
                <a:lnTo>
                  <a:pt x="24479" y="475488"/>
                </a:lnTo>
                <a:lnTo>
                  <a:pt x="51113" y="493323"/>
                </a:lnTo>
                <a:lnTo>
                  <a:pt x="83820" y="499872"/>
                </a:lnTo>
                <a:lnTo>
                  <a:pt x="1274064" y="499872"/>
                </a:lnTo>
                <a:lnTo>
                  <a:pt x="1306329" y="493323"/>
                </a:lnTo>
                <a:lnTo>
                  <a:pt x="1332738" y="475488"/>
                </a:lnTo>
                <a:lnTo>
                  <a:pt x="1350573" y="449079"/>
                </a:lnTo>
                <a:lnTo>
                  <a:pt x="1357122" y="416814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59771" y="6502146"/>
            <a:ext cx="608330" cy="286385"/>
          </a:xfrm>
          <a:custGeom>
            <a:avLst/>
            <a:gdLst/>
            <a:ahLst/>
            <a:cxnLst/>
            <a:rect l="l" t="t" r="r" b="b"/>
            <a:pathLst>
              <a:path w="608329" h="286384">
                <a:moveTo>
                  <a:pt x="500634" y="156044"/>
                </a:moveTo>
                <a:lnTo>
                  <a:pt x="500634" y="71628"/>
                </a:lnTo>
                <a:lnTo>
                  <a:pt x="482867" y="100812"/>
                </a:lnTo>
                <a:lnTo>
                  <a:pt x="459528" y="128446"/>
                </a:lnTo>
                <a:lnTo>
                  <a:pt x="430982" y="154376"/>
                </a:lnTo>
                <a:lnTo>
                  <a:pt x="397594" y="178449"/>
                </a:lnTo>
                <a:lnTo>
                  <a:pt x="359730" y="200510"/>
                </a:lnTo>
                <a:lnTo>
                  <a:pt x="317754" y="220408"/>
                </a:lnTo>
                <a:lnTo>
                  <a:pt x="272031" y="237988"/>
                </a:lnTo>
                <a:lnTo>
                  <a:pt x="222927" y="253096"/>
                </a:lnTo>
                <a:lnTo>
                  <a:pt x="170807" y="265580"/>
                </a:lnTo>
                <a:lnTo>
                  <a:pt x="116035" y="275286"/>
                </a:lnTo>
                <a:lnTo>
                  <a:pt x="58978" y="282060"/>
                </a:lnTo>
                <a:lnTo>
                  <a:pt x="0" y="285750"/>
                </a:lnTo>
                <a:lnTo>
                  <a:pt x="60843" y="285977"/>
                </a:lnTo>
                <a:lnTo>
                  <a:pt x="120362" y="282887"/>
                </a:lnTo>
                <a:lnTo>
                  <a:pt x="178155" y="276625"/>
                </a:lnTo>
                <a:lnTo>
                  <a:pt x="233816" y="267338"/>
                </a:lnTo>
                <a:lnTo>
                  <a:pt x="286943" y="255171"/>
                </a:lnTo>
                <a:lnTo>
                  <a:pt x="337131" y="240269"/>
                </a:lnTo>
                <a:lnTo>
                  <a:pt x="383977" y="222778"/>
                </a:lnTo>
                <a:lnTo>
                  <a:pt x="427077" y="202844"/>
                </a:lnTo>
                <a:lnTo>
                  <a:pt x="466028" y="180613"/>
                </a:lnTo>
                <a:lnTo>
                  <a:pt x="500426" y="156230"/>
                </a:lnTo>
                <a:lnTo>
                  <a:pt x="500634" y="156044"/>
                </a:lnTo>
                <a:close/>
              </a:path>
              <a:path w="608329" h="286384">
                <a:moveTo>
                  <a:pt x="608076" y="71628"/>
                </a:moveTo>
                <a:lnTo>
                  <a:pt x="553974" y="0"/>
                </a:lnTo>
                <a:lnTo>
                  <a:pt x="464820" y="71628"/>
                </a:lnTo>
                <a:lnTo>
                  <a:pt x="500634" y="71628"/>
                </a:lnTo>
                <a:lnTo>
                  <a:pt x="500634" y="156044"/>
                </a:lnTo>
                <a:lnTo>
                  <a:pt x="529866" y="129841"/>
                </a:lnTo>
                <a:lnTo>
                  <a:pt x="553974" y="101547"/>
                </a:lnTo>
                <a:lnTo>
                  <a:pt x="572262" y="71628"/>
                </a:lnTo>
                <a:lnTo>
                  <a:pt x="608076" y="71628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70745" y="6502146"/>
            <a:ext cx="624840" cy="285750"/>
          </a:xfrm>
          <a:custGeom>
            <a:avLst/>
            <a:gdLst/>
            <a:ahLst/>
            <a:cxnLst/>
            <a:rect l="l" t="t" r="r" b="b"/>
            <a:pathLst>
              <a:path w="624839" h="285750">
                <a:moveTo>
                  <a:pt x="624840" y="285750"/>
                </a:moveTo>
                <a:lnTo>
                  <a:pt x="564555" y="284081"/>
                </a:lnTo>
                <a:lnTo>
                  <a:pt x="506153" y="279190"/>
                </a:lnTo>
                <a:lnTo>
                  <a:pt x="449970" y="271247"/>
                </a:lnTo>
                <a:lnTo>
                  <a:pt x="396342" y="260423"/>
                </a:lnTo>
                <a:lnTo>
                  <a:pt x="345609" y="246888"/>
                </a:lnTo>
                <a:lnTo>
                  <a:pt x="298106" y="230812"/>
                </a:lnTo>
                <a:lnTo>
                  <a:pt x="254172" y="212368"/>
                </a:lnTo>
                <a:lnTo>
                  <a:pt x="214142" y="191725"/>
                </a:lnTo>
                <a:lnTo>
                  <a:pt x="178356" y="169054"/>
                </a:lnTo>
                <a:lnTo>
                  <a:pt x="147150" y="144526"/>
                </a:lnTo>
                <a:lnTo>
                  <a:pt x="99828" y="90580"/>
                </a:lnTo>
                <a:lnTo>
                  <a:pt x="74873" y="31254"/>
                </a:lnTo>
                <a:lnTo>
                  <a:pt x="71628" y="0"/>
                </a:lnTo>
                <a:lnTo>
                  <a:pt x="0" y="0"/>
                </a:lnTo>
                <a:lnTo>
                  <a:pt x="12760" y="61504"/>
                </a:lnTo>
                <a:lnTo>
                  <a:pt x="49248" y="118311"/>
                </a:lnTo>
                <a:lnTo>
                  <a:pt x="106777" y="169054"/>
                </a:lnTo>
                <a:lnTo>
                  <a:pt x="142592" y="191725"/>
                </a:lnTo>
                <a:lnTo>
                  <a:pt x="182659" y="212368"/>
                </a:lnTo>
                <a:lnTo>
                  <a:pt x="226643" y="230812"/>
                </a:lnTo>
                <a:lnTo>
                  <a:pt x="274207" y="246888"/>
                </a:lnTo>
                <a:lnTo>
                  <a:pt x="325015" y="260423"/>
                </a:lnTo>
                <a:lnTo>
                  <a:pt x="378732" y="271247"/>
                </a:lnTo>
                <a:lnTo>
                  <a:pt x="435021" y="279190"/>
                </a:lnTo>
                <a:lnTo>
                  <a:pt x="493547" y="284081"/>
                </a:lnTo>
                <a:lnTo>
                  <a:pt x="553974" y="285750"/>
                </a:lnTo>
                <a:lnTo>
                  <a:pt x="624840" y="285750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86701" y="4749546"/>
            <a:ext cx="589915" cy="234315"/>
          </a:xfrm>
          <a:custGeom>
            <a:avLst/>
            <a:gdLst/>
            <a:ahLst/>
            <a:cxnLst/>
            <a:rect l="l" t="t" r="r" b="b"/>
            <a:pathLst>
              <a:path w="589915" h="234314">
                <a:moveTo>
                  <a:pt x="589788" y="233933"/>
                </a:moveTo>
                <a:lnTo>
                  <a:pt x="537937" y="198086"/>
                </a:lnTo>
                <a:lnTo>
                  <a:pt x="486040" y="164847"/>
                </a:lnTo>
                <a:lnTo>
                  <a:pt x="434485" y="134366"/>
                </a:lnTo>
                <a:lnTo>
                  <a:pt x="383658" y="106790"/>
                </a:lnTo>
                <a:lnTo>
                  <a:pt x="333947" y="82267"/>
                </a:lnTo>
                <a:lnTo>
                  <a:pt x="285738" y="60945"/>
                </a:lnTo>
                <a:lnTo>
                  <a:pt x="239419" y="42970"/>
                </a:lnTo>
                <a:lnTo>
                  <a:pt x="195376" y="28492"/>
                </a:lnTo>
                <a:lnTo>
                  <a:pt x="153997" y="17658"/>
                </a:lnTo>
                <a:lnTo>
                  <a:pt x="115669" y="10616"/>
                </a:lnTo>
                <a:lnTo>
                  <a:pt x="80778" y="7513"/>
                </a:lnTo>
                <a:lnTo>
                  <a:pt x="49713" y="8497"/>
                </a:lnTo>
                <a:lnTo>
                  <a:pt x="22859" y="13715"/>
                </a:lnTo>
                <a:lnTo>
                  <a:pt x="3047" y="0"/>
                </a:lnTo>
                <a:lnTo>
                  <a:pt x="0" y="56387"/>
                </a:lnTo>
                <a:lnTo>
                  <a:pt x="62484" y="55809"/>
                </a:lnTo>
                <a:lnTo>
                  <a:pt x="62484" y="41147"/>
                </a:lnTo>
                <a:lnTo>
                  <a:pt x="89754" y="35933"/>
                </a:lnTo>
                <a:lnTo>
                  <a:pt x="156983" y="38373"/>
                </a:lnTo>
                <a:lnTo>
                  <a:pt x="196144" y="45748"/>
                </a:lnTo>
                <a:lnTo>
                  <a:pt x="238469" y="57038"/>
                </a:lnTo>
                <a:lnTo>
                  <a:pt x="283559" y="72104"/>
                </a:lnTo>
                <a:lnTo>
                  <a:pt x="331014" y="90805"/>
                </a:lnTo>
                <a:lnTo>
                  <a:pt x="380435" y="113001"/>
                </a:lnTo>
                <a:lnTo>
                  <a:pt x="431422" y="138553"/>
                </a:lnTo>
                <a:lnTo>
                  <a:pt x="483577" y="167318"/>
                </a:lnTo>
                <a:lnTo>
                  <a:pt x="536498" y="199159"/>
                </a:lnTo>
                <a:lnTo>
                  <a:pt x="589788" y="233933"/>
                </a:lnTo>
                <a:close/>
              </a:path>
              <a:path w="589915" h="234314">
                <a:moveTo>
                  <a:pt x="82296" y="55625"/>
                </a:moveTo>
                <a:lnTo>
                  <a:pt x="62484" y="41147"/>
                </a:lnTo>
                <a:lnTo>
                  <a:pt x="62484" y="55809"/>
                </a:lnTo>
                <a:lnTo>
                  <a:pt x="82296" y="55625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56677" y="4969764"/>
            <a:ext cx="422909" cy="520700"/>
          </a:xfrm>
          <a:custGeom>
            <a:avLst/>
            <a:gdLst/>
            <a:ahLst/>
            <a:cxnLst/>
            <a:rect l="l" t="t" r="r" b="b"/>
            <a:pathLst>
              <a:path w="422909" h="520700">
                <a:moveTo>
                  <a:pt x="422312" y="475501"/>
                </a:moveTo>
                <a:lnTo>
                  <a:pt x="409249" y="417107"/>
                </a:lnTo>
                <a:lnTo>
                  <a:pt x="372966" y="348236"/>
                </a:lnTo>
                <a:lnTo>
                  <a:pt x="346805" y="310800"/>
                </a:lnTo>
                <a:lnTo>
                  <a:pt x="315663" y="271860"/>
                </a:lnTo>
                <a:lnTo>
                  <a:pt x="279816" y="231787"/>
                </a:lnTo>
                <a:lnTo>
                  <a:pt x="239539" y="190953"/>
                </a:lnTo>
                <a:lnTo>
                  <a:pt x="195106" y="149728"/>
                </a:lnTo>
                <a:lnTo>
                  <a:pt x="146792" y="108486"/>
                </a:lnTo>
                <a:lnTo>
                  <a:pt x="94873" y="67596"/>
                </a:lnTo>
                <a:lnTo>
                  <a:pt x="39624" y="27432"/>
                </a:lnTo>
                <a:lnTo>
                  <a:pt x="0" y="0"/>
                </a:lnTo>
                <a:lnTo>
                  <a:pt x="55260" y="40153"/>
                </a:lnTo>
                <a:lnTo>
                  <a:pt x="107208" y="81014"/>
                </a:lnTo>
                <a:lnTo>
                  <a:pt x="155564" y="122214"/>
                </a:lnTo>
                <a:lnTo>
                  <a:pt x="200048" y="163387"/>
                </a:lnTo>
                <a:lnTo>
                  <a:pt x="240379" y="204168"/>
                </a:lnTo>
                <a:lnTo>
                  <a:pt x="276279" y="244188"/>
                </a:lnTo>
                <a:lnTo>
                  <a:pt x="307467" y="283083"/>
                </a:lnTo>
                <a:lnTo>
                  <a:pt x="333662" y="320484"/>
                </a:lnTo>
                <a:lnTo>
                  <a:pt x="354586" y="356026"/>
                </a:lnTo>
                <a:lnTo>
                  <a:pt x="379499" y="420065"/>
                </a:lnTo>
                <a:lnTo>
                  <a:pt x="382928" y="447829"/>
                </a:lnTo>
                <a:lnTo>
                  <a:pt x="382928" y="501734"/>
                </a:lnTo>
                <a:lnTo>
                  <a:pt x="409956" y="520446"/>
                </a:lnTo>
                <a:lnTo>
                  <a:pt x="419449" y="499840"/>
                </a:lnTo>
                <a:lnTo>
                  <a:pt x="422312" y="475501"/>
                </a:lnTo>
                <a:close/>
              </a:path>
              <a:path w="422909" h="520700">
                <a:moveTo>
                  <a:pt x="382928" y="501734"/>
                </a:moveTo>
                <a:lnTo>
                  <a:pt x="382928" y="447829"/>
                </a:lnTo>
                <a:lnTo>
                  <a:pt x="379965" y="472267"/>
                </a:lnTo>
                <a:lnTo>
                  <a:pt x="370332" y="493014"/>
                </a:lnTo>
                <a:lnTo>
                  <a:pt x="382928" y="501734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20047" y="3382517"/>
            <a:ext cx="367665" cy="501650"/>
          </a:xfrm>
          <a:custGeom>
            <a:avLst/>
            <a:gdLst/>
            <a:ahLst/>
            <a:cxnLst/>
            <a:rect l="l" t="t" r="r" b="b"/>
            <a:pathLst>
              <a:path w="367664" h="501650">
                <a:moveTo>
                  <a:pt x="164592" y="123444"/>
                </a:moveTo>
                <a:lnTo>
                  <a:pt x="105156" y="0"/>
                </a:lnTo>
                <a:lnTo>
                  <a:pt x="0" y="52578"/>
                </a:lnTo>
                <a:lnTo>
                  <a:pt x="41148" y="70104"/>
                </a:lnTo>
                <a:lnTo>
                  <a:pt x="41148" y="125582"/>
                </a:lnTo>
                <a:lnTo>
                  <a:pt x="55780" y="203394"/>
                </a:lnTo>
                <a:lnTo>
                  <a:pt x="72192" y="246267"/>
                </a:lnTo>
                <a:lnTo>
                  <a:pt x="93864" y="287668"/>
                </a:lnTo>
                <a:lnTo>
                  <a:pt x="120491" y="327183"/>
                </a:lnTo>
                <a:lnTo>
                  <a:pt x="122206" y="329224"/>
                </a:lnTo>
                <a:lnTo>
                  <a:pt x="122206" y="151514"/>
                </a:lnTo>
                <a:lnTo>
                  <a:pt x="123444" y="105918"/>
                </a:lnTo>
                <a:lnTo>
                  <a:pt x="164592" y="123444"/>
                </a:lnTo>
                <a:close/>
              </a:path>
              <a:path w="367664" h="501650">
                <a:moveTo>
                  <a:pt x="41148" y="125582"/>
                </a:moveTo>
                <a:lnTo>
                  <a:pt x="41148" y="70104"/>
                </a:lnTo>
                <a:lnTo>
                  <a:pt x="39954" y="114897"/>
                </a:lnTo>
                <a:lnTo>
                  <a:pt x="41148" y="125582"/>
                </a:lnTo>
                <a:close/>
              </a:path>
              <a:path w="367664" h="501650">
                <a:moveTo>
                  <a:pt x="367284" y="501395"/>
                </a:moveTo>
                <a:lnTo>
                  <a:pt x="320789" y="473493"/>
                </a:lnTo>
                <a:lnTo>
                  <a:pt x="278428" y="441758"/>
                </a:lnTo>
                <a:lnTo>
                  <a:pt x="240493" y="406659"/>
                </a:lnTo>
                <a:lnTo>
                  <a:pt x="207276" y="368661"/>
                </a:lnTo>
                <a:lnTo>
                  <a:pt x="179070" y="328231"/>
                </a:lnTo>
                <a:lnTo>
                  <a:pt x="156167" y="285835"/>
                </a:lnTo>
                <a:lnTo>
                  <a:pt x="138860" y="241939"/>
                </a:lnTo>
                <a:lnTo>
                  <a:pt x="127442" y="197010"/>
                </a:lnTo>
                <a:lnTo>
                  <a:pt x="122206" y="151514"/>
                </a:lnTo>
                <a:lnTo>
                  <a:pt x="122206" y="329224"/>
                </a:lnTo>
                <a:lnTo>
                  <a:pt x="151769" y="364396"/>
                </a:lnTo>
                <a:lnTo>
                  <a:pt x="187395" y="398892"/>
                </a:lnTo>
                <a:lnTo>
                  <a:pt x="227064" y="430256"/>
                </a:lnTo>
                <a:lnTo>
                  <a:pt x="270471" y="458071"/>
                </a:lnTo>
                <a:lnTo>
                  <a:pt x="317312" y="481923"/>
                </a:lnTo>
                <a:lnTo>
                  <a:pt x="367284" y="501395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45421" y="3710940"/>
            <a:ext cx="626745" cy="234950"/>
          </a:xfrm>
          <a:custGeom>
            <a:avLst/>
            <a:gdLst/>
            <a:ahLst/>
            <a:cxnLst/>
            <a:rect l="l" t="t" r="r" b="b"/>
            <a:pathLst>
              <a:path w="626745" h="234950">
                <a:moveTo>
                  <a:pt x="626364" y="35814"/>
                </a:moveTo>
                <a:lnTo>
                  <a:pt x="544068" y="0"/>
                </a:lnTo>
                <a:lnTo>
                  <a:pt x="524938" y="37291"/>
                </a:lnTo>
                <a:lnTo>
                  <a:pt x="501133" y="71037"/>
                </a:lnTo>
                <a:lnTo>
                  <a:pt x="473063" y="101120"/>
                </a:lnTo>
                <a:lnTo>
                  <a:pt x="441138" y="127425"/>
                </a:lnTo>
                <a:lnTo>
                  <a:pt x="405766" y="149834"/>
                </a:lnTo>
                <a:lnTo>
                  <a:pt x="367359" y="168230"/>
                </a:lnTo>
                <a:lnTo>
                  <a:pt x="326326" y="182499"/>
                </a:lnTo>
                <a:lnTo>
                  <a:pt x="283077" y="192521"/>
                </a:lnTo>
                <a:lnTo>
                  <a:pt x="238022" y="198182"/>
                </a:lnTo>
                <a:lnTo>
                  <a:pt x="191570" y="199364"/>
                </a:lnTo>
                <a:lnTo>
                  <a:pt x="144132" y="195950"/>
                </a:lnTo>
                <a:lnTo>
                  <a:pt x="96118" y="187825"/>
                </a:lnTo>
                <a:lnTo>
                  <a:pt x="47937" y="174871"/>
                </a:lnTo>
                <a:lnTo>
                  <a:pt x="0" y="156972"/>
                </a:lnTo>
                <a:lnTo>
                  <a:pt x="82296" y="192024"/>
                </a:lnTo>
                <a:lnTo>
                  <a:pt x="130233" y="210075"/>
                </a:lnTo>
                <a:lnTo>
                  <a:pt x="178414" y="223159"/>
                </a:lnTo>
                <a:lnTo>
                  <a:pt x="226428" y="231395"/>
                </a:lnTo>
                <a:lnTo>
                  <a:pt x="273866" y="234900"/>
                </a:lnTo>
                <a:lnTo>
                  <a:pt x="320318" y="233793"/>
                </a:lnTo>
                <a:lnTo>
                  <a:pt x="365373" y="228193"/>
                </a:lnTo>
                <a:lnTo>
                  <a:pt x="408622" y="218217"/>
                </a:lnTo>
                <a:lnTo>
                  <a:pt x="449655" y="203984"/>
                </a:lnTo>
                <a:lnTo>
                  <a:pt x="488062" y="185613"/>
                </a:lnTo>
                <a:lnTo>
                  <a:pt x="523434" y="163221"/>
                </a:lnTo>
                <a:lnTo>
                  <a:pt x="555359" y="136927"/>
                </a:lnTo>
                <a:lnTo>
                  <a:pt x="583429" y="106848"/>
                </a:lnTo>
                <a:lnTo>
                  <a:pt x="607234" y="73105"/>
                </a:lnTo>
                <a:lnTo>
                  <a:pt x="626364" y="35814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22583" y="4382261"/>
            <a:ext cx="367665" cy="501650"/>
          </a:xfrm>
          <a:custGeom>
            <a:avLst/>
            <a:gdLst/>
            <a:ahLst/>
            <a:cxnLst/>
            <a:rect l="l" t="t" r="r" b="b"/>
            <a:pathLst>
              <a:path w="367664" h="501650">
                <a:moveTo>
                  <a:pt x="164592" y="123444"/>
                </a:moveTo>
                <a:lnTo>
                  <a:pt x="104394" y="0"/>
                </a:lnTo>
                <a:lnTo>
                  <a:pt x="0" y="52578"/>
                </a:lnTo>
                <a:lnTo>
                  <a:pt x="41148" y="70104"/>
                </a:lnTo>
                <a:lnTo>
                  <a:pt x="41148" y="127464"/>
                </a:lnTo>
                <a:lnTo>
                  <a:pt x="55459" y="203715"/>
                </a:lnTo>
                <a:lnTo>
                  <a:pt x="71853" y="246605"/>
                </a:lnTo>
                <a:lnTo>
                  <a:pt x="93539" y="287992"/>
                </a:lnTo>
                <a:lnTo>
                  <a:pt x="120205" y="327469"/>
                </a:lnTo>
                <a:lnTo>
                  <a:pt x="122185" y="329818"/>
                </a:lnTo>
                <a:lnTo>
                  <a:pt x="122185" y="151514"/>
                </a:lnTo>
                <a:lnTo>
                  <a:pt x="123444" y="105918"/>
                </a:lnTo>
                <a:lnTo>
                  <a:pt x="164592" y="123444"/>
                </a:lnTo>
                <a:close/>
              </a:path>
              <a:path w="367664" h="501650">
                <a:moveTo>
                  <a:pt x="41148" y="127464"/>
                </a:moveTo>
                <a:lnTo>
                  <a:pt x="41148" y="70104"/>
                </a:lnTo>
                <a:lnTo>
                  <a:pt x="39794" y="115057"/>
                </a:lnTo>
                <a:lnTo>
                  <a:pt x="41148" y="127464"/>
                </a:lnTo>
                <a:close/>
              </a:path>
              <a:path w="367664" h="501650">
                <a:moveTo>
                  <a:pt x="367284" y="501395"/>
                </a:moveTo>
                <a:lnTo>
                  <a:pt x="320604" y="473493"/>
                </a:lnTo>
                <a:lnTo>
                  <a:pt x="278136" y="441758"/>
                </a:lnTo>
                <a:lnTo>
                  <a:pt x="240157" y="406659"/>
                </a:lnTo>
                <a:lnTo>
                  <a:pt x="206947" y="368661"/>
                </a:lnTo>
                <a:lnTo>
                  <a:pt x="178784" y="328231"/>
                </a:lnTo>
                <a:lnTo>
                  <a:pt x="155947" y="285835"/>
                </a:lnTo>
                <a:lnTo>
                  <a:pt x="138716" y="241939"/>
                </a:lnTo>
                <a:lnTo>
                  <a:pt x="127369" y="197010"/>
                </a:lnTo>
                <a:lnTo>
                  <a:pt x="122185" y="151514"/>
                </a:lnTo>
                <a:lnTo>
                  <a:pt x="122185" y="329818"/>
                </a:lnTo>
                <a:lnTo>
                  <a:pt x="151538" y="364628"/>
                </a:lnTo>
                <a:lnTo>
                  <a:pt x="187226" y="399062"/>
                </a:lnTo>
                <a:lnTo>
                  <a:pt x="226956" y="430363"/>
                </a:lnTo>
                <a:lnTo>
                  <a:pt x="270418" y="458124"/>
                </a:lnTo>
                <a:lnTo>
                  <a:pt x="317298" y="481937"/>
                </a:lnTo>
                <a:lnTo>
                  <a:pt x="367284" y="501395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47957" y="4711446"/>
            <a:ext cx="627380" cy="234950"/>
          </a:xfrm>
          <a:custGeom>
            <a:avLst/>
            <a:gdLst/>
            <a:ahLst/>
            <a:cxnLst/>
            <a:rect l="l" t="t" r="r" b="b"/>
            <a:pathLst>
              <a:path w="627379" h="234950">
                <a:moveTo>
                  <a:pt x="627126" y="35814"/>
                </a:moveTo>
                <a:lnTo>
                  <a:pt x="544830" y="0"/>
                </a:lnTo>
                <a:lnTo>
                  <a:pt x="525689" y="37291"/>
                </a:lnTo>
                <a:lnTo>
                  <a:pt x="501853" y="71034"/>
                </a:lnTo>
                <a:lnTo>
                  <a:pt x="473735" y="101113"/>
                </a:lnTo>
                <a:lnTo>
                  <a:pt x="441748" y="127407"/>
                </a:lnTo>
                <a:lnTo>
                  <a:pt x="406306" y="149799"/>
                </a:lnTo>
                <a:lnTo>
                  <a:pt x="367821" y="168170"/>
                </a:lnTo>
                <a:lnTo>
                  <a:pt x="326707" y="182403"/>
                </a:lnTo>
                <a:lnTo>
                  <a:pt x="283377" y="192379"/>
                </a:lnTo>
                <a:lnTo>
                  <a:pt x="238244" y="197979"/>
                </a:lnTo>
                <a:lnTo>
                  <a:pt x="191721" y="199086"/>
                </a:lnTo>
                <a:lnTo>
                  <a:pt x="144222" y="195581"/>
                </a:lnTo>
                <a:lnTo>
                  <a:pt x="96160" y="187345"/>
                </a:lnTo>
                <a:lnTo>
                  <a:pt x="47948" y="174261"/>
                </a:lnTo>
                <a:lnTo>
                  <a:pt x="0" y="156210"/>
                </a:lnTo>
                <a:lnTo>
                  <a:pt x="82296" y="192024"/>
                </a:lnTo>
                <a:lnTo>
                  <a:pt x="130244" y="209934"/>
                </a:lnTo>
                <a:lnTo>
                  <a:pt x="178456" y="222919"/>
                </a:lnTo>
                <a:lnTo>
                  <a:pt x="226518" y="231092"/>
                </a:lnTo>
                <a:lnTo>
                  <a:pt x="274017" y="234567"/>
                </a:lnTo>
                <a:lnTo>
                  <a:pt x="320540" y="233456"/>
                </a:lnTo>
                <a:lnTo>
                  <a:pt x="365673" y="227873"/>
                </a:lnTo>
                <a:lnTo>
                  <a:pt x="409003" y="217932"/>
                </a:lnTo>
                <a:lnTo>
                  <a:pt x="450117" y="203745"/>
                </a:lnTo>
                <a:lnTo>
                  <a:pt x="488602" y="185425"/>
                </a:lnTo>
                <a:lnTo>
                  <a:pt x="524044" y="163087"/>
                </a:lnTo>
                <a:lnTo>
                  <a:pt x="556031" y="136844"/>
                </a:lnTo>
                <a:lnTo>
                  <a:pt x="584149" y="106808"/>
                </a:lnTo>
                <a:lnTo>
                  <a:pt x="607985" y="73094"/>
                </a:lnTo>
                <a:lnTo>
                  <a:pt x="627126" y="35814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71551" y="2100833"/>
            <a:ext cx="437515" cy="407670"/>
          </a:xfrm>
          <a:custGeom>
            <a:avLst/>
            <a:gdLst/>
            <a:ahLst/>
            <a:cxnLst/>
            <a:rect l="l" t="t" r="r" b="b"/>
            <a:pathLst>
              <a:path w="437515" h="407669">
                <a:moveTo>
                  <a:pt x="328421" y="222706"/>
                </a:moveTo>
                <a:lnTo>
                  <a:pt x="328421" y="86106"/>
                </a:lnTo>
                <a:lnTo>
                  <a:pt x="320830" y="125518"/>
                </a:lnTo>
                <a:lnTo>
                  <a:pt x="306555" y="164390"/>
                </a:lnTo>
                <a:lnTo>
                  <a:pt x="285998" y="202321"/>
                </a:lnTo>
                <a:lnTo>
                  <a:pt x="259561" y="238908"/>
                </a:lnTo>
                <a:lnTo>
                  <a:pt x="227647" y="273748"/>
                </a:lnTo>
                <a:lnTo>
                  <a:pt x="190658" y="306439"/>
                </a:lnTo>
                <a:lnTo>
                  <a:pt x="148996" y="336579"/>
                </a:lnTo>
                <a:lnTo>
                  <a:pt x="103065" y="363766"/>
                </a:lnTo>
                <a:lnTo>
                  <a:pt x="53265" y="387597"/>
                </a:lnTo>
                <a:lnTo>
                  <a:pt x="0" y="407670"/>
                </a:lnTo>
                <a:lnTo>
                  <a:pt x="52881" y="394244"/>
                </a:lnTo>
                <a:lnTo>
                  <a:pt x="103455" y="377038"/>
                </a:lnTo>
                <a:lnTo>
                  <a:pt x="151352" y="356365"/>
                </a:lnTo>
                <a:lnTo>
                  <a:pt x="196200" y="332542"/>
                </a:lnTo>
                <a:lnTo>
                  <a:pt x="237631" y="305882"/>
                </a:lnTo>
                <a:lnTo>
                  <a:pt x="275272" y="276701"/>
                </a:lnTo>
                <a:lnTo>
                  <a:pt x="308754" y="245313"/>
                </a:lnTo>
                <a:lnTo>
                  <a:pt x="328421" y="222706"/>
                </a:lnTo>
                <a:close/>
              </a:path>
              <a:path w="437515" h="407669">
                <a:moveTo>
                  <a:pt x="437387" y="56388"/>
                </a:moveTo>
                <a:lnTo>
                  <a:pt x="358901" y="0"/>
                </a:lnTo>
                <a:lnTo>
                  <a:pt x="292607" y="96012"/>
                </a:lnTo>
                <a:lnTo>
                  <a:pt x="328421" y="86106"/>
                </a:lnTo>
                <a:lnTo>
                  <a:pt x="328421" y="222706"/>
                </a:lnTo>
                <a:lnTo>
                  <a:pt x="361759" y="177176"/>
                </a:lnTo>
                <a:lnTo>
                  <a:pt x="380541" y="141058"/>
                </a:lnTo>
                <a:lnTo>
                  <a:pt x="393682" y="103992"/>
                </a:lnTo>
                <a:lnTo>
                  <a:pt x="400811" y="66294"/>
                </a:lnTo>
                <a:lnTo>
                  <a:pt x="437387" y="56388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19089" y="2329433"/>
            <a:ext cx="589280" cy="213995"/>
          </a:xfrm>
          <a:custGeom>
            <a:avLst/>
            <a:gdLst/>
            <a:ahLst/>
            <a:cxnLst/>
            <a:rect l="l" t="t" r="r" b="b"/>
            <a:pathLst>
              <a:path w="589279" h="213994">
                <a:moveTo>
                  <a:pt x="589026" y="170687"/>
                </a:moveTo>
                <a:lnTo>
                  <a:pt x="533539" y="183321"/>
                </a:lnTo>
                <a:lnTo>
                  <a:pt x="478892" y="191080"/>
                </a:lnTo>
                <a:lnTo>
                  <a:pt x="425570" y="194124"/>
                </a:lnTo>
                <a:lnTo>
                  <a:pt x="374060" y="192610"/>
                </a:lnTo>
                <a:lnTo>
                  <a:pt x="324850" y="186697"/>
                </a:lnTo>
                <a:lnTo>
                  <a:pt x="278427" y="176543"/>
                </a:lnTo>
                <a:lnTo>
                  <a:pt x="235277" y="162307"/>
                </a:lnTo>
                <a:lnTo>
                  <a:pt x="195888" y="144145"/>
                </a:lnTo>
                <a:lnTo>
                  <a:pt x="160745" y="122216"/>
                </a:lnTo>
                <a:lnTo>
                  <a:pt x="130338" y="96680"/>
                </a:lnTo>
                <a:lnTo>
                  <a:pt x="105151" y="67692"/>
                </a:lnTo>
                <a:lnTo>
                  <a:pt x="72390" y="0"/>
                </a:lnTo>
                <a:lnTo>
                  <a:pt x="0" y="19811"/>
                </a:lnTo>
                <a:lnTo>
                  <a:pt x="32761" y="87250"/>
                </a:lnTo>
                <a:lnTo>
                  <a:pt x="57948" y="116170"/>
                </a:lnTo>
                <a:lnTo>
                  <a:pt x="88355" y="141669"/>
                </a:lnTo>
                <a:lnTo>
                  <a:pt x="123498" y="163580"/>
                </a:lnTo>
                <a:lnTo>
                  <a:pt x="162887" y="181738"/>
                </a:lnTo>
                <a:lnTo>
                  <a:pt x="206037" y="195974"/>
                </a:lnTo>
                <a:lnTo>
                  <a:pt x="252460" y="206124"/>
                </a:lnTo>
                <a:lnTo>
                  <a:pt x="301670" y="212020"/>
                </a:lnTo>
                <a:lnTo>
                  <a:pt x="353180" y="213495"/>
                </a:lnTo>
                <a:lnTo>
                  <a:pt x="406502" y="210385"/>
                </a:lnTo>
                <a:lnTo>
                  <a:pt x="461149" y="202521"/>
                </a:lnTo>
                <a:lnTo>
                  <a:pt x="516636" y="189737"/>
                </a:lnTo>
                <a:lnTo>
                  <a:pt x="589026" y="170687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03333" y="1948338"/>
            <a:ext cx="756920" cy="157480"/>
          </a:xfrm>
          <a:custGeom>
            <a:avLst/>
            <a:gdLst/>
            <a:ahLst/>
            <a:cxnLst/>
            <a:rect l="l" t="t" r="r" b="b"/>
            <a:pathLst>
              <a:path w="756920" h="157480">
                <a:moveTo>
                  <a:pt x="756665" y="59531"/>
                </a:moveTo>
                <a:lnTo>
                  <a:pt x="719327" y="75533"/>
                </a:lnTo>
                <a:lnTo>
                  <a:pt x="691519" y="54958"/>
                </a:lnTo>
                <a:lnTo>
                  <a:pt x="659583" y="37648"/>
                </a:lnTo>
                <a:lnTo>
                  <a:pt x="623848" y="23600"/>
                </a:lnTo>
                <a:lnTo>
                  <a:pt x="584642" y="12813"/>
                </a:lnTo>
                <a:lnTo>
                  <a:pt x="542294" y="5285"/>
                </a:lnTo>
                <a:lnTo>
                  <a:pt x="497132" y="1014"/>
                </a:lnTo>
                <a:lnTo>
                  <a:pt x="449484" y="0"/>
                </a:lnTo>
                <a:lnTo>
                  <a:pt x="399678" y="2239"/>
                </a:lnTo>
                <a:lnTo>
                  <a:pt x="348043" y="7730"/>
                </a:lnTo>
                <a:lnTo>
                  <a:pt x="294907" y="16472"/>
                </a:lnTo>
                <a:lnTo>
                  <a:pt x="240597" y="28463"/>
                </a:lnTo>
                <a:lnTo>
                  <a:pt x="185443" y="43702"/>
                </a:lnTo>
                <a:lnTo>
                  <a:pt x="129772" y="62186"/>
                </a:lnTo>
                <a:lnTo>
                  <a:pt x="73913" y="83915"/>
                </a:lnTo>
                <a:lnTo>
                  <a:pt x="0" y="114395"/>
                </a:lnTo>
                <a:lnTo>
                  <a:pt x="55858" y="92807"/>
                </a:lnTo>
                <a:lnTo>
                  <a:pt x="111529" y="74422"/>
                </a:lnTo>
                <a:lnTo>
                  <a:pt x="166683" y="59246"/>
                </a:lnTo>
                <a:lnTo>
                  <a:pt x="220993" y="47285"/>
                </a:lnTo>
                <a:lnTo>
                  <a:pt x="274129" y="38547"/>
                </a:lnTo>
                <a:lnTo>
                  <a:pt x="325764" y="33038"/>
                </a:lnTo>
                <a:lnTo>
                  <a:pt x="375570" y="30765"/>
                </a:lnTo>
                <a:lnTo>
                  <a:pt x="423218" y="31734"/>
                </a:lnTo>
                <a:lnTo>
                  <a:pt x="468380" y="35953"/>
                </a:lnTo>
                <a:lnTo>
                  <a:pt x="510728" y="43427"/>
                </a:lnTo>
                <a:lnTo>
                  <a:pt x="549934" y="54163"/>
                </a:lnTo>
                <a:lnTo>
                  <a:pt x="585669" y="68168"/>
                </a:lnTo>
                <a:lnTo>
                  <a:pt x="645413" y="106013"/>
                </a:lnTo>
                <a:lnTo>
                  <a:pt x="645413" y="131930"/>
                </a:lnTo>
                <a:lnTo>
                  <a:pt x="731519" y="157067"/>
                </a:lnTo>
                <a:lnTo>
                  <a:pt x="756665" y="59531"/>
                </a:lnTo>
                <a:close/>
              </a:path>
              <a:path w="756920" h="157480">
                <a:moveTo>
                  <a:pt x="645413" y="131930"/>
                </a:moveTo>
                <a:lnTo>
                  <a:pt x="645413" y="106013"/>
                </a:lnTo>
                <a:lnTo>
                  <a:pt x="608838" y="121253"/>
                </a:lnTo>
                <a:lnTo>
                  <a:pt x="645413" y="131930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42880" y="2048255"/>
            <a:ext cx="497840" cy="548640"/>
          </a:xfrm>
          <a:custGeom>
            <a:avLst/>
            <a:gdLst/>
            <a:ahLst/>
            <a:cxnLst/>
            <a:rect l="l" t="t" r="r" b="b"/>
            <a:pathLst>
              <a:path w="497839" h="548639">
                <a:moveTo>
                  <a:pt x="497791" y="0"/>
                </a:moveTo>
                <a:lnTo>
                  <a:pt x="460453" y="14478"/>
                </a:lnTo>
                <a:lnTo>
                  <a:pt x="402823" y="40401"/>
                </a:lnTo>
                <a:lnTo>
                  <a:pt x="348097" y="68559"/>
                </a:lnTo>
                <a:lnTo>
                  <a:pt x="296500" y="98686"/>
                </a:lnTo>
                <a:lnTo>
                  <a:pt x="248260" y="130516"/>
                </a:lnTo>
                <a:lnTo>
                  <a:pt x="203600" y="163784"/>
                </a:lnTo>
                <a:lnTo>
                  <a:pt x="162746" y="198224"/>
                </a:lnTo>
                <a:lnTo>
                  <a:pt x="125924" y="233570"/>
                </a:lnTo>
                <a:lnTo>
                  <a:pt x="93359" y="269557"/>
                </a:lnTo>
                <a:lnTo>
                  <a:pt x="65277" y="305919"/>
                </a:lnTo>
                <a:lnTo>
                  <a:pt x="41904" y="342391"/>
                </a:lnTo>
                <a:lnTo>
                  <a:pt x="23463" y="378706"/>
                </a:lnTo>
                <a:lnTo>
                  <a:pt x="10182" y="414599"/>
                </a:lnTo>
                <a:lnTo>
                  <a:pt x="0" y="484057"/>
                </a:lnTo>
                <a:lnTo>
                  <a:pt x="3549" y="517091"/>
                </a:lnTo>
                <a:lnTo>
                  <a:pt x="13159" y="548640"/>
                </a:lnTo>
                <a:lnTo>
                  <a:pt x="73905" y="522963"/>
                </a:lnTo>
                <a:lnTo>
                  <a:pt x="73905" y="451786"/>
                </a:lnTo>
                <a:lnTo>
                  <a:pt x="76533" y="416844"/>
                </a:lnTo>
                <a:lnTo>
                  <a:pt x="99067" y="344141"/>
                </a:lnTo>
                <a:lnTo>
                  <a:pt x="118516" y="306964"/>
                </a:lnTo>
                <a:lnTo>
                  <a:pt x="143114" y="269623"/>
                </a:lnTo>
                <a:lnTo>
                  <a:pt x="172632" y="232412"/>
                </a:lnTo>
                <a:lnTo>
                  <a:pt x="206841" y="195620"/>
                </a:lnTo>
                <a:lnTo>
                  <a:pt x="245512" y="159540"/>
                </a:lnTo>
                <a:lnTo>
                  <a:pt x="288417" y="124462"/>
                </a:lnTo>
                <a:lnTo>
                  <a:pt x="335326" y="90678"/>
                </a:lnTo>
                <a:lnTo>
                  <a:pt x="386011" y="58478"/>
                </a:lnTo>
                <a:lnTo>
                  <a:pt x="440242" y="28155"/>
                </a:lnTo>
                <a:lnTo>
                  <a:pt x="497791" y="0"/>
                </a:lnTo>
                <a:close/>
              </a:path>
              <a:path w="497839" h="548639">
                <a:moveTo>
                  <a:pt x="87073" y="517398"/>
                </a:moveTo>
                <a:lnTo>
                  <a:pt x="77342" y="485401"/>
                </a:lnTo>
                <a:lnTo>
                  <a:pt x="73905" y="451786"/>
                </a:lnTo>
                <a:lnTo>
                  <a:pt x="73905" y="522963"/>
                </a:lnTo>
                <a:lnTo>
                  <a:pt x="87073" y="517398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015107" y="1216152"/>
            <a:ext cx="537210" cy="586740"/>
          </a:xfrm>
          <a:custGeom>
            <a:avLst/>
            <a:gdLst/>
            <a:ahLst/>
            <a:cxnLst/>
            <a:rect l="l" t="t" r="r" b="b"/>
            <a:pathLst>
              <a:path w="537209" h="586739">
                <a:moveTo>
                  <a:pt x="449580" y="202741"/>
                </a:moveTo>
                <a:lnTo>
                  <a:pt x="449580" y="87630"/>
                </a:lnTo>
                <a:lnTo>
                  <a:pt x="445311" y="118136"/>
                </a:lnTo>
                <a:lnTo>
                  <a:pt x="435912" y="150387"/>
                </a:lnTo>
                <a:lnTo>
                  <a:pt x="402571" y="219169"/>
                </a:lnTo>
                <a:lnTo>
                  <a:pt x="379051" y="255224"/>
                </a:lnTo>
                <a:lnTo>
                  <a:pt x="351248" y="292070"/>
                </a:lnTo>
                <a:lnTo>
                  <a:pt x="319373" y="329469"/>
                </a:lnTo>
                <a:lnTo>
                  <a:pt x="283637" y="367184"/>
                </a:lnTo>
                <a:lnTo>
                  <a:pt x="244252" y="404974"/>
                </a:lnTo>
                <a:lnTo>
                  <a:pt x="201430" y="442604"/>
                </a:lnTo>
                <a:lnTo>
                  <a:pt x="155382" y="479833"/>
                </a:lnTo>
                <a:lnTo>
                  <a:pt x="106320" y="516424"/>
                </a:lnTo>
                <a:lnTo>
                  <a:pt x="54455" y="552139"/>
                </a:lnTo>
                <a:lnTo>
                  <a:pt x="0" y="586740"/>
                </a:lnTo>
                <a:lnTo>
                  <a:pt x="56553" y="553790"/>
                </a:lnTo>
                <a:lnTo>
                  <a:pt x="110848" y="519418"/>
                </a:lnTo>
                <a:lnTo>
                  <a:pt x="162659" y="483863"/>
                </a:lnTo>
                <a:lnTo>
                  <a:pt x="211759" y="447370"/>
                </a:lnTo>
                <a:lnTo>
                  <a:pt x="257922" y="410181"/>
                </a:lnTo>
                <a:lnTo>
                  <a:pt x="300922" y="372538"/>
                </a:lnTo>
                <a:lnTo>
                  <a:pt x="340533" y="334684"/>
                </a:lnTo>
                <a:lnTo>
                  <a:pt x="376528" y="296861"/>
                </a:lnTo>
                <a:lnTo>
                  <a:pt x="408681" y="259311"/>
                </a:lnTo>
                <a:lnTo>
                  <a:pt x="436767" y="222278"/>
                </a:lnTo>
                <a:lnTo>
                  <a:pt x="449580" y="202741"/>
                </a:lnTo>
                <a:close/>
              </a:path>
              <a:path w="537209" h="586739">
                <a:moveTo>
                  <a:pt x="537210" y="35813"/>
                </a:moveTo>
                <a:lnTo>
                  <a:pt x="463296" y="0"/>
                </a:lnTo>
                <a:lnTo>
                  <a:pt x="419862" y="104394"/>
                </a:lnTo>
                <a:lnTo>
                  <a:pt x="449580" y="87630"/>
                </a:lnTo>
                <a:lnTo>
                  <a:pt x="449580" y="202741"/>
                </a:lnTo>
                <a:lnTo>
                  <a:pt x="479828" y="150729"/>
                </a:lnTo>
                <a:lnTo>
                  <a:pt x="503902" y="84155"/>
                </a:lnTo>
                <a:lnTo>
                  <a:pt x="508254" y="53340"/>
                </a:lnTo>
                <a:lnTo>
                  <a:pt x="537210" y="35813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246998" y="1786127"/>
            <a:ext cx="798195" cy="221615"/>
          </a:xfrm>
          <a:custGeom>
            <a:avLst/>
            <a:gdLst/>
            <a:ahLst/>
            <a:cxnLst/>
            <a:rect l="l" t="t" r="r" b="b"/>
            <a:pathLst>
              <a:path w="798195" h="221614">
                <a:moveTo>
                  <a:pt x="797814" y="0"/>
                </a:moveTo>
                <a:lnTo>
                  <a:pt x="739140" y="32733"/>
                </a:lnTo>
                <a:lnTo>
                  <a:pt x="681030" y="62360"/>
                </a:lnTo>
                <a:lnTo>
                  <a:pt x="623459" y="89003"/>
                </a:lnTo>
                <a:lnTo>
                  <a:pt x="566845" y="112555"/>
                </a:lnTo>
                <a:lnTo>
                  <a:pt x="511500" y="132968"/>
                </a:lnTo>
                <a:lnTo>
                  <a:pt x="457730" y="150192"/>
                </a:lnTo>
                <a:lnTo>
                  <a:pt x="405846" y="164177"/>
                </a:lnTo>
                <a:lnTo>
                  <a:pt x="356157" y="174874"/>
                </a:lnTo>
                <a:lnTo>
                  <a:pt x="308971" y="182234"/>
                </a:lnTo>
                <a:lnTo>
                  <a:pt x="264597" y="186208"/>
                </a:lnTo>
                <a:lnTo>
                  <a:pt x="223344" y="186746"/>
                </a:lnTo>
                <a:lnTo>
                  <a:pt x="185521" y="183799"/>
                </a:lnTo>
                <a:lnTo>
                  <a:pt x="121402" y="167252"/>
                </a:lnTo>
                <a:lnTo>
                  <a:pt x="74711" y="136174"/>
                </a:lnTo>
                <a:lnTo>
                  <a:pt x="58674" y="115061"/>
                </a:lnTo>
                <a:lnTo>
                  <a:pt x="0" y="149351"/>
                </a:lnTo>
                <a:lnTo>
                  <a:pt x="37049" y="187844"/>
                </a:lnTo>
                <a:lnTo>
                  <a:pt x="92763" y="211608"/>
                </a:lnTo>
                <a:lnTo>
                  <a:pt x="164670" y="221036"/>
                </a:lnTo>
                <a:lnTo>
                  <a:pt x="205923" y="220498"/>
                </a:lnTo>
                <a:lnTo>
                  <a:pt x="250297" y="216524"/>
                </a:lnTo>
                <a:lnTo>
                  <a:pt x="297483" y="209164"/>
                </a:lnTo>
                <a:lnTo>
                  <a:pt x="347172" y="198467"/>
                </a:lnTo>
                <a:lnTo>
                  <a:pt x="399056" y="184482"/>
                </a:lnTo>
                <a:lnTo>
                  <a:pt x="452826" y="167258"/>
                </a:lnTo>
                <a:lnTo>
                  <a:pt x="508171" y="146845"/>
                </a:lnTo>
                <a:lnTo>
                  <a:pt x="564785" y="123293"/>
                </a:lnTo>
                <a:lnTo>
                  <a:pt x="622356" y="96650"/>
                </a:lnTo>
                <a:lnTo>
                  <a:pt x="680578" y="66966"/>
                </a:lnTo>
                <a:lnTo>
                  <a:pt x="739252" y="34224"/>
                </a:lnTo>
                <a:lnTo>
                  <a:pt x="797814" y="0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7427" y="6297167"/>
            <a:ext cx="662305" cy="444500"/>
          </a:xfrm>
          <a:custGeom>
            <a:avLst/>
            <a:gdLst/>
            <a:ahLst/>
            <a:cxnLst/>
            <a:rect l="l" t="t" r="r" b="b"/>
            <a:pathLst>
              <a:path w="662304" h="444500">
                <a:moveTo>
                  <a:pt x="563880" y="162031"/>
                </a:moveTo>
                <a:lnTo>
                  <a:pt x="563880" y="80010"/>
                </a:lnTo>
                <a:lnTo>
                  <a:pt x="551782" y="108322"/>
                </a:lnTo>
                <a:lnTo>
                  <a:pt x="534284" y="136975"/>
                </a:lnTo>
                <a:lnTo>
                  <a:pt x="484147" y="194607"/>
                </a:lnTo>
                <a:lnTo>
                  <a:pt x="452043" y="223240"/>
                </a:lnTo>
                <a:lnTo>
                  <a:pt x="415603" y="251519"/>
                </a:lnTo>
                <a:lnTo>
                  <a:pt x="375094" y="279273"/>
                </a:lnTo>
                <a:lnTo>
                  <a:pt x="330783" y="306326"/>
                </a:lnTo>
                <a:lnTo>
                  <a:pt x="282936" y="332506"/>
                </a:lnTo>
                <a:lnTo>
                  <a:pt x="231821" y="357640"/>
                </a:lnTo>
                <a:lnTo>
                  <a:pt x="177703" y="381554"/>
                </a:lnTo>
                <a:lnTo>
                  <a:pt x="120849" y="404075"/>
                </a:lnTo>
                <a:lnTo>
                  <a:pt x="61525" y="425030"/>
                </a:lnTo>
                <a:lnTo>
                  <a:pt x="0" y="444245"/>
                </a:lnTo>
                <a:lnTo>
                  <a:pt x="63056" y="427206"/>
                </a:lnTo>
                <a:lnTo>
                  <a:pt x="124326" y="408207"/>
                </a:lnTo>
                <a:lnTo>
                  <a:pt x="183526" y="387425"/>
                </a:lnTo>
                <a:lnTo>
                  <a:pt x="240372" y="365033"/>
                </a:lnTo>
                <a:lnTo>
                  <a:pt x="294583" y="341206"/>
                </a:lnTo>
                <a:lnTo>
                  <a:pt x="345874" y="316120"/>
                </a:lnTo>
                <a:lnTo>
                  <a:pt x="393963" y="289948"/>
                </a:lnTo>
                <a:lnTo>
                  <a:pt x="438567" y="262866"/>
                </a:lnTo>
                <a:lnTo>
                  <a:pt x="479401" y="235049"/>
                </a:lnTo>
                <a:lnTo>
                  <a:pt x="516184" y="206671"/>
                </a:lnTo>
                <a:lnTo>
                  <a:pt x="548632" y="177907"/>
                </a:lnTo>
                <a:lnTo>
                  <a:pt x="563880" y="162031"/>
                </a:lnTo>
                <a:close/>
              </a:path>
              <a:path w="662304" h="444500">
                <a:moveTo>
                  <a:pt x="662178" y="53340"/>
                </a:moveTo>
                <a:lnTo>
                  <a:pt x="599694" y="0"/>
                </a:lnTo>
                <a:lnTo>
                  <a:pt x="531114" y="89154"/>
                </a:lnTo>
                <a:lnTo>
                  <a:pt x="563880" y="80010"/>
                </a:lnTo>
                <a:lnTo>
                  <a:pt x="563880" y="162031"/>
                </a:lnTo>
                <a:lnTo>
                  <a:pt x="576462" y="148931"/>
                </a:lnTo>
                <a:lnTo>
                  <a:pt x="599390" y="119919"/>
                </a:lnTo>
                <a:lnTo>
                  <a:pt x="617135" y="91045"/>
                </a:lnTo>
                <a:lnTo>
                  <a:pt x="629412" y="62484"/>
                </a:lnTo>
                <a:lnTo>
                  <a:pt x="662178" y="53340"/>
                </a:lnTo>
                <a:close/>
              </a:path>
            </a:pathLst>
          </a:custGeom>
          <a:solidFill>
            <a:srgbClr val="3F3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61723" y="6653783"/>
            <a:ext cx="808990" cy="154305"/>
          </a:xfrm>
          <a:custGeom>
            <a:avLst/>
            <a:gdLst/>
            <a:ahLst/>
            <a:cxnLst/>
            <a:rect l="l" t="t" r="r" b="b"/>
            <a:pathLst>
              <a:path w="808989" h="154304">
                <a:moveTo>
                  <a:pt x="808482" y="79248"/>
                </a:moveTo>
                <a:lnTo>
                  <a:pt x="743442" y="95595"/>
                </a:lnTo>
                <a:lnTo>
                  <a:pt x="679506" y="109158"/>
                </a:lnTo>
                <a:lnTo>
                  <a:pt x="616987" y="119968"/>
                </a:lnTo>
                <a:lnTo>
                  <a:pt x="556196" y="128058"/>
                </a:lnTo>
                <a:lnTo>
                  <a:pt x="497447" y="133458"/>
                </a:lnTo>
                <a:lnTo>
                  <a:pt x="441053" y="136200"/>
                </a:lnTo>
                <a:lnTo>
                  <a:pt x="387326" y="136316"/>
                </a:lnTo>
                <a:lnTo>
                  <a:pt x="336578" y="133837"/>
                </a:lnTo>
                <a:lnTo>
                  <a:pt x="289123" y="128796"/>
                </a:lnTo>
                <a:lnTo>
                  <a:pt x="245273" y="121223"/>
                </a:lnTo>
                <a:lnTo>
                  <a:pt x="205341" y="111151"/>
                </a:lnTo>
                <a:lnTo>
                  <a:pt x="138481" y="83635"/>
                </a:lnTo>
                <a:lnTo>
                  <a:pt x="91044" y="46500"/>
                </a:lnTo>
                <a:lnTo>
                  <a:pt x="65531" y="0"/>
                </a:lnTo>
                <a:lnTo>
                  <a:pt x="0" y="17526"/>
                </a:lnTo>
                <a:lnTo>
                  <a:pt x="25512" y="64054"/>
                </a:lnTo>
                <a:lnTo>
                  <a:pt x="72949" y="101258"/>
                </a:lnTo>
                <a:lnTo>
                  <a:pt x="139809" y="128862"/>
                </a:lnTo>
                <a:lnTo>
                  <a:pt x="179741" y="138977"/>
                </a:lnTo>
                <a:lnTo>
                  <a:pt x="223591" y="146590"/>
                </a:lnTo>
                <a:lnTo>
                  <a:pt x="271046" y="151665"/>
                </a:lnTo>
                <a:lnTo>
                  <a:pt x="321794" y="154167"/>
                </a:lnTo>
                <a:lnTo>
                  <a:pt x="375521" y="154064"/>
                </a:lnTo>
                <a:lnTo>
                  <a:pt x="431915" y="151319"/>
                </a:lnTo>
                <a:lnTo>
                  <a:pt x="490664" y="145898"/>
                </a:lnTo>
                <a:lnTo>
                  <a:pt x="551455" y="137768"/>
                </a:lnTo>
                <a:lnTo>
                  <a:pt x="613974" y="126893"/>
                </a:lnTo>
                <a:lnTo>
                  <a:pt x="677910" y="113240"/>
                </a:lnTo>
                <a:lnTo>
                  <a:pt x="742950" y="96774"/>
                </a:lnTo>
                <a:lnTo>
                  <a:pt x="808482" y="79248"/>
                </a:lnTo>
                <a:close/>
              </a:path>
            </a:pathLst>
          </a:custGeom>
          <a:solidFill>
            <a:srgbClr val="3327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53573" y="5388864"/>
            <a:ext cx="9429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从此进入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990724" y="4992623"/>
            <a:ext cx="928369" cy="500380"/>
          </a:xfrm>
          <a:custGeom>
            <a:avLst/>
            <a:gdLst/>
            <a:ahLst/>
            <a:cxnLst/>
            <a:rect l="l" t="t" r="r" b="b"/>
            <a:pathLst>
              <a:path w="928370" h="500379">
                <a:moveTo>
                  <a:pt x="928116" y="416813"/>
                </a:moveTo>
                <a:lnTo>
                  <a:pt x="928116" y="83819"/>
                </a:lnTo>
                <a:lnTo>
                  <a:pt x="921567" y="51113"/>
                </a:lnTo>
                <a:lnTo>
                  <a:pt x="903732" y="24479"/>
                </a:lnTo>
                <a:lnTo>
                  <a:pt x="877323" y="6560"/>
                </a:lnTo>
                <a:lnTo>
                  <a:pt x="845058" y="0"/>
                </a:lnTo>
                <a:lnTo>
                  <a:pt x="83058" y="0"/>
                </a:lnTo>
                <a:lnTo>
                  <a:pt x="50792" y="6560"/>
                </a:lnTo>
                <a:lnTo>
                  <a:pt x="24383" y="24479"/>
                </a:lnTo>
                <a:lnTo>
                  <a:pt x="6548" y="51113"/>
                </a:lnTo>
                <a:lnTo>
                  <a:pt x="0" y="83819"/>
                </a:lnTo>
                <a:lnTo>
                  <a:pt x="0" y="416813"/>
                </a:lnTo>
                <a:lnTo>
                  <a:pt x="6548" y="449079"/>
                </a:lnTo>
                <a:lnTo>
                  <a:pt x="24384" y="475487"/>
                </a:lnTo>
                <a:lnTo>
                  <a:pt x="50792" y="493323"/>
                </a:lnTo>
                <a:lnTo>
                  <a:pt x="83058" y="499871"/>
                </a:lnTo>
                <a:lnTo>
                  <a:pt x="845058" y="499871"/>
                </a:lnTo>
                <a:lnTo>
                  <a:pt x="877323" y="493323"/>
                </a:lnTo>
                <a:lnTo>
                  <a:pt x="903732" y="475487"/>
                </a:lnTo>
                <a:lnTo>
                  <a:pt x="921567" y="449079"/>
                </a:lnTo>
                <a:lnTo>
                  <a:pt x="928116" y="416813"/>
                </a:lnTo>
                <a:close/>
              </a:path>
            </a:pathLst>
          </a:custGeom>
          <a:solidFill>
            <a:srgbClr val="7692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153270" y="4958333"/>
            <a:ext cx="60198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36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120">
              <a:lnSpc>
                <a:spcPts val="2155"/>
              </a:lnSpc>
              <a:spcBef>
                <a:spcPts val="130"/>
              </a:spcBef>
            </a:pP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评估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90345" y="4492752"/>
            <a:ext cx="1357630" cy="500380"/>
          </a:xfrm>
          <a:custGeom>
            <a:avLst/>
            <a:gdLst/>
            <a:ahLst/>
            <a:cxnLst/>
            <a:rect l="l" t="t" r="r" b="b"/>
            <a:pathLst>
              <a:path w="1357629" h="500379">
                <a:moveTo>
                  <a:pt x="1357122" y="416814"/>
                </a:moveTo>
                <a:lnTo>
                  <a:pt x="1357122" y="83058"/>
                </a:lnTo>
                <a:lnTo>
                  <a:pt x="1350573" y="50792"/>
                </a:lnTo>
                <a:lnTo>
                  <a:pt x="1332738" y="24384"/>
                </a:lnTo>
                <a:lnTo>
                  <a:pt x="1306329" y="6548"/>
                </a:lnTo>
                <a:lnTo>
                  <a:pt x="1274064" y="0"/>
                </a:lnTo>
                <a:lnTo>
                  <a:pt x="83058" y="0"/>
                </a:lnTo>
                <a:lnTo>
                  <a:pt x="50792" y="6548"/>
                </a:lnTo>
                <a:lnTo>
                  <a:pt x="24383" y="24384"/>
                </a:lnTo>
                <a:lnTo>
                  <a:pt x="6548" y="50792"/>
                </a:lnTo>
                <a:lnTo>
                  <a:pt x="0" y="83058"/>
                </a:lnTo>
                <a:lnTo>
                  <a:pt x="0" y="416814"/>
                </a:lnTo>
                <a:lnTo>
                  <a:pt x="6548" y="449079"/>
                </a:lnTo>
                <a:lnTo>
                  <a:pt x="24384" y="475488"/>
                </a:lnTo>
                <a:lnTo>
                  <a:pt x="50792" y="493323"/>
                </a:lnTo>
                <a:lnTo>
                  <a:pt x="83058" y="499872"/>
                </a:lnTo>
                <a:lnTo>
                  <a:pt x="1274064" y="499872"/>
                </a:lnTo>
                <a:lnTo>
                  <a:pt x="1306329" y="493323"/>
                </a:lnTo>
                <a:lnTo>
                  <a:pt x="1332738" y="475488"/>
                </a:lnTo>
                <a:lnTo>
                  <a:pt x="1350573" y="449079"/>
                </a:lnTo>
                <a:lnTo>
                  <a:pt x="1357122" y="416814"/>
                </a:lnTo>
                <a:close/>
              </a:path>
            </a:pathLst>
          </a:custGeom>
          <a:solidFill>
            <a:srgbClr val="7692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617841" y="4458461"/>
            <a:ext cx="110236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Q12</a:t>
            </a: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调研或  组织氛围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82945" y="1741170"/>
            <a:ext cx="3932554" cy="264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8150" algn="ctr">
              <a:lnSpc>
                <a:spcPct val="100000"/>
              </a:lnSpc>
            </a:pP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股票增值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我知道对我的工作要求</a:t>
            </a:r>
            <a:r>
              <a:rPr sz="1200" spc="-2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2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我有做好我的工作所需要的材料和设备。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2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在工作中，我</a:t>
            </a:r>
            <a:r>
              <a:rPr sz="1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每天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都有机会做我最擅长做的事。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在过去的</a:t>
            </a:r>
            <a:r>
              <a:rPr sz="1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七天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里，我因工作出色而受到表扬。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latin typeface="宋体" panose="02010600030101010101" pitchFamily="2" charset="-122"/>
                <a:cs typeface="宋体" panose="02010600030101010101" pitchFamily="2" charset="-122"/>
              </a:rPr>
              <a:t>5、</a:t>
            </a:r>
            <a:r>
              <a:rPr sz="12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我觉得我的主管或同事关心我的个人情况。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latin typeface="宋体" panose="02010600030101010101" pitchFamily="2" charset="-122"/>
                <a:cs typeface="宋体" panose="02010600030101010101" pitchFamily="2" charset="-122"/>
              </a:rPr>
              <a:t>6、</a:t>
            </a:r>
            <a:r>
              <a:rPr sz="12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工作单位有人鼓励我的发展。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sz="12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在工作中，我觉得我的意见受到重视。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sz="1200" spc="-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公司的使命/目标使我觉得我的工作重要。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sz="120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我的同事们致力于高质量的工作。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宋体" panose="02010600030101010101" pitchFamily="2" charset="-122"/>
                <a:cs typeface="宋体" panose="02010600030101010101" pitchFamily="2" charset="-122"/>
              </a:rPr>
              <a:t>10.</a:t>
            </a:r>
            <a:r>
              <a:rPr sz="1200" spc="-3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我在工作单位有一个</a:t>
            </a:r>
            <a:r>
              <a:rPr sz="1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最要好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的朋友。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宋体" panose="02010600030101010101" pitchFamily="2" charset="-122"/>
                <a:cs typeface="宋体" panose="02010600030101010101" pitchFamily="2" charset="-122"/>
              </a:rPr>
              <a:t>11.</a:t>
            </a:r>
            <a:r>
              <a:rPr sz="1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在过去的</a:t>
            </a:r>
            <a:r>
              <a:rPr sz="12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六个月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内，工作单位有人和我谈及我的进步。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宋体" panose="02010600030101010101" pitchFamily="2" charset="-122"/>
                <a:cs typeface="宋体" panose="02010600030101010101" pitchFamily="2" charset="-122"/>
              </a:rPr>
              <a:t>12.</a:t>
            </a:r>
            <a:r>
              <a:rPr sz="1200" spc="-2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过去</a:t>
            </a:r>
            <a:r>
              <a:rPr sz="1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一年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里，我在工作中有机会学习和成长。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35" dirty="0"/>
              <a:t>1、360度测评报告样例—能力方面</a:t>
            </a:r>
            <a:endParaRPr spc="-35" dirty="0"/>
          </a:p>
        </p:txBody>
      </p:sp>
      <p:sp>
        <p:nvSpPr>
          <p:cNvPr id="4" name="object 4"/>
          <p:cNvSpPr txBox="1"/>
          <p:nvPr/>
        </p:nvSpPr>
        <p:spPr>
          <a:xfrm>
            <a:off x="2203589" y="1806701"/>
            <a:ext cx="5791200" cy="540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R="313055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9100" y="1718726"/>
            <a:ext cx="6305689" cy="58800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35" dirty="0"/>
              <a:t>2、360度测评报告样例—组织氛围调查</a:t>
            </a:r>
            <a:endParaRPr spc="-35"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1445" y="1777745"/>
            <a:ext cx="8867393" cy="4857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40" dirty="0"/>
              <a:t>3、360度测评报告样例—敬业度</a:t>
            </a:r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1854085" y="6881621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451" y="1815591"/>
            <a:ext cx="5554345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也可以选择用Q12来替代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280920">
              <a:lnSpc>
                <a:spcPct val="100000"/>
              </a:lnSpc>
              <a:spcBef>
                <a:spcPts val="1575"/>
              </a:spcBef>
            </a:pPr>
            <a:r>
              <a:rPr sz="1400" b="1" spc="-20" dirty="0">
                <a:latin typeface="Microsoft JhengHei" panose="020B0604030504040204" charset="-120"/>
                <a:cs typeface="Microsoft JhengHei" panose="020B0604030504040204" charset="-120"/>
              </a:rPr>
              <a:t>2015年7月1日得分表（供应链管理中心）</a:t>
            </a:r>
            <a:endParaRPr sz="1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1664" y="2669920"/>
          <a:ext cx="8980930" cy="427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257"/>
                <a:gridCol w="4911852"/>
                <a:gridCol w="1027176"/>
                <a:gridCol w="736092"/>
                <a:gridCol w="1107948"/>
                <a:gridCol w="657605"/>
              </a:tblGrid>
              <a:tr h="4937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问题项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1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Q12均值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 marR="2540" indent="-1778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四个维度  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均值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顶级回答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1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（%）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marR="51435" indent="-889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敬业度  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得分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56515" algn="r">
                        <a:lnSpc>
                          <a:spcPts val="186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Q01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我知道公司对我的工作要求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4.07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3.99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19%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125">
                <a:tc>
                  <a:txBody>
                    <a:bodyPr/>
                    <a:lstStyle/>
                    <a:p>
                      <a:pPr marR="56515" algn="r">
                        <a:lnSpc>
                          <a:spcPts val="185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Q02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我有做好我的工作所需要的材料和设备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3.92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1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25%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56515" algn="r">
                        <a:lnSpc>
                          <a:spcPts val="186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Q03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在工作中，我每天都有机会做我最擅长做的事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3.52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3.52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18%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16%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56515" algn="r">
                        <a:lnSpc>
                          <a:spcPts val="186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Q04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在过去的七天里，我因工作出色受到表扬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3.17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2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125">
                <a:tc>
                  <a:txBody>
                    <a:bodyPr/>
                    <a:lstStyle/>
                    <a:p>
                      <a:pPr marR="56515" algn="r">
                        <a:lnSpc>
                          <a:spcPts val="185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Q05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我觉得我的主管或同事关心我的个人情况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3.70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21%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Q06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工作单位有人鼓励我的发展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3.69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1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18%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125">
                <a:tc>
                  <a:txBody>
                    <a:bodyPr/>
                    <a:lstStyle/>
                    <a:p>
                      <a:pPr marR="56515" algn="r">
                        <a:lnSpc>
                          <a:spcPts val="185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Q07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在工作中，我觉得我的意见受到重视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3.42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3.91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11%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28%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56515" algn="r">
                        <a:lnSpc>
                          <a:spcPts val="186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Q08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公司的使命/目标使我觉得我的工作很重要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4.16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1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38%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125">
                <a:tc>
                  <a:txBody>
                    <a:bodyPr/>
                    <a:lstStyle/>
                    <a:p>
                      <a:pPr marR="56515" algn="r">
                        <a:lnSpc>
                          <a:spcPts val="185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Q09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我的同事们致力与高质量的工作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3.90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1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24%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56515" algn="r">
                        <a:lnSpc>
                          <a:spcPts val="186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Q10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我在工作单位有一个最要好的朋友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4.17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1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38%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56515" algn="r">
                        <a:lnSpc>
                          <a:spcPts val="1865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Q11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在过去的六个月内工作单位有人和我谈及我的进步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3.53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3.8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17%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17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26%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125">
                <a:tc>
                  <a:txBody>
                    <a:bodyPr/>
                    <a:lstStyle/>
                    <a:p>
                      <a:pPr marR="56515" algn="r">
                        <a:lnSpc>
                          <a:spcPts val="1850"/>
                        </a:lnSpc>
                      </a:pPr>
                      <a:r>
                        <a:rPr sz="1600" b="1" spc="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Q12</a:t>
                      </a:r>
                      <a:endParaRPr sz="16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过去一年里，我在工作中有机会学习和成长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4.07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17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35%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大均值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综合敬业度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3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3.78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9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22%</a:t>
                      </a:r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704455" y="1636014"/>
            <a:ext cx="1489710" cy="1221105"/>
          </a:xfrm>
          <a:custGeom>
            <a:avLst/>
            <a:gdLst/>
            <a:ahLst/>
            <a:cxnLst/>
            <a:rect l="l" t="t" r="r" b="b"/>
            <a:pathLst>
              <a:path w="1489709" h="1221105">
                <a:moveTo>
                  <a:pt x="1489710" y="528827"/>
                </a:moveTo>
                <a:lnTo>
                  <a:pt x="310896" y="0"/>
                </a:lnTo>
                <a:lnTo>
                  <a:pt x="0" y="691896"/>
                </a:lnTo>
                <a:lnTo>
                  <a:pt x="1178814" y="1220724"/>
                </a:lnTo>
                <a:lnTo>
                  <a:pt x="1489710" y="5288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30425" y="2057400"/>
            <a:ext cx="615950" cy="434340"/>
          </a:xfrm>
          <a:custGeom>
            <a:avLst/>
            <a:gdLst/>
            <a:ahLst/>
            <a:cxnLst/>
            <a:rect l="l" t="t" r="r" b="b"/>
            <a:pathLst>
              <a:path w="615950" h="434339">
                <a:moveTo>
                  <a:pt x="135636" y="144780"/>
                </a:moveTo>
                <a:lnTo>
                  <a:pt x="115824" y="112014"/>
                </a:lnTo>
                <a:lnTo>
                  <a:pt x="89689" y="134469"/>
                </a:lnTo>
                <a:lnTo>
                  <a:pt x="61626" y="153924"/>
                </a:lnTo>
                <a:lnTo>
                  <a:pt x="31706" y="170521"/>
                </a:lnTo>
                <a:lnTo>
                  <a:pt x="0" y="184404"/>
                </a:lnTo>
                <a:lnTo>
                  <a:pt x="3048" y="193548"/>
                </a:lnTo>
                <a:lnTo>
                  <a:pt x="33182" y="186261"/>
                </a:lnTo>
                <a:lnTo>
                  <a:pt x="62960" y="175831"/>
                </a:lnTo>
                <a:lnTo>
                  <a:pt x="92309" y="162258"/>
                </a:lnTo>
                <a:lnTo>
                  <a:pt x="121158" y="145542"/>
                </a:lnTo>
                <a:lnTo>
                  <a:pt x="135636" y="144780"/>
                </a:lnTo>
                <a:close/>
              </a:path>
              <a:path w="615950" h="434339">
                <a:moveTo>
                  <a:pt x="308610" y="180594"/>
                </a:moveTo>
                <a:lnTo>
                  <a:pt x="297180" y="140970"/>
                </a:lnTo>
                <a:lnTo>
                  <a:pt x="272034" y="150114"/>
                </a:lnTo>
                <a:lnTo>
                  <a:pt x="59436" y="54864"/>
                </a:lnTo>
                <a:lnTo>
                  <a:pt x="64770" y="74676"/>
                </a:lnTo>
                <a:lnTo>
                  <a:pt x="71735" y="76426"/>
                </a:lnTo>
                <a:lnTo>
                  <a:pt x="78771" y="78390"/>
                </a:lnTo>
                <a:lnTo>
                  <a:pt x="85665" y="80783"/>
                </a:lnTo>
                <a:lnTo>
                  <a:pt x="92309" y="83867"/>
                </a:lnTo>
                <a:lnTo>
                  <a:pt x="169926" y="118110"/>
                </a:lnTo>
                <a:lnTo>
                  <a:pt x="169926" y="179540"/>
                </a:lnTo>
                <a:lnTo>
                  <a:pt x="192786" y="128778"/>
                </a:lnTo>
                <a:lnTo>
                  <a:pt x="308610" y="180594"/>
                </a:lnTo>
                <a:close/>
              </a:path>
              <a:path w="615950" h="434339">
                <a:moveTo>
                  <a:pt x="169926" y="179540"/>
                </a:moveTo>
                <a:lnTo>
                  <a:pt x="169926" y="118110"/>
                </a:lnTo>
                <a:lnTo>
                  <a:pt x="124206" y="221742"/>
                </a:lnTo>
                <a:lnTo>
                  <a:pt x="120396" y="228600"/>
                </a:lnTo>
                <a:lnTo>
                  <a:pt x="116586" y="231647"/>
                </a:lnTo>
                <a:lnTo>
                  <a:pt x="111252" y="229361"/>
                </a:lnTo>
                <a:lnTo>
                  <a:pt x="106132" y="227087"/>
                </a:lnTo>
                <a:lnTo>
                  <a:pt x="97726" y="222599"/>
                </a:lnTo>
                <a:lnTo>
                  <a:pt x="86177" y="215967"/>
                </a:lnTo>
                <a:lnTo>
                  <a:pt x="71628" y="207264"/>
                </a:lnTo>
                <a:lnTo>
                  <a:pt x="67056" y="217170"/>
                </a:lnTo>
                <a:lnTo>
                  <a:pt x="80200" y="229457"/>
                </a:lnTo>
                <a:lnTo>
                  <a:pt x="88773" y="241173"/>
                </a:lnTo>
                <a:lnTo>
                  <a:pt x="92773" y="252317"/>
                </a:lnTo>
                <a:lnTo>
                  <a:pt x="92773" y="262922"/>
                </a:lnTo>
                <a:lnTo>
                  <a:pt x="109787" y="263878"/>
                </a:lnTo>
                <a:lnTo>
                  <a:pt x="123729" y="261080"/>
                </a:lnTo>
                <a:lnTo>
                  <a:pt x="134100" y="254424"/>
                </a:lnTo>
                <a:lnTo>
                  <a:pt x="140970" y="243840"/>
                </a:lnTo>
                <a:lnTo>
                  <a:pt x="169926" y="179540"/>
                </a:lnTo>
                <a:close/>
              </a:path>
              <a:path w="615950" h="434339">
                <a:moveTo>
                  <a:pt x="92773" y="262922"/>
                </a:moveTo>
                <a:lnTo>
                  <a:pt x="92773" y="252317"/>
                </a:lnTo>
                <a:lnTo>
                  <a:pt x="92202" y="262890"/>
                </a:lnTo>
                <a:lnTo>
                  <a:pt x="92773" y="262922"/>
                </a:lnTo>
                <a:close/>
              </a:path>
              <a:path w="615950" h="434339">
                <a:moveTo>
                  <a:pt x="312420" y="99059"/>
                </a:moveTo>
                <a:lnTo>
                  <a:pt x="300990" y="59435"/>
                </a:lnTo>
                <a:lnTo>
                  <a:pt x="275082" y="68580"/>
                </a:lnTo>
                <a:lnTo>
                  <a:pt x="123444" y="0"/>
                </a:lnTo>
                <a:lnTo>
                  <a:pt x="128778" y="20574"/>
                </a:lnTo>
                <a:lnTo>
                  <a:pt x="136076" y="21990"/>
                </a:lnTo>
                <a:lnTo>
                  <a:pt x="143160" y="23907"/>
                </a:lnTo>
                <a:lnTo>
                  <a:pt x="150102" y="26253"/>
                </a:lnTo>
                <a:lnTo>
                  <a:pt x="156972" y="28956"/>
                </a:lnTo>
                <a:lnTo>
                  <a:pt x="312420" y="99059"/>
                </a:lnTo>
                <a:close/>
              </a:path>
              <a:path w="615950" h="434339">
                <a:moveTo>
                  <a:pt x="252769" y="260842"/>
                </a:moveTo>
                <a:lnTo>
                  <a:pt x="240708" y="221539"/>
                </a:lnTo>
                <a:lnTo>
                  <a:pt x="221587" y="184654"/>
                </a:lnTo>
                <a:lnTo>
                  <a:pt x="208026" y="160782"/>
                </a:lnTo>
                <a:lnTo>
                  <a:pt x="198882" y="165354"/>
                </a:lnTo>
                <a:lnTo>
                  <a:pt x="205168" y="182487"/>
                </a:lnTo>
                <a:lnTo>
                  <a:pt x="210312" y="198405"/>
                </a:lnTo>
                <a:lnTo>
                  <a:pt x="219622" y="238482"/>
                </a:lnTo>
                <a:lnTo>
                  <a:pt x="223266" y="271272"/>
                </a:lnTo>
                <a:lnTo>
                  <a:pt x="224539" y="279392"/>
                </a:lnTo>
                <a:lnTo>
                  <a:pt x="227171" y="284226"/>
                </a:lnTo>
                <a:lnTo>
                  <a:pt x="231088" y="285630"/>
                </a:lnTo>
                <a:lnTo>
                  <a:pt x="236220" y="283464"/>
                </a:lnTo>
                <a:lnTo>
                  <a:pt x="243840" y="278130"/>
                </a:lnTo>
                <a:lnTo>
                  <a:pt x="249174" y="272796"/>
                </a:lnTo>
                <a:lnTo>
                  <a:pt x="251460" y="266700"/>
                </a:lnTo>
                <a:lnTo>
                  <a:pt x="252769" y="260842"/>
                </a:lnTo>
                <a:close/>
              </a:path>
              <a:path w="615950" h="434339">
                <a:moveTo>
                  <a:pt x="372618" y="251148"/>
                </a:moveTo>
                <a:lnTo>
                  <a:pt x="372618" y="196595"/>
                </a:lnTo>
                <a:lnTo>
                  <a:pt x="325374" y="303276"/>
                </a:lnTo>
                <a:lnTo>
                  <a:pt x="321230" y="312134"/>
                </a:lnTo>
                <a:lnTo>
                  <a:pt x="308610" y="338521"/>
                </a:lnTo>
                <a:lnTo>
                  <a:pt x="300228" y="355854"/>
                </a:lnTo>
                <a:lnTo>
                  <a:pt x="326136" y="357378"/>
                </a:lnTo>
                <a:lnTo>
                  <a:pt x="326898" y="355592"/>
                </a:lnTo>
                <a:lnTo>
                  <a:pt x="326898" y="349758"/>
                </a:lnTo>
                <a:lnTo>
                  <a:pt x="329665" y="349107"/>
                </a:lnTo>
                <a:lnTo>
                  <a:pt x="344424" y="313944"/>
                </a:lnTo>
                <a:lnTo>
                  <a:pt x="372618" y="251148"/>
                </a:lnTo>
                <a:close/>
              </a:path>
              <a:path w="615950" h="434339">
                <a:moveTo>
                  <a:pt x="452628" y="139445"/>
                </a:moveTo>
                <a:lnTo>
                  <a:pt x="430530" y="109727"/>
                </a:lnTo>
                <a:lnTo>
                  <a:pt x="420385" y="123003"/>
                </a:lnTo>
                <a:lnTo>
                  <a:pt x="409384" y="136493"/>
                </a:lnTo>
                <a:lnTo>
                  <a:pt x="370665" y="178141"/>
                </a:lnTo>
                <a:lnTo>
                  <a:pt x="336375" y="207335"/>
                </a:lnTo>
                <a:lnTo>
                  <a:pt x="316230" y="222504"/>
                </a:lnTo>
                <a:lnTo>
                  <a:pt x="321564" y="230124"/>
                </a:lnTo>
                <a:lnTo>
                  <a:pt x="332863" y="224670"/>
                </a:lnTo>
                <a:lnTo>
                  <a:pt x="345090" y="217360"/>
                </a:lnTo>
                <a:lnTo>
                  <a:pt x="358318" y="208049"/>
                </a:lnTo>
                <a:lnTo>
                  <a:pt x="372618" y="196595"/>
                </a:lnTo>
                <a:lnTo>
                  <a:pt x="372618" y="251148"/>
                </a:lnTo>
                <a:lnTo>
                  <a:pt x="394716" y="201929"/>
                </a:lnTo>
                <a:lnTo>
                  <a:pt x="395478" y="201616"/>
                </a:lnTo>
                <a:lnTo>
                  <a:pt x="395478" y="182879"/>
                </a:lnTo>
                <a:lnTo>
                  <a:pt x="402062" y="176998"/>
                </a:lnTo>
                <a:lnTo>
                  <a:pt x="413730" y="166429"/>
                </a:lnTo>
                <a:lnTo>
                  <a:pt x="424088" y="156948"/>
                </a:lnTo>
                <a:lnTo>
                  <a:pt x="429006" y="152387"/>
                </a:lnTo>
                <a:lnTo>
                  <a:pt x="429006" y="151637"/>
                </a:lnTo>
                <a:lnTo>
                  <a:pt x="429552" y="151881"/>
                </a:lnTo>
                <a:lnTo>
                  <a:pt x="439674" y="142494"/>
                </a:lnTo>
                <a:lnTo>
                  <a:pt x="452628" y="139445"/>
                </a:lnTo>
                <a:close/>
              </a:path>
              <a:path w="615950" h="434339">
                <a:moveTo>
                  <a:pt x="329665" y="349107"/>
                </a:moveTo>
                <a:lnTo>
                  <a:pt x="326898" y="349758"/>
                </a:lnTo>
                <a:lnTo>
                  <a:pt x="327641" y="353849"/>
                </a:lnTo>
                <a:lnTo>
                  <a:pt x="329665" y="349107"/>
                </a:lnTo>
                <a:close/>
              </a:path>
              <a:path w="615950" h="434339">
                <a:moveTo>
                  <a:pt x="327641" y="353849"/>
                </a:moveTo>
                <a:lnTo>
                  <a:pt x="326898" y="349758"/>
                </a:lnTo>
                <a:lnTo>
                  <a:pt x="326898" y="355592"/>
                </a:lnTo>
                <a:lnTo>
                  <a:pt x="327641" y="353849"/>
                </a:lnTo>
                <a:close/>
              </a:path>
              <a:path w="615950" h="434339">
                <a:moveTo>
                  <a:pt x="474726" y="282018"/>
                </a:moveTo>
                <a:lnTo>
                  <a:pt x="474726" y="246126"/>
                </a:lnTo>
                <a:lnTo>
                  <a:pt x="462986" y="260401"/>
                </a:lnTo>
                <a:lnTo>
                  <a:pt x="451675" y="273462"/>
                </a:lnTo>
                <a:lnTo>
                  <a:pt x="419326" y="305395"/>
                </a:lnTo>
                <a:lnTo>
                  <a:pt x="385572" y="329184"/>
                </a:lnTo>
                <a:lnTo>
                  <a:pt x="343781" y="345793"/>
                </a:lnTo>
                <a:lnTo>
                  <a:pt x="329665" y="349107"/>
                </a:lnTo>
                <a:lnTo>
                  <a:pt x="327641" y="353849"/>
                </a:lnTo>
                <a:lnTo>
                  <a:pt x="328422" y="358140"/>
                </a:lnTo>
                <a:lnTo>
                  <a:pt x="343007" y="357568"/>
                </a:lnTo>
                <a:lnTo>
                  <a:pt x="357092" y="355854"/>
                </a:lnTo>
                <a:lnTo>
                  <a:pt x="397299" y="343661"/>
                </a:lnTo>
                <a:lnTo>
                  <a:pt x="435864" y="320040"/>
                </a:lnTo>
                <a:lnTo>
                  <a:pt x="463486" y="294798"/>
                </a:lnTo>
                <a:lnTo>
                  <a:pt x="474726" y="282018"/>
                </a:lnTo>
                <a:close/>
              </a:path>
              <a:path w="615950" h="434339">
                <a:moveTo>
                  <a:pt x="460248" y="213704"/>
                </a:moveTo>
                <a:lnTo>
                  <a:pt x="460248" y="179069"/>
                </a:lnTo>
                <a:lnTo>
                  <a:pt x="454652" y="186928"/>
                </a:lnTo>
                <a:lnTo>
                  <a:pt x="446913" y="196786"/>
                </a:lnTo>
                <a:lnTo>
                  <a:pt x="411015" y="236529"/>
                </a:lnTo>
                <a:lnTo>
                  <a:pt x="368046" y="269748"/>
                </a:lnTo>
                <a:lnTo>
                  <a:pt x="371856" y="278130"/>
                </a:lnTo>
                <a:lnTo>
                  <a:pt x="384810" y="272808"/>
                </a:lnTo>
                <a:lnTo>
                  <a:pt x="395859" y="267366"/>
                </a:lnTo>
                <a:lnTo>
                  <a:pt x="405288" y="261735"/>
                </a:lnTo>
                <a:lnTo>
                  <a:pt x="413004" y="256032"/>
                </a:lnTo>
                <a:lnTo>
                  <a:pt x="413730" y="263044"/>
                </a:lnTo>
                <a:lnTo>
                  <a:pt x="413730" y="301416"/>
                </a:lnTo>
                <a:lnTo>
                  <a:pt x="422148" y="297531"/>
                </a:lnTo>
                <a:lnTo>
                  <a:pt x="422148" y="249936"/>
                </a:lnTo>
                <a:lnTo>
                  <a:pt x="427315" y="246233"/>
                </a:lnTo>
                <a:lnTo>
                  <a:pt x="432625" y="242030"/>
                </a:lnTo>
                <a:lnTo>
                  <a:pt x="444246" y="232410"/>
                </a:lnTo>
                <a:lnTo>
                  <a:pt x="452628" y="236181"/>
                </a:lnTo>
                <a:lnTo>
                  <a:pt x="452628" y="221742"/>
                </a:lnTo>
                <a:lnTo>
                  <a:pt x="460248" y="213704"/>
                </a:lnTo>
                <a:close/>
              </a:path>
              <a:path w="615950" h="434339">
                <a:moveTo>
                  <a:pt x="407670" y="196595"/>
                </a:moveTo>
                <a:lnTo>
                  <a:pt x="395478" y="182879"/>
                </a:lnTo>
                <a:lnTo>
                  <a:pt x="395478" y="201616"/>
                </a:lnTo>
                <a:lnTo>
                  <a:pt x="407670" y="196595"/>
                </a:lnTo>
                <a:close/>
              </a:path>
              <a:path w="615950" h="434339">
                <a:moveTo>
                  <a:pt x="413730" y="301416"/>
                </a:moveTo>
                <a:lnTo>
                  <a:pt x="413730" y="263044"/>
                </a:lnTo>
                <a:lnTo>
                  <a:pt x="413670" y="270414"/>
                </a:lnTo>
                <a:lnTo>
                  <a:pt x="412896" y="278213"/>
                </a:lnTo>
                <a:lnTo>
                  <a:pt x="411480" y="286512"/>
                </a:lnTo>
                <a:lnTo>
                  <a:pt x="409956" y="297942"/>
                </a:lnTo>
                <a:lnTo>
                  <a:pt x="413004" y="301752"/>
                </a:lnTo>
                <a:lnTo>
                  <a:pt x="413730" y="301416"/>
                </a:lnTo>
                <a:close/>
              </a:path>
              <a:path w="615950" h="434339">
                <a:moveTo>
                  <a:pt x="435864" y="287274"/>
                </a:moveTo>
                <a:lnTo>
                  <a:pt x="422148" y="249936"/>
                </a:lnTo>
                <a:lnTo>
                  <a:pt x="422148" y="297531"/>
                </a:lnTo>
                <a:lnTo>
                  <a:pt x="423160" y="297075"/>
                </a:lnTo>
                <a:lnTo>
                  <a:pt x="432054" y="293370"/>
                </a:lnTo>
                <a:lnTo>
                  <a:pt x="435864" y="287274"/>
                </a:lnTo>
                <a:close/>
              </a:path>
              <a:path w="615950" h="434339">
                <a:moveTo>
                  <a:pt x="429552" y="151881"/>
                </a:moveTo>
                <a:lnTo>
                  <a:pt x="429006" y="151637"/>
                </a:lnTo>
                <a:lnTo>
                  <a:pt x="429172" y="152233"/>
                </a:lnTo>
                <a:lnTo>
                  <a:pt x="429552" y="151881"/>
                </a:lnTo>
                <a:close/>
              </a:path>
              <a:path w="615950" h="434339">
                <a:moveTo>
                  <a:pt x="429172" y="152233"/>
                </a:moveTo>
                <a:lnTo>
                  <a:pt x="429006" y="151637"/>
                </a:lnTo>
                <a:lnTo>
                  <a:pt x="429006" y="152387"/>
                </a:lnTo>
                <a:lnTo>
                  <a:pt x="429172" y="152233"/>
                </a:lnTo>
                <a:close/>
              </a:path>
              <a:path w="615950" h="434339">
                <a:moveTo>
                  <a:pt x="535686" y="213359"/>
                </a:moveTo>
                <a:lnTo>
                  <a:pt x="525018" y="179069"/>
                </a:lnTo>
                <a:lnTo>
                  <a:pt x="505968" y="185927"/>
                </a:lnTo>
                <a:lnTo>
                  <a:pt x="429552" y="151881"/>
                </a:lnTo>
                <a:lnTo>
                  <a:pt x="429172" y="152233"/>
                </a:lnTo>
                <a:lnTo>
                  <a:pt x="434340" y="170687"/>
                </a:lnTo>
                <a:lnTo>
                  <a:pt x="448818" y="174497"/>
                </a:lnTo>
                <a:lnTo>
                  <a:pt x="460248" y="179069"/>
                </a:lnTo>
                <a:lnTo>
                  <a:pt x="460248" y="213704"/>
                </a:lnTo>
                <a:lnTo>
                  <a:pt x="463057" y="210740"/>
                </a:lnTo>
                <a:lnTo>
                  <a:pt x="471487" y="201739"/>
                </a:lnTo>
                <a:lnTo>
                  <a:pt x="477916" y="194738"/>
                </a:lnTo>
                <a:lnTo>
                  <a:pt x="482346" y="189737"/>
                </a:lnTo>
                <a:lnTo>
                  <a:pt x="535686" y="213359"/>
                </a:lnTo>
                <a:close/>
              </a:path>
              <a:path w="615950" h="434339">
                <a:moveTo>
                  <a:pt x="615696" y="214883"/>
                </a:moveTo>
                <a:lnTo>
                  <a:pt x="592836" y="185927"/>
                </a:lnTo>
                <a:lnTo>
                  <a:pt x="579691" y="217550"/>
                </a:lnTo>
                <a:lnTo>
                  <a:pt x="569976" y="240029"/>
                </a:lnTo>
                <a:lnTo>
                  <a:pt x="498348" y="398525"/>
                </a:lnTo>
                <a:lnTo>
                  <a:pt x="495300" y="404621"/>
                </a:lnTo>
                <a:lnTo>
                  <a:pt x="492252" y="407670"/>
                </a:lnTo>
                <a:lnTo>
                  <a:pt x="489204" y="406146"/>
                </a:lnTo>
                <a:lnTo>
                  <a:pt x="485048" y="404574"/>
                </a:lnTo>
                <a:lnTo>
                  <a:pt x="478250" y="401002"/>
                </a:lnTo>
                <a:lnTo>
                  <a:pt x="468737" y="395430"/>
                </a:lnTo>
                <a:lnTo>
                  <a:pt x="456438" y="387858"/>
                </a:lnTo>
                <a:lnTo>
                  <a:pt x="450342" y="397764"/>
                </a:lnTo>
                <a:lnTo>
                  <a:pt x="462605" y="408074"/>
                </a:lnTo>
                <a:lnTo>
                  <a:pt x="470725" y="417385"/>
                </a:lnTo>
                <a:lnTo>
                  <a:pt x="474559" y="425838"/>
                </a:lnTo>
                <a:lnTo>
                  <a:pt x="474559" y="433612"/>
                </a:lnTo>
                <a:lnTo>
                  <a:pt x="486382" y="434299"/>
                </a:lnTo>
                <a:lnTo>
                  <a:pt x="603504" y="218693"/>
                </a:lnTo>
                <a:lnTo>
                  <a:pt x="615696" y="214883"/>
                </a:lnTo>
                <a:close/>
              </a:path>
              <a:path w="615950" h="434339">
                <a:moveTo>
                  <a:pt x="509778" y="254507"/>
                </a:moveTo>
                <a:lnTo>
                  <a:pt x="495300" y="227075"/>
                </a:lnTo>
                <a:lnTo>
                  <a:pt x="480060" y="234696"/>
                </a:lnTo>
                <a:lnTo>
                  <a:pt x="452628" y="221742"/>
                </a:lnTo>
                <a:lnTo>
                  <a:pt x="452628" y="236181"/>
                </a:lnTo>
                <a:lnTo>
                  <a:pt x="474726" y="246126"/>
                </a:lnTo>
                <a:lnTo>
                  <a:pt x="474726" y="282018"/>
                </a:lnTo>
                <a:lnTo>
                  <a:pt x="478512" y="277713"/>
                </a:lnTo>
                <a:lnTo>
                  <a:pt x="494538" y="257555"/>
                </a:lnTo>
                <a:lnTo>
                  <a:pt x="509778" y="254507"/>
                </a:lnTo>
                <a:close/>
              </a:path>
              <a:path w="615950" h="434339">
                <a:moveTo>
                  <a:pt x="555498" y="240029"/>
                </a:moveTo>
                <a:lnTo>
                  <a:pt x="531876" y="212597"/>
                </a:lnTo>
                <a:lnTo>
                  <a:pt x="528316" y="222170"/>
                </a:lnTo>
                <a:lnTo>
                  <a:pt x="524541" y="231457"/>
                </a:lnTo>
                <a:lnTo>
                  <a:pt x="520624" y="240458"/>
                </a:lnTo>
                <a:lnTo>
                  <a:pt x="516636" y="249173"/>
                </a:lnTo>
                <a:lnTo>
                  <a:pt x="489966" y="309372"/>
                </a:lnTo>
                <a:lnTo>
                  <a:pt x="466344" y="358902"/>
                </a:lnTo>
                <a:lnTo>
                  <a:pt x="493014" y="360425"/>
                </a:lnTo>
                <a:lnTo>
                  <a:pt x="504539" y="331755"/>
                </a:lnTo>
                <a:lnTo>
                  <a:pt x="508765" y="321528"/>
                </a:lnTo>
                <a:lnTo>
                  <a:pt x="512064" y="313943"/>
                </a:lnTo>
                <a:lnTo>
                  <a:pt x="542544" y="246125"/>
                </a:lnTo>
                <a:lnTo>
                  <a:pt x="555498" y="240029"/>
                </a:lnTo>
                <a:close/>
              </a:path>
              <a:path w="615950" h="434339">
                <a:moveTo>
                  <a:pt x="474559" y="433612"/>
                </a:moveTo>
                <a:lnTo>
                  <a:pt x="474559" y="425838"/>
                </a:lnTo>
                <a:lnTo>
                  <a:pt x="473964" y="433578"/>
                </a:lnTo>
                <a:lnTo>
                  <a:pt x="474559" y="433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15" dirty="0"/>
              <a:t>4、干部履历表事例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1275473" y="1511046"/>
            <a:ext cx="8020050" cy="569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R="1613535" algn="r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937" y="1592104"/>
            <a:ext cx="8533523" cy="5952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组织层面的成果：组织领导力诊断报告和发展规划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18473" y="1706879"/>
            <a:ext cx="5429250" cy="531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R="165735" algn="r">
              <a:lnSpc>
                <a:spcPts val="214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8473" y="1706879"/>
            <a:ext cx="5429250" cy="5286375"/>
          </a:xfrm>
          <a:custGeom>
            <a:avLst/>
            <a:gdLst/>
            <a:ahLst/>
            <a:cxnLst/>
            <a:rect l="l" t="t" r="r" b="b"/>
            <a:pathLst>
              <a:path w="5429250" h="5286375">
                <a:moveTo>
                  <a:pt x="0" y="0"/>
                </a:moveTo>
                <a:lnTo>
                  <a:pt x="0" y="5285994"/>
                </a:lnTo>
                <a:lnTo>
                  <a:pt x="5429250" y="5285994"/>
                </a:lnTo>
                <a:lnTo>
                  <a:pt x="5429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9517" y="1677923"/>
            <a:ext cx="5486400" cy="5344160"/>
          </a:xfrm>
          <a:custGeom>
            <a:avLst/>
            <a:gdLst/>
            <a:ahLst/>
            <a:cxnLst/>
            <a:rect l="l" t="t" r="r" b="b"/>
            <a:pathLst>
              <a:path w="5486400" h="5344159">
                <a:moveTo>
                  <a:pt x="5486400" y="5343906"/>
                </a:moveTo>
                <a:lnTo>
                  <a:pt x="5486400" y="0"/>
                </a:lnTo>
                <a:lnTo>
                  <a:pt x="0" y="0"/>
                </a:lnTo>
                <a:lnTo>
                  <a:pt x="0" y="5343906"/>
                </a:lnTo>
                <a:lnTo>
                  <a:pt x="28956" y="5343906"/>
                </a:lnTo>
                <a:lnTo>
                  <a:pt x="28956" y="57150"/>
                </a:lnTo>
                <a:lnTo>
                  <a:pt x="57150" y="28956"/>
                </a:lnTo>
                <a:lnTo>
                  <a:pt x="57150" y="57150"/>
                </a:lnTo>
                <a:lnTo>
                  <a:pt x="5429249" y="57149"/>
                </a:lnTo>
                <a:lnTo>
                  <a:pt x="5429249" y="28955"/>
                </a:lnTo>
                <a:lnTo>
                  <a:pt x="5458206" y="57149"/>
                </a:lnTo>
                <a:lnTo>
                  <a:pt x="5458206" y="5343906"/>
                </a:lnTo>
                <a:lnTo>
                  <a:pt x="5486400" y="5343906"/>
                </a:lnTo>
                <a:close/>
              </a:path>
              <a:path w="5486400" h="5344159">
                <a:moveTo>
                  <a:pt x="57150" y="57150"/>
                </a:moveTo>
                <a:lnTo>
                  <a:pt x="57150" y="28956"/>
                </a:lnTo>
                <a:lnTo>
                  <a:pt x="28956" y="57150"/>
                </a:lnTo>
                <a:lnTo>
                  <a:pt x="57150" y="57150"/>
                </a:lnTo>
                <a:close/>
              </a:path>
              <a:path w="5486400" h="5344159">
                <a:moveTo>
                  <a:pt x="57150" y="5286756"/>
                </a:moveTo>
                <a:lnTo>
                  <a:pt x="57150" y="57150"/>
                </a:lnTo>
                <a:lnTo>
                  <a:pt x="28956" y="57150"/>
                </a:lnTo>
                <a:lnTo>
                  <a:pt x="28956" y="5286756"/>
                </a:lnTo>
                <a:lnTo>
                  <a:pt x="57150" y="5286756"/>
                </a:lnTo>
                <a:close/>
              </a:path>
              <a:path w="5486400" h="5344159">
                <a:moveTo>
                  <a:pt x="5458206" y="5286756"/>
                </a:moveTo>
                <a:lnTo>
                  <a:pt x="28956" y="5286756"/>
                </a:lnTo>
                <a:lnTo>
                  <a:pt x="57150" y="5314950"/>
                </a:lnTo>
                <a:lnTo>
                  <a:pt x="57150" y="5343906"/>
                </a:lnTo>
                <a:lnTo>
                  <a:pt x="5429249" y="5343906"/>
                </a:lnTo>
                <a:lnTo>
                  <a:pt x="5429249" y="5314950"/>
                </a:lnTo>
                <a:lnTo>
                  <a:pt x="5458206" y="5286756"/>
                </a:lnTo>
                <a:close/>
              </a:path>
              <a:path w="5486400" h="5344159">
                <a:moveTo>
                  <a:pt x="57150" y="5343906"/>
                </a:moveTo>
                <a:lnTo>
                  <a:pt x="57150" y="5314950"/>
                </a:lnTo>
                <a:lnTo>
                  <a:pt x="28956" y="5286756"/>
                </a:lnTo>
                <a:lnTo>
                  <a:pt x="28956" y="5343906"/>
                </a:lnTo>
                <a:lnTo>
                  <a:pt x="57150" y="5343906"/>
                </a:lnTo>
                <a:close/>
              </a:path>
              <a:path w="5486400" h="5344159">
                <a:moveTo>
                  <a:pt x="5458206" y="57149"/>
                </a:moveTo>
                <a:lnTo>
                  <a:pt x="5429249" y="28955"/>
                </a:lnTo>
                <a:lnTo>
                  <a:pt x="5429249" y="57149"/>
                </a:lnTo>
                <a:lnTo>
                  <a:pt x="5458206" y="57149"/>
                </a:lnTo>
                <a:close/>
              </a:path>
              <a:path w="5486400" h="5344159">
                <a:moveTo>
                  <a:pt x="5458206" y="5286756"/>
                </a:moveTo>
                <a:lnTo>
                  <a:pt x="5458206" y="57149"/>
                </a:lnTo>
                <a:lnTo>
                  <a:pt x="5429249" y="57149"/>
                </a:lnTo>
                <a:lnTo>
                  <a:pt x="5429249" y="5286756"/>
                </a:lnTo>
                <a:lnTo>
                  <a:pt x="5458206" y="5286756"/>
                </a:lnTo>
                <a:close/>
              </a:path>
              <a:path w="5486400" h="5344159">
                <a:moveTo>
                  <a:pt x="5458206" y="5343906"/>
                </a:moveTo>
                <a:lnTo>
                  <a:pt x="5458206" y="5286756"/>
                </a:lnTo>
                <a:lnTo>
                  <a:pt x="5429249" y="5314950"/>
                </a:lnTo>
                <a:lnTo>
                  <a:pt x="5429249" y="5343906"/>
                </a:lnTo>
                <a:lnTo>
                  <a:pt x="5458206" y="534390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96451" y="1750821"/>
            <a:ext cx="4600575" cy="520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>
              <a:lnSpc>
                <a:spcPct val="100000"/>
              </a:lnSpc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组织领导力诊断报告和发展规划报告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宋体" panose="02010600030101010101" pitchFamily="2" charset="-122"/>
                <a:cs typeface="宋体" panose="02010600030101010101" pitchFamily="2" charset="-122"/>
              </a:rPr>
              <a:t>1、方法论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2、我们的发现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28065" marR="1821815" indent="-571500">
              <a:lnSpc>
                <a:spcPct val="100000"/>
              </a:lnSpc>
            </a:pPr>
            <a:r>
              <a:rPr sz="2000" spc="10" dirty="0">
                <a:latin typeface="宋体" panose="02010600030101010101" pitchFamily="2" charset="-122"/>
                <a:cs typeface="宋体" panose="02010600030101010101" pitchFamily="2" charset="-122"/>
              </a:rPr>
              <a:t>2.1、A公司总体分析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领导力优势  领导力不足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28065" marR="1499870" indent="-571500">
              <a:lnSpc>
                <a:spcPct val="100000"/>
              </a:lnSpc>
            </a:pP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2.2、分业务单元的分析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各自的领导优势  各自的领导力不足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3、我们的建议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6565">
              <a:lnSpc>
                <a:spcPct val="100000"/>
              </a:lnSpc>
            </a:pP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3.1、组织领导力发展建议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6565">
              <a:lnSpc>
                <a:spcPct val="100000"/>
              </a:lnSpc>
            </a:pP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3.2、非人力资源方面的建议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4、下一步行动方案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4595" y="2064257"/>
            <a:ext cx="1489075" cy="1221740"/>
          </a:xfrm>
          <a:custGeom>
            <a:avLst/>
            <a:gdLst/>
            <a:ahLst/>
            <a:cxnLst/>
            <a:rect l="l" t="t" r="r" b="b"/>
            <a:pathLst>
              <a:path w="1489075" h="1221739">
                <a:moveTo>
                  <a:pt x="1488947" y="528827"/>
                </a:moveTo>
                <a:lnTo>
                  <a:pt x="310133" y="0"/>
                </a:lnTo>
                <a:lnTo>
                  <a:pt x="0" y="692658"/>
                </a:lnTo>
                <a:lnTo>
                  <a:pt x="1178813" y="1221486"/>
                </a:lnTo>
                <a:lnTo>
                  <a:pt x="1488947" y="5288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0553" y="2486405"/>
            <a:ext cx="615950" cy="434340"/>
          </a:xfrm>
          <a:custGeom>
            <a:avLst/>
            <a:gdLst/>
            <a:ahLst/>
            <a:cxnLst/>
            <a:rect l="l" t="t" r="r" b="b"/>
            <a:pathLst>
              <a:path w="615950" h="434339">
                <a:moveTo>
                  <a:pt x="135636" y="144780"/>
                </a:moveTo>
                <a:lnTo>
                  <a:pt x="115824" y="111252"/>
                </a:lnTo>
                <a:lnTo>
                  <a:pt x="89368" y="133826"/>
                </a:lnTo>
                <a:lnTo>
                  <a:pt x="61341" y="153543"/>
                </a:lnTo>
                <a:lnTo>
                  <a:pt x="31599" y="170402"/>
                </a:lnTo>
                <a:lnTo>
                  <a:pt x="0" y="184404"/>
                </a:lnTo>
                <a:lnTo>
                  <a:pt x="3048" y="192786"/>
                </a:lnTo>
                <a:lnTo>
                  <a:pt x="33182" y="185618"/>
                </a:lnTo>
                <a:lnTo>
                  <a:pt x="62960" y="175450"/>
                </a:lnTo>
                <a:lnTo>
                  <a:pt x="92309" y="162139"/>
                </a:lnTo>
                <a:lnTo>
                  <a:pt x="121158" y="145542"/>
                </a:lnTo>
                <a:lnTo>
                  <a:pt x="135636" y="144780"/>
                </a:lnTo>
                <a:close/>
              </a:path>
              <a:path w="615950" h="434339">
                <a:moveTo>
                  <a:pt x="308610" y="180594"/>
                </a:moveTo>
                <a:lnTo>
                  <a:pt x="297180" y="140208"/>
                </a:lnTo>
                <a:lnTo>
                  <a:pt x="272034" y="149352"/>
                </a:lnTo>
                <a:lnTo>
                  <a:pt x="59436" y="54102"/>
                </a:lnTo>
                <a:lnTo>
                  <a:pt x="64008" y="74676"/>
                </a:lnTo>
                <a:lnTo>
                  <a:pt x="71306" y="76092"/>
                </a:lnTo>
                <a:lnTo>
                  <a:pt x="78390" y="78009"/>
                </a:lnTo>
                <a:lnTo>
                  <a:pt x="85332" y="80355"/>
                </a:lnTo>
                <a:lnTo>
                  <a:pt x="92309" y="83106"/>
                </a:lnTo>
                <a:lnTo>
                  <a:pt x="169926" y="118110"/>
                </a:lnTo>
                <a:lnTo>
                  <a:pt x="169926" y="178778"/>
                </a:lnTo>
                <a:lnTo>
                  <a:pt x="192786" y="128016"/>
                </a:lnTo>
                <a:lnTo>
                  <a:pt x="308610" y="180594"/>
                </a:lnTo>
                <a:close/>
              </a:path>
              <a:path w="615950" h="434339">
                <a:moveTo>
                  <a:pt x="169926" y="178778"/>
                </a:moveTo>
                <a:lnTo>
                  <a:pt x="169926" y="118110"/>
                </a:lnTo>
                <a:lnTo>
                  <a:pt x="123444" y="220979"/>
                </a:lnTo>
                <a:lnTo>
                  <a:pt x="120396" y="228600"/>
                </a:lnTo>
                <a:lnTo>
                  <a:pt x="116586" y="230886"/>
                </a:lnTo>
                <a:lnTo>
                  <a:pt x="71628" y="206502"/>
                </a:lnTo>
                <a:lnTo>
                  <a:pt x="67056" y="216408"/>
                </a:lnTo>
                <a:lnTo>
                  <a:pt x="80200" y="229123"/>
                </a:lnTo>
                <a:lnTo>
                  <a:pt x="88773" y="240982"/>
                </a:lnTo>
                <a:lnTo>
                  <a:pt x="92773" y="251983"/>
                </a:lnTo>
                <a:lnTo>
                  <a:pt x="92773" y="262170"/>
                </a:lnTo>
                <a:lnTo>
                  <a:pt x="109787" y="263437"/>
                </a:lnTo>
                <a:lnTo>
                  <a:pt x="123729" y="260604"/>
                </a:lnTo>
                <a:lnTo>
                  <a:pt x="134100" y="253769"/>
                </a:lnTo>
                <a:lnTo>
                  <a:pt x="140970" y="243078"/>
                </a:lnTo>
                <a:lnTo>
                  <a:pt x="169926" y="178778"/>
                </a:lnTo>
                <a:close/>
              </a:path>
              <a:path w="615950" h="434339">
                <a:moveTo>
                  <a:pt x="92773" y="262170"/>
                </a:moveTo>
                <a:lnTo>
                  <a:pt x="92773" y="251983"/>
                </a:lnTo>
                <a:lnTo>
                  <a:pt x="92202" y="262128"/>
                </a:lnTo>
                <a:lnTo>
                  <a:pt x="92773" y="262170"/>
                </a:lnTo>
                <a:close/>
              </a:path>
              <a:path w="615950" h="434339">
                <a:moveTo>
                  <a:pt x="311658" y="98297"/>
                </a:moveTo>
                <a:lnTo>
                  <a:pt x="300228" y="58673"/>
                </a:lnTo>
                <a:lnTo>
                  <a:pt x="275082" y="67817"/>
                </a:lnTo>
                <a:lnTo>
                  <a:pt x="123444" y="0"/>
                </a:lnTo>
                <a:lnTo>
                  <a:pt x="128778" y="19812"/>
                </a:lnTo>
                <a:lnTo>
                  <a:pt x="135743" y="21669"/>
                </a:lnTo>
                <a:lnTo>
                  <a:pt x="142779" y="23812"/>
                </a:lnTo>
                <a:lnTo>
                  <a:pt x="149673" y="26241"/>
                </a:lnTo>
                <a:lnTo>
                  <a:pt x="156210" y="28956"/>
                </a:lnTo>
                <a:lnTo>
                  <a:pt x="311658" y="98297"/>
                </a:lnTo>
                <a:close/>
              </a:path>
              <a:path w="615950" h="434339">
                <a:moveTo>
                  <a:pt x="252448" y="260508"/>
                </a:moveTo>
                <a:lnTo>
                  <a:pt x="240387" y="221218"/>
                </a:lnTo>
                <a:lnTo>
                  <a:pt x="221480" y="184642"/>
                </a:lnTo>
                <a:lnTo>
                  <a:pt x="208026" y="160782"/>
                </a:lnTo>
                <a:lnTo>
                  <a:pt x="198882" y="164592"/>
                </a:lnTo>
                <a:lnTo>
                  <a:pt x="204739" y="182153"/>
                </a:lnTo>
                <a:lnTo>
                  <a:pt x="209740" y="198215"/>
                </a:lnTo>
                <a:lnTo>
                  <a:pt x="219301" y="237827"/>
                </a:lnTo>
                <a:lnTo>
                  <a:pt x="223266" y="270510"/>
                </a:lnTo>
                <a:lnTo>
                  <a:pt x="224432" y="278963"/>
                </a:lnTo>
                <a:lnTo>
                  <a:pt x="226885" y="283845"/>
                </a:lnTo>
                <a:lnTo>
                  <a:pt x="230766" y="285297"/>
                </a:lnTo>
                <a:lnTo>
                  <a:pt x="236220" y="283464"/>
                </a:lnTo>
                <a:lnTo>
                  <a:pt x="243840" y="278130"/>
                </a:lnTo>
                <a:lnTo>
                  <a:pt x="249174" y="272034"/>
                </a:lnTo>
                <a:lnTo>
                  <a:pt x="251460" y="265938"/>
                </a:lnTo>
                <a:lnTo>
                  <a:pt x="252448" y="260508"/>
                </a:lnTo>
                <a:close/>
              </a:path>
              <a:path w="615950" h="434339">
                <a:moveTo>
                  <a:pt x="372618" y="250721"/>
                </a:moveTo>
                <a:lnTo>
                  <a:pt x="372618" y="195833"/>
                </a:lnTo>
                <a:lnTo>
                  <a:pt x="324612" y="302514"/>
                </a:lnTo>
                <a:lnTo>
                  <a:pt x="320909" y="311372"/>
                </a:lnTo>
                <a:lnTo>
                  <a:pt x="315563" y="323088"/>
                </a:lnTo>
                <a:lnTo>
                  <a:pt x="308610" y="337735"/>
                </a:lnTo>
                <a:lnTo>
                  <a:pt x="300228" y="355092"/>
                </a:lnTo>
                <a:lnTo>
                  <a:pt x="326136" y="356616"/>
                </a:lnTo>
                <a:lnTo>
                  <a:pt x="326898" y="354683"/>
                </a:lnTo>
                <a:lnTo>
                  <a:pt x="326898" y="349758"/>
                </a:lnTo>
                <a:lnTo>
                  <a:pt x="329061" y="349196"/>
                </a:lnTo>
                <a:lnTo>
                  <a:pt x="330708" y="345019"/>
                </a:lnTo>
                <a:lnTo>
                  <a:pt x="335280" y="334137"/>
                </a:lnTo>
                <a:lnTo>
                  <a:pt x="339852" y="323826"/>
                </a:lnTo>
                <a:lnTo>
                  <a:pt x="344424" y="313944"/>
                </a:lnTo>
                <a:lnTo>
                  <a:pt x="372618" y="250721"/>
                </a:lnTo>
                <a:close/>
              </a:path>
              <a:path w="615950" h="434339">
                <a:moveTo>
                  <a:pt x="452628" y="138683"/>
                </a:moveTo>
                <a:lnTo>
                  <a:pt x="430530" y="109727"/>
                </a:lnTo>
                <a:lnTo>
                  <a:pt x="420385" y="123003"/>
                </a:lnTo>
                <a:lnTo>
                  <a:pt x="409384" y="136493"/>
                </a:lnTo>
                <a:lnTo>
                  <a:pt x="370641" y="177829"/>
                </a:lnTo>
                <a:lnTo>
                  <a:pt x="336375" y="206906"/>
                </a:lnTo>
                <a:lnTo>
                  <a:pt x="316230" y="221742"/>
                </a:lnTo>
                <a:lnTo>
                  <a:pt x="321564" y="229361"/>
                </a:lnTo>
                <a:lnTo>
                  <a:pt x="332541" y="224230"/>
                </a:lnTo>
                <a:lnTo>
                  <a:pt x="344805" y="216884"/>
                </a:lnTo>
                <a:lnTo>
                  <a:pt x="358211" y="207394"/>
                </a:lnTo>
                <a:lnTo>
                  <a:pt x="372618" y="195833"/>
                </a:lnTo>
                <a:lnTo>
                  <a:pt x="372618" y="250721"/>
                </a:lnTo>
                <a:lnTo>
                  <a:pt x="394716" y="201167"/>
                </a:lnTo>
                <a:lnTo>
                  <a:pt x="395478" y="200854"/>
                </a:lnTo>
                <a:lnTo>
                  <a:pt x="395478" y="182117"/>
                </a:lnTo>
                <a:lnTo>
                  <a:pt x="402062" y="176557"/>
                </a:lnTo>
                <a:lnTo>
                  <a:pt x="411575" y="167925"/>
                </a:lnTo>
                <a:lnTo>
                  <a:pt x="429006" y="151699"/>
                </a:lnTo>
                <a:lnTo>
                  <a:pt x="429006" y="150876"/>
                </a:lnTo>
                <a:lnTo>
                  <a:pt x="429602" y="151141"/>
                </a:lnTo>
                <a:lnTo>
                  <a:pt x="439674" y="141731"/>
                </a:lnTo>
                <a:lnTo>
                  <a:pt x="452628" y="138683"/>
                </a:lnTo>
                <a:close/>
              </a:path>
              <a:path w="615950" h="434339">
                <a:moveTo>
                  <a:pt x="329061" y="349196"/>
                </a:moveTo>
                <a:lnTo>
                  <a:pt x="326898" y="349758"/>
                </a:lnTo>
                <a:lnTo>
                  <a:pt x="327510" y="353128"/>
                </a:lnTo>
                <a:lnTo>
                  <a:pt x="329061" y="349196"/>
                </a:lnTo>
                <a:close/>
              </a:path>
              <a:path w="615950" h="434339">
                <a:moveTo>
                  <a:pt x="327510" y="353128"/>
                </a:moveTo>
                <a:lnTo>
                  <a:pt x="326898" y="349758"/>
                </a:lnTo>
                <a:lnTo>
                  <a:pt x="326898" y="354683"/>
                </a:lnTo>
                <a:lnTo>
                  <a:pt x="327510" y="353128"/>
                </a:lnTo>
                <a:close/>
              </a:path>
              <a:path w="615950" h="434339">
                <a:moveTo>
                  <a:pt x="474726" y="281553"/>
                </a:moveTo>
                <a:lnTo>
                  <a:pt x="474726" y="246126"/>
                </a:lnTo>
                <a:lnTo>
                  <a:pt x="462986" y="260294"/>
                </a:lnTo>
                <a:lnTo>
                  <a:pt x="451675" y="273177"/>
                </a:lnTo>
                <a:lnTo>
                  <a:pt x="419219" y="305061"/>
                </a:lnTo>
                <a:lnTo>
                  <a:pt x="385572" y="328422"/>
                </a:lnTo>
                <a:lnTo>
                  <a:pt x="343459" y="345459"/>
                </a:lnTo>
                <a:lnTo>
                  <a:pt x="329061" y="349196"/>
                </a:lnTo>
                <a:lnTo>
                  <a:pt x="327510" y="353128"/>
                </a:lnTo>
                <a:lnTo>
                  <a:pt x="328422" y="358140"/>
                </a:lnTo>
                <a:lnTo>
                  <a:pt x="342685" y="357127"/>
                </a:lnTo>
                <a:lnTo>
                  <a:pt x="356806" y="355187"/>
                </a:lnTo>
                <a:lnTo>
                  <a:pt x="397180" y="343078"/>
                </a:lnTo>
                <a:lnTo>
                  <a:pt x="435864" y="320040"/>
                </a:lnTo>
                <a:lnTo>
                  <a:pt x="463486" y="294227"/>
                </a:lnTo>
                <a:lnTo>
                  <a:pt x="474726" y="281553"/>
                </a:lnTo>
                <a:close/>
              </a:path>
              <a:path w="615950" h="434339">
                <a:moveTo>
                  <a:pt x="459486" y="214500"/>
                </a:moveTo>
                <a:lnTo>
                  <a:pt x="459486" y="179069"/>
                </a:lnTo>
                <a:lnTo>
                  <a:pt x="454223" y="186916"/>
                </a:lnTo>
                <a:lnTo>
                  <a:pt x="446532" y="196691"/>
                </a:lnTo>
                <a:lnTo>
                  <a:pt x="411015" y="235874"/>
                </a:lnTo>
                <a:lnTo>
                  <a:pt x="368046" y="268986"/>
                </a:lnTo>
                <a:lnTo>
                  <a:pt x="371856" y="278130"/>
                </a:lnTo>
                <a:lnTo>
                  <a:pt x="384810" y="272796"/>
                </a:lnTo>
                <a:lnTo>
                  <a:pt x="395859" y="267271"/>
                </a:lnTo>
                <a:lnTo>
                  <a:pt x="405288" y="261413"/>
                </a:lnTo>
                <a:lnTo>
                  <a:pt x="413004" y="255270"/>
                </a:lnTo>
                <a:lnTo>
                  <a:pt x="413408" y="262389"/>
                </a:lnTo>
                <a:lnTo>
                  <a:pt x="413408" y="300834"/>
                </a:lnTo>
                <a:lnTo>
                  <a:pt x="421386" y="297766"/>
                </a:lnTo>
                <a:lnTo>
                  <a:pt x="421386" y="249936"/>
                </a:lnTo>
                <a:lnTo>
                  <a:pt x="426981" y="245899"/>
                </a:lnTo>
                <a:lnTo>
                  <a:pt x="432435" y="241649"/>
                </a:lnTo>
                <a:lnTo>
                  <a:pt x="437888" y="236970"/>
                </a:lnTo>
                <a:lnTo>
                  <a:pt x="443484" y="231647"/>
                </a:lnTo>
                <a:lnTo>
                  <a:pt x="452628" y="235885"/>
                </a:lnTo>
                <a:lnTo>
                  <a:pt x="452628" y="221742"/>
                </a:lnTo>
                <a:lnTo>
                  <a:pt x="459486" y="214500"/>
                </a:lnTo>
                <a:close/>
              </a:path>
              <a:path w="615950" h="434339">
                <a:moveTo>
                  <a:pt x="407670" y="195833"/>
                </a:moveTo>
                <a:lnTo>
                  <a:pt x="395478" y="182117"/>
                </a:lnTo>
                <a:lnTo>
                  <a:pt x="395478" y="200854"/>
                </a:lnTo>
                <a:lnTo>
                  <a:pt x="407670" y="195833"/>
                </a:lnTo>
                <a:close/>
              </a:path>
              <a:path w="615950" h="434339">
                <a:moveTo>
                  <a:pt x="413408" y="300834"/>
                </a:moveTo>
                <a:lnTo>
                  <a:pt x="413408" y="262389"/>
                </a:lnTo>
                <a:lnTo>
                  <a:pt x="413385" y="269938"/>
                </a:lnTo>
                <a:lnTo>
                  <a:pt x="412789" y="277772"/>
                </a:lnTo>
                <a:lnTo>
                  <a:pt x="411480" y="285750"/>
                </a:lnTo>
                <a:lnTo>
                  <a:pt x="409194" y="297180"/>
                </a:lnTo>
                <a:lnTo>
                  <a:pt x="413004" y="300990"/>
                </a:lnTo>
                <a:lnTo>
                  <a:pt x="413408" y="300834"/>
                </a:lnTo>
                <a:close/>
              </a:path>
              <a:path w="615950" h="434339">
                <a:moveTo>
                  <a:pt x="435864" y="286512"/>
                </a:moveTo>
                <a:lnTo>
                  <a:pt x="421386" y="249936"/>
                </a:lnTo>
                <a:lnTo>
                  <a:pt x="421386" y="297766"/>
                </a:lnTo>
                <a:lnTo>
                  <a:pt x="422910" y="297180"/>
                </a:lnTo>
                <a:lnTo>
                  <a:pt x="432054" y="292608"/>
                </a:lnTo>
                <a:lnTo>
                  <a:pt x="435864" y="286512"/>
                </a:lnTo>
                <a:close/>
              </a:path>
              <a:path w="615950" h="434339">
                <a:moveTo>
                  <a:pt x="429602" y="151141"/>
                </a:moveTo>
                <a:lnTo>
                  <a:pt x="429006" y="150876"/>
                </a:lnTo>
                <a:lnTo>
                  <a:pt x="429188" y="151528"/>
                </a:lnTo>
                <a:lnTo>
                  <a:pt x="429602" y="151141"/>
                </a:lnTo>
                <a:close/>
              </a:path>
              <a:path w="615950" h="434339">
                <a:moveTo>
                  <a:pt x="429188" y="151528"/>
                </a:moveTo>
                <a:lnTo>
                  <a:pt x="429006" y="150876"/>
                </a:lnTo>
                <a:lnTo>
                  <a:pt x="429006" y="151699"/>
                </a:lnTo>
                <a:lnTo>
                  <a:pt x="429188" y="151528"/>
                </a:lnTo>
                <a:close/>
              </a:path>
              <a:path w="615950" h="434339">
                <a:moveTo>
                  <a:pt x="535686" y="212597"/>
                </a:moveTo>
                <a:lnTo>
                  <a:pt x="525018" y="179069"/>
                </a:lnTo>
                <a:lnTo>
                  <a:pt x="505968" y="185165"/>
                </a:lnTo>
                <a:lnTo>
                  <a:pt x="429602" y="151141"/>
                </a:lnTo>
                <a:lnTo>
                  <a:pt x="429188" y="151528"/>
                </a:lnTo>
                <a:lnTo>
                  <a:pt x="434340" y="169926"/>
                </a:lnTo>
                <a:lnTo>
                  <a:pt x="448056" y="173735"/>
                </a:lnTo>
                <a:lnTo>
                  <a:pt x="459486" y="179069"/>
                </a:lnTo>
                <a:lnTo>
                  <a:pt x="459486" y="214500"/>
                </a:lnTo>
                <a:lnTo>
                  <a:pt x="463057" y="210728"/>
                </a:lnTo>
                <a:lnTo>
                  <a:pt x="471487" y="201644"/>
                </a:lnTo>
                <a:lnTo>
                  <a:pt x="477916" y="194417"/>
                </a:lnTo>
                <a:lnTo>
                  <a:pt x="482346" y="188976"/>
                </a:lnTo>
                <a:lnTo>
                  <a:pt x="535686" y="212597"/>
                </a:lnTo>
                <a:close/>
              </a:path>
              <a:path w="615950" h="434339">
                <a:moveTo>
                  <a:pt x="615696" y="214121"/>
                </a:moveTo>
                <a:lnTo>
                  <a:pt x="592074" y="185927"/>
                </a:lnTo>
                <a:lnTo>
                  <a:pt x="573643" y="229433"/>
                </a:lnTo>
                <a:lnTo>
                  <a:pt x="498348" y="398525"/>
                </a:lnTo>
                <a:lnTo>
                  <a:pt x="495300" y="404621"/>
                </a:lnTo>
                <a:lnTo>
                  <a:pt x="492252" y="406908"/>
                </a:lnTo>
                <a:lnTo>
                  <a:pt x="489204" y="406146"/>
                </a:lnTo>
                <a:lnTo>
                  <a:pt x="485048" y="404455"/>
                </a:lnTo>
                <a:lnTo>
                  <a:pt x="478250" y="400621"/>
                </a:lnTo>
                <a:lnTo>
                  <a:pt x="468737" y="394787"/>
                </a:lnTo>
                <a:lnTo>
                  <a:pt x="456438" y="387096"/>
                </a:lnTo>
                <a:lnTo>
                  <a:pt x="449580" y="397764"/>
                </a:lnTo>
                <a:lnTo>
                  <a:pt x="462176" y="407753"/>
                </a:lnTo>
                <a:lnTo>
                  <a:pt x="470344" y="417099"/>
                </a:lnTo>
                <a:lnTo>
                  <a:pt x="474225" y="425731"/>
                </a:lnTo>
                <a:lnTo>
                  <a:pt x="474225" y="433591"/>
                </a:lnTo>
                <a:lnTo>
                  <a:pt x="488406" y="434316"/>
                </a:lnTo>
                <a:lnTo>
                  <a:pt x="499776" y="432054"/>
                </a:lnTo>
                <a:lnTo>
                  <a:pt x="508146" y="426934"/>
                </a:lnTo>
                <a:lnTo>
                  <a:pt x="513588" y="419100"/>
                </a:lnTo>
                <a:lnTo>
                  <a:pt x="603504" y="218693"/>
                </a:lnTo>
                <a:lnTo>
                  <a:pt x="615696" y="214121"/>
                </a:lnTo>
                <a:close/>
              </a:path>
              <a:path w="615950" h="434339">
                <a:moveTo>
                  <a:pt x="509016" y="254507"/>
                </a:moveTo>
                <a:lnTo>
                  <a:pt x="495300" y="226313"/>
                </a:lnTo>
                <a:lnTo>
                  <a:pt x="480060" y="233934"/>
                </a:lnTo>
                <a:lnTo>
                  <a:pt x="452628" y="221742"/>
                </a:lnTo>
                <a:lnTo>
                  <a:pt x="452628" y="235885"/>
                </a:lnTo>
                <a:lnTo>
                  <a:pt x="474726" y="246126"/>
                </a:lnTo>
                <a:lnTo>
                  <a:pt x="474726" y="281553"/>
                </a:lnTo>
                <a:lnTo>
                  <a:pt x="478512" y="277284"/>
                </a:lnTo>
                <a:lnTo>
                  <a:pt x="494538" y="257555"/>
                </a:lnTo>
                <a:lnTo>
                  <a:pt x="509016" y="254507"/>
                </a:lnTo>
                <a:close/>
              </a:path>
              <a:path w="615950" h="434339">
                <a:moveTo>
                  <a:pt x="555498" y="239267"/>
                </a:moveTo>
                <a:lnTo>
                  <a:pt x="531876" y="212597"/>
                </a:lnTo>
                <a:lnTo>
                  <a:pt x="528316" y="221741"/>
                </a:lnTo>
                <a:lnTo>
                  <a:pt x="524541" y="230885"/>
                </a:lnTo>
                <a:lnTo>
                  <a:pt x="516636" y="249173"/>
                </a:lnTo>
                <a:lnTo>
                  <a:pt x="489966" y="308610"/>
                </a:lnTo>
                <a:lnTo>
                  <a:pt x="466344" y="358140"/>
                </a:lnTo>
                <a:lnTo>
                  <a:pt x="492252" y="359663"/>
                </a:lnTo>
                <a:lnTo>
                  <a:pt x="498990" y="344269"/>
                </a:lnTo>
                <a:lnTo>
                  <a:pt x="508754" y="321194"/>
                </a:lnTo>
                <a:lnTo>
                  <a:pt x="542544" y="246125"/>
                </a:lnTo>
                <a:lnTo>
                  <a:pt x="555498" y="239267"/>
                </a:lnTo>
                <a:close/>
              </a:path>
              <a:path w="615950" h="434339">
                <a:moveTo>
                  <a:pt x="474225" y="433591"/>
                </a:moveTo>
                <a:lnTo>
                  <a:pt x="474225" y="425731"/>
                </a:lnTo>
                <a:lnTo>
                  <a:pt x="473964" y="433578"/>
                </a:lnTo>
                <a:lnTo>
                  <a:pt x="474225" y="433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个人层面的成果：个人领导力测评报告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326" y="2098294"/>
            <a:ext cx="8291195" cy="276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1、为每一位接受评估的干部提供一份《个人领导力测评报告》，报告中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30505" indent="443865">
              <a:lnSpc>
                <a:spcPct val="2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包含各项测评结果、发展建议、行动计划模板等。  </a:t>
            </a: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2、组织3—5场“领导力测评报告解读”培训，辅导管理者更好地解读测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443865">
              <a:lnSpc>
                <a:spcPct val="2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评报告，增进自我认知，制定行动计划。 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3、整合背部培训资源，提供培训课程清单，供管理者后续自行报名参加。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0952" y="1572767"/>
            <a:ext cx="2533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 panose="05000000000000000000"/>
                <a:cs typeface="Wingdings" panose="05000000000000000000"/>
              </a:rPr>
              <a:t></a:t>
            </a:r>
            <a:endParaRPr sz="24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5357" y="1392448"/>
            <a:ext cx="7532370" cy="423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000"/>
              </a:lnSpc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四大任务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  </a:t>
            </a:r>
            <a:r>
              <a:rPr sz="2000" spc="15" dirty="0">
                <a:latin typeface="宋体" panose="02010600030101010101" pitchFamily="2" charset="-122"/>
                <a:cs typeface="宋体" panose="02010600030101010101" pitchFamily="2" charset="-122"/>
              </a:rPr>
              <a:t>1、根据A公司领导力模型，对现有干部的胜任能力进行摸底，找出  未来重点培养高潜力人才（High </a:t>
            </a:r>
            <a:r>
              <a:rPr sz="2000" spc="-45" dirty="0">
                <a:latin typeface="宋体" panose="02010600030101010101" pitchFamily="2" charset="-122"/>
                <a:cs typeface="宋体" panose="02010600030101010101" pitchFamily="2" charset="-122"/>
              </a:rPr>
              <a:t>Potential）。 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2、对每个干部进行能力评估和组织氛围调查反馈，明确个人可提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升的领域。 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3、完善干部选拔和评价制度，进一步明晰干部的责任和胜任要求，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完善干部档案。  4、明晰目前需要重点培养的几类重点岗位，就其中的2-3个岗位有  针对性地制定加速培养计划，并开始实施。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3845" y="1493138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3451" y="1028700"/>
            <a:ext cx="581914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在人才管理方面，公司的年度核心任务是：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06767" y="674522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952" y="5532516"/>
            <a:ext cx="5638165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74445">
              <a:lnSpc>
                <a:spcPct val="145000"/>
              </a:lnSpc>
            </a:pPr>
            <a:r>
              <a:rPr sz="2400" spc="-5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分成两个子项目来开展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：  </a:t>
            </a:r>
            <a:r>
              <a:rPr sz="2000" spc="10" dirty="0">
                <a:latin typeface="宋体" panose="02010600030101010101" pitchFamily="2" charset="-122"/>
                <a:cs typeface="宋体" panose="02010600030101010101" pitchFamily="2" charset="-122"/>
              </a:rPr>
              <a:t>1、子项目一：人才盘点（上述前3条）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宋体" panose="02010600030101010101" pitchFamily="2" charset="-122"/>
                <a:cs typeface="宋体" panose="02010600030101010101" pitchFamily="2" charset="-122"/>
              </a:rPr>
              <a:t>2、子项目二：关键人才培养与发展（上述第4条）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6641" y="1336547"/>
            <a:ext cx="7312659" cy="883285"/>
          </a:xfrm>
          <a:custGeom>
            <a:avLst/>
            <a:gdLst/>
            <a:ahLst/>
            <a:cxnLst/>
            <a:rect l="l" t="t" r="r" b="b"/>
            <a:pathLst>
              <a:path w="7312659" h="883285">
                <a:moveTo>
                  <a:pt x="7312152" y="883158"/>
                </a:moveTo>
                <a:lnTo>
                  <a:pt x="7312152" y="0"/>
                </a:lnTo>
                <a:lnTo>
                  <a:pt x="0" y="0"/>
                </a:lnTo>
                <a:lnTo>
                  <a:pt x="0" y="883158"/>
                </a:lnTo>
                <a:lnTo>
                  <a:pt x="12953" y="883158"/>
                </a:lnTo>
                <a:lnTo>
                  <a:pt x="12953" y="25908"/>
                </a:lnTo>
                <a:lnTo>
                  <a:pt x="25908" y="12954"/>
                </a:lnTo>
                <a:lnTo>
                  <a:pt x="25908" y="25908"/>
                </a:lnTo>
                <a:lnTo>
                  <a:pt x="7287006" y="25908"/>
                </a:lnTo>
                <a:lnTo>
                  <a:pt x="7287006" y="12954"/>
                </a:lnTo>
                <a:lnTo>
                  <a:pt x="7299185" y="25908"/>
                </a:lnTo>
                <a:lnTo>
                  <a:pt x="7299185" y="883158"/>
                </a:lnTo>
                <a:lnTo>
                  <a:pt x="7312152" y="883158"/>
                </a:lnTo>
                <a:close/>
              </a:path>
              <a:path w="7312659" h="883285">
                <a:moveTo>
                  <a:pt x="25908" y="25908"/>
                </a:moveTo>
                <a:lnTo>
                  <a:pt x="25908" y="12954"/>
                </a:lnTo>
                <a:lnTo>
                  <a:pt x="12953" y="25908"/>
                </a:lnTo>
                <a:lnTo>
                  <a:pt x="25908" y="25908"/>
                </a:lnTo>
                <a:close/>
              </a:path>
              <a:path w="7312659" h="883285">
                <a:moveTo>
                  <a:pt x="25908" y="857250"/>
                </a:moveTo>
                <a:lnTo>
                  <a:pt x="25908" y="25908"/>
                </a:lnTo>
                <a:lnTo>
                  <a:pt x="12953" y="25908"/>
                </a:lnTo>
                <a:lnTo>
                  <a:pt x="12954" y="857250"/>
                </a:lnTo>
                <a:lnTo>
                  <a:pt x="25908" y="857250"/>
                </a:lnTo>
                <a:close/>
              </a:path>
              <a:path w="7312659" h="883285">
                <a:moveTo>
                  <a:pt x="7299185" y="857250"/>
                </a:moveTo>
                <a:lnTo>
                  <a:pt x="12954" y="857250"/>
                </a:lnTo>
                <a:lnTo>
                  <a:pt x="25908" y="870204"/>
                </a:lnTo>
                <a:lnTo>
                  <a:pt x="25908" y="883158"/>
                </a:lnTo>
                <a:lnTo>
                  <a:pt x="7287006" y="883158"/>
                </a:lnTo>
                <a:lnTo>
                  <a:pt x="7287006" y="870204"/>
                </a:lnTo>
                <a:lnTo>
                  <a:pt x="7299185" y="857250"/>
                </a:lnTo>
                <a:close/>
              </a:path>
              <a:path w="7312659" h="883285">
                <a:moveTo>
                  <a:pt x="25908" y="883158"/>
                </a:moveTo>
                <a:lnTo>
                  <a:pt x="25908" y="870204"/>
                </a:lnTo>
                <a:lnTo>
                  <a:pt x="12954" y="857250"/>
                </a:lnTo>
                <a:lnTo>
                  <a:pt x="12953" y="883158"/>
                </a:lnTo>
                <a:lnTo>
                  <a:pt x="25908" y="883158"/>
                </a:lnTo>
                <a:close/>
              </a:path>
              <a:path w="7312659" h="883285">
                <a:moveTo>
                  <a:pt x="7299185" y="25908"/>
                </a:moveTo>
                <a:lnTo>
                  <a:pt x="7287006" y="12954"/>
                </a:lnTo>
                <a:lnTo>
                  <a:pt x="7287006" y="25908"/>
                </a:lnTo>
                <a:lnTo>
                  <a:pt x="7299185" y="25908"/>
                </a:lnTo>
                <a:close/>
              </a:path>
              <a:path w="7312659" h="883285">
                <a:moveTo>
                  <a:pt x="7299185" y="857250"/>
                </a:moveTo>
                <a:lnTo>
                  <a:pt x="7299185" y="25908"/>
                </a:lnTo>
                <a:lnTo>
                  <a:pt x="7287006" y="25908"/>
                </a:lnTo>
                <a:lnTo>
                  <a:pt x="7287006" y="857250"/>
                </a:lnTo>
                <a:lnTo>
                  <a:pt x="7299185" y="857250"/>
                </a:lnTo>
                <a:close/>
              </a:path>
              <a:path w="7312659" h="883285">
                <a:moveTo>
                  <a:pt x="7299185" y="883158"/>
                </a:moveTo>
                <a:lnTo>
                  <a:pt x="7299185" y="857250"/>
                </a:lnTo>
                <a:lnTo>
                  <a:pt x="7287006" y="870204"/>
                </a:lnTo>
                <a:lnTo>
                  <a:pt x="7287006" y="883158"/>
                </a:lnTo>
                <a:lnTo>
                  <a:pt x="7299185" y="883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9595" y="1349502"/>
            <a:ext cx="7286625" cy="857250"/>
          </a:xfrm>
          <a:prstGeom prst="rect">
            <a:avLst/>
          </a:prstGeom>
          <a:solidFill>
            <a:srgbClr val="8CB3E3"/>
          </a:solidFill>
        </p:spPr>
        <p:txBody>
          <a:bodyPr vert="horz" wrap="square" lIns="0" tIns="203200" rIns="0" bIns="0" rtlCol="0">
            <a:spAutoFit/>
          </a:bodyPr>
          <a:lstStyle/>
          <a:p>
            <a:pPr marL="2218690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solidFill>
                  <a:srgbClr val="F1F1F1"/>
                </a:solidFill>
              </a:rPr>
              <a:t>步骤二：上级评价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568335" y="2259838"/>
            <a:ext cx="7922895" cy="413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6780">
              <a:lnSpc>
                <a:spcPct val="150000"/>
              </a:lnSpc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主要策略： 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1、两级评价体系：总监对下级的评价；总经理对下级的评价。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60" dirty="0">
                <a:latin typeface="宋体" panose="02010600030101010101" pitchFamily="2" charset="-122"/>
                <a:cs typeface="宋体" panose="02010600030101010101" pitchFamily="2" charset="-122"/>
              </a:rPr>
              <a:t>2、管理者是“下级评价和发展的”Owner，HR是工具方法的支持者。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3、先综合个人经验、业绩、素质、进行定性评价。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4、再运用九格图方式，进行定量评价。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2430780">
              <a:lnSpc>
                <a:spcPct val="150000"/>
              </a:lnSpc>
              <a:spcBef>
                <a:spcPts val="130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成果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  1、对总监及以下管理者的定性和定量评价结果。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5" dirty="0">
                <a:latin typeface="宋体" panose="02010600030101010101" pitchFamily="2" charset="-122"/>
                <a:cs typeface="宋体" panose="02010600030101010101" pitchFamily="2" charset="-122"/>
              </a:rPr>
              <a:t>2、按照HR提供的模板，准备好人才盘点会议（步骤三）的所使用的资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335" y="6527038"/>
            <a:ext cx="53340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料。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评价操作流程：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61595" y="2778251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464058" y="374903"/>
                </a:moveTo>
                <a:lnTo>
                  <a:pt x="464058" y="124967"/>
                </a:lnTo>
                <a:lnTo>
                  <a:pt x="0" y="124967"/>
                </a:lnTo>
                <a:lnTo>
                  <a:pt x="0" y="374903"/>
                </a:lnTo>
                <a:lnTo>
                  <a:pt x="464058" y="374903"/>
                </a:lnTo>
                <a:close/>
              </a:path>
              <a:path w="714375" h="500379">
                <a:moveTo>
                  <a:pt x="713994" y="249935"/>
                </a:moveTo>
                <a:lnTo>
                  <a:pt x="464058" y="0"/>
                </a:lnTo>
                <a:lnTo>
                  <a:pt x="464058" y="499871"/>
                </a:lnTo>
                <a:lnTo>
                  <a:pt x="713994" y="249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48641" y="2747772"/>
            <a:ext cx="745490" cy="561340"/>
          </a:xfrm>
          <a:custGeom>
            <a:avLst/>
            <a:gdLst/>
            <a:ahLst/>
            <a:cxnLst/>
            <a:rect l="l" t="t" r="r" b="b"/>
            <a:pathLst>
              <a:path w="745490" h="561339">
                <a:moveTo>
                  <a:pt x="477012" y="142494"/>
                </a:moveTo>
                <a:lnTo>
                  <a:pt x="0" y="142494"/>
                </a:lnTo>
                <a:lnTo>
                  <a:pt x="0" y="418338"/>
                </a:lnTo>
                <a:lnTo>
                  <a:pt x="12953" y="418338"/>
                </a:lnTo>
                <a:lnTo>
                  <a:pt x="12954" y="168402"/>
                </a:lnTo>
                <a:lnTo>
                  <a:pt x="25908" y="155448"/>
                </a:lnTo>
                <a:lnTo>
                  <a:pt x="25907" y="168402"/>
                </a:lnTo>
                <a:lnTo>
                  <a:pt x="464820" y="168402"/>
                </a:lnTo>
                <a:lnTo>
                  <a:pt x="464820" y="155448"/>
                </a:lnTo>
                <a:lnTo>
                  <a:pt x="477012" y="142494"/>
                </a:lnTo>
                <a:close/>
              </a:path>
              <a:path w="745490" h="561339">
                <a:moveTo>
                  <a:pt x="25907" y="168402"/>
                </a:moveTo>
                <a:lnTo>
                  <a:pt x="25908" y="155448"/>
                </a:lnTo>
                <a:lnTo>
                  <a:pt x="12954" y="168402"/>
                </a:lnTo>
                <a:lnTo>
                  <a:pt x="25907" y="168402"/>
                </a:lnTo>
                <a:close/>
              </a:path>
              <a:path w="745490" h="561339">
                <a:moveTo>
                  <a:pt x="25908" y="392430"/>
                </a:moveTo>
                <a:lnTo>
                  <a:pt x="25907" y="168402"/>
                </a:lnTo>
                <a:lnTo>
                  <a:pt x="12954" y="168402"/>
                </a:lnTo>
                <a:lnTo>
                  <a:pt x="12954" y="392430"/>
                </a:lnTo>
                <a:lnTo>
                  <a:pt x="25908" y="392430"/>
                </a:lnTo>
                <a:close/>
              </a:path>
              <a:path w="745490" h="561339">
                <a:moveTo>
                  <a:pt x="489966" y="499177"/>
                </a:moveTo>
                <a:lnTo>
                  <a:pt x="489966" y="392430"/>
                </a:lnTo>
                <a:lnTo>
                  <a:pt x="12954" y="392430"/>
                </a:lnTo>
                <a:lnTo>
                  <a:pt x="25908" y="405384"/>
                </a:lnTo>
                <a:lnTo>
                  <a:pt x="25908" y="418338"/>
                </a:lnTo>
                <a:lnTo>
                  <a:pt x="464820" y="418338"/>
                </a:lnTo>
                <a:lnTo>
                  <a:pt x="464820" y="405384"/>
                </a:lnTo>
                <a:lnTo>
                  <a:pt x="477012" y="418338"/>
                </a:lnTo>
                <a:lnTo>
                  <a:pt x="477012" y="512091"/>
                </a:lnTo>
                <a:lnTo>
                  <a:pt x="489966" y="499177"/>
                </a:lnTo>
                <a:close/>
              </a:path>
              <a:path w="745490" h="561339">
                <a:moveTo>
                  <a:pt x="25908" y="418338"/>
                </a:moveTo>
                <a:lnTo>
                  <a:pt x="25908" y="405384"/>
                </a:lnTo>
                <a:lnTo>
                  <a:pt x="12954" y="392430"/>
                </a:lnTo>
                <a:lnTo>
                  <a:pt x="12953" y="418338"/>
                </a:lnTo>
                <a:lnTo>
                  <a:pt x="25908" y="418338"/>
                </a:lnTo>
                <a:close/>
              </a:path>
              <a:path w="745490" h="561339">
                <a:moveTo>
                  <a:pt x="745236" y="280416"/>
                </a:moveTo>
                <a:lnTo>
                  <a:pt x="464820" y="0"/>
                </a:lnTo>
                <a:lnTo>
                  <a:pt x="464820" y="142494"/>
                </a:lnTo>
                <a:lnTo>
                  <a:pt x="467868" y="142494"/>
                </a:lnTo>
                <a:lnTo>
                  <a:pt x="467868" y="39624"/>
                </a:lnTo>
                <a:lnTo>
                  <a:pt x="489966" y="30480"/>
                </a:lnTo>
                <a:lnTo>
                  <a:pt x="489966" y="61654"/>
                </a:lnTo>
                <a:lnTo>
                  <a:pt x="709394" y="280416"/>
                </a:lnTo>
                <a:lnTo>
                  <a:pt x="718566" y="271272"/>
                </a:lnTo>
                <a:lnTo>
                  <a:pt x="718566" y="307086"/>
                </a:lnTo>
                <a:lnTo>
                  <a:pt x="745236" y="280416"/>
                </a:lnTo>
                <a:close/>
              </a:path>
              <a:path w="745490" h="561339">
                <a:moveTo>
                  <a:pt x="477012" y="168402"/>
                </a:moveTo>
                <a:lnTo>
                  <a:pt x="477012" y="142494"/>
                </a:lnTo>
                <a:lnTo>
                  <a:pt x="464820" y="155448"/>
                </a:lnTo>
                <a:lnTo>
                  <a:pt x="464820" y="168402"/>
                </a:lnTo>
                <a:lnTo>
                  <a:pt x="477012" y="168402"/>
                </a:lnTo>
                <a:close/>
              </a:path>
              <a:path w="745490" h="561339">
                <a:moveTo>
                  <a:pt x="477012" y="418338"/>
                </a:moveTo>
                <a:lnTo>
                  <a:pt x="464820" y="405384"/>
                </a:lnTo>
                <a:lnTo>
                  <a:pt x="464820" y="418338"/>
                </a:lnTo>
                <a:lnTo>
                  <a:pt x="477012" y="418338"/>
                </a:lnTo>
                <a:close/>
              </a:path>
              <a:path w="745490" h="561339">
                <a:moveTo>
                  <a:pt x="477012" y="512091"/>
                </a:moveTo>
                <a:lnTo>
                  <a:pt x="477012" y="418338"/>
                </a:lnTo>
                <a:lnTo>
                  <a:pt x="464820" y="418338"/>
                </a:lnTo>
                <a:lnTo>
                  <a:pt x="464820" y="560832"/>
                </a:lnTo>
                <a:lnTo>
                  <a:pt x="467868" y="557784"/>
                </a:lnTo>
                <a:lnTo>
                  <a:pt x="467868" y="521208"/>
                </a:lnTo>
                <a:lnTo>
                  <a:pt x="477012" y="512091"/>
                </a:lnTo>
                <a:close/>
              </a:path>
              <a:path w="745490" h="561339">
                <a:moveTo>
                  <a:pt x="489966" y="61654"/>
                </a:moveTo>
                <a:lnTo>
                  <a:pt x="489966" y="30480"/>
                </a:lnTo>
                <a:lnTo>
                  <a:pt x="467868" y="39624"/>
                </a:lnTo>
                <a:lnTo>
                  <a:pt x="489966" y="61654"/>
                </a:lnTo>
                <a:close/>
              </a:path>
              <a:path w="745490" h="561339">
                <a:moveTo>
                  <a:pt x="489966" y="168402"/>
                </a:moveTo>
                <a:lnTo>
                  <a:pt x="489966" y="61654"/>
                </a:lnTo>
                <a:lnTo>
                  <a:pt x="467868" y="39624"/>
                </a:lnTo>
                <a:lnTo>
                  <a:pt x="467868" y="142494"/>
                </a:lnTo>
                <a:lnTo>
                  <a:pt x="477012" y="142494"/>
                </a:lnTo>
                <a:lnTo>
                  <a:pt x="477012" y="168402"/>
                </a:lnTo>
                <a:lnTo>
                  <a:pt x="489966" y="168402"/>
                </a:lnTo>
                <a:close/>
              </a:path>
              <a:path w="745490" h="561339">
                <a:moveTo>
                  <a:pt x="718566" y="307086"/>
                </a:moveTo>
                <a:lnTo>
                  <a:pt x="718566" y="289560"/>
                </a:lnTo>
                <a:lnTo>
                  <a:pt x="709394" y="280416"/>
                </a:lnTo>
                <a:lnTo>
                  <a:pt x="467868" y="521208"/>
                </a:lnTo>
                <a:lnTo>
                  <a:pt x="489966" y="530352"/>
                </a:lnTo>
                <a:lnTo>
                  <a:pt x="489966" y="535686"/>
                </a:lnTo>
                <a:lnTo>
                  <a:pt x="718566" y="307086"/>
                </a:lnTo>
                <a:close/>
              </a:path>
              <a:path w="745490" h="561339">
                <a:moveTo>
                  <a:pt x="489966" y="535686"/>
                </a:moveTo>
                <a:lnTo>
                  <a:pt x="489966" y="530352"/>
                </a:lnTo>
                <a:lnTo>
                  <a:pt x="467868" y="521208"/>
                </a:lnTo>
                <a:lnTo>
                  <a:pt x="467868" y="557784"/>
                </a:lnTo>
                <a:lnTo>
                  <a:pt x="489966" y="535686"/>
                </a:lnTo>
                <a:close/>
              </a:path>
              <a:path w="745490" h="561339">
                <a:moveTo>
                  <a:pt x="718566" y="289560"/>
                </a:moveTo>
                <a:lnTo>
                  <a:pt x="718566" y="271272"/>
                </a:lnTo>
                <a:lnTo>
                  <a:pt x="709394" y="280416"/>
                </a:lnTo>
                <a:lnTo>
                  <a:pt x="718566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47333" y="4635246"/>
            <a:ext cx="714375" cy="501015"/>
          </a:xfrm>
          <a:custGeom>
            <a:avLst/>
            <a:gdLst/>
            <a:ahLst/>
            <a:cxnLst/>
            <a:rect l="l" t="t" r="r" b="b"/>
            <a:pathLst>
              <a:path w="714375" h="501014">
                <a:moveTo>
                  <a:pt x="464058" y="375666"/>
                </a:moveTo>
                <a:lnTo>
                  <a:pt x="464058" y="125730"/>
                </a:lnTo>
                <a:lnTo>
                  <a:pt x="0" y="125730"/>
                </a:lnTo>
                <a:lnTo>
                  <a:pt x="0" y="375666"/>
                </a:lnTo>
                <a:lnTo>
                  <a:pt x="464058" y="375666"/>
                </a:lnTo>
                <a:close/>
              </a:path>
              <a:path w="714375" h="501014">
                <a:moveTo>
                  <a:pt x="713994" y="250698"/>
                </a:moveTo>
                <a:lnTo>
                  <a:pt x="464058" y="0"/>
                </a:lnTo>
                <a:lnTo>
                  <a:pt x="464058" y="500634"/>
                </a:lnTo>
                <a:lnTo>
                  <a:pt x="713994" y="2506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34391" y="4604765"/>
            <a:ext cx="745490" cy="561975"/>
          </a:xfrm>
          <a:custGeom>
            <a:avLst/>
            <a:gdLst/>
            <a:ahLst/>
            <a:cxnLst/>
            <a:rect l="l" t="t" r="r" b="b"/>
            <a:pathLst>
              <a:path w="745490" h="561975">
                <a:moveTo>
                  <a:pt x="477012" y="143256"/>
                </a:moveTo>
                <a:lnTo>
                  <a:pt x="0" y="143256"/>
                </a:lnTo>
                <a:lnTo>
                  <a:pt x="0" y="418338"/>
                </a:lnTo>
                <a:lnTo>
                  <a:pt x="12954" y="418338"/>
                </a:lnTo>
                <a:lnTo>
                  <a:pt x="12954" y="168402"/>
                </a:lnTo>
                <a:lnTo>
                  <a:pt x="25908" y="156210"/>
                </a:lnTo>
                <a:lnTo>
                  <a:pt x="25907" y="168402"/>
                </a:lnTo>
                <a:lnTo>
                  <a:pt x="464820" y="168402"/>
                </a:lnTo>
                <a:lnTo>
                  <a:pt x="464820" y="156210"/>
                </a:lnTo>
                <a:lnTo>
                  <a:pt x="477012" y="143256"/>
                </a:lnTo>
                <a:close/>
              </a:path>
              <a:path w="745490" h="561975">
                <a:moveTo>
                  <a:pt x="25907" y="168402"/>
                </a:moveTo>
                <a:lnTo>
                  <a:pt x="25908" y="156210"/>
                </a:lnTo>
                <a:lnTo>
                  <a:pt x="12954" y="168402"/>
                </a:lnTo>
                <a:lnTo>
                  <a:pt x="25907" y="168402"/>
                </a:lnTo>
                <a:close/>
              </a:path>
              <a:path w="745490" h="561975">
                <a:moveTo>
                  <a:pt x="25908" y="393192"/>
                </a:moveTo>
                <a:lnTo>
                  <a:pt x="25907" y="168402"/>
                </a:lnTo>
                <a:lnTo>
                  <a:pt x="12954" y="168402"/>
                </a:lnTo>
                <a:lnTo>
                  <a:pt x="12954" y="393192"/>
                </a:lnTo>
                <a:lnTo>
                  <a:pt x="25908" y="393192"/>
                </a:lnTo>
                <a:close/>
              </a:path>
              <a:path w="745490" h="561975">
                <a:moveTo>
                  <a:pt x="489966" y="499939"/>
                </a:moveTo>
                <a:lnTo>
                  <a:pt x="489966" y="393192"/>
                </a:lnTo>
                <a:lnTo>
                  <a:pt x="12954" y="393192"/>
                </a:lnTo>
                <a:lnTo>
                  <a:pt x="25908" y="406146"/>
                </a:lnTo>
                <a:lnTo>
                  <a:pt x="25908" y="418338"/>
                </a:lnTo>
                <a:lnTo>
                  <a:pt x="464820" y="418338"/>
                </a:lnTo>
                <a:lnTo>
                  <a:pt x="464820" y="406146"/>
                </a:lnTo>
                <a:lnTo>
                  <a:pt x="477012" y="418338"/>
                </a:lnTo>
                <a:lnTo>
                  <a:pt x="477012" y="512853"/>
                </a:lnTo>
                <a:lnTo>
                  <a:pt x="489966" y="499939"/>
                </a:lnTo>
                <a:close/>
              </a:path>
              <a:path w="745490" h="561975">
                <a:moveTo>
                  <a:pt x="25908" y="418338"/>
                </a:moveTo>
                <a:lnTo>
                  <a:pt x="25908" y="406146"/>
                </a:lnTo>
                <a:lnTo>
                  <a:pt x="12954" y="393192"/>
                </a:lnTo>
                <a:lnTo>
                  <a:pt x="12954" y="418338"/>
                </a:lnTo>
                <a:lnTo>
                  <a:pt x="25908" y="418338"/>
                </a:lnTo>
                <a:close/>
              </a:path>
              <a:path w="745490" h="561975">
                <a:moveTo>
                  <a:pt x="745236" y="281178"/>
                </a:moveTo>
                <a:lnTo>
                  <a:pt x="464820" y="0"/>
                </a:lnTo>
                <a:lnTo>
                  <a:pt x="464820" y="143256"/>
                </a:lnTo>
                <a:lnTo>
                  <a:pt x="467868" y="143256"/>
                </a:lnTo>
                <a:lnTo>
                  <a:pt x="467868" y="39624"/>
                </a:lnTo>
                <a:lnTo>
                  <a:pt x="489966" y="30480"/>
                </a:lnTo>
                <a:lnTo>
                  <a:pt x="489966" y="61654"/>
                </a:lnTo>
                <a:lnTo>
                  <a:pt x="709776" y="280797"/>
                </a:lnTo>
                <a:lnTo>
                  <a:pt x="718566" y="272034"/>
                </a:lnTo>
                <a:lnTo>
                  <a:pt x="718566" y="307848"/>
                </a:lnTo>
                <a:lnTo>
                  <a:pt x="745236" y="281178"/>
                </a:lnTo>
                <a:close/>
              </a:path>
              <a:path w="745490" h="561975">
                <a:moveTo>
                  <a:pt x="477012" y="168402"/>
                </a:moveTo>
                <a:lnTo>
                  <a:pt x="477012" y="143256"/>
                </a:lnTo>
                <a:lnTo>
                  <a:pt x="464820" y="156210"/>
                </a:lnTo>
                <a:lnTo>
                  <a:pt x="464820" y="168402"/>
                </a:lnTo>
                <a:lnTo>
                  <a:pt x="477012" y="168402"/>
                </a:lnTo>
                <a:close/>
              </a:path>
              <a:path w="745490" h="561975">
                <a:moveTo>
                  <a:pt x="477012" y="418338"/>
                </a:moveTo>
                <a:lnTo>
                  <a:pt x="464820" y="406146"/>
                </a:lnTo>
                <a:lnTo>
                  <a:pt x="464820" y="418338"/>
                </a:lnTo>
                <a:lnTo>
                  <a:pt x="477012" y="418338"/>
                </a:lnTo>
                <a:close/>
              </a:path>
              <a:path w="745490" h="561975">
                <a:moveTo>
                  <a:pt x="477012" y="512853"/>
                </a:moveTo>
                <a:lnTo>
                  <a:pt x="477012" y="418338"/>
                </a:lnTo>
                <a:lnTo>
                  <a:pt x="464820" y="418338"/>
                </a:lnTo>
                <a:lnTo>
                  <a:pt x="464820" y="561594"/>
                </a:lnTo>
                <a:lnTo>
                  <a:pt x="467868" y="558546"/>
                </a:lnTo>
                <a:lnTo>
                  <a:pt x="467868" y="521970"/>
                </a:lnTo>
                <a:lnTo>
                  <a:pt x="477012" y="512853"/>
                </a:lnTo>
                <a:close/>
              </a:path>
              <a:path w="745490" h="561975">
                <a:moveTo>
                  <a:pt x="489966" y="61654"/>
                </a:moveTo>
                <a:lnTo>
                  <a:pt x="489966" y="30480"/>
                </a:lnTo>
                <a:lnTo>
                  <a:pt x="467868" y="39624"/>
                </a:lnTo>
                <a:lnTo>
                  <a:pt x="489966" y="61654"/>
                </a:lnTo>
                <a:close/>
              </a:path>
              <a:path w="745490" h="561975">
                <a:moveTo>
                  <a:pt x="489966" y="168402"/>
                </a:moveTo>
                <a:lnTo>
                  <a:pt x="489966" y="61654"/>
                </a:lnTo>
                <a:lnTo>
                  <a:pt x="467868" y="39624"/>
                </a:lnTo>
                <a:lnTo>
                  <a:pt x="467868" y="143256"/>
                </a:lnTo>
                <a:lnTo>
                  <a:pt x="477012" y="143256"/>
                </a:lnTo>
                <a:lnTo>
                  <a:pt x="477012" y="168402"/>
                </a:lnTo>
                <a:lnTo>
                  <a:pt x="489966" y="168402"/>
                </a:lnTo>
                <a:close/>
              </a:path>
              <a:path w="745490" h="561975">
                <a:moveTo>
                  <a:pt x="718566" y="307848"/>
                </a:moveTo>
                <a:lnTo>
                  <a:pt x="718566" y="289560"/>
                </a:lnTo>
                <a:lnTo>
                  <a:pt x="709776" y="280797"/>
                </a:lnTo>
                <a:lnTo>
                  <a:pt x="467868" y="521970"/>
                </a:lnTo>
                <a:lnTo>
                  <a:pt x="489966" y="531114"/>
                </a:lnTo>
                <a:lnTo>
                  <a:pt x="489966" y="536448"/>
                </a:lnTo>
                <a:lnTo>
                  <a:pt x="718566" y="307848"/>
                </a:lnTo>
                <a:close/>
              </a:path>
              <a:path w="745490" h="561975">
                <a:moveTo>
                  <a:pt x="489966" y="536448"/>
                </a:moveTo>
                <a:lnTo>
                  <a:pt x="489966" y="531114"/>
                </a:lnTo>
                <a:lnTo>
                  <a:pt x="467868" y="521970"/>
                </a:lnTo>
                <a:lnTo>
                  <a:pt x="467868" y="558546"/>
                </a:lnTo>
                <a:lnTo>
                  <a:pt x="489966" y="536448"/>
                </a:lnTo>
                <a:close/>
              </a:path>
              <a:path w="745490" h="561975">
                <a:moveTo>
                  <a:pt x="718566" y="289560"/>
                </a:moveTo>
                <a:lnTo>
                  <a:pt x="718566" y="272034"/>
                </a:lnTo>
                <a:lnTo>
                  <a:pt x="709776" y="280797"/>
                </a:lnTo>
                <a:lnTo>
                  <a:pt x="718566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4329" y="1816608"/>
            <a:ext cx="2768600" cy="166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总经理负责完成对总监的评  价；总监负责完成对下属经  理的评价。同时进行。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个人能力综合评价表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九格图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综合排序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586" y="4174223"/>
            <a:ext cx="2606675" cy="285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根据连续四个季度的业绩  突出，其次看行为表现，  由部门负责进行推荐。比  </a:t>
            </a:r>
            <a:r>
              <a:rPr sz="1800" spc="55" dirty="0">
                <a:latin typeface="宋体" panose="02010600030101010101" pitchFamily="2" charset="-122"/>
                <a:cs typeface="宋体" panose="02010600030101010101" pitchFamily="2" charset="-122"/>
              </a:rPr>
              <a:t>例为10%--15%，名单确  </a:t>
            </a:r>
            <a:r>
              <a:rPr sz="1800" spc="40" dirty="0">
                <a:latin typeface="宋体" panose="02010600030101010101" pitchFamily="2" charset="-122"/>
                <a:cs typeface="宋体" panose="02010600030101010101" pitchFamily="2" charset="-122"/>
              </a:rPr>
              <a:t>定后，由HR为每位甄别出 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来的优秀员工完成个人  评价表和个人发展计划。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645" y="1102613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7696" y="599693"/>
            <a:ext cx="290449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用到的评价工具/表格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952" y="1244091"/>
            <a:ext cx="76085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A5A5A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对如何使用这些工具表格，HR将提供《操作手册》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>
              <a:lnSpc>
                <a:spcPct val="100000"/>
              </a:lnSpc>
              <a:spcBef>
                <a:spcPts val="975"/>
              </a:spcBef>
            </a:pPr>
            <a:r>
              <a:rPr sz="2000" b="1" spc="-20" dirty="0">
                <a:latin typeface="Microsoft JhengHei" panose="020B0604030504040204" charset="-120"/>
                <a:cs typeface="Microsoft JhengHei" panose="020B0604030504040204" charset="-120"/>
              </a:rPr>
              <a:t>评价工具1：在HR协助下，上级管理者完成对下级的综合能力评价，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见下表的个人档案（personal</a:t>
            </a:r>
            <a:r>
              <a:rPr sz="2000" b="1" spc="-9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-45" dirty="0">
                <a:latin typeface="Microsoft JhengHei" panose="020B0604030504040204" charset="-120"/>
                <a:cs typeface="Microsoft JhengHei" panose="020B0604030504040204" charset="-120"/>
              </a:rPr>
              <a:t>profile）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5473" y="2420873"/>
            <a:ext cx="7924800" cy="41628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5" dirty="0"/>
              <a:t>用到的评价工具/表格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2123" y="2771901"/>
          <a:ext cx="6998968" cy="4046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551"/>
                <a:gridCol w="1748789"/>
                <a:gridCol w="1749552"/>
                <a:gridCol w="1751076"/>
              </a:tblGrid>
              <a:tr h="816102">
                <a:tc>
                  <a:txBody>
                    <a:bodyPr/>
                    <a:lstStyle/>
                    <a:p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贡献者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完成胜任者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杰出绩效者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</a:tr>
              <a:tr h="340538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可提拔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6个月内新被提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提升绩效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现在需被提拔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拔人员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</a:tr>
              <a:tr h="542619"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</a:tr>
              <a:tr h="34052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在原岗位上发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发挥优势，提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发挥优势，提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发展其更高级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3820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展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升绩效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升绩效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的技能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</a:tr>
              <a:tr h="543393"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</a:tr>
              <a:tr h="341288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不能被提拔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降职或辞退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发挥优势，提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经验丰富的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ABF8E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升绩效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“老鸟”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ABF8E"/>
                    </a:solidFill>
                  </a:tcPr>
                </a:tc>
              </a:tr>
              <a:tr h="298791"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40"/>
                        </a:lnSpc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BF8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47490" y="1341755"/>
            <a:ext cx="5792470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评价工具2：九格图</a:t>
            </a:r>
            <a:r>
              <a:rPr sz="1800" b="1" spc="5" dirty="0">
                <a:solidFill>
                  <a:srgbClr val="00B0F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业绩：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结果达成岗位要求的程度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227330" marR="4592320">
              <a:lnSpc>
                <a:spcPct val="100000"/>
              </a:lnSpc>
            </a:pPr>
            <a:r>
              <a:rPr sz="1800" b="1" dirty="0">
                <a:solidFill>
                  <a:srgbClr val="00B0F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能</a:t>
            </a:r>
            <a:r>
              <a:rPr sz="1800" b="1" spc="5" dirty="0">
                <a:solidFill>
                  <a:srgbClr val="00B0F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力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：  素质、  经验  和知  识水  </a:t>
            </a:r>
            <a:r>
              <a:rPr sz="1800" spc="229" dirty="0">
                <a:latin typeface="宋体" panose="02010600030101010101" pitchFamily="2" charset="-122"/>
                <a:cs typeface="宋体" panose="02010600030101010101" pitchFamily="2" charset="-122"/>
              </a:rPr>
              <a:t>平&amp; 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更高  层级  岗位  的要  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5" dirty="0"/>
              <a:t>用到的评价工具/表格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8873" y="2311145"/>
            <a:ext cx="5505450" cy="4648200"/>
          </a:xfrm>
          <a:custGeom>
            <a:avLst/>
            <a:gdLst/>
            <a:ahLst/>
            <a:cxnLst/>
            <a:rect l="l" t="t" r="r" b="b"/>
            <a:pathLst>
              <a:path w="5505450" h="4648200">
                <a:moveTo>
                  <a:pt x="5505450" y="4648200"/>
                </a:moveTo>
                <a:lnTo>
                  <a:pt x="5505450" y="0"/>
                </a:lnTo>
                <a:lnTo>
                  <a:pt x="0" y="0"/>
                </a:lnTo>
                <a:lnTo>
                  <a:pt x="0" y="4648200"/>
                </a:lnTo>
                <a:lnTo>
                  <a:pt x="38100" y="4648200"/>
                </a:lnTo>
                <a:lnTo>
                  <a:pt x="38100" y="76199"/>
                </a:lnTo>
                <a:lnTo>
                  <a:pt x="76200" y="38099"/>
                </a:lnTo>
                <a:lnTo>
                  <a:pt x="76200" y="76199"/>
                </a:lnTo>
                <a:lnTo>
                  <a:pt x="5429250" y="76199"/>
                </a:lnTo>
                <a:lnTo>
                  <a:pt x="5429250" y="38099"/>
                </a:lnTo>
                <a:lnTo>
                  <a:pt x="5467350" y="76199"/>
                </a:lnTo>
                <a:lnTo>
                  <a:pt x="5467350" y="4648200"/>
                </a:lnTo>
                <a:lnTo>
                  <a:pt x="5505450" y="4648200"/>
                </a:lnTo>
                <a:close/>
              </a:path>
              <a:path w="5505450" h="4648200">
                <a:moveTo>
                  <a:pt x="76200" y="76199"/>
                </a:moveTo>
                <a:lnTo>
                  <a:pt x="76200" y="38099"/>
                </a:lnTo>
                <a:lnTo>
                  <a:pt x="38100" y="76199"/>
                </a:lnTo>
                <a:lnTo>
                  <a:pt x="76200" y="76199"/>
                </a:lnTo>
                <a:close/>
              </a:path>
              <a:path w="5505450" h="4648200">
                <a:moveTo>
                  <a:pt x="76200" y="4572000"/>
                </a:moveTo>
                <a:lnTo>
                  <a:pt x="76200" y="76199"/>
                </a:lnTo>
                <a:lnTo>
                  <a:pt x="38100" y="76199"/>
                </a:lnTo>
                <a:lnTo>
                  <a:pt x="38100" y="4572000"/>
                </a:lnTo>
                <a:lnTo>
                  <a:pt x="76200" y="4572000"/>
                </a:lnTo>
                <a:close/>
              </a:path>
              <a:path w="5505450" h="4648200">
                <a:moveTo>
                  <a:pt x="5467350" y="4572000"/>
                </a:moveTo>
                <a:lnTo>
                  <a:pt x="38100" y="4572000"/>
                </a:lnTo>
                <a:lnTo>
                  <a:pt x="76200" y="4610100"/>
                </a:lnTo>
                <a:lnTo>
                  <a:pt x="76200" y="4648200"/>
                </a:lnTo>
                <a:lnTo>
                  <a:pt x="5429250" y="4648200"/>
                </a:lnTo>
                <a:lnTo>
                  <a:pt x="5429250" y="4610100"/>
                </a:lnTo>
                <a:lnTo>
                  <a:pt x="5467350" y="4572000"/>
                </a:lnTo>
                <a:close/>
              </a:path>
              <a:path w="5505450" h="4648200">
                <a:moveTo>
                  <a:pt x="76200" y="4648200"/>
                </a:moveTo>
                <a:lnTo>
                  <a:pt x="76200" y="4610100"/>
                </a:lnTo>
                <a:lnTo>
                  <a:pt x="38100" y="4572000"/>
                </a:lnTo>
                <a:lnTo>
                  <a:pt x="38100" y="4648200"/>
                </a:lnTo>
                <a:lnTo>
                  <a:pt x="76200" y="4648200"/>
                </a:lnTo>
                <a:close/>
              </a:path>
              <a:path w="5505450" h="4648200">
                <a:moveTo>
                  <a:pt x="5467350" y="76199"/>
                </a:moveTo>
                <a:lnTo>
                  <a:pt x="5429250" y="38099"/>
                </a:lnTo>
                <a:lnTo>
                  <a:pt x="5429250" y="76199"/>
                </a:lnTo>
                <a:lnTo>
                  <a:pt x="5467350" y="76199"/>
                </a:lnTo>
                <a:close/>
              </a:path>
              <a:path w="5505450" h="4648200">
                <a:moveTo>
                  <a:pt x="5467350" y="4572000"/>
                </a:moveTo>
                <a:lnTo>
                  <a:pt x="5467350" y="76199"/>
                </a:lnTo>
                <a:lnTo>
                  <a:pt x="5429250" y="76199"/>
                </a:lnTo>
                <a:lnTo>
                  <a:pt x="5429250" y="4572000"/>
                </a:lnTo>
                <a:lnTo>
                  <a:pt x="5467350" y="4572000"/>
                </a:lnTo>
                <a:close/>
              </a:path>
              <a:path w="5505450" h="4648200">
                <a:moveTo>
                  <a:pt x="5467350" y="4648200"/>
                </a:moveTo>
                <a:lnTo>
                  <a:pt x="5467350" y="4572000"/>
                </a:lnTo>
                <a:lnTo>
                  <a:pt x="5429250" y="4610100"/>
                </a:lnTo>
                <a:lnTo>
                  <a:pt x="5429250" y="4648200"/>
                </a:lnTo>
                <a:lnTo>
                  <a:pt x="5467350" y="464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53451" y="1815591"/>
            <a:ext cx="5673725" cy="285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Microsoft JhengHei" panose="020B0604030504040204" charset="-120"/>
                <a:cs typeface="Microsoft JhengHei" panose="020B0604030504040204" charset="-120"/>
              </a:rPr>
              <a:t>评价工具3：综合排序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584200" marR="5080" indent="50800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根据综合表现，所负责岗位重要性，对下  属人员进行综合排序：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2200">
              <a:lnSpc>
                <a:spcPct val="100000"/>
              </a:lnSpc>
              <a:spcBef>
                <a:spcPts val="1200"/>
              </a:spcBef>
            </a:pPr>
            <a:r>
              <a:rPr sz="2000" spc="20" dirty="0">
                <a:latin typeface="宋体" panose="02010600030101010101" pitchFamily="2" charset="-122"/>
                <a:cs typeface="宋体" panose="02010600030101010101" pitchFamily="2" charset="-122"/>
              </a:rPr>
              <a:t>1、姓名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2200">
              <a:lnSpc>
                <a:spcPct val="100000"/>
              </a:lnSpc>
              <a:spcBef>
                <a:spcPts val="1200"/>
              </a:spcBef>
            </a:pPr>
            <a:r>
              <a:rPr sz="2000" spc="20" dirty="0">
                <a:latin typeface="宋体" panose="02010600030101010101" pitchFamily="2" charset="-122"/>
                <a:cs typeface="宋体" panose="02010600030101010101" pitchFamily="2" charset="-122"/>
              </a:rPr>
              <a:t>2、姓名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92200">
              <a:lnSpc>
                <a:spcPct val="100000"/>
              </a:lnSpc>
              <a:spcBef>
                <a:spcPts val="1200"/>
              </a:spcBef>
            </a:pPr>
            <a:r>
              <a:rPr sz="2000" spc="20" dirty="0">
                <a:latin typeface="宋体" panose="02010600030101010101" pitchFamily="2" charset="-122"/>
                <a:cs typeface="宋体" panose="02010600030101010101" pitchFamily="2" charset="-122"/>
              </a:rPr>
              <a:t>3、姓名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3205" y="4800345"/>
            <a:ext cx="419100" cy="215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5" dirty="0">
                <a:latin typeface="宋体" panose="02010600030101010101" pitchFamily="2" charset="-122"/>
                <a:cs typeface="宋体" panose="02010600030101010101" pitchFamily="2" charset="-122"/>
              </a:rPr>
              <a:t>4、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5" dirty="0">
                <a:latin typeface="宋体" panose="02010600030101010101" pitchFamily="2" charset="-122"/>
                <a:cs typeface="宋体" panose="02010600030101010101" pitchFamily="2" charset="-122"/>
              </a:rPr>
              <a:t>5、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5" dirty="0">
                <a:latin typeface="宋体" panose="02010600030101010101" pitchFamily="2" charset="-122"/>
                <a:cs typeface="宋体" panose="02010600030101010101" pitchFamily="2" charset="-122"/>
              </a:rPr>
              <a:t>6、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5" dirty="0">
                <a:latin typeface="宋体" panose="02010600030101010101" pitchFamily="2" charset="-122"/>
                <a:cs typeface="宋体" panose="02010600030101010101" pitchFamily="2" charset="-122"/>
              </a:rPr>
              <a:t>7、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5" dirty="0">
                <a:latin typeface="宋体" panose="02010600030101010101" pitchFamily="2" charset="-122"/>
                <a:cs typeface="宋体" panose="02010600030101010101" pitchFamily="2" charset="-122"/>
              </a:rPr>
              <a:t>8、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4345" y="4492752"/>
            <a:ext cx="4072254" cy="1285875"/>
          </a:xfrm>
          <a:custGeom>
            <a:avLst/>
            <a:gdLst/>
            <a:ahLst/>
            <a:cxnLst/>
            <a:rect l="l" t="t" r="r" b="b"/>
            <a:pathLst>
              <a:path w="4072254" h="1285875">
                <a:moveTo>
                  <a:pt x="4072128" y="1285493"/>
                </a:moveTo>
                <a:lnTo>
                  <a:pt x="4071366" y="214121"/>
                </a:lnTo>
                <a:lnTo>
                  <a:pt x="4065703" y="165071"/>
                </a:lnTo>
                <a:lnTo>
                  <a:pt x="4049576" y="120020"/>
                </a:lnTo>
                <a:lnTo>
                  <a:pt x="4024279" y="80261"/>
                </a:lnTo>
                <a:lnTo>
                  <a:pt x="3991104" y="47086"/>
                </a:lnTo>
                <a:lnTo>
                  <a:pt x="3951345" y="21789"/>
                </a:lnTo>
                <a:lnTo>
                  <a:pt x="3906294" y="5662"/>
                </a:lnTo>
                <a:lnTo>
                  <a:pt x="3857244" y="0"/>
                </a:lnTo>
                <a:lnTo>
                  <a:pt x="214122" y="0"/>
                </a:lnTo>
                <a:lnTo>
                  <a:pt x="165071" y="5662"/>
                </a:lnTo>
                <a:lnTo>
                  <a:pt x="120020" y="21789"/>
                </a:lnTo>
                <a:lnTo>
                  <a:pt x="80261" y="47086"/>
                </a:lnTo>
                <a:lnTo>
                  <a:pt x="47086" y="80261"/>
                </a:lnTo>
                <a:lnTo>
                  <a:pt x="21789" y="120020"/>
                </a:lnTo>
                <a:lnTo>
                  <a:pt x="5662" y="165071"/>
                </a:lnTo>
                <a:lnTo>
                  <a:pt x="0" y="214122"/>
                </a:lnTo>
                <a:lnTo>
                  <a:pt x="0" y="1285494"/>
                </a:lnTo>
                <a:lnTo>
                  <a:pt x="4072128" y="1285493"/>
                </a:lnTo>
                <a:close/>
              </a:path>
            </a:pathLst>
          </a:custGeom>
          <a:solidFill>
            <a:srgbClr val="F03A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55334" y="4760214"/>
            <a:ext cx="276860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下属中，  谁离开让你最难受？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1314" y="3055608"/>
            <a:ext cx="2071370" cy="1315720"/>
          </a:xfrm>
          <a:custGeom>
            <a:avLst/>
            <a:gdLst/>
            <a:ahLst/>
            <a:cxnLst/>
            <a:rect l="l" t="t" r="r" b="b"/>
            <a:pathLst>
              <a:path w="2071370" h="1315720">
                <a:moveTo>
                  <a:pt x="396311" y="163365"/>
                </a:moveTo>
                <a:lnTo>
                  <a:pt x="387738" y="111263"/>
                </a:lnTo>
                <a:lnTo>
                  <a:pt x="363831" y="66210"/>
                </a:lnTo>
                <a:lnTo>
                  <a:pt x="333636" y="34301"/>
                </a:lnTo>
                <a:lnTo>
                  <a:pt x="297727" y="13727"/>
                </a:lnTo>
                <a:lnTo>
                  <a:pt x="256674" y="2297"/>
                </a:lnTo>
                <a:lnTo>
                  <a:pt x="234255" y="0"/>
                </a:lnTo>
                <a:lnTo>
                  <a:pt x="211621" y="1059"/>
                </a:lnTo>
                <a:lnTo>
                  <a:pt x="165877" y="13017"/>
                </a:lnTo>
                <a:lnTo>
                  <a:pt x="125991" y="33539"/>
                </a:lnTo>
                <a:lnTo>
                  <a:pt x="91559" y="75973"/>
                </a:lnTo>
                <a:lnTo>
                  <a:pt x="84701" y="103405"/>
                </a:lnTo>
                <a:lnTo>
                  <a:pt x="85986" y="115835"/>
                </a:lnTo>
                <a:lnTo>
                  <a:pt x="112656" y="148601"/>
                </a:lnTo>
                <a:lnTo>
                  <a:pt x="157555" y="145411"/>
                </a:lnTo>
                <a:lnTo>
                  <a:pt x="165615" y="76592"/>
                </a:lnTo>
                <a:lnTo>
                  <a:pt x="165877" y="71163"/>
                </a:lnTo>
                <a:lnTo>
                  <a:pt x="207906" y="46493"/>
                </a:lnTo>
                <a:lnTo>
                  <a:pt x="240387" y="42588"/>
                </a:lnTo>
                <a:lnTo>
                  <a:pt x="256877" y="44672"/>
                </a:lnTo>
                <a:lnTo>
                  <a:pt x="300013" y="70020"/>
                </a:lnTo>
                <a:lnTo>
                  <a:pt x="314586" y="105929"/>
                </a:lnTo>
                <a:lnTo>
                  <a:pt x="317182" y="126801"/>
                </a:lnTo>
                <a:lnTo>
                  <a:pt x="317182" y="269925"/>
                </a:lnTo>
                <a:lnTo>
                  <a:pt x="334684" y="260044"/>
                </a:lnTo>
                <a:lnTo>
                  <a:pt x="359890" y="239041"/>
                </a:lnTo>
                <a:lnTo>
                  <a:pt x="378594" y="214895"/>
                </a:lnTo>
                <a:lnTo>
                  <a:pt x="390739" y="189166"/>
                </a:lnTo>
                <a:lnTo>
                  <a:pt x="396311" y="163365"/>
                </a:lnTo>
                <a:close/>
              </a:path>
              <a:path w="2071370" h="1315720">
                <a:moveTo>
                  <a:pt x="317182" y="269925"/>
                </a:moveTo>
                <a:lnTo>
                  <a:pt x="317182" y="126801"/>
                </a:lnTo>
                <a:lnTo>
                  <a:pt x="315920" y="146030"/>
                </a:lnTo>
                <a:lnTo>
                  <a:pt x="310943" y="163687"/>
                </a:lnTo>
                <a:lnTo>
                  <a:pt x="288524" y="194988"/>
                </a:lnTo>
                <a:lnTo>
                  <a:pt x="242494" y="226992"/>
                </a:lnTo>
                <a:lnTo>
                  <a:pt x="210192" y="243851"/>
                </a:lnTo>
                <a:lnTo>
                  <a:pt x="177927" y="262449"/>
                </a:lnTo>
                <a:lnTo>
                  <a:pt x="129397" y="308788"/>
                </a:lnTo>
                <a:lnTo>
                  <a:pt x="104263" y="364081"/>
                </a:lnTo>
                <a:lnTo>
                  <a:pt x="103036" y="387488"/>
                </a:lnTo>
                <a:lnTo>
                  <a:pt x="109668" y="406896"/>
                </a:lnTo>
                <a:lnTo>
                  <a:pt x="124086" y="422159"/>
                </a:lnTo>
                <a:lnTo>
                  <a:pt x="154793" y="375558"/>
                </a:lnTo>
                <a:lnTo>
                  <a:pt x="188571" y="338530"/>
                </a:lnTo>
                <a:lnTo>
                  <a:pt x="225349" y="310931"/>
                </a:lnTo>
                <a:lnTo>
                  <a:pt x="265056" y="292619"/>
                </a:lnTo>
                <a:lnTo>
                  <a:pt x="303049" y="277903"/>
                </a:lnTo>
                <a:lnTo>
                  <a:pt x="317182" y="269925"/>
                </a:lnTo>
                <a:close/>
              </a:path>
              <a:path w="2071370" h="1315720">
                <a:moveTo>
                  <a:pt x="178093" y="104786"/>
                </a:moveTo>
                <a:lnTo>
                  <a:pt x="176200" y="96762"/>
                </a:lnTo>
                <a:lnTo>
                  <a:pt x="172092" y="89165"/>
                </a:lnTo>
                <a:lnTo>
                  <a:pt x="167640" y="82593"/>
                </a:lnTo>
                <a:lnTo>
                  <a:pt x="165615" y="76592"/>
                </a:lnTo>
                <a:lnTo>
                  <a:pt x="165615" y="137346"/>
                </a:lnTo>
                <a:lnTo>
                  <a:pt x="169818" y="131695"/>
                </a:lnTo>
                <a:lnTo>
                  <a:pt x="174378" y="122693"/>
                </a:lnTo>
                <a:lnTo>
                  <a:pt x="177557" y="113383"/>
                </a:lnTo>
                <a:lnTo>
                  <a:pt x="178093" y="104786"/>
                </a:lnTo>
                <a:close/>
              </a:path>
              <a:path w="2071370" h="1315720">
                <a:moveTo>
                  <a:pt x="141160" y="514207"/>
                </a:moveTo>
                <a:lnTo>
                  <a:pt x="126372" y="463307"/>
                </a:lnTo>
                <a:lnTo>
                  <a:pt x="80081" y="435875"/>
                </a:lnTo>
                <a:lnTo>
                  <a:pt x="60078" y="435875"/>
                </a:lnTo>
                <a:lnTo>
                  <a:pt x="13037" y="462343"/>
                </a:lnTo>
                <a:lnTo>
                  <a:pt x="0" y="499348"/>
                </a:lnTo>
                <a:lnTo>
                  <a:pt x="261" y="517124"/>
                </a:lnTo>
                <a:lnTo>
                  <a:pt x="27491" y="559736"/>
                </a:lnTo>
                <a:lnTo>
                  <a:pt x="79890" y="572273"/>
                </a:lnTo>
                <a:lnTo>
                  <a:pt x="99202" y="568868"/>
                </a:lnTo>
                <a:lnTo>
                  <a:pt x="114942" y="561034"/>
                </a:lnTo>
                <a:lnTo>
                  <a:pt x="127254" y="548913"/>
                </a:lnTo>
                <a:lnTo>
                  <a:pt x="136278" y="532649"/>
                </a:lnTo>
                <a:lnTo>
                  <a:pt x="141160" y="514207"/>
                </a:lnTo>
                <a:close/>
              </a:path>
              <a:path w="2071370" h="1315720">
                <a:moveTo>
                  <a:pt x="1233749" y="534459"/>
                </a:moveTo>
                <a:lnTo>
                  <a:pt x="1225176" y="482357"/>
                </a:lnTo>
                <a:lnTo>
                  <a:pt x="1200983" y="437304"/>
                </a:lnTo>
                <a:lnTo>
                  <a:pt x="1171074" y="405395"/>
                </a:lnTo>
                <a:lnTo>
                  <a:pt x="1135070" y="385393"/>
                </a:lnTo>
                <a:lnTo>
                  <a:pt x="1093350" y="373391"/>
                </a:lnTo>
                <a:lnTo>
                  <a:pt x="1071372" y="371415"/>
                </a:lnTo>
                <a:lnTo>
                  <a:pt x="1048964" y="372439"/>
                </a:lnTo>
                <a:lnTo>
                  <a:pt x="1003315" y="384112"/>
                </a:lnTo>
                <a:lnTo>
                  <a:pt x="963429" y="404919"/>
                </a:lnTo>
                <a:lnTo>
                  <a:pt x="928997" y="447067"/>
                </a:lnTo>
                <a:lnTo>
                  <a:pt x="922139" y="474499"/>
                </a:lnTo>
                <a:lnTo>
                  <a:pt x="923424" y="486929"/>
                </a:lnTo>
                <a:lnTo>
                  <a:pt x="950094" y="520457"/>
                </a:lnTo>
                <a:lnTo>
                  <a:pt x="994564" y="516516"/>
                </a:lnTo>
                <a:lnTo>
                  <a:pt x="1003053" y="447782"/>
                </a:lnTo>
                <a:lnTo>
                  <a:pt x="1003315" y="442269"/>
                </a:lnTo>
                <a:lnTo>
                  <a:pt x="1045344" y="418349"/>
                </a:lnTo>
                <a:lnTo>
                  <a:pt x="1077729" y="413777"/>
                </a:lnTo>
                <a:lnTo>
                  <a:pt x="1093993" y="415778"/>
                </a:lnTo>
                <a:lnTo>
                  <a:pt x="1137070" y="441114"/>
                </a:lnTo>
                <a:lnTo>
                  <a:pt x="1152024" y="477023"/>
                </a:lnTo>
                <a:lnTo>
                  <a:pt x="1154299" y="497895"/>
                </a:lnTo>
                <a:lnTo>
                  <a:pt x="1154299" y="641423"/>
                </a:lnTo>
                <a:lnTo>
                  <a:pt x="1172122" y="631233"/>
                </a:lnTo>
                <a:lnTo>
                  <a:pt x="1197328" y="610147"/>
                </a:lnTo>
                <a:lnTo>
                  <a:pt x="1216032" y="585989"/>
                </a:lnTo>
                <a:lnTo>
                  <a:pt x="1228177" y="560260"/>
                </a:lnTo>
                <a:lnTo>
                  <a:pt x="1233749" y="534459"/>
                </a:lnTo>
                <a:close/>
              </a:path>
              <a:path w="2071370" h="1315720">
                <a:moveTo>
                  <a:pt x="1154299" y="641423"/>
                </a:moveTo>
                <a:lnTo>
                  <a:pt x="1154299" y="497895"/>
                </a:lnTo>
                <a:lnTo>
                  <a:pt x="1153072" y="517124"/>
                </a:lnTo>
                <a:lnTo>
                  <a:pt x="1148274" y="534781"/>
                </a:lnTo>
                <a:lnTo>
                  <a:pt x="1125962" y="566082"/>
                </a:lnTo>
                <a:lnTo>
                  <a:pt x="1079932" y="598086"/>
                </a:lnTo>
                <a:lnTo>
                  <a:pt x="1047630" y="614945"/>
                </a:lnTo>
                <a:lnTo>
                  <a:pt x="1015043" y="633543"/>
                </a:lnTo>
                <a:lnTo>
                  <a:pt x="966727" y="679882"/>
                </a:lnTo>
                <a:lnTo>
                  <a:pt x="941701" y="735175"/>
                </a:lnTo>
                <a:lnTo>
                  <a:pt x="940474" y="758582"/>
                </a:lnTo>
                <a:lnTo>
                  <a:pt x="947106" y="777990"/>
                </a:lnTo>
                <a:lnTo>
                  <a:pt x="961524" y="793253"/>
                </a:lnTo>
                <a:lnTo>
                  <a:pt x="992124" y="746664"/>
                </a:lnTo>
                <a:lnTo>
                  <a:pt x="1025723" y="709719"/>
                </a:lnTo>
                <a:lnTo>
                  <a:pt x="1062466" y="682347"/>
                </a:lnTo>
                <a:lnTo>
                  <a:pt x="1102494" y="664475"/>
                </a:lnTo>
                <a:lnTo>
                  <a:pt x="1140487" y="649319"/>
                </a:lnTo>
                <a:lnTo>
                  <a:pt x="1154299" y="641423"/>
                </a:lnTo>
                <a:close/>
              </a:path>
              <a:path w="2071370" h="1315720">
                <a:moveTo>
                  <a:pt x="1015245" y="476357"/>
                </a:moveTo>
                <a:lnTo>
                  <a:pt x="1013531" y="468296"/>
                </a:lnTo>
                <a:lnTo>
                  <a:pt x="1009530" y="461021"/>
                </a:lnTo>
                <a:lnTo>
                  <a:pt x="1005078" y="454009"/>
                </a:lnTo>
                <a:lnTo>
                  <a:pt x="1003053" y="447782"/>
                </a:lnTo>
                <a:lnTo>
                  <a:pt x="1003053" y="508115"/>
                </a:lnTo>
                <a:lnTo>
                  <a:pt x="1006923" y="503110"/>
                </a:lnTo>
                <a:lnTo>
                  <a:pt x="1011816" y="494549"/>
                </a:lnTo>
                <a:lnTo>
                  <a:pt x="1014674" y="485132"/>
                </a:lnTo>
                <a:lnTo>
                  <a:pt x="1015245" y="476357"/>
                </a:lnTo>
                <a:close/>
              </a:path>
              <a:path w="2071370" h="1315720">
                <a:moveTo>
                  <a:pt x="978277" y="885301"/>
                </a:moveTo>
                <a:lnTo>
                  <a:pt x="963810" y="834401"/>
                </a:lnTo>
                <a:lnTo>
                  <a:pt x="917519" y="806969"/>
                </a:lnTo>
                <a:lnTo>
                  <a:pt x="897516" y="806969"/>
                </a:lnTo>
                <a:lnTo>
                  <a:pt x="850153" y="833758"/>
                </a:lnTo>
                <a:lnTo>
                  <a:pt x="837330" y="870442"/>
                </a:lnTo>
                <a:lnTo>
                  <a:pt x="837414" y="888218"/>
                </a:lnTo>
                <a:lnTo>
                  <a:pt x="864929" y="931271"/>
                </a:lnTo>
                <a:lnTo>
                  <a:pt x="917328" y="944129"/>
                </a:lnTo>
                <a:lnTo>
                  <a:pt x="936640" y="940284"/>
                </a:lnTo>
                <a:lnTo>
                  <a:pt x="952380" y="932223"/>
                </a:lnTo>
                <a:lnTo>
                  <a:pt x="964692" y="920019"/>
                </a:lnTo>
                <a:lnTo>
                  <a:pt x="973716" y="903743"/>
                </a:lnTo>
                <a:lnTo>
                  <a:pt x="978277" y="885301"/>
                </a:lnTo>
                <a:close/>
              </a:path>
              <a:path w="2071370" h="1315720">
                <a:moveTo>
                  <a:pt x="2070806" y="906029"/>
                </a:moveTo>
                <a:lnTo>
                  <a:pt x="2062614" y="854213"/>
                </a:lnTo>
                <a:lnTo>
                  <a:pt x="2038135" y="808589"/>
                </a:lnTo>
                <a:lnTo>
                  <a:pt x="2008512" y="777251"/>
                </a:lnTo>
                <a:lnTo>
                  <a:pt x="1972508" y="756582"/>
                </a:lnTo>
                <a:lnTo>
                  <a:pt x="1930788" y="744485"/>
                </a:lnTo>
                <a:lnTo>
                  <a:pt x="1908798" y="742509"/>
                </a:lnTo>
                <a:lnTo>
                  <a:pt x="1886307" y="743533"/>
                </a:lnTo>
                <a:lnTo>
                  <a:pt x="1840110" y="755153"/>
                </a:lnTo>
                <a:lnTo>
                  <a:pt x="1800772" y="776394"/>
                </a:lnTo>
                <a:lnTo>
                  <a:pt x="1766435" y="818804"/>
                </a:lnTo>
                <a:lnTo>
                  <a:pt x="1759577" y="845712"/>
                </a:lnTo>
                <a:lnTo>
                  <a:pt x="1760862" y="858023"/>
                </a:lnTo>
                <a:lnTo>
                  <a:pt x="1787532" y="891551"/>
                </a:lnTo>
                <a:lnTo>
                  <a:pt x="1831681" y="888361"/>
                </a:lnTo>
                <a:lnTo>
                  <a:pt x="1840110" y="819161"/>
                </a:lnTo>
                <a:lnTo>
                  <a:pt x="1840420" y="813470"/>
                </a:lnTo>
                <a:lnTo>
                  <a:pt x="1882782" y="789443"/>
                </a:lnTo>
                <a:lnTo>
                  <a:pt x="1914882" y="784871"/>
                </a:lnTo>
                <a:lnTo>
                  <a:pt x="1931110" y="786872"/>
                </a:lnTo>
                <a:lnTo>
                  <a:pt x="1974508" y="812494"/>
                </a:lnTo>
                <a:lnTo>
                  <a:pt x="1989462" y="848117"/>
                </a:lnTo>
                <a:lnTo>
                  <a:pt x="1991725" y="869096"/>
                </a:lnTo>
                <a:lnTo>
                  <a:pt x="1991725" y="1012805"/>
                </a:lnTo>
                <a:lnTo>
                  <a:pt x="2009084" y="1002994"/>
                </a:lnTo>
                <a:lnTo>
                  <a:pt x="2034111" y="981991"/>
                </a:lnTo>
                <a:lnTo>
                  <a:pt x="2052708" y="957845"/>
                </a:lnTo>
                <a:lnTo>
                  <a:pt x="2064972" y="932009"/>
                </a:lnTo>
                <a:lnTo>
                  <a:pt x="2070806" y="906029"/>
                </a:lnTo>
                <a:close/>
              </a:path>
              <a:path w="2071370" h="1315720">
                <a:moveTo>
                  <a:pt x="1991725" y="1012805"/>
                </a:moveTo>
                <a:lnTo>
                  <a:pt x="1991725" y="869096"/>
                </a:lnTo>
                <a:lnTo>
                  <a:pt x="1990415" y="888503"/>
                </a:lnTo>
                <a:lnTo>
                  <a:pt x="1985391" y="906196"/>
                </a:lnTo>
                <a:lnTo>
                  <a:pt x="1963078" y="937605"/>
                </a:lnTo>
                <a:lnTo>
                  <a:pt x="1917358" y="969609"/>
                </a:lnTo>
                <a:lnTo>
                  <a:pt x="1885068" y="986039"/>
                </a:lnTo>
                <a:lnTo>
                  <a:pt x="1852481" y="1004744"/>
                </a:lnTo>
                <a:lnTo>
                  <a:pt x="1804165" y="1051298"/>
                </a:lnTo>
                <a:lnTo>
                  <a:pt x="1779139" y="1106602"/>
                </a:lnTo>
                <a:lnTo>
                  <a:pt x="1777912" y="1130057"/>
                </a:lnTo>
                <a:lnTo>
                  <a:pt x="1784544" y="1149512"/>
                </a:lnTo>
                <a:lnTo>
                  <a:pt x="1798962" y="1165109"/>
                </a:lnTo>
                <a:lnTo>
                  <a:pt x="1829550" y="1118401"/>
                </a:lnTo>
                <a:lnTo>
                  <a:pt x="1863066" y="1081194"/>
                </a:lnTo>
                <a:lnTo>
                  <a:pt x="1899582" y="1053560"/>
                </a:lnTo>
                <a:lnTo>
                  <a:pt x="1939170" y="1035569"/>
                </a:lnTo>
                <a:lnTo>
                  <a:pt x="1977485" y="1020853"/>
                </a:lnTo>
                <a:lnTo>
                  <a:pt x="1991725" y="1012805"/>
                </a:lnTo>
                <a:close/>
              </a:path>
              <a:path w="2071370" h="1315720">
                <a:moveTo>
                  <a:pt x="1852588" y="847451"/>
                </a:moveTo>
                <a:lnTo>
                  <a:pt x="1850647" y="839390"/>
                </a:lnTo>
                <a:lnTo>
                  <a:pt x="1842087" y="825424"/>
                </a:lnTo>
                <a:lnTo>
                  <a:pt x="1840110" y="819161"/>
                </a:lnTo>
                <a:lnTo>
                  <a:pt x="1840110" y="880001"/>
                </a:lnTo>
                <a:lnTo>
                  <a:pt x="1844254" y="874645"/>
                </a:lnTo>
                <a:lnTo>
                  <a:pt x="1849254" y="865643"/>
                </a:lnTo>
                <a:lnTo>
                  <a:pt x="1852100" y="856226"/>
                </a:lnTo>
                <a:lnTo>
                  <a:pt x="1852588" y="847451"/>
                </a:lnTo>
                <a:close/>
              </a:path>
              <a:path w="2071370" h="1315720">
                <a:moveTo>
                  <a:pt x="1815715" y="1256716"/>
                </a:moveTo>
                <a:lnTo>
                  <a:pt x="1801248" y="1205495"/>
                </a:lnTo>
                <a:lnTo>
                  <a:pt x="1754957" y="1178385"/>
                </a:lnTo>
                <a:lnTo>
                  <a:pt x="1734954" y="1178825"/>
                </a:lnTo>
                <a:lnTo>
                  <a:pt x="1687270" y="1205293"/>
                </a:lnTo>
                <a:lnTo>
                  <a:pt x="1674447" y="1241869"/>
                </a:lnTo>
                <a:lnTo>
                  <a:pt x="1674756" y="1259502"/>
                </a:lnTo>
                <a:lnTo>
                  <a:pt x="1702367" y="1302686"/>
                </a:lnTo>
                <a:lnTo>
                  <a:pt x="1754766" y="1315223"/>
                </a:lnTo>
                <a:lnTo>
                  <a:pt x="1774078" y="1311485"/>
                </a:lnTo>
                <a:lnTo>
                  <a:pt x="1789818" y="1303603"/>
                </a:lnTo>
                <a:lnTo>
                  <a:pt x="1802130" y="1291435"/>
                </a:lnTo>
                <a:lnTo>
                  <a:pt x="1811154" y="1274837"/>
                </a:lnTo>
                <a:lnTo>
                  <a:pt x="1815715" y="1256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5" dirty="0"/>
              <a:t>用到的评价工具/表格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60589" y="1472946"/>
            <a:ext cx="8620760" cy="573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R="1998980" algn="r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0589" y="1472946"/>
            <a:ext cx="8620506" cy="5734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41" y="1336547"/>
            <a:ext cx="7312659" cy="883285"/>
          </a:xfrm>
          <a:custGeom>
            <a:avLst/>
            <a:gdLst/>
            <a:ahLst/>
            <a:cxnLst/>
            <a:rect l="l" t="t" r="r" b="b"/>
            <a:pathLst>
              <a:path w="7312659" h="883285">
                <a:moveTo>
                  <a:pt x="7312152" y="883158"/>
                </a:moveTo>
                <a:lnTo>
                  <a:pt x="7312152" y="0"/>
                </a:lnTo>
                <a:lnTo>
                  <a:pt x="0" y="0"/>
                </a:lnTo>
                <a:lnTo>
                  <a:pt x="0" y="883158"/>
                </a:lnTo>
                <a:lnTo>
                  <a:pt x="12953" y="883158"/>
                </a:lnTo>
                <a:lnTo>
                  <a:pt x="12953" y="25908"/>
                </a:lnTo>
                <a:lnTo>
                  <a:pt x="25908" y="12954"/>
                </a:lnTo>
                <a:lnTo>
                  <a:pt x="25908" y="25908"/>
                </a:lnTo>
                <a:lnTo>
                  <a:pt x="7287006" y="25908"/>
                </a:lnTo>
                <a:lnTo>
                  <a:pt x="7287006" y="12954"/>
                </a:lnTo>
                <a:lnTo>
                  <a:pt x="7299185" y="25908"/>
                </a:lnTo>
                <a:lnTo>
                  <a:pt x="7299185" y="883158"/>
                </a:lnTo>
                <a:lnTo>
                  <a:pt x="7312152" y="883158"/>
                </a:lnTo>
                <a:close/>
              </a:path>
              <a:path w="7312659" h="883285">
                <a:moveTo>
                  <a:pt x="25908" y="25908"/>
                </a:moveTo>
                <a:lnTo>
                  <a:pt x="25908" y="12954"/>
                </a:lnTo>
                <a:lnTo>
                  <a:pt x="12953" y="25908"/>
                </a:lnTo>
                <a:lnTo>
                  <a:pt x="25908" y="25908"/>
                </a:lnTo>
                <a:close/>
              </a:path>
              <a:path w="7312659" h="883285">
                <a:moveTo>
                  <a:pt x="25908" y="857250"/>
                </a:moveTo>
                <a:lnTo>
                  <a:pt x="25908" y="25908"/>
                </a:lnTo>
                <a:lnTo>
                  <a:pt x="12953" y="25908"/>
                </a:lnTo>
                <a:lnTo>
                  <a:pt x="12954" y="857250"/>
                </a:lnTo>
                <a:lnTo>
                  <a:pt x="25908" y="857250"/>
                </a:lnTo>
                <a:close/>
              </a:path>
              <a:path w="7312659" h="883285">
                <a:moveTo>
                  <a:pt x="7299185" y="857250"/>
                </a:moveTo>
                <a:lnTo>
                  <a:pt x="12954" y="857250"/>
                </a:lnTo>
                <a:lnTo>
                  <a:pt x="25908" y="870204"/>
                </a:lnTo>
                <a:lnTo>
                  <a:pt x="25908" y="883158"/>
                </a:lnTo>
                <a:lnTo>
                  <a:pt x="7287006" y="883158"/>
                </a:lnTo>
                <a:lnTo>
                  <a:pt x="7287006" y="870204"/>
                </a:lnTo>
                <a:lnTo>
                  <a:pt x="7299185" y="857250"/>
                </a:lnTo>
                <a:close/>
              </a:path>
              <a:path w="7312659" h="883285">
                <a:moveTo>
                  <a:pt x="25908" y="883158"/>
                </a:moveTo>
                <a:lnTo>
                  <a:pt x="25908" y="870204"/>
                </a:lnTo>
                <a:lnTo>
                  <a:pt x="12954" y="857250"/>
                </a:lnTo>
                <a:lnTo>
                  <a:pt x="12953" y="883158"/>
                </a:lnTo>
                <a:lnTo>
                  <a:pt x="25908" y="883158"/>
                </a:lnTo>
                <a:close/>
              </a:path>
              <a:path w="7312659" h="883285">
                <a:moveTo>
                  <a:pt x="7299185" y="25908"/>
                </a:moveTo>
                <a:lnTo>
                  <a:pt x="7287006" y="12954"/>
                </a:lnTo>
                <a:lnTo>
                  <a:pt x="7287006" y="25908"/>
                </a:lnTo>
                <a:lnTo>
                  <a:pt x="7299185" y="25908"/>
                </a:lnTo>
                <a:close/>
              </a:path>
              <a:path w="7312659" h="883285">
                <a:moveTo>
                  <a:pt x="7299185" y="857250"/>
                </a:moveTo>
                <a:lnTo>
                  <a:pt x="7299185" y="25908"/>
                </a:lnTo>
                <a:lnTo>
                  <a:pt x="7287006" y="25908"/>
                </a:lnTo>
                <a:lnTo>
                  <a:pt x="7287006" y="857250"/>
                </a:lnTo>
                <a:lnTo>
                  <a:pt x="7299185" y="857250"/>
                </a:lnTo>
                <a:close/>
              </a:path>
              <a:path w="7312659" h="883285">
                <a:moveTo>
                  <a:pt x="7299185" y="883158"/>
                </a:moveTo>
                <a:lnTo>
                  <a:pt x="7299185" y="857250"/>
                </a:lnTo>
                <a:lnTo>
                  <a:pt x="7287006" y="870204"/>
                </a:lnTo>
                <a:lnTo>
                  <a:pt x="7287006" y="883158"/>
                </a:lnTo>
                <a:lnTo>
                  <a:pt x="7299185" y="883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9595" y="1349502"/>
            <a:ext cx="7286625" cy="857250"/>
          </a:xfrm>
          <a:prstGeom prst="rect">
            <a:avLst/>
          </a:prstGeom>
          <a:solidFill>
            <a:srgbClr val="8CB3E3"/>
          </a:solidFill>
        </p:spPr>
        <p:txBody>
          <a:bodyPr vert="horz" wrap="square" lIns="0" tIns="203200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solidFill>
                  <a:srgbClr val="F1F1F1"/>
                </a:solidFill>
              </a:rPr>
              <a:t>步骤三：人才盘点会议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主要策略：  </a:t>
            </a:r>
            <a:r>
              <a:rPr spc="15" dirty="0"/>
              <a:t>1、与公司领导、HR专家讨论每位下属的业绩、能力表现，以及“发展、  </a:t>
            </a:r>
            <a:r>
              <a:rPr spc="-5" dirty="0"/>
              <a:t>激励和保留策略”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5" dirty="0"/>
              <a:t>2、商讨关键岗位上的后备人选</a:t>
            </a:r>
            <a:endParaRPr spc="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/>
              <a:t>3、制定下属的发展计划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12700" marR="5414645">
              <a:lnSpc>
                <a:spcPct val="150000"/>
              </a:lnSpc>
              <a:spcBef>
                <a:spcPts val="1300"/>
              </a:spcBef>
            </a:pPr>
            <a:r>
              <a:rPr b="1" dirty="0">
                <a:latin typeface="Microsoft JhengHei" panose="020B0604030504040204" charset="-120"/>
                <a:cs typeface="Microsoft JhengHei" panose="020B0604030504040204" charset="-120"/>
              </a:rPr>
              <a:t>成果</a:t>
            </a:r>
            <a:r>
              <a:rPr dirty="0"/>
              <a:t>：  1、确定评价的最终结果</a:t>
            </a:r>
            <a:endParaRPr dirty="0"/>
          </a:p>
          <a:p>
            <a:pPr marL="12700" marR="1999615">
              <a:lnSpc>
                <a:spcPct val="150000"/>
              </a:lnSpc>
            </a:pPr>
            <a:r>
              <a:rPr dirty="0"/>
              <a:t>2、确定关键岗位的继任计划  </a:t>
            </a:r>
            <a:r>
              <a:rPr spc="-5" dirty="0"/>
              <a:t>确定关键人才的发展计划（给出要点）  </a:t>
            </a:r>
            <a:r>
              <a:rPr spc="25" dirty="0"/>
              <a:t>4、HR根据盘点会议的要点，制定详细的个人发展计</a:t>
            </a:r>
            <a:r>
              <a:rPr spc="-1695" dirty="0"/>
              <a:t>划</a:t>
            </a:r>
            <a:r>
              <a:rPr sz="2700" spc="-7" baseline="6000" dirty="0">
                <a:latin typeface="Arial" panose="020B0604020202020204"/>
                <a:cs typeface="Arial" panose="020B0604020202020204"/>
              </a:rPr>
              <a:t>36</a:t>
            </a:r>
            <a:endParaRPr sz="2700" baseline="6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pc="-10" dirty="0"/>
              <a:t>人才盘点会议：Organization </a:t>
            </a:r>
            <a:r>
              <a:rPr spc="114" dirty="0"/>
              <a:t>and </a:t>
            </a:r>
            <a:r>
              <a:rPr spc="-45" dirty="0"/>
              <a:t>Talent</a:t>
            </a:r>
            <a:r>
              <a:rPr spc="-150" dirty="0"/>
              <a:t> </a:t>
            </a:r>
            <a:r>
              <a:rPr spc="20" dirty="0"/>
              <a:t>Review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774839" y="4219955"/>
            <a:ext cx="9144000" cy="298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R="2237105" algn="r">
              <a:lnSpc>
                <a:spcPct val="100000"/>
              </a:lnSpc>
              <a:spcBef>
                <a:spcPts val="125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451" y="1831594"/>
            <a:ext cx="7895590" cy="230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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人才盘点会议讨论的要点：对人才的绩效、关键岗位的继任计划、关  键人才发展、关键岗位的招聘、以及对关键人才的晋升和激励进行深入  讨论，并制定详细的行动计划，确保组织有正确的组织结构和出色的人  才，以落实业务战略，实现可持续成长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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它是对步骤二的评价结果的确认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0730" y="4251016"/>
            <a:ext cx="9144000" cy="2987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5473" y="1493138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3451" y="1028700"/>
            <a:ext cx="216154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人才实施要点：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685" y="1528317"/>
            <a:ext cx="8025765" cy="517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1、分两级进行盘点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0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1.1先以每个“总监”为单位召开盘点会议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33350" indent="5080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1.2参加人员：总监本人；HR总监；外部HR顾问；公司领导1-2位；  助理1位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0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1.3会议主持人：HR顾问或公司HRD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2、盘点会议议程：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0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2.1主持人介绍会议目的和注意事项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60985" indent="5080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2.2总监介绍自己所负责业务的情况、发展策略和组织结构；与现  场人员讨论。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60985" indent="5080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2.3总监介绍自己对下属是如何进行评价的（九格图结果和排序结  果），回答现场人员的问题，可能需要对九格图结果和排序结果进行  调整。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0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2.4总监介绍关键岗位的后备计划，并对每位下属的发展给出建议。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0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2.5共同讨论下一步的行动计划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380"/>
              </a:lnSpc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3、与所有总监的盘点会议结束后，与“总经理”召开盘点会议。该会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672" y="6709918"/>
            <a:ext cx="437070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议需要HRVP参加，会议的议程与上同。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以人才要求为标准，对在岗人员及后备人员的数量和质量进行盘点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952" y="1815591"/>
            <a:ext cx="6118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子项目——领导力测评数据是人员盘点的数据来源之一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0589" y="2349245"/>
            <a:ext cx="3359785" cy="544830"/>
          </a:xfrm>
          <a:custGeom>
            <a:avLst/>
            <a:gdLst/>
            <a:ahLst/>
            <a:cxnLst/>
            <a:rect l="l" t="t" r="r" b="b"/>
            <a:pathLst>
              <a:path w="3359785" h="544830">
                <a:moveTo>
                  <a:pt x="0" y="0"/>
                </a:moveTo>
                <a:lnTo>
                  <a:pt x="0" y="544830"/>
                </a:lnTo>
                <a:lnTo>
                  <a:pt x="3359658" y="544830"/>
                </a:lnTo>
                <a:lnTo>
                  <a:pt x="33596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0589" y="2894076"/>
            <a:ext cx="429259" cy="1645920"/>
          </a:xfrm>
          <a:custGeom>
            <a:avLst/>
            <a:gdLst/>
            <a:ahLst/>
            <a:cxnLst/>
            <a:rect l="l" t="t" r="r" b="b"/>
            <a:pathLst>
              <a:path w="429259" h="1645920">
                <a:moveTo>
                  <a:pt x="0" y="0"/>
                </a:moveTo>
                <a:lnTo>
                  <a:pt x="0" y="1645920"/>
                </a:lnTo>
                <a:lnTo>
                  <a:pt x="429006" y="1645920"/>
                </a:lnTo>
                <a:lnTo>
                  <a:pt x="429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89595" y="2894076"/>
            <a:ext cx="2931160" cy="579120"/>
          </a:xfrm>
          <a:custGeom>
            <a:avLst/>
            <a:gdLst/>
            <a:ahLst/>
            <a:cxnLst/>
            <a:rect l="l" t="t" r="r" b="b"/>
            <a:pathLst>
              <a:path w="2931160" h="579120">
                <a:moveTo>
                  <a:pt x="0" y="0"/>
                </a:moveTo>
                <a:lnTo>
                  <a:pt x="0" y="579120"/>
                </a:lnTo>
                <a:lnTo>
                  <a:pt x="2930652" y="579120"/>
                </a:lnTo>
                <a:lnTo>
                  <a:pt x="29306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89595" y="3473196"/>
            <a:ext cx="2931160" cy="1066800"/>
          </a:xfrm>
          <a:custGeom>
            <a:avLst/>
            <a:gdLst/>
            <a:ahLst/>
            <a:cxnLst/>
            <a:rect l="l" t="t" r="r" b="b"/>
            <a:pathLst>
              <a:path w="2931160" h="1066800">
                <a:moveTo>
                  <a:pt x="0" y="0"/>
                </a:moveTo>
                <a:lnTo>
                  <a:pt x="0" y="1066800"/>
                </a:lnTo>
                <a:lnTo>
                  <a:pt x="2930652" y="1066800"/>
                </a:lnTo>
                <a:lnTo>
                  <a:pt x="29306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0589" y="4539996"/>
            <a:ext cx="3359785" cy="640080"/>
          </a:xfrm>
          <a:custGeom>
            <a:avLst/>
            <a:gdLst/>
            <a:ahLst/>
            <a:cxnLst/>
            <a:rect l="l" t="t" r="r" b="b"/>
            <a:pathLst>
              <a:path w="3359785" h="640079">
                <a:moveTo>
                  <a:pt x="0" y="0"/>
                </a:moveTo>
                <a:lnTo>
                  <a:pt x="0" y="640079"/>
                </a:lnTo>
                <a:lnTo>
                  <a:pt x="3359658" y="640079"/>
                </a:lnTo>
                <a:lnTo>
                  <a:pt x="33596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0589" y="5180076"/>
            <a:ext cx="3359785" cy="640080"/>
          </a:xfrm>
          <a:custGeom>
            <a:avLst/>
            <a:gdLst/>
            <a:ahLst/>
            <a:cxnLst/>
            <a:rect l="l" t="t" r="r" b="b"/>
            <a:pathLst>
              <a:path w="3359785" h="640079">
                <a:moveTo>
                  <a:pt x="0" y="0"/>
                </a:moveTo>
                <a:lnTo>
                  <a:pt x="0" y="640079"/>
                </a:lnTo>
                <a:lnTo>
                  <a:pt x="3359658" y="640079"/>
                </a:lnTo>
                <a:lnTo>
                  <a:pt x="33596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89595" y="2875026"/>
            <a:ext cx="0" cy="2951480"/>
          </a:xfrm>
          <a:custGeom>
            <a:avLst/>
            <a:gdLst/>
            <a:ahLst/>
            <a:cxnLst/>
            <a:rect l="l" t="t" r="r" b="b"/>
            <a:pathLst>
              <a:path h="2951479">
                <a:moveTo>
                  <a:pt x="0" y="0"/>
                </a:moveTo>
                <a:lnTo>
                  <a:pt x="0" y="29512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61095" y="3467100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15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60967" y="3467100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15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0839" y="2887979"/>
            <a:ext cx="0" cy="2938780"/>
          </a:xfrm>
          <a:custGeom>
            <a:avLst/>
            <a:gdLst/>
            <a:ahLst/>
            <a:cxnLst/>
            <a:rect l="l" t="t" r="r" b="b"/>
            <a:pathLst>
              <a:path h="2938779">
                <a:moveTo>
                  <a:pt x="0" y="0"/>
                </a:moveTo>
                <a:lnTo>
                  <a:pt x="0" y="29382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62997" y="3467100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15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62869" y="3467100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15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4493" y="2894076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0" y="0"/>
                </a:moveTo>
                <a:lnTo>
                  <a:pt x="44119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95691" y="2894076"/>
            <a:ext cx="2931160" cy="0"/>
          </a:xfrm>
          <a:custGeom>
            <a:avLst/>
            <a:gdLst/>
            <a:ahLst/>
            <a:cxnLst/>
            <a:rect l="l" t="t" r="r" b="b"/>
            <a:pathLst>
              <a:path w="2931160">
                <a:moveTo>
                  <a:pt x="0" y="0"/>
                </a:moveTo>
                <a:lnTo>
                  <a:pt x="29306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83499" y="3473196"/>
            <a:ext cx="2943225" cy="0"/>
          </a:xfrm>
          <a:custGeom>
            <a:avLst/>
            <a:gdLst/>
            <a:ahLst/>
            <a:cxnLst/>
            <a:rect l="l" t="t" r="r" b="b"/>
            <a:pathLst>
              <a:path w="2943225">
                <a:moveTo>
                  <a:pt x="0" y="0"/>
                </a:moveTo>
                <a:lnTo>
                  <a:pt x="294284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54493" y="4539996"/>
            <a:ext cx="3371850" cy="0"/>
          </a:xfrm>
          <a:custGeom>
            <a:avLst/>
            <a:gdLst/>
            <a:ahLst/>
            <a:cxnLst/>
            <a:rect l="l" t="t" r="r" b="b"/>
            <a:pathLst>
              <a:path w="3371850">
                <a:moveTo>
                  <a:pt x="0" y="0"/>
                </a:moveTo>
                <a:lnTo>
                  <a:pt x="33718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54493" y="5180076"/>
            <a:ext cx="3371850" cy="0"/>
          </a:xfrm>
          <a:custGeom>
            <a:avLst/>
            <a:gdLst/>
            <a:ahLst/>
            <a:cxnLst/>
            <a:rect l="l" t="t" r="r" b="b"/>
            <a:pathLst>
              <a:path w="3371850">
                <a:moveTo>
                  <a:pt x="0" y="0"/>
                </a:moveTo>
                <a:lnTo>
                  <a:pt x="33718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0589" y="2343150"/>
            <a:ext cx="0" cy="3483610"/>
          </a:xfrm>
          <a:custGeom>
            <a:avLst/>
            <a:gdLst/>
            <a:ahLst/>
            <a:cxnLst/>
            <a:rect l="l" t="t" r="r" b="b"/>
            <a:pathLst>
              <a:path h="3483610">
                <a:moveTo>
                  <a:pt x="0" y="0"/>
                </a:moveTo>
                <a:lnTo>
                  <a:pt x="0" y="34831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20247" y="2343150"/>
            <a:ext cx="0" cy="3483610"/>
          </a:xfrm>
          <a:custGeom>
            <a:avLst/>
            <a:gdLst/>
            <a:ahLst/>
            <a:cxnLst/>
            <a:rect l="l" t="t" r="r" b="b"/>
            <a:pathLst>
              <a:path h="3483610">
                <a:moveTo>
                  <a:pt x="0" y="0"/>
                </a:moveTo>
                <a:lnTo>
                  <a:pt x="0" y="34831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4493" y="2349245"/>
            <a:ext cx="3371850" cy="0"/>
          </a:xfrm>
          <a:custGeom>
            <a:avLst/>
            <a:gdLst/>
            <a:ahLst/>
            <a:cxnLst/>
            <a:rect l="l" t="t" r="r" b="b"/>
            <a:pathLst>
              <a:path w="3371850">
                <a:moveTo>
                  <a:pt x="0" y="0"/>
                </a:moveTo>
                <a:lnTo>
                  <a:pt x="33718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54493" y="5820155"/>
            <a:ext cx="3371850" cy="0"/>
          </a:xfrm>
          <a:custGeom>
            <a:avLst/>
            <a:gdLst/>
            <a:ahLst/>
            <a:cxnLst/>
            <a:rect l="l" t="t" r="r" b="b"/>
            <a:pathLst>
              <a:path w="3371850">
                <a:moveTo>
                  <a:pt x="0" y="0"/>
                </a:moveTo>
                <a:lnTo>
                  <a:pt x="33718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16797" y="2386076"/>
            <a:ext cx="1046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宋体" panose="02010600030101010101" pitchFamily="2" charset="-122"/>
                <a:cs typeface="宋体" panose="02010600030101010101" pitchFamily="2" charset="-122"/>
              </a:rPr>
              <a:t>上级评定表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7705" y="3480815"/>
            <a:ext cx="2540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姓  名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1380" y="2932429"/>
            <a:ext cx="124777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角色履行评价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18814" y="2932429"/>
            <a:ext cx="104457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任职能力和  领导力评价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46808" y="3512058"/>
            <a:ext cx="2540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优  秀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95461" y="3512311"/>
            <a:ext cx="216090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1514475" algn="l"/>
              </a:tabLst>
            </a:pP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可 难 优 可 难  培 以 秀 培 以  养    </a:t>
            </a:r>
            <a:r>
              <a:rPr sz="1600" b="1" spc="34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接	养   </a:t>
            </a:r>
            <a:r>
              <a:rPr sz="1600" b="1" spc="8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接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13080">
              <a:lnSpc>
                <a:spcPct val="100000"/>
              </a:lnSpc>
              <a:tabLst>
                <a:tab pos="1943735" algn="l"/>
              </a:tabLst>
            </a:pP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受	受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7705" y="4578857"/>
            <a:ext cx="2540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张  三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7705" y="5218938"/>
            <a:ext cx="2540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李  四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5601" y="2065020"/>
            <a:ext cx="1154430" cy="826769"/>
          </a:xfrm>
          <a:custGeom>
            <a:avLst/>
            <a:gdLst/>
            <a:ahLst/>
            <a:cxnLst/>
            <a:rect l="l" t="t" r="r" b="b"/>
            <a:pathLst>
              <a:path w="1154430" h="826769">
                <a:moveTo>
                  <a:pt x="1154430" y="503681"/>
                </a:moveTo>
                <a:lnTo>
                  <a:pt x="990600" y="0"/>
                </a:lnTo>
                <a:lnTo>
                  <a:pt x="0" y="322325"/>
                </a:lnTo>
                <a:lnTo>
                  <a:pt x="164592" y="826769"/>
                </a:lnTo>
                <a:lnTo>
                  <a:pt x="1154430" y="5036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04785" y="2323338"/>
            <a:ext cx="497840" cy="337820"/>
          </a:xfrm>
          <a:custGeom>
            <a:avLst/>
            <a:gdLst/>
            <a:ahLst/>
            <a:cxnLst/>
            <a:rect l="l" t="t" r="r" b="b"/>
            <a:pathLst>
              <a:path w="497840" h="337819">
                <a:moveTo>
                  <a:pt x="64769" y="155916"/>
                </a:moveTo>
                <a:lnTo>
                  <a:pt x="64769" y="144780"/>
                </a:lnTo>
                <a:lnTo>
                  <a:pt x="0" y="166116"/>
                </a:lnTo>
                <a:lnTo>
                  <a:pt x="13969" y="176022"/>
                </a:lnTo>
                <a:lnTo>
                  <a:pt x="20319" y="171450"/>
                </a:lnTo>
                <a:lnTo>
                  <a:pt x="27940" y="167640"/>
                </a:lnTo>
                <a:lnTo>
                  <a:pt x="35560" y="165354"/>
                </a:lnTo>
                <a:lnTo>
                  <a:pt x="64769" y="155916"/>
                </a:lnTo>
                <a:close/>
              </a:path>
              <a:path w="497840" h="337819">
                <a:moveTo>
                  <a:pt x="72390" y="244601"/>
                </a:moveTo>
                <a:lnTo>
                  <a:pt x="69850" y="238506"/>
                </a:lnTo>
                <a:lnTo>
                  <a:pt x="62230" y="235458"/>
                </a:lnTo>
                <a:lnTo>
                  <a:pt x="57150" y="232862"/>
                </a:lnTo>
                <a:lnTo>
                  <a:pt x="48260" y="230695"/>
                </a:lnTo>
                <a:lnTo>
                  <a:pt x="39369" y="228814"/>
                </a:lnTo>
                <a:lnTo>
                  <a:pt x="27940" y="227076"/>
                </a:lnTo>
                <a:lnTo>
                  <a:pt x="25400" y="234696"/>
                </a:lnTo>
                <a:lnTo>
                  <a:pt x="34290" y="239410"/>
                </a:lnTo>
                <a:lnTo>
                  <a:pt x="41910" y="244411"/>
                </a:lnTo>
                <a:lnTo>
                  <a:pt x="49530" y="249697"/>
                </a:lnTo>
                <a:lnTo>
                  <a:pt x="54610" y="255270"/>
                </a:lnTo>
                <a:lnTo>
                  <a:pt x="62230" y="262890"/>
                </a:lnTo>
                <a:lnTo>
                  <a:pt x="66040" y="262128"/>
                </a:lnTo>
                <a:lnTo>
                  <a:pt x="69850" y="252984"/>
                </a:lnTo>
                <a:lnTo>
                  <a:pt x="72390" y="244601"/>
                </a:lnTo>
                <a:close/>
              </a:path>
              <a:path w="497840" h="337819">
                <a:moveTo>
                  <a:pt x="81280" y="206502"/>
                </a:moveTo>
                <a:lnTo>
                  <a:pt x="81280" y="200406"/>
                </a:lnTo>
                <a:lnTo>
                  <a:pt x="76200" y="195834"/>
                </a:lnTo>
                <a:lnTo>
                  <a:pt x="72390" y="192559"/>
                </a:lnTo>
                <a:lnTo>
                  <a:pt x="63500" y="189642"/>
                </a:lnTo>
                <a:lnTo>
                  <a:pt x="53340" y="187154"/>
                </a:lnTo>
                <a:lnTo>
                  <a:pt x="39369" y="185166"/>
                </a:lnTo>
                <a:lnTo>
                  <a:pt x="36830" y="191262"/>
                </a:lnTo>
                <a:lnTo>
                  <a:pt x="45719" y="196965"/>
                </a:lnTo>
                <a:lnTo>
                  <a:pt x="53340" y="202596"/>
                </a:lnTo>
                <a:lnTo>
                  <a:pt x="59690" y="208085"/>
                </a:lnTo>
                <a:lnTo>
                  <a:pt x="66040" y="213360"/>
                </a:lnTo>
                <a:lnTo>
                  <a:pt x="72390" y="220979"/>
                </a:lnTo>
                <a:lnTo>
                  <a:pt x="76200" y="220979"/>
                </a:lnTo>
                <a:lnTo>
                  <a:pt x="80010" y="213360"/>
                </a:lnTo>
                <a:lnTo>
                  <a:pt x="81280" y="206502"/>
                </a:lnTo>
                <a:close/>
              </a:path>
              <a:path w="497840" h="337819">
                <a:moveTo>
                  <a:pt x="101600" y="190500"/>
                </a:moveTo>
                <a:lnTo>
                  <a:pt x="92710" y="188976"/>
                </a:lnTo>
                <a:lnTo>
                  <a:pt x="81280" y="264199"/>
                </a:lnTo>
                <a:lnTo>
                  <a:pt x="77470" y="278892"/>
                </a:lnTo>
                <a:lnTo>
                  <a:pt x="74930" y="282702"/>
                </a:lnTo>
                <a:lnTo>
                  <a:pt x="69850" y="284226"/>
                </a:lnTo>
                <a:lnTo>
                  <a:pt x="62230" y="284988"/>
                </a:lnTo>
                <a:lnTo>
                  <a:pt x="50800" y="285750"/>
                </a:lnTo>
                <a:lnTo>
                  <a:pt x="53340" y="294894"/>
                </a:lnTo>
                <a:lnTo>
                  <a:pt x="85090" y="323850"/>
                </a:lnTo>
                <a:lnTo>
                  <a:pt x="85090" y="332232"/>
                </a:lnTo>
                <a:lnTo>
                  <a:pt x="91440" y="336042"/>
                </a:lnTo>
                <a:lnTo>
                  <a:pt x="96520" y="336477"/>
                </a:lnTo>
                <a:lnTo>
                  <a:pt x="96520" y="260365"/>
                </a:lnTo>
                <a:lnTo>
                  <a:pt x="99060" y="220360"/>
                </a:lnTo>
                <a:lnTo>
                  <a:pt x="101600" y="190500"/>
                </a:lnTo>
                <a:close/>
              </a:path>
              <a:path w="497840" h="337819">
                <a:moveTo>
                  <a:pt x="83820" y="117348"/>
                </a:moveTo>
                <a:lnTo>
                  <a:pt x="54609" y="115061"/>
                </a:lnTo>
                <a:lnTo>
                  <a:pt x="57150" y="123348"/>
                </a:lnTo>
                <a:lnTo>
                  <a:pt x="60960" y="131064"/>
                </a:lnTo>
                <a:lnTo>
                  <a:pt x="63500" y="138207"/>
                </a:lnTo>
                <a:lnTo>
                  <a:pt x="64769" y="144780"/>
                </a:lnTo>
                <a:lnTo>
                  <a:pt x="64769" y="155916"/>
                </a:lnTo>
                <a:lnTo>
                  <a:pt x="68580" y="154686"/>
                </a:lnTo>
                <a:lnTo>
                  <a:pt x="77470" y="183642"/>
                </a:lnTo>
                <a:lnTo>
                  <a:pt x="78740" y="182762"/>
                </a:lnTo>
                <a:lnTo>
                  <a:pt x="78739" y="127254"/>
                </a:lnTo>
                <a:lnTo>
                  <a:pt x="83820" y="117348"/>
                </a:lnTo>
                <a:close/>
              </a:path>
              <a:path w="497840" h="337819">
                <a:moveTo>
                  <a:pt x="124460" y="136493"/>
                </a:moveTo>
                <a:lnTo>
                  <a:pt x="124460" y="125730"/>
                </a:lnTo>
                <a:lnTo>
                  <a:pt x="82550" y="138684"/>
                </a:lnTo>
                <a:lnTo>
                  <a:pt x="78739" y="127254"/>
                </a:lnTo>
                <a:lnTo>
                  <a:pt x="78740" y="182762"/>
                </a:lnTo>
                <a:lnTo>
                  <a:pt x="86360" y="177487"/>
                </a:lnTo>
                <a:lnTo>
                  <a:pt x="86359" y="149352"/>
                </a:lnTo>
                <a:lnTo>
                  <a:pt x="124460" y="136493"/>
                </a:lnTo>
                <a:close/>
              </a:path>
              <a:path w="497840" h="337819">
                <a:moveTo>
                  <a:pt x="93980" y="172212"/>
                </a:moveTo>
                <a:lnTo>
                  <a:pt x="86359" y="149352"/>
                </a:lnTo>
                <a:lnTo>
                  <a:pt x="86360" y="177487"/>
                </a:lnTo>
                <a:lnTo>
                  <a:pt x="93980" y="172212"/>
                </a:lnTo>
                <a:close/>
              </a:path>
              <a:path w="497840" h="337819">
                <a:moveTo>
                  <a:pt x="113030" y="332232"/>
                </a:moveTo>
                <a:lnTo>
                  <a:pt x="104139" y="313432"/>
                </a:lnTo>
                <a:lnTo>
                  <a:pt x="101600" y="306228"/>
                </a:lnTo>
                <a:lnTo>
                  <a:pt x="100330" y="300025"/>
                </a:lnTo>
                <a:lnTo>
                  <a:pt x="99060" y="294894"/>
                </a:lnTo>
                <a:lnTo>
                  <a:pt x="96520" y="288036"/>
                </a:lnTo>
                <a:lnTo>
                  <a:pt x="96520" y="336477"/>
                </a:lnTo>
                <a:lnTo>
                  <a:pt x="101600" y="336899"/>
                </a:lnTo>
                <a:lnTo>
                  <a:pt x="110489" y="337566"/>
                </a:lnTo>
                <a:lnTo>
                  <a:pt x="113030" y="332232"/>
                </a:lnTo>
                <a:close/>
              </a:path>
              <a:path w="497840" h="337819">
                <a:moveTo>
                  <a:pt x="205740" y="157734"/>
                </a:moveTo>
                <a:lnTo>
                  <a:pt x="179070" y="148590"/>
                </a:lnTo>
                <a:lnTo>
                  <a:pt x="172720" y="162306"/>
                </a:lnTo>
                <a:lnTo>
                  <a:pt x="123189" y="179070"/>
                </a:lnTo>
                <a:lnTo>
                  <a:pt x="101600" y="175260"/>
                </a:lnTo>
                <a:lnTo>
                  <a:pt x="105410" y="186404"/>
                </a:lnTo>
                <a:lnTo>
                  <a:pt x="109220" y="195834"/>
                </a:lnTo>
                <a:lnTo>
                  <a:pt x="111760" y="203549"/>
                </a:lnTo>
                <a:lnTo>
                  <a:pt x="114300" y="209550"/>
                </a:lnTo>
                <a:lnTo>
                  <a:pt x="127000" y="248793"/>
                </a:lnTo>
                <a:lnTo>
                  <a:pt x="127000" y="188976"/>
                </a:lnTo>
                <a:lnTo>
                  <a:pt x="179070" y="172211"/>
                </a:lnTo>
                <a:lnTo>
                  <a:pt x="182880" y="187928"/>
                </a:lnTo>
                <a:lnTo>
                  <a:pt x="191770" y="217932"/>
                </a:lnTo>
                <a:lnTo>
                  <a:pt x="194310" y="225551"/>
                </a:lnTo>
                <a:lnTo>
                  <a:pt x="194310" y="251841"/>
                </a:lnTo>
                <a:lnTo>
                  <a:pt x="198120" y="255270"/>
                </a:lnTo>
                <a:lnTo>
                  <a:pt x="198120" y="169164"/>
                </a:lnTo>
                <a:lnTo>
                  <a:pt x="205740" y="157734"/>
                </a:lnTo>
                <a:close/>
              </a:path>
              <a:path w="497840" h="337819">
                <a:moveTo>
                  <a:pt x="142240" y="100584"/>
                </a:moveTo>
                <a:lnTo>
                  <a:pt x="114300" y="98298"/>
                </a:lnTo>
                <a:lnTo>
                  <a:pt x="116839" y="105584"/>
                </a:lnTo>
                <a:lnTo>
                  <a:pt x="119380" y="112585"/>
                </a:lnTo>
                <a:lnTo>
                  <a:pt x="121920" y="119300"/>
                </a:lnTo>
                <a:lnTo>
                  <a:pt x="124460" y="125730"/>
                </a:lnTo>
                <a:lnTo>
                  <a:pt x="124460" y="136493"/>
                </a:lnTo>
                <a:lnTo>
                  <a:pt x="127000" y="135636"/>
                </a:lnTo>
                <a:lnTo>
                  <a:pt x="137160" y="162306"/>
                </a:lnTo>
                <a:lnTo>
                  <a:pt x="138430" y="161290"/>
                </a:lnTo>
                <a:lnTo>
                  <a:pt x="138430" y="110489"/>
                </a:lnTo>
                <a:lnTo>
                  <a:pt x="142240" y="100584"/>
                </a:lnTo>
                <a:close/>
              </a:path>
              <a:path w="497840" h="337819">
                <a:moveTo>
                  <a:pt x="238760" y="281431"/>
                </a:moveTo>
                <a:lnTo>
                  <a:pt x="238760" y="261365"/>
                </a:lnTo>
                <a:lnTo>
                  <a:pt x="237490" y="264414"/>
                </a:lnTo>
                <a:lnTo>
                  <a:pt x="236220" y="265938"/>
                </a:lnTo>
                <a:lnTo>
                  <a:pt x="168910" y="287274"/>
                </a:lnTo>
                <a:lnTo>
                  <a:pt x="163830" y="289560"/>
                </a:lnTo>
                <a:lnTo>
                  <a:pt x="158750" y="287274"/>
                </a:lnTo>
                <a:lnTo>
                  <a:pt x="157480" y="281178"/>
                </a:lnTo>
                <a:lnTo>
                  <a:pt x="127000" y="188976"/>
                </a:lnTo>
                <a:lnTo>
                  <a:pt x="127000" y="248793"/>
                </a:lnTo>
                <a:lnTo>
                  <a:pt x="139700" y="288036"/>
                </a:lnTo>
                <a:lnTo>
                  <a:pt x="144780" y="297608"/>
                </a:lnTo>
                <a:lnTo>
                  <a:pt x="151130" y="303466"/>
                </a:lnTo>
                <a:lnTo>
                  <a:pt x="158750" y="305609"/>
                </a:lnTo>
                <a:lnTo>
                  <a:pt x="168910" y="304038"/>
                </a:lnTo>
                <a:lnTo>
                  <a:pt x="237490" y="281940"/>
                </a:lnTo>
                <a:lnTo>
                  <a:pt x="238760" y="281431"/>
                </a:lnTo>
                <a:close/>
              </a:path>
              <a:path w="497840" h="337819">
                <a:moveTo>
                  <a:pt x="215900" y="106680"/>
                </a:moveTo>
                <a:lnTo>
                  <a:pt x="186690" y="89154"/>
                </a:lnTo>
                <a:lnTo>
                  <a:pt x="173990" y="108966"/>
                </a:lnTo>
                <a:lnTo>
                  <a:pt x="142240" y="119634"/>
                </a:lnTo>
                <a:lnTo>
                  <a:pt x="138430" y="110489"/>
                </a:lnTo>
                <a:lnTo>
                  <a:pt x="138430" y="161290"/>
                </a:lnTo>
                <a:lnTo>
                  <a:pt x="144780" y="156210"/>
                </a:lnTo>
                <a:lnTo>
                  <a:pt x="144780" y="129539"/>
                </a:lnTo>
                <a:lnTo>
                  <a:pt x="215900" y="106680"/>
                </a:lnTo>
                <a:close/>
              </a:path>
              <a:path w="497840" h="337819">
                <a:moveTo>
                  <a:pt x="152400" y="150114"/>
                </a:moveTo>
                <a:lnTo>
                  <a:pt x="144780" y="129539"/>
                </a:lnTo>
                <a:lnTo>
                  <a:pt x="144780" y="156210"/>
                </a:lnTo>
                <a:lnTo>
                  <a:pt x="152400" y="150114"/>
                </a:lnTo>
                <a:close/>
              </a:path>
              <a:path w="497840" h="337819">
                <a:moveTo>
                  <a:pt x="194310" y="251841"/>
                </a:moveTo>
                <a:lnTo>
                  <a:pt x="194310" y="225551"/>
                </a:lnTo>
                <a:lnTo>
                  <a:pt x="193040" y="230124"/>
                </a:lnTo>
                <a:lnTo>
                  <a:pt x="190500" y="230886"/>
                </a:lnTo>
                <a:lnTo>
                  <a:pt x="181610" y="232505"/>
                </a:lnTo>
                <a:lnTo>
                  <a:pt x="173990" y="233564"/>
                </a:lnTo>
                <a:lnTo>
                  <a:pt x="165100" y="234696"/>
                </a:lnTo>
                <a:lnTo>
                  <a:pt x="166370" y="243840"/>
                </a:lnTo>
                <a:lnTo>
                  <a:pt x="176530" y="244983"/>
                </a:lnTo>
                <a:lnTo>
                  <a:pt x="185420" y="247269"/>
                </a:lnTo>
                <a:lnTo>
                  <a:pt x="193040" y="250697"/>
                </a:lnTo>
                <a:lnTo>
                  <a:pt x="194310" y="251841"/>
                </a:lnTo>
                <a:close/>
              </a:path>
              <a:path w="497840" h="337819">
                <a:moveTo>
                  <a:pt x="213360" y="231647"/>
                </a:moveTo>
                <a:lnTo>
                  <a:pt x="213360" y="224790"/>
                </a:lnTo>
                <a:lnTo>
                  <a:pt x="210820" y="216408"/>
                </a:lnTo>
                <a:lnTo>
                  <a:pt x="207010" y="198215"/>
                </a:lnTo>
                <a:lnTo>
                  <a:pt x="203200" y="185011"/>
                </a:lnTo>
                <a:lnTo>
                  <a:pt x="198120" y="169164"/>
                </a:lnTo>
                <a:lnTo>
                  <a:pt x="198120" y="255270"/>
                </a:lnTo>
                <a:lnTo>
                  <a:pt x="205740" y="247650"/>
                </a:lnTo>
                <a:lnTo>
                  <a:pt x="209550" y="241554"/>
                </a:lnTo>
                <a:lnTo>
                  <a:pt x="212090" y="236982"/>
                </a:lnTo>
                <a:lnTo>
                  <a:pt x="213360" y="231647"/>
                </a:lnTo>
                <a:close/>
              </a:path>
              <a:path w="497840" h="337819">
                <a:moveTo>
                  <a:pt x="264160" y="255269"/>
                </a:moveTo>
                <a:lnTo>
                  <a:pt x="259079" y="253746"/>
                </a:lnTo>
                <a:lnTo>
                  <a:pt x="255270" y="250697"/>
                </a:lnTo>
                <a:lnTo>
                  <a:pt x="251460" y="246126"/>
                </a:lnTo>
                <a:lnTo>
                  <a:pt x="247650" y="241839"/>
                </a:lnTo>
                <a:lnTo>
                  <a:pt x="245110" y="235839"/>
                </a:lnTo>
                <a:lnTo>
                  <a:pt x="241300" y="228123"/>
                </a:lnTo>
                <a:lnTo>
                  <a:pt x="238760" y="218694"/>
                </a:lnTo>
                <a:lnTo>
                  <a:pt x="228600" y="222504"/>
                </a:lnTo>
                <a:lnTo>
                  <a:pt x="231140" y="233076"/>
                </a:lnTo>
                <a:lnTo>
                  <a:pt x="233679" y="241935"/>
                </a:lnTo>
                <a:lnTo>
                  <a:pt x="236220" y="249078"/>
                </a:lnTo>
                <a:lnTo>
                  <a:pt x="237490" y="254508"/>
                </a:lnTo>
                <a:lnTo>
                  <a:pt x="238760" y="261365"/>
                </a:lnTo>
                <a:lnTo>
                  <a:pt x="238760" y="281431"/>
                </a:lnTo>
                <a:lnTo>
                  <a:pt x="245110" y="278892"/>
                </a:lnTo>
                <a:lnTo>
                  <a:pt x="251460" y="276606"/>
                </a:lnTo>
                <a:lnTo>
                  <a:pt x="255270" y="273558"/>
                </a:lnTo>
                <a:lnTo>
                  <a:pt x="259079" y="271272"/>
                </a:lnTo>
                <a:lnTo>
                  <a:pt x="262890" y="264414"/>
                </a:lnTo>
                <a:lnTo>
                  <a:pt x="264160" y="255269"/>
                </a:lnTo>
                <a:close/>
              </a:path>
              <a:path w="497840" h="337819">
                <a:moveTo>
                  <a:pt x="274320" y="172013"/>
                </a:moveTo>
                <a:lnTo>
                  <a:pt x="274320" y="102870"/>
                </a:lnTo>
                <a:lnTo>
                  <a:pt x="271780" y="137255"/>
                </a:lnTo>
                <a:lnTo>
                  <a:pt x="267970" y="156340"/>
                </a:lnTo>
                <a:lnTo>
                  <a:pt x="264160" y="176783"/>
                </a:lnTo>
                <a:lnTo>
                  <a:pt x="271780" y="178308"/>
                </a:lnTo>
                <a:lnTo>
                  <a:pt x="274320" y="172013"/>
                </a:lnTo>
                <a:close/>
              </a:path>
              <a:path w="497840" h="337819">
                <a:moveTo>
                  <a:pt x="302260" y="49529"/>
                </a:moveTo>
                <a:lnTo>
                  <a:pt x="271780" y="43434"/>
                </a:lnTo>
                <a:lnTo>
                  <a:pt x="274320" y="72009"/>
                </a:lnTo>
                <a:lnTo>
                  <a:pt x="274320" y="172013"/>
                </a:lnTo>
                <a:lnTo>
                  <a:pt x="275590" y="168866"/>
                </a:lnTo>
                <a:lnTo>
                  <a:pt x="279400" y="157638"/>
                </a:lnTo>
                <a:lnTo>
                  <a:pt x="281940" y="144553"/>
                </a:lnTo>
                <a:lnTo>
                  <a:pt x="285750" y="129539"/>
                </a:lnTo>
                <a:lnTo>
                  <a:pt x="290830" y="145575"/>
                </a:lnTo>
                <a:lnTo>
                  <a:pt x="290830" y="108204"/>
                </a:lnTo>
                <a:lnTo>
                  <a:pt x="292100" y="100893"/>
                </a:lnTo>
                <a:lnTo>
                  <a:pt x="293370" y="90297"/>
                </a:lnTo>
                <a:lnTo>
                  <a:pt x="294640" y="76271"/>
                </a:lnTo>
                <a:lnTo>
                  <a:pt x="294640" y="70104"/>
                </a:lnTo>
                <a:lnTo>
                  <a:pt x="295095" y="69954"/>
                </a:lnTo>
                <a:lnTo>
                  <a:pt x="295910" y="58673"/>
                </a:lnTo>
                <a:lnTo>
                  <a:pt x="302260" y="49529"/>
                </a:lnTo>
                <a:close/>
              </a:path>
              <a:path w="497840" h="337819">
                <a:moveTo>
                  <a:pt x="306070" y="109727"/>
                </a:moveTo>
                <a:lnTo>
                  <a:pt x="290830" y="108204"/>
                </a:lnTo>
                <a:lnTo>
                  <a:pt x="290830" y="145575"/>
                </a:lnTo>
                <a:lnTo>
                  <a:pt x="300990" y="177645"/>
                </a:lnTo>
                <a:lnTo>
                  <a:pt x="300990" y="120396"/>
                </a:lnTo>
                <a:lnTo>
                  <a:pt x="306070" y="109727"/>
                </a:lnTo>
                <a:close/>
              </a:path>
              <a:path w="497840" h="337819">
                <a:moveTo>
                  <a:pt x="295095" y="69954"/>
                </a:moveTo>
                <a:lnTo>
                  <a:pt x="294640" y="70104"/>
                </a:lnTo>
                <a:lnTo>
                  <a:pt x="295066" y="70359"/>
                </a:lnTo>
                <a:lnTo>
                  <a:pt x="295095" y="69954"/>
                </a:lnTo>
                <a:close/>
              </a:path>
              <a:path w="497840" h="337819">
                <a:moveTo>
                  <a:pt x="295066" y="70359"/>
                </a:moveTo>
                <a:lnTo>
                  <a:pt x="294640" y="70104"/>
                </a:lnTo>
                <a:lnTo>
                  <a:pt x="294640" y="76271"/>
                </a:lnTo>
                <a:lnTo>
                  <a:pt x="295066" y="70359"/>
                </a:lnTo>
                <a:close/>
              </a:path>
              <a:path w="497840" h="337819">
                <a:moveTo>
                  <a:pt x="394970" y="48767"/>
                </a:moveTo>
                <a:lnTo>
                  <a:pt x="369570" y="33527"/>
                </a:lnTo>
                <a:lnTo>
                  <a:pt x="361950" y="48005"/>
                </a:lnTo>
                <a:lnTo>
                  <a:pt x="295095" y="69954"/>
                </a:lnTo>
                <a:lnTo>
                  <a:pt x="295066" y="70359"/>
                </a:lnTo>
                <a:lnTo>
                  <a:pt x="308610" y="78485"/>
                </a:lnTo>
                <a:lnTo>
                  <a:pt x="320040" y="73151"/>
                </a:lnTo>
                <a:lnTo>
                  <a:pt x="328930" y="70103"/>
                </a:lnTo>
                <a:lnTo>
                  <a:pt x="330200" y="78116"/>
                </a:lnTo>
                <a:lnTo>
                  <a:pt x="331470" y="88487"/>
                </a:lnTo>
                <a:lnTo>
                  <a:pt x="331470" y="177331"/>
                </a:lnTo>
                <a:lnTo>
                  <a:pt x="335280" y="169830"/>
                </a:lnTo>
                <a:lnTo>
                  <a:pt x="339090" y="160401"/>
                </a:lnTo>
                <a:lnTo>
                  <a:pt x="341630" y="151542"/>
                </a:lnTo>
                <a:lnTo>
                  <a:pt x="342900" y="143256"/>
                </a:lnTo>
                <a:lnTo>
                  <a:pt x="345440" y="146034"/>
                </a:lnTo>
                <a:lnTo>
                  <a:pt x="345440" y="134874"/>
                </a:lnTo>
                <a:lnTo>
                  <a:pt x="346710" y="128015"/>
                </a:lnTo>
                <a:lnTo>
                  <a:pt x="347980" y="120396"/>
                </a:lnTo>
                <a:lnTo>
                  <a:pt x="347980" y="63245"/>
                </a:lnTo>
                <a:lnTo>
                  <a:pt x="394970" y="48767"/>
                </a:lnTo>
                <a:close/>
              </a:path>
              <a:path w="497840" h="337819">
                <a:moveTo>
                  <a:pt x="346710" y="254508"/>
                </a:moveTo>
                <a:lnTo>
                  <a:pt x="345605" y="251609"/>
                </a:lnTo>
                <a:lnTo>
                  <a:pt x="342900" y="249173"/>
                </a:lnTo>
                <a:lnTo>
                  <a:pt x="342900" y="244506"/>
                </a:lnTo>
                <a:lnTo>
                  <a:pt x="339090" y="235076"/>
                </a:lnTo>
                <a:lnTo>
                  <a:pt x="332740" y="217932"/>
                </a:lnTo>
                <a:lnTo>
                  <a:pt x="300990" y="120396"/>
                </a:lnTo>
                <a:lnTo>
                  <a:pt x="300990" y="177645"/>
                </a:lnTo>
                <a:lnTo>
                  <a:pt x="314960" y="221741"/>
                </a:lnTo>
                <a:lnTo>
                  <a:pt x="317500" y="229433"/>
                </a:lnTo>
                <a:lnTo>
                  <a:pt x="320040" y="239839"/>
                </a:lnTo>
                <a:lnTo>
                  <a:pt x="325120" y="252817"/>
                </a:lnTo>
                <a:lnTo>
                  <a:pt x="328930" y="268223"/>
                </a:lnTo>
                <a:lnTo>
                  <a:pt x="342900" y="257447"/>
                </a:lnTo>
                <a:lnTo>
                  <a:pt x="342900" y="249173"/>
                </a:lnTo>
                <a:lnTo>
                  <a:pt x="344016" y="247437"/>
                </a:lnTo>
                <a:lnTo>
                  <a:pt x="344016" y="256585"/>
                </a:lnTo>
                <a:lnTo>
                  <a:pt x="346710" y="254508"/>
                </a:lnTo>
                <a:close/>
              </a:path>
              <a:path w="497840" h="337819">
                <a:moveTo>
                  <a:pt x="331470" y="177331"/>
                </a:moveTo>
                <a:lnTo>
                  <a:pt x="331470" y="132421"/>
                </a:lnTo>
                <a:lnTo>
                  <a:pt x="328930" y="147828"/>
                </a:lnTo>
                <a:lnTo>
                  <a:pt x="323850" y="176783"/>
                </a:lnTo>
                <a:lnTo>
                  <a:pt x="330200" y="179832"/>
                </a:lnTo>
                <a:lnTo>
                  <a:pt x="331470" y="177331"/>
                </a:lnTo>
                <a:close/>
              </a:path>
              <a:path w="497840" h="337819">
                <a:moveTo>
                  <a:pt x="345605" y="251609"/>
                </a:moveTo>
                <a:lnTo>
                  <a:pt x="344016" y="247437"/>
                </a:lnTo>
                <a:lnTo>
                  <a:pt x="342900" y="249173"/>
                </a:lnTo>
                <a:lnTo>
                  <a:pt x="345605" y="251609"/>
                </a:lnTo>
                <a:close/>
              </a:path>
              <a:path w="497840" h="337819">
                <a:moveTo>
                  <a:pt x="377190" y="217169"/>
                </a:moveTo>
                <a:lnTo>
                  <a:pt x="377190" y="132683"/>
                </a:lnTo>
                <a:lnTo>
                  <a:pt x="375920" y="146053"/>
                </a:lnTo>
                <a:lnTo>
                  <a:pt x="375920" y="158496"/>
                </a:lnTo>
                <a:lnTo>
                  <a:pt x="374650" y="170354"/>
                </a:lnTo>
                <a:lnTo>
                  <a:pt x="367030" y="204215"/>
                </a:lnTo>
                <a:lnTo>
                  <a:pt x="361950" y="214776"/>
                </a:lnTo>
                <a:lnTo>
                  <a:pt x="356870" y="225837"/>
                </a:lnTo>
                <a:lnTo>
                  <a:pt x="350520" y="237327"/>
                </a:lnTo>
                <a:lnTo>
                  <a:pt x="344016" y="247437"/>
                </a:lnTo>
                <a:lnTo>
                  <a:pt x="345605" y="251609"/>
                </a:lnTo>
                <a:lnTo>
                  <a:pt x="347980" y="253745"/>
                </a:lnTo>
                <a:lnTo>
                  <a:pt x="356870" y="245459"/>
                </a:lnTo>
                <a:lnTo>
                  <a:pt x="364490" y="236601"/>
                </a:lnTo>
                <a:lnTo>
                  <a:pt x="370840" y="227171"/>
                </a:lnTo>
                <a:lnTo>
                  <a:pt x="377190" y="217169"/>
                </a:lnTo>
                <a:close/>
              </a:path>
              <a:path w="497840" h="337819">
                <a:moveTo>
                  <a:pt x="375920" y="155447"/>
                </a:moveTo>
                <a:lnTo>
                  <a:pt x="345440" y="134874"/>
                </a:lnTo>
                <a:lnTo>
                  <a:pt x="345440" y="146034"/>
                </a:lnTo>
                <a:lnTo>
                  <a:pt x="346710" y="147423"/>
                </a:lnTo>
                <a:lnTo>
                  <a:pt x="350520" y="152019"/>
                </a:lnTo>
                <a:lnTo>
                  <a:pt x="355600" y="157186"/>
                </a:lnTo>
                <a:lnTo>
                  <a:pt x="359410" y="163067"/>
                </a:lnTo>
                <a:lnTo>
                  <a:pt x="364490" y="171449"/>
                </a:lnTo>
                <a:lnTo>
                  <a:pt x="368300" y="171449"/>
                </a:lnTo>
                <a:lnTo>
                  <a:pt x="372110" y="163067"/>
                </a:lnTo>
                <a:lnTo>
                  <a:pt x="375920" y="155447"/>
                </a:lnTo>
                <a:close/>
              </a:path>
              <a:path w="497840" h="337819">
                <a:moveTo>
                  <a:pt x="349250" y="87570"/>
                </a:moveTo>
                <a:lnTo>
                  <a:pt x="349250" y="68972"/>
                </a:lnTo>
                <a:lnTo>
                  <a:pt x="347980" y="63245"/>
                </a:lnTo>
                <a:lnTo>
                  <a:pt x="347980" y="100583"/>
                </a:lnTo>
                <a:lnTo>
                  <a:pt x="349250" y="87570"/>
                </a:lnTo>
                <a:close/>
              </a:path>
              <a:path w="497840" h="337819">
                <a:moveTo>
                  <a:pt x="401320" y="89153"/>
                </a:moveTo>
                <a:lnTo>
                  <a:pt x="377190" y="79247"/>
                </a:lnTo>
                <a:lnTo>
                  <a:pt x="372110" y="92201"/>
                </a:lnTo>
                <a:lnTo>
                  <a:pt x="347980" y="100583"/>
                </a:lnTo>
                <a:lnTo>
                  <a:pt x="347980" y="111251"/>
                </a:lnTo>
                <a:lnTo>
                  <a:pt x="375920" y="102869"/>
                </a:lnTo>
                <a:lnTo>
                  <a:pt x="375920" y="118312"/>
                </a:lnTo>
                <a:lnTo>
                  <a:pt x="377190" y="132683"/>
                </a:lnTo>
                <a:lnTo>
                  <a:pt x="377190" y="217169"/>
                </a:lnTo>
                <a:lnTo>
                  <a:pt x="382270" y="206466"/>
                </a:lnTo>
                <a:lnTo>
                  <a:pt x="386080" y="194976"/>
                </a:lnTo>
                <a:lnTo>
                  <a:pt x="389890" y="182772"/>
                </a:lnTo>
                <a:lnTo>
                  <a:pt x="393700" y="169926"/>
                </a:lnTo>
                <a:lnTo>
                  <a:pt x="393700" y="98297"/>
                </a:lnTo>
                <a:lnTo>
                  <a:pt x="401320" y="89153"/>
                </a:lnTo>
                <a:close/>
              </a:path>
              <a:path w="497840" h="337819">
                <a:moveTo>
                  <a:pt x="421640" y="53339"/>
                </a:moveTo>
                <a:lnTo>
                  <a:pt x="392430" y="50291"/>
                </a:lnTo>
                <a:lnTo>
                  <a:pt x="397510" y="65912"/>
                </a:lnTo>
                <a:lnTo>
                  <a:pt x="401320" y="73652"/>
                </a:lnTo>
                <a:lnTo>
                  <a:pt x="417830" y="125378"/>
                </a:lnTo>
                <a:lnTo>
                  <a:pt x="417830" y="64769"/>
                </a:lnTo>
                <a:lnTo>
                  <a:pt x="421640" y="53339"/>
                </a:lnTo>
                <a:close/>
              </a:path>
              <a:path w="497840" h="337819">
                <a:moveTo>
                  <a:pt x="396240" y="138969"/>
                </a:moveTo>
                <a:lnTo>
                  <a:pt x="393700" y="98297"/>
                </a:lnTo>
                <a:lnTo>
                  <a:pt x="393700" y="169926"/>
                </a:lnTo>
                <a:lnTo>
                  <a:pt x="394970" y="155626"/>
                </a:lnTo>
                <a:lnTo>
                  <a:pt x="396240" y="138969"/>
                </a:lnTo>
                <a:close/>
              </a:path>
              <a:path w="497840" h="337819">
                <a:moveTo>
                  <a:pt x="444500" y="4571"/>
                </a:moveTo>
                <a:lnTo>
                  <a:pt x="415290" y="0"/>
                </a:lnTo>
                <a:lnTo>
                  <a:pt x="419100" y="14430"/>
                </a:lnTo>
                <a:lnTo>
                  <a:pt x="424180" y="26860"/>
                </a:lnTo>
                <a:lnTo>
                  <a:pt x="427990" y="37290"/>
                </a:lnTo>
                <a:lnTo>
                  <a:pt x="430530" y="45719"/>
                </a:lnTo>
                <a:lnTo>
                  <a:pt x="439420" y="72538"/>
                </a:lnTo>
                <a:lnTo>
                  <a:pt x="439420" y="13715"/>
                </a:lnTo>
                <a:lnTo>
                  <a:pt x="444500" y="4571"/>
                </a:lnTo>
                <a:close/>
              </a:path>
              <a:path w="497840" h="337819">
                <a:moveTo>
                  <a:pt x="450850" y="163067"/>
                </a:moveTo>
                <a:lnTo>
                  <a:pt x="445770" y="149911"/>
                </a:lnTo>
                <a:lnTo>
                  <a:pt x="441959" y="138969"/>
                </a:lnTo>
                <a:lnTo>
                  <a:pt x="439420" y="130171"/>
                </a:lnTo>
                <a:lnTo>
                  <a:pt x="436880" y="123443"/>
                </a:lnTo>
                <a:lnTo>
                  <a:pt x="417830" y="64769"/>
                </a:lnTo>
                <a:lnTo>
                  <a:pt x="417830" y="125378"/>
                </a:lnTo>
                <a:lnTo>
                  <a:pt x="420370" y="133349"/>
                </a:lnTo>
                <a:lnTo>
                  <a:pt x="421640" y="139922"/>
                </a:lnTo>
                <a:lnTo>
                  <a:pt x="425450" y="149351"/>
                </a:lnTo>
                <a:lnTo>
                  <a:pt x="429259" y="161639"/>
                </a:lnTo>
                <a:lnTo>
                  <a:pt x="434340" y="176783"/>
                </a:lnTo>
                <a:lnTo>
                  <a:pt x="450850" y="163067"/>
                </a:lnTo>
                <a:close/>
              </a:path>
              <a:path w="497840" h="337819">
                <a:moveTo>
                  <a:pt x="497840" y="195441"/>
                </a:moveTo>
                <a:lnTo>
                  <a:pt x="496570" y="187451"/>
                </a:lnTo>
                <a:lnTo>
                  <a:pt x="439420" y="13715"/>
                </a:lnTo>
                <a:lnTo>
                  <a:pt x="439420" y="72538"/>
                </a:lnTo>
                <a:lnTo>
                  <a:pt x="476250" y="183641"/>
                </a:lnTo>
                <a:lnTo>
                  <a:pt x="477520" y="188976"/>
                </a:lnTo>
                <a:lnTo>
                  <a:pt x="477520" y="215463"/>
                </a:lnTo>
                <a:lnTo>
                  <a:pt x="480059" y="218694"/>
                </a:lnTo>
                <a:lnTo>
                  <a:pt x="488950" y="211133"/>
                </a:lnTo>
                <a:lnTo>
                  <a:pt x="495300" y="203358"/>
                </a:lnTo>
                <a:lnTo>
                  <a:pt x="497840" y="195441"/>
                </a:lnTo>
                <a:close/>
              </a:path>
              <a:path w="497840" h="337819">
                <a:moveTo>
                  <a:pt x="477520" y="215463"/>
                </a:moveTo>
                <a:lnTo>
                  <a:pt x="477520" y="188976"/>
                </a:lnTo>
                <a:lnTo>
                  <a:pt x="476250" y="192023"/>
                </a:lnTo>
                <a:lnTo>
                  <a:pt x="473709" y="193547"/>
                </a:lnTo>
                <a:lnTo>
                  <a:pt x="469900" y="194833"/>
                </a:lnTo>
                <a:lnTo>
                  <a:pt x="464820" y="196405"/>
                </a:lnTo>
                <a:lnTo>
                  <a:pt x="455930" y="198262"/>
                </a:lnTo>
                <a:lnTo>
                  <a:pt x="443230" y="200405"/>
                </a:lnTo>
                <a:lnTo>
                  <a:pt x="445770" y="210311"/>
                </a:lnTo>
                <a:lnTo>
                  <a:pt x="458470" y="209585"/>
                </a:lnTo>
                <a:lnTo>
                  <a:pt x="468630" y="210788"/>
                </a:lnTo>
                <a:lnTo>
                  <a:pt x="476250" y="213848"/>
                </a:lnTo>
                <a:lnTo>
                  <a:pt x="477520" y="215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18339" y="2706623"/>
            <a:ext cx="3001010" cy="624205"/>
          </a:xfrm>
          <a:custGeom>
            <a:avLst/>
            <a:gdLst/>
            <a:ahLst/>
            <a:cxnLst/>
            <a:rect l="l" t="t" r="r" b="b"/>
            <a:pathLst>
              <a:path w="3001009" h="624204">
                <a:moveTo>
                  <a:pt x="0" y="0"/>
                </a:moveTo>
                <a:lnTo>
                  <a:pt x="0" y="624077"/>
                </a:lnTo>
                <a:lnTo>
                  <a:pt x="3000756" y="624077"/>
                </a:lnTo>
                <a:lnTo>
                  <a:pt x="3000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19095" y="2706623"/>
            <a:ext cx="1000125" cy="624205"/>
          </a:xfrm>
          <a:custGeom>
            <a:avLst/>
            <a:gdLst/>
            <a:ahLst/>
            <a:cxnLst/>
            <a:rect l="l" t="t" r="r" b="b"/>
            <a:pathLst>
              <a:path w="1000125" h="624204">
                <a:moveTo>
                  <a:pt x="0" y="0"/>
                </a:moveTo>
                <a:lnTo>
                  <a:pt x="0" y="624077"/>
                </a:lnTo>
                <a:lnTo>
                  <a:pt x="999744" y="624077"/>
                </a:lnTo>
                <a:lnTo>
                  <a:pt x="999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18339" y="3330702"/>
            <a:ext cx="1000760" cy="883919"/>
          </a:xfrm>
          <a:custGeom>
            <a:avLst/>
            <a:gdLst/>
            <a:ahLst/>
            <a:cxnLst/>
            <a:rect l="l" t="t" r="r" b="b"/>
            <a:pathLst>
              <a:path w="1000759" h="883920">
                <a:moveTo>
                  <a:pt x="0" y="0"/>
                </a:moveTo>
                <a:lnTo>
                  <a:pt x="0" y="883920"/>
                </a:lnTo>
                <a:lnTo>
                  <a:pt x="1000506" y="883920"/>
                </a:lnTo>
                <a:lnTo>
                  <a:pt x="1000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18845" y="3330702"/>
            <a:ext cx="2000250" cy="883919"/>
          </a:xfrm>
          <a:custGeom>
            <a:avLst/>
            <a:gdLst/>
            <a:ahLst/>
            <a:cxnLst/>
            <a:rect l="l" t="t" r="r" b="b"/>
            <a:pathLst>
              <a:path w="2000250" h="883920">
                <a:moveTo>
                  <a:pt x="0" y="0"/>
                </a:moveTo>
                <a:lnTo>
                  <a:pt x="0" y="883920"/>
                </a:lnTo>
                <a:lnTo>
                  <a:pt x="2000250" y="883920"/>
                </a:lnTo>
                <a:lnTo>
                  <a:pt x="2000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919095" y="3330702"/>
            <a:ext cx="1000125" cy="883919"/>
          </a:xfrm>
          <a:custGeom>
            <a:avLst/>
            <a:gdLst/>
            <a:ahLst/>
            <a:cxnLst/>
            <a:rect l="l" t="t" r="r" b="b"/>
            <a:pathLst>
              <a:path w="1000125" h="883920">
                <a:moveTo>
                  <a:pt x="0" y="0"/>
                </a:moveTo>
                <a:lnTo>
                  <a:pt x="0" y="883920"/>
                </a:lnTo>
                <a:lnTo>
                  <a:pt x="999744" y="883920"/>
                </a:lnTo>
                <a:lnTo>
                  <a:pt x="999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8339" y="4214621"/>
            <a:ext cx="1000760" cy="886460"/>
          </a:xfrm>
          <a:custGeom>
            <a:avLst/>
            <a:gdLst/>
            <a:ahLst/>
            <a:cxnLst/>
            <a:rect l="l" t="t" r="r" b="b"/>
            <a:pathLst>
              <a:path w="1000759" h="886460">
                <a:moveTo>
                  <a:pt x="0" y="0"/>
                </a:moveTo>
                <a:lnTo>
                  <a:pt x="0" y="886205"/>
                </a:lnTo>
                <a:lnTo>
                  <a:pt x="1000506" y="886205"/>
                </a:lnTo>
                <a:lnTo>
                  <a:pt x="1000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18845" y="4214621"/>
            <a:ext cx="2000250" cy="886460"/>
          </a:xfrm>
          <a:custGeom>
            <a:avLst/>
            <a:gdLst/>
            <a:ahLst/>
            <a:cxnLst/>
            <a:rect l="l" t="t" r="r" b="b"/>
            <a:pathLst>
              <a:path w="2000250" h="886460">
                <a:moveTo>
                  <a:pt x="0" y="0"/>
                </a:moveTo>
                <a:lnTo>
                  <a:pt x="0" y="886205"/>
                </a:lnTo>
                <a:lnTo>
                  <a:pt x="2000250" y="886205"/>
                </a:lnTo>
                <a:lnTo>
                  <a:pt x="2000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19095" y="4214621"/>
            <a:ext cx="1000125" cy="886460"/>
          </a:xfrm>
          <a:custGeom>
            <a:avLst/>
            <a:gdLst/>
            <a:ahLst/>
            <a:cxnLst/>
            <a:rect l="l" t="t" r="r" b="b"/>
            <a:pathLst>
              <a:path w="1000125" h="886460">
                <a:moveTo>
                  <a:pt x="0" y="0"/>
                </a:moveTo>
                <a:lnTo>
                  <a:pt x="0" y="886205"/>
                </a:lnTo>
                <a:lnTo>
                  <a:pt x="999744" y="886205"/>
                </a:lnTo>
                <a:lnTo>
                  <a:pt x="999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18339" y="5100828"/>
            <a:ext cx="1000760" cy="624205"/>
          </a:xfrm>
          <a:custGeom>
            <a:avLst/>
            <a:gdLst/>
            <a:ahLst/>
            <a:cxnLst/>
            <a:rect l="l" t="t" r="r" b="b"/>
            <a:pathLst>
              <a:path w="1000759" h="624204">
                <a:moveTo>
                  <a:pt x="0" y="0"/>
                </a:moveTo>
                <a:lnTo>
                  <a:pt x="0" y="624077"/>
                </a:lnTo>
                <a:lnTo>
                  <a:pt x="1000506" y="624077"/>
                </a:lnTo>
                <a:lnTo>
                  <a:pt x="1000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18845" y="5100828"/>
            <a:ext cx="2000250" cy="624205"/>
          </a:xfrm>
          <a:custGeom>
            <a:avLst/>
            <a:gdLst/>
            <a:ahLst/>
            <a:cxnLst/>
            <a:rect l="l" t="t" r="r" b="b"/>
            <a:pathLst>
              <a:path w="2000250" h="624204">
                <a:moveTo>
                  <a:pt x="0" y="0"/>
                </a:moveTo>
                <a:lnTo>
                  <a:pt x="0" y="624077"/>
                </a:lnTo>
                <a:lnTo>
                  <a:pt x="2000250" y="624077"/>
                </a:lnTo>
                <a:lnTo>
                  <a:pt x="2000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919095" y="5100828"/>
            <a:ext cx="1000125" cy="624205"/>
          </a:xfrm>
          <a:custGeom>
            <a:avLst/>
            <a:gdLst/>
            <a:ahLst/>
            <a:cxnLst/>
            <a:rect l="l" t="t" r="r" b="b"/>
            <a:pathLst>
              <a:path w="1000125" h="624204">
                <a:moveTo>
                  <a:pt x="0" y="0"/>
                </a:moveTo>
                <a:lnTo>
                  <a:pt x="0" y="624077"/>
                </a:lnTo>
                <a:lnTo>
                  <a:pt x="999744" y="624077"/>
                </a:lnTo>
                <a:lnTo>
                  <a:pt x="999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18845" y="2700527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4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18589" y="2700527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4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19095" y="2700527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4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12243" y="3330702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59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12243" y="4214621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59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2243" y="5100828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59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18339" y="2700527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4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918827" y="2700527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4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12230" y="2706623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6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12230" y="5724905"/>
            <a:ext cx="4006850" cy="0"/>
          </a:xfrm>
          <a:custGeom>
            <a:avLst/>
            <a:gdLst/>
            <a:ahLst/>
            <a:cxnLst/>
            <a:rect l="l" t="t" r="r" b="b"/>
            <a:pathLst>
              <a:path w="4006850">
                <a:moveTo>
                  <a:pt x="0" y="0"/>
                </a:moveTo>
                <a:lnTo>
                  <a:pt x="40066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997572" y="2745740"/>
            <a:ext cx="63817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贡献者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97061" y="2745740"/>
            <a:ext cx="184213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1012825" algn="l"/>
              </a:tabLst>
            </a:pP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完成胜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任	杰出绩效  者	者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97079" y="3369817"/>
            <a:ext cx="63627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可提拔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97572" y="3369817"/>
            <a:ext cx="283972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012190" algn="l"/>
                <a:tab pos="2011680" algn="l"/>
              </a:tabLst>
            </a:pPr>
            <a:r>
              <a:rPr sz="1600" spc="20" dirty="0">
                <a:latin typeface="宋体" panose="02010600030101010101" pitchFamily="2" charset="-122"/>
                <a:cs typeface="宋体" panose="02010600030101010101" pitchFamily="2" charset="-122"/>
              </a:rPr>
              <a:t>6个月内	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提升绩效	现在需被  新被提拔		提拔  人员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97079" y="4253738"/>
            <a:ext cx="384047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012825" algn="l"/>
              </a:tabLst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在原岗位	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发挥优势</a:t>
            </a:r>
            <a:r>
              <a:rPr sz="1600" spc="-4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110" dirty="0">
                <a:latin typeface="宋体" panose="02010600030101010101" pitchFamily="2" charset="-122"/>
                <a:cs typeface="宋体" panose="02010600030101010101" pitchFamily="2" charset="-122"/>
              </a:rPr>
              <a:t>，发挥优势</a:t>
            </a:r>
            <a:r>
              <a:rPr sz="1600" spc="-45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100" dirty="0">
                <a:latin typeface="宋体" panose="02010600030101010101" pitchFamily="2" charset="-122"/>
                <a:cs typeface="宋体" panose="02010600030101010101" pitchFamily="2" charset="-122"/>
              </a:rPr>
              <a:t>，发展其更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 上发展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97572" y="4497578"/>
            <a:ext cx="283972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190" algn="l"/>
                <a:tab pos="2011680" algn="l"/>
              </a:tabLst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提升绩效	</a:t>
            </a:r>
            <a:r>
              <a:rPr sz="2400" baseline="2000" dirty="0">
                <a:latin typeface="宋体" panose="02010600030101010101" pitchFamily="2" charset="-122"/>
                <a:cs typeface="宋体" panose="02010600030101010101" pitchFamily="2" charset="-122"/>
              </a:rPr>
              <a:t>提升绩效	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高级的技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615315" algn="r">
              <a:lnSpc>
                <a:spcPct val="10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97079" y="5139194"/>
            <a:ext cx="40430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012825" algn="l"/>
                <a:tab pos="2011680" algn="l"/>
                <a:tab pos="3013075" algn="l"/>
              </a:tabLst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不能被提	降职或辞	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发挥优势</a:t>
            </a:r>
            <a:r>
              <a:rPr sz="1600" spc="-5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100" dirty="0">
                <a:latin typeface="宋体" panose="02010600030101010101" pitchFamily="2" charset="-122"/>
                <a:cs typeface="宋体" panose="02010600030101010101" pitchFamily="2" charset="-122"/>
              </a:rPr>
              <a:t>，经验丰富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 拔	退	</a:t>
            </a:r>
            <a:r>
              <a:rPr sz="2400" baseline="2000" dirty="0">
                <a:latin typeface="宋体" panose="02010600030101010101" pitchFamily="2" charset="-122"/>
                <a:cs typeface="宋体" panose="02010600030101010101" pitchFamily="2" charset="-122"/>
              </a:rPr>
              <a:t>提升绩效	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的“老鸟”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89589" y="4207002"/>
            <a:ext cx="357505" cy="643255"/>
          </a:xfrm>
          <a:custGeom>
            <a:avLst/>
            <a:gdLst/>
            <a:ahLst/>
            <a:cxnLst/>
            <a:rect l="l" t="t" r="r" b="b"/>
            <a:pathLst>
              <a:path w="357504" h="643254">
                <a:moveTo>
                  <a:pt x="179070" y="482346"/>
                </a:moveTo>
                <a:lnTo>
                  <a:pt x="179070" y="160782"/>
                </a:lnTo>
                <a:lnTo>
                  <a:pt x="0" y="160782"/>
                </a:lnTo>
                <a:lnTo>
                  <a:pt x="0" y="482346"/>
                </a:lnTo>
                <a:lnTo>
                  <a:pt x="179070" y="482346"/>
                </a:lnTo>
                <a:close/>
              </a:path>
              <a:path w="357504" h="643254">
                <a:moveTo>
                  <a:pt x="357378" y="321564"/>
                </a:moveTo>
                <a:lnTo>
                  <a:pt x="179070" y="0"/>
                </a:lnTo>
                <a:lnTo>
                  <a:pt x="179070" y="643128"/>
                </a:lnTo>
                <a:lnTo>
                  <a:pt x="357378" y="3215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997322" y="3103117"/>
            <a:ext cx="838835" cy="175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00B0F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领导</a:t>
            </a:r>
            <a:r>
              <a:rPr sz="1600" b="1" spc="-10" dirty="0">
                <a:solidFill>
                  <a:srgbClr val="00B0F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力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：  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素质、  经验和  知识水  </a:t>
            </a:r>
            <a:r>
              <a:rPr sz="1400" spc="80" dirty="0">
                <a:latin typeface="宋体" panose="02010600030101010101" pitchFamily="2" charset="-122"/>
                <a:cs typeface="宋体" panose="02010600030101010101" pitchFamily="2" charset="-122"/>
              </a:rPr>
              <a:t>平&amp;更高  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层级岗  位的要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40322" y="2316734"/>
            <a:ext cx="259080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F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绩效：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结果达成岗位要求的程度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561217" y="5849873"/>
            <a:ext cx="1000760" cy="500380"/>
          </a:xfrm>
          <a:custGeom>
            <a:avLst/>
            <a:gdLst/>
            <a:ahLst/>
            <a:cxnLst/>
            <a:rect l="l" t="t" r="r" b="b"/>
            <a:pathLst>
              <a:path w="1000760" h="500379">
                <a:moveTo>
                  <a:pt x="1000506" y="249936"/>
                </a:moveTo>
                <a:lnTo>
                  <a:pt x="750570" y="249936"/>
                </a:lnTo>
                <a:lnTo>
                  <a:pt x="750570" y="0"/>
                </a:lnTo>
                <a:lnTo>
                  <a:pt x="249936" y="0"/>
                </a:lnTo>
                <a:lnTo>
                  <a:pt x="249936" y="249936"/>
                </a:lnTo>
                <a:lnTo>
                  <a:pt x="0" y="249936"/>
                </a:lnTo>
                <a:lnTo>
                  <a:pt x="499872" y="499872"/>
                </a:lnTo>
                <a:lnTo>
                  <a:pt x="1000506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996816" y="6411467"/>
            <a:ext cx="246634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A50021"/>
                </a:solidFill>
                <a:latin typeface="Microsoft JhengHei" panose="020B0604030504040204" charset="-120"/>
                <a:cs typeface="Microsoft JhengHei" panose="020B0604030504040204" charset="-120"/>
              </a:rPr>
              <a:t>确定培养人员名单  确定招聘计划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767" y="674522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9973" y="2492501"/>
            <a:ext cx="3500120" cy="3143250"/>
          </a:xfrm>
          <a:custGeom>
            <a:avLst/>
            <a:gdLst/>
            <a:ahLst/>
            <a:cxnLst/>
            <a:rect l="l" t="t" r="r" b="b"/>
            <a:pathLst>
              <a:path w="3500120" h="3143250">
                <a:moveTo>
                  <a:pt x="3499866" y="0"/>
                </a:moveTo>
                <a:lnTo>
                  <a:pt x="0" y="0"/>
                </a:lnTo>
                <a:lnTo>
                  <a:pt x="1750314" y="3143250"/>
                </a:lnTo>
                <a:lnTo>
                  <a:pt x="34998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0589" y="634745"/>
            <a:ext cx="2298700" cy="25717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1579" y="762761"/>
            <a:ext cx="484505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领导  力标  准与  测评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6839" y="5635752"/>
            <a:ext cx="1644014" cy="857250"/>
          </a:xfrm>
          <a:custGeom>
            <a:avLst/>
            <a:gdLst/>
            <a:ahLst/>
            <a:cxnLst/>
            <a:rect l="l" t="t" r="r" b="b"/>
            <a:pathLst>
              <a:path w="1644015" h="857250">
                <a:moveTo>
                  <a:pt x="1215390" y="643128"/>
                </a:moveTo>
                <a:lnTo>
                  <a:pt x="1215390" y="214122"/>
                </a:lnTo>
                <a:lnTo>
                  <a:pt x="0" y="214122"/>
                </a:lnTo>
                <a:lnTo>
                  <a:pt x="0" y="643128"/>
                </a:lnTo>
                <a:lnTo>
                  <a:pt x="1215390" y="643128"/>
                </a:lnTo>
                <a:close/>
              </a:path>
              <a:path w="1644015" h="857250">
                <a:moveTo>
                  <a:pt x="1643633" y="428244"/>
                </a:moveTo>
                <a:lnTo>
                  <a:pt x="1215390" y="0"/>
                </a:lnTo>
                <a:lnTo>
                  <a:pt x="1215390" y="857250"/>
                </a:lnTo>
                <a:lnTo>
                  <a:pt x="1643633" y="42824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4658" y="2647950"/>
            <a:ext cx="14027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5" dirty="0">
                <a:solidFill>
                  <a:srgbClr val="A5002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关键岗位要求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48519" y="1694941"/>
            <a:ext cx="382270" cy="80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20269" y="1694941"/>
            <a:ext cx="453897" cy="809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8391" y="1695255"/>
            <a:ext cx="382270" cy="808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63147" y="5981181"/>
            <a:ext cx="382270" cy="380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20397" y="1694931"/>
            <a:ext cx="382270" cy="809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8897" y="1694931"/>
            <a:ext cx="453898" cy="809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49025" y="1695279"/>
            <a:ext cx="382270" cy="3801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75339" y="4993766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1143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2845" y="463638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1143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47095" y="4350639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8877" y="0"/>
                </a:lnTo>
              </a:path>
            </a:pathLst>
          </a:custGeom>
          <a:ln w="1143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32973" y="4064889"/>
            <a:ext cx="1285875" cy="0"/>
          </a:xfrm>
          <a:custGeom>
            <a:avLst/>
            <a:gdLst/>
            <a:ahLst/>
            <a:cxnLst/>
            <a:rect l="l" t="t" r="r" b="b"/>
            <a:pathLst>
              <a:path w="1285875">
                <a:moveTo>
                  <a:pt x="0" y="0"/>
                </a:moveTo>
                <a:lnTo>
                  <a:pt x="1285493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32973" y="3707510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89717" y="3350514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7756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5595" y="306476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20019" y="6052892"/>
            <a:ext cx="382270" cy="3805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91647" y="5552748"/>
            <a:ext cx="382270" cy="3803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63147" y="5552748"/>
            <a:ext cx="382270" cy="3803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49025" y="2123948"/>
            <a:ext cx="382270" cy="3801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82317" y="5958078"/>
            <a:ext cx="155257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高潜力人才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38413" y="3563873"/>
            <a:ext cx="1266190" cy="857250"/>
          </a:xfrm>
          <a:custGeom>
            <a:avLst/>
            <a:gdLst/>
            <a:ahLst/>
            <a:cxnLst/>
            <a:rect l="l" t="t" r="r" b="b"/>
            <a:pathLst>
              <a:path w="1266189" h="857250">
                <a:moveTo>
                  <a:pt x="837438" y="643128"/>
                </a:moveTo>
                <a:lnTo>
                  <a:pt x="837438" y="214122"/>
                </a:lnTo>
                <a:lnTo>
                  <a:pt x="0" y="214122"/>
                </a:lnTo>
                <a:lnTo>
                  <a:pt x="0" y="643128"/>
                </a:lnTo>
                <a:lnTo>
                  <a:pt x="837438" y="643128"/>
                </a:lnTo>
                <a:close/>
              </a:path>
              <a:path w="1266189" h="857250">
                <a:moveTo>
                  <a:pt x="1265682" y="429006"/>
                </a:moveTo>
                <a:lnTo>
                  <a:pt x="837438" y="0"/>
                </a:lnTo>
                <a:lnTo>
                  <a:pt x="837438" y="857250"/>
                </a:lnTo>
                <a:lnTo>
                  <a:pt x="1265682" y="42900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97443" y="3777996"/>
            <a:ext cx="93980" cy="429259"/>
          </a:xfrm>
          <a:custGeom>
            <a:avLst/>
            <a:gdLst/>
            <a:ahLst/>
            <a:cxnLst/>
            <a:rect l="l" t="t" r="r" b="b"/>
            <a:pathLst>
              <a:path w="93980" h="429260">
                <a:moveTo>
                  <a:pt x="0" y="0"/>
                </a:moveTo>
                <a:lnTo>
                  <a:pt x="0" y="429005"/>
                </a:lnTo>
                <a:lnTo>
                  <a:pt x="93725" y="429005"/>
                </a:lnTo>
                <a:lnTo>
                  <a:pt x="93725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27339" y="3777996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9005"/>
                </a:lnTo>
              </a:path>
            </a:pathLst>
          </a:custGeom>
          <a:ln w="47243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82089" y="3861815"/>
            <a:ext cx="94297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5" dirty="0">
                <a:solidFill>
                  <a:srgbClr val="A5002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业绩要求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52407" y="4564379"/>
            <a:ext cx="1266190" cy="857250"/>
          </a:xfrm>
          <a:custGeom>
            <a:avLst/>
            <a:gdLst/>
            <a:ahLst/>
            <a:cxnLst/>
            <a:rect l="l" t="t" r="r" b="b"/>
            <a:pathLst>
              <a:path w="1266189" h="857250">
                <a:moveTo>
                  <a:pt x="837438" y="642366"/>
                </a:moveTo>
                <a:lnTo>
                  <a:pt x="837438" y="214122"/>
                </a:lnTo>
                <a:lnTo>
                  <a:pt x="0" y="214122"/>
                </a:lnTo>
                <a:lnTo>
                  <a:pt x="0" y="642366"/>
                </a:lnTo>
                <a:lnTo>
                  <a:pt x="837438" y="642366"/>
                </a:lnTo>
                <a:close/>
              </a:path>
              <a:path w="1266189" h="857250">
                <a:moveTo>
                  <a:pt x="1265682" y="428244"/>
                </a:moveTo>
                <a:lnTo>
                  <a:pt x="837438" y="0"/>
                </a:lnTo>
                <a:lnTo>
                  <a:pt x="837438" y="857250"/>
                </a:lnTo>
                <a:lnTo>
                  <a:pt x="1265682" y="42824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12199" y="4778502"/>
            <a:ext cx="93980" cy="428625"/>
          </a:xfrm>
          <a:custGeom>
            <a:avLst/>
            <a:gdLst/>
            <a:ahLst/>
            <a:cxnLst/>
            <a:rect l="l" t="t" r="r" b="b"/>
            <a:pathLst>
              <a:path w="93980" h="428625">
                <a:moveTo>
                  <a:pt x="0" y="0"/>
                </a:moveTo>
                <a:lnTo>
                  <a:pt x="0" y="428244"/>
                </a:lnTo>
                <a:lnTo>
                  <a:pt x="93725" y="428244"/>
                </a:lnTo>
                <a:lnTo>
                  <a:pt x="93725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41714" y="4778502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46481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696082" y="4862321"/>
            <a:ext cx="94297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5" dirty="0">
                <a:solidFill>
                  <a:srgbClr val="A5002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能力要求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47333" y="1487424"/>
            <a:ext cx="966469" cy="5010150"/>
          </a:xfrm>
          <a:custGeom>
            <a:avLst/>
            <a:gdLst/>
            <a:ahLst/>
            <a:cxnLst/>
            <a:rect l="l" t="t" r="r" b="b"/>
            <a:pathLst>
              <a:path w="966470" h="5010150">
                <a:moveTo>
                  <a:pt x="477012" y="2442210"/>
                </a:moveTo>
                <a:lnTo>
                  <a:pt x="473202" y="2439162"/>
                </a:lnTo>
                <a:lnTo>
                  <a:pt x="471678" y="2437638"/>
                </a:lnTo>
                <a:lnTo>
                  <a:pt x="470154" y="2434590"/>
                </a:lnTo>
                <a:lnTo>
                  <a:pt x="470154" y="2435352"/>
                </a:lnTo>
                <a:lnTo>
                  <a:pt x="469392" y="2433066"/>
                </a:lnTo>
                <a:lnTo>
                  <a:pt x="469392" y="78485"/>
                </a:lnTo>
                <a:lnTo>
                  <a:pt x="468630" y="76199"/>
                </a:lnTo>
                <a:lnTo>
                  <a:pt x="427339" y="44843"/>
                </a:lnTo>
                <a:lnTo>
                  <a:pt x="373380" y="29717"/>
                </a:lnTo>
                <a:lnTo>
                  <a:pt x="358902" y="27431"/>
                </a:lnTo>
                <a:lnTo>
                  <a:pt x="344424" y="24383"/>
                </a:lnTo>
                <a:lnTo>
                  <a:pt x="295528" y="17212"/>
                </a:lnTo>
                <a:lnTo>
                  <a:pt x="246072" y="11458"/>
                </a:lnTo>
                <a:lnTo>
                  <a:pt x="196286" y="7029"/>
                </a:lnTo>
                <a:lnTo>
                  <a:pt x="146399" y="3832"/>
                </a:lnTo>
                <a:lnTo>
                  <a:pt x="96642" y="1774"/>
                </a:lnTo>
                <a:lnTo>
                  <a:pt x="47244" y="761"/>
                </a:lnTo>
                <a:lnTo>
                  <a:pt x="23622" y="0"/>
                </a:lnTo>
                <a:lnTo>
                  <a:pt x="0" y="0"/>
                </a:lnTo>
                <a:lnTo>
                  <a:pt x="0" y="9906"/>
                </a:lnTo>
                <a:lnTo>
                  <a:pt x="23622" y="9905"/>
                </a:lnTo>
                <a:lnTo>
                  <a:pt x="74451" y="10780"/>
                </a:lnTo>
                <a:lnTo>
                  <a:pt x="125272" y="12460"/>
                </a:lnTo>
                <a:lnTo>
                  <a:pt x="176045" y="15144"/>
                </a:lnTo>
                <a:lnTo>
                  <a:pt x="226728" y="19035"/>
                </a:lnTo>
                <a:lnTo>
                  <a:pt x="277280" y="24334"/>
                </a:lnTo>
                <a:lnTo>
                  <a:pt x="327660" y="31241"/>
                </a:lnTo>
                <a:lnTo>
                  <a:pt x="342900" y="34289"/>
                </a:lnTo>
                <a:lnTo>
                  <a:pt x="342900" y="33527"/>
                </a:lnTo>
                <a:lnTo>
                  <a:pt x="357378" y="36575"/>
                </a:lnTo>
                <a:lnTo>
                  <a:pt x="371094" y="39623"/>
                </a:lnTo>
                <a:lnTo>
                  <a:pt x="384048" y="41909"/>
                </a:lnTo>
                <a:lnTo>
                  <a:pt x="396240" y="44957"/>
                </a:lnTo>
                <a:lnTo>
                  <a:pt x="396240" y="45161"/>
                </a:lnTo>
                <a:lnTo>
                  <a:pt x="406908" y="48005"/>
                </a:lnTo>
                <a:lnTo>
                  <a:pt x="451866" y="67817"/>
                </a:lnTo>
                <a:lnTo>
                  <a:pt x="455676" y="71627"/>
                </a:lnTo>
                <a:lnTo>
                  <a:pt x="455676" y="70865"/>
                </a:lnTo>
                <a:lnTo>
                  <a:pt x="457200" y="72389"/>
                </a:lnTo>
                <a:lnTo>
                  <a:pt x="457200" y="73151"/>
                </a:lnTo>
                <a:lnTo>
                  <a:pt x="457962" y="73913"/>
                </a:lnTo>
                <a:lnTo>
                  <a:pt x="459486" y="76961"/>
                </a:lnTo>
                <a:lnTo>
                  <a:pt x="459486" y="2431542"/>
                </a:lnTo>
                <a:lnTo>
                  <a:pt x="471741" y="2450672"/>
                </a:lnTo>
                <a:lnTo>
                  <a:pt x="476250" y="2452940"/>
                </a:lnTo>
                <a:lnTo>
                  <a:pt x="476250" y="2442210"/>
                </a:lnTo>
                <a:lnTo>
                  <a:pt x="477012" y="2442210"/>
                </a:lnTo>
                <a:close/>
              </a:path>
              <a:path w="966470" h="5010150">
                <a:moveTo>
                  <a:pt x="70866" y="5009420"/>
                </a:moveTo>
                <a:lnTo>
                  <a:pt x="70866" y="5000244"/>
                </a:lnTo>
                <a:lnTo>
                  <a:pt x="47244" y="5000244"/>
                </a:lnTo>
                <a:lnTo>
                  <a:pt x="23622" y="5001006"/>
                </a:lnTo>
                <a:lnTo>
                  <a:pt x="0" y="5001006"/>
                </a:lnTo>
                <a:lnTo>
                  <a:pt x="0" y="5010150"/>
                </a:lnTo>
                <a:lnTo>
                  <a:pt x="47244" y="5010150"/>
                </a:lnTo>
                <a:lnTo>
                  <a:pt x="70866" y="5009420"/>
                </a:lnTo>
                <a:close/>
              </a:path>
              <a:path w="966470" h="5010150">
                <a:moveTo>
                  <a:pt x="396240" y="4974907"/>
                </a:moveTo>
                <a:lnTo>
                  <a:pt x="396240" y="4965192"/>
                </a:lnTo>
                <a:lnTo>
                  <a:pt x="384048" y="4968240"/>
                </a:lnTo>
                <a:lnTo>
                  <a:pt x="336112" y="4977671"/>
                </a:lnTo>
                <a:lnTo>
                  <a:pt x="287821" y="4984882"/>
                </a:lnTo>
                <a:lnTo>
                  <a:pt x="239268" y="4990271"/>
                </a:lnTo>
                <a:lnTo>
                  <a:pt x="190545" y="4994235"/>
                </a:lnTo>
                <a:lnTo>
                  <a:pt x="141746" y="4997173"/>
                </a:lnTo>
                <a:lnTo>
                  <a:pt x="92964" y="4999482"/>
                </a:lnTo>
                <a:lnTo>
                  <a:pt x="70104" y="5000244"/>
                </a:lnTo>
                <a:lnTo>
                  <a:pt x="70866" y="5000244"/>
                </a:lnTo>
                <a:lnTo>
                  <a:pt x="70866" y="5009420"/>
                </a:lnTo>
                <a:lnTo>
                  <a:pt x="99398" y="5008540"/>
                </a:lnTo>
                <a:lnTo>
                  <a:pt x="151553" y="5006235"/>
                </a:lnTo>
                <a:lnTo>
                  <a:pt x="203644" y="5002906"/>
                </a:lnTo>
                <a:lnTo>
                  <a:pt x="255608" y="4998223"/>
                </a:lnTo>
                <a:lnTo>
                  <a:pt x="307382" y="4991857"/>
                </a:lnTo>
                <a:lnTo>
                  <a:pt x="358902" y="4983480"/>
                </a:lnTo>
                <a:lnTo>
                  <a:pt x="386334" y="4977384"/>
                </a:lnTo>
                <a:lnTo>
                  <a:pt x="396240" y="4974907"/>
                </a:lnTo>
                <a:close/>
              </a:path>
              <a:path w="966470" h="5010150">
                <a:moveTo>
                  <a:pt x="396240" y="45161"/>
                </a:moveTo>
                <a:lnTo>
                  <a:pt x="396240" y="44957"/>
                </a:lnTo>
                <a:lnTo>
                  <a:pt x="395478" y="44957"/>
                </a:lnTo>
                <a:lnTo>
                  <a:pt x="396240" y="45161"/>
                </a:lnTo>
                <a:close/>
              </a:path>
              <a:path w="966470" h="5010150">
                <a:moveTo>
                  <a:pt x="457200" y="4950496"/>
                </a:moveTo>
                <a:lnTo>
                  <a:pt x="457200" y="4937760"/>
                </a:lnTo>
                <a:lnTo>
                  <a:pt x="451866" y="4943094"/>
                </a:lnTo>
                <a:lnTo>
                  <a:pt x="451866" y="4942332"/>
                </a:lnTo>
                <a:lnTo>
                  <a:pt x="447294" y="4946142"/>
                </a:lnTo>
                <a:lnTo>
                  <a:pt x="441198" y="4949190"/>
                </a:lnTo>
                <a:lnTo>
                  <a:pt x="434340" y="4953000"/>
                </a:lnTo>
                <a:lnTo>
                  <a:pt x="434340" y="4952238"/>
                </a:lnTo>
                <a:lnTo>
                  <a:pt x="425958" y="4956048"/>
                </a:lnTo>
                <a:lnTo>
                  <a:pt x="416814" y="4959096"/>
                </a:lnTo>
                <a:lnTo>
                  <a:pt x="406908" y="4962144"/>
                </a:lnTo>
                <a:lnTo>
                  <a:pt x="395478" y="4965192"/>
                </a:lnTo>
                <a:lnTo>
                  <a:pt x="396240" y="4965192"/>
                </a:lnTo>
                <a:lnTo>
                  <a:pt x="396240" y="4974907"/>
                </a:lnTo>
                <a:lnTo>
                  <a:pt x="398526" y="4974336"/>
                </a:lnTo>
                <a:lnTo>
                  <a:pt x="412156" y="4970606"/>
                </a:lnTo>
                <a:lnTo>
                  <a:pt x="426334" y="4965934"/>
                </a:lnTo>
                <a:lnTo>
                  <a:pt x="440132" y="4960319"/>
                </a:lnTo>
                <a:lnTo>
                  <a:pt x="452628" y="4953762"/>
                </a:lnTo>
                <a:lnTo>
                  <a:pt x="457200" y="4950496"/>
                </a:lnTo>
                <a:close/>
              </a:path>
              <a:path w="966470" h="5010150">
                <a:moveTo>
                  <a:pt x="457200" y="73151"/>
                </a:moveTo>
                <a:lnTo>
                  <a:pt x="457200" y="72389"/>
                </a:lnTo>
                <a:lnTo>
                  <a:pt x="456438" y="72389"/>
                </a:lnTo>
                <a:lnTo>
                  <a:pt x="457200" y="73151"/>
                </a:lnTo>
                <a:close/>
              </a:path>
              <a:path w="966470" h="5010150">
                <a:moveTo>
                  <a:pt x="904494" y="2510028"/>
                </a:moveTo>
                <a:lnTo>
                  <a:pt x="880872" y="2509266"/>
                </a:lnTo>
                <a:lnTo>
                  <a:pt x="832200" y="2508285"/>
                </a:lnTo>
                <a:lnTo>
                  <a:pt x="782432" y="2506288"/>
                </a:lnTo>
                <a:lnTo>
                  <a:pt x="729762" y="2507768"/>
                </a:lnTo>
                <a:lnTo>
                  <a:pt x="666611" y="2513542"/>
                </a:lnTo>
                <a:lnTo>
                  <a:pt x="604691" y="2521443"/>
                </a:lnTo>
                <a:lnTo>
                  <a:pt x="548510" y="2531723"/>
                </a:lnTo>
                <a:lnTo>
                  <a:pt x="502576" y="2544636"/>
                </a:lnTo>
                <a:lnTo>
                  <a:pt x="459486" y="2579370"/>
                </a:lnTo>
                <a:lnTo>
                  <a:pt x="459486" y="4933950"/>
                </a:lnTo>
                <a:lnTo>
                  <a:pt x="458724" y="4935474"/>
                </a:lnTo>
                <a:lnTo>
                  <a:pt x="458724" y="4934712"/>
                </a:lnTo>
                <a:lnTo>
                  <a:pt x="457962" y="4936998"/>
                </a:lnTo>
                <a:lnTo>
                  <a:pt x="457962" y="4936236"/>
                </a:lnTo>
                <a:lnTo>
                  <a:pt x="456438" y="4938522"/>
                </a:lnTo>
                <a:lnTo>
                  <a:pt x="457200" y="4937760"/>
                </a:lnTo>
                <a:lnTo>
                  <a:pt x="457200" y="4950496"/>
                </a:lnTo>
                <a:lnTo>
                  <a:pt x="457962" y="4949952"/>
                </a:lnTo>
                <a:lnTo>
                  <a:pt x="462534" y="4946142"/>
                </a:lnTo>
                <a:lnTo>
                  <a:pt x="464058" y="4943856"/>
                </a:lnTo>
                <a:lnTo>
                  <a:pt x="466344" y="4941570"/>
                </a:lnTo>
                <a:lnTo>
                  <a:pt x="467106" y="4939284"/>
                </a:lnTo>
                <a:lnTo>
                  <a:pt x="468630" y="4936998"/>
                </a:lnTo>
                <a:lnTo>
                  <a:pt x="468630" y="4933950"/>
                </a:lnTo>
                <a:lnTo>
                  <a:pt x="469392" y="4931664"/>
                </a:lnTo>
                <a:lnTo>
                  <a:pt x="469392" y="2577084"/>
                </a:lnTo>
                <a:lnTo>
                  <a:pt x="470154" y="2575560"/>
                </a:lnTo>
                <a:lnTo>
                  <a:pt x="470154" y="2576322"/>
                </a:lnTo>
                <a:lnTo>
                  <a:pt x="470916" y="2574036"/>
                </a:lnTo>
                <a:lnTo>
                  <a:pt x="470916" y="2574798"/>
                </a:lnTo>
                <a:lnTo>
                  <a:pt x="471678" y="2572512"/>
                </a:lnTo>
                <a:lnTo>
                  <a:pt x="471678" y="2573274"/>
                </a:lnTo>
                <a:lnTo>
                  <a:pt x="473202" y="2570988"/>
                </a:lnTo>
                <a:lnTo>
                  <a:pt x="473202" y="2571750"/>
                </a:lnTo>
                <a:lnTo>
                  <a:pt x="476250" y="2568702"/>
                </a:lnTo>
                <a:lnTo>
                  <a:pt x="476250" y="2567940"/>
                </a:lnTo>
                <a:lnTo>
                  <a:pt x="481584" y="2564892"/>
                </a:lnTo>
                <a:lnTo>
                  <a:pt x="487680" y="2561082"/>
                </a:lnTo>
                <a:lnTo>
                  <a:pt x="487680" y="2561463"/>
                </a:lnTo>
                <a:lnTo>
                  <a:pt x="494538" y="2558034"/>
                </a:lnTo>
                <a:lnTo>
                  <a:pt x="502158" y="2555263"/>
                </a:lnTo>
                <a:lnTo>
                  <a:pt x="502158" y="2554986"/>
                </a:lnTo>
                <a:lnTo>
                  <a:pt x="511302" y="2552172"/>
                </a:lnTo>
                <a:lnTo>
                  <a:pt x="511302" y="2551938"/>
                </a:lnTo>
                <a:lnTo>
                  <a:pt x="521970" y="2548890"/>
                </a:lnTo>
                <a:lnTo>
                  <a:pt x="566827" y="2538177"/>
                </a:lnTo>
                <a:lnTo>
                  <a:pt x="613846" y="2529732"/>
                </a:lnTo>
                <a:lnTo>
                  <a:pt x="662369" y="2523256"/>
                </a:lnTo>
                <a:lnTo>
                  <a:pt x="711908" y="2518441"/>
                </a:lnTo>
                <a:lnTo>
                  <a:pt x="761290" y="2515025"/>
                </a:lnTo>
                <a:lnTo>
                  <a:pt x="810373" y="2512676"/>
                </a:lnTo>
                <a:lnTo>
                  <a:pt x="858327" y="2511109"/>
                </a:lnTo>
                <a:lnTo>
                  <a:pt x="904494" y="2510028"/>
                </a:lnTo>
                <a:close/>
              </a:path>
              <a:path w="966470" h="5010150">
                <a:moveTo>
                  <a:pt x="459486" y="78485"/>
                </a:moveTo>
                <a:lnTo>
                  <a:pt x="459486" y="76961"/>
                </a:lnTo>
                <a:lnTo>
                  <a:pt x="458723" y="76199"/>
                </a:lnTo>
                <a:lnTo>
                  <a:pt x="459486" y="78485"/>
                </a:lnTo>
                <a:close/>
              </a:path>
              <a:path w="966470" h="5010150">
                <a:moveTo>
                  <a:pt x="487680" y="2449068"/>
                </a:moveTo>
                <a:lnTo>
                  <a:pt x="481584" y="2445258"/>
                </a:lnTo>
                <a:lnTo>
                  <a:pt x="481584" y="2446020"/>
                </a:lnTo>
                <a:lnTo>
                  <a:pt x="476250" y="2442210"/>
                </a:lnTo>
                <a:lnTo>
                  <a:pt x="476250" y="2452940"/>
                </a:lnTo>
                <a:lnTo>
                  <a:pt x="486918" y="2458308"/>
                </a:lnTo>
                <a:lnTo>
                  <a:pt x="486918" y="2449068"/>
                </a:lnTo>
                <a:lnTo>
                  <a:pt x="487680" y="2449068"/>
                </a:lnTo>
                <a:close/>
              </a:path>
              <a:path w="966470" h="5010150">
                <a:moveTo>
                  <a:pt x="477012" y="2567940"/>
                </a:moveTo>
                <a:lnTo>
                  <a:pt x="476250" y="2567940"/>
                </a:lnTo>
                <a:lnTo>
                  <a:pt x="476250" y="2568702"/>
                </a:lnTo>
                <a:lnTo>
                  <a:pt x="477012" y="2567940"/>
                </a:lnTo>
                <a:close/>
              </a:path>
              <a:path w="966470" h="5010150">
                <a:moveTo>
                  <a:pt x="502920" y="2465811"/>
                </a:moveTo>
                <a:lnTo>
                  <a:pt x="502920" y="2455926"/>
                </a:lnTo>
                <a:lnTo>
                  <a:pt x="494538" y="2452116"/>
                </a:lnTo>
                <a:lnTo>
                  <a:pt x="486918" y="2449068"/>
                </a:lnTo>
                <a:lnTo>
                  <a:pt x="486918" y="2458308"/>
                </a:lnTo>
                <a:lnTo>
                  <a:pt x="500157" y="2464969"/>
                </a:lnTo>
                <a:lnTo>
                  <a:pt x="502920" y="2465811"/>
                </a:lnTo>
                <a:close/>
              </a:path>
              <a:path w="966470" h="5010150">
                <a:moveTo>
                  <a:pt x="487680" y="2561463"/>
                </a:moveTo>
                <a:lnTo>
                  <a:pt x="487680" y="2561082"/>
                </a:lnTo>
                <a:lnTo>
                  <a:pt x="486918" y="2561844"/>
                </a:lnTo>
                <a:lnTo>
                  <a:pt x="487680" y="2561463"/>
                </a:lnTo>
                <a:close/>
              </a:path>
              <a:path w="966470" h="5010150">
                <a:moveTo>
                  <a:pt x="512064" y="2458974"/>
                </a:moveTo>
                <a:lnTo>
                  <a:pt x="502158" y="2455164"/>
                </a:lnTo>
                <a:lnTo>
                  <a:pt x="502920" y="2455926"/>
                </a:lnTo>
                <a:lnTo>
                  <a:pt x="502920" y="2465811"/>
                </a:lnTo>
                <a:lnTo>
                  <a:pt x="511302" y="2468365"/>
                </a:lnTo>
                <a:lnTo>
                  <a:pt x="511302" y="2458974"/>
                </a:lnTo>
                <a:lnTo>
                  <a:pt x="512064" y="2458974"/>
                </a:lnTo>
                <a:close/>
              </a:path>
              <a:path w="966470" h="5010150">
                <a:moveTo>
                  <a:pt x="502920" y="2554986"/>
                </a:moveTo>
                <a:lnTo>
                  <a:pt x="502158" y="2554986"/>
                </a:lnTo>
                <a:lnTo>
                  <a:pt x="502158" y="2555263"/>
                </a:lnTo>
                <a:lnTo>
                  <a:pt x="502920" y="2554986"/>
                </a:lnTo>
                <a:close/>
              </a:path>
              <a:path w="966470" h="5010150">
                <a:moveTo>
                  <a:pt x="921972" y="2500337"/>
                </a:moveTo>
                <a:lnTo>
                  <a:pt x="857790" y="2499241"/>
                </a:lnTo>
                <a:lnTo>
                  <a:pt x="809802" y="2497783"/>
                </a:lnTo>
                <a:lnTo>
                  <a:pt x="761014" y="2495483"/>
                </a:lnTo>
                <a:lnTo>
                  <a:pt x="711736" y="2492056"/>
                </a:lnTo>
                <a:lnTo>
                  <a:pt x="662967" y="2487288"/>
                </a:lnTo>
                <a:lnTo>
                  <a:pt x="614675" y="2480862"/>
                </a:lnTo>
                <a:lnTo>
                  <a:pt x="567515" y="2472528"/>
                </a:lnTo>
                <a:lnTo>
                  <a:pt x="521970" y="2462022"/>
                </a:lnTo>
                <a:lnTo>
                  <a:pt x="511302" y="2458974"/>
                </a:lnTo>
                <a:lnTo>
                  <a:pt x="511302" y="2468365"/>
                </a:lnTo>
                <a:lnTo>
                  <a:pt x="532241" y="2474745"/>
                </a:lnTo>
                <a:lnTo>
                  <a:pt x="555498" y="2480310"/>
                </a:lnTo>
                <a:lnTo>
                  <a:pt x="569214" y="2482596"/>
                </a:lnTo>
                <a:lnTo>
                  <a:pt x="584454" y="2485644"/>
                </a:lnTo>
                <a:lnTo>
                  <a:pt x="632580" y="2492953"/>
                </a:lnTo>
                <a:lnTo>
                  <a:pt x="682021" y="2498747"/>
                </a:lnTo>
                <a:lnTo>
                  <a:pt x="732172" y="2503150"/>
                </a:lnTo>
                <a:lnTo>
                  <a:pt x="767141" y="2505333"/>
                </a:lnTo>
                <a:lnTo>
                  <a:pt x="789634" y="2503868"/>
                </a:lnTo>
                <a:lnTo>
                  <a:pt x="841719" y="2501589"/>
                </a:lnTo>
                <a:lnTo>
                  <a:pt x="881509" y="2500679"/>
                </a:lnTo>
                <a:lnTo>
                  <a:pt x="904494" y="2500884"/>
                </a:lnTo>
                <a:lnTo>
                  <a:pt x="921972" y="2500337"/>
                </a:lnTo>
                <a:close/>
              </a:path>
              <a:path w="966470" h="5010150">
                <a:moveTo>
                  <a:pt x="512064" y="2551938"/>
                </a:moveTo>
                <a:lnTo>
                  <a:pt x="511302" y="2551938"/>
                </a:lnTo>
                <a:lnTo>
                  <a:pt x="511302" y="2552172"/>
                </a:lnTo>
                <a:lnTo>
                  <a:pt x="512064" y="2551938"/>
                </a:lnTo>
                <a:close/>
              </a:path>
              <a:path w="966470" h="5010150">
                <a:moveTo>
                  <a:pt x="966216" y="2510028"/>
                </a:moveTo>
                <a:lnTo>
                  <a:pt x="966216" y="2500884"/>
                </a:lnTo>
                <a:lnTo>
                  <a:pt x="921972" y="2500337"/>
                </a:lnTo>
                <a:lnTo>
                  <a:pt x="904494" y="2500884"/>
                </a:lnTo>
                <a:lnTo>
                  <a:pt x="881509" y="2500679"/>
                </a:lnTo>
                <a:lnTo>
                  <a:pt x="841719" y="2501589"/>
                </a:lnTo>
                <a:lnTo>
                  <a:pt x="789634" y="2503868"/>
                </a:lnTo>
                <a:lnTo>
                  <a:pt x="767141" y="2505333"/>
                </a:lnTo>
                <a:lnTo>
                  <a:pt x="782432" y="2506288"/>
                </a:lnTo>
                <a:lnTo>
                  <a:pt x="832200" y="2508285"/>
                </a:lnTo>
                <a:lnTo>
                  <a:pt x="881509" y="2509286"/>
                </a:lnTo>
                <a:lnTo>
                  <a:pt x="904494" y="2510028"/>
                </a:lnTo>
                <a:lnTo>
                  <a:pt x="966216" y="2510028"/>
                </a:lnTo>
                <a:close/>
              </a:path>
              <a:path w="966470" h="5010150">
                <a:moveTo>
                  <a:pt x="928878" y="2500423"/>
                </a:moveTo>
                <a:lnTo>
                  <a:pt x="928878" y="2500122"/>
                </a:lnTo>
                <a:lnTo>
                  <a:pt x="921972" y="2500337"/>
                </a:lnTo>
                <a:lnTo>
                  <a:pt x="928878" y="250042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068439" y="1628485"/>
            <a:ext cx="2263775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000"/>
              </a:lnSpc>
            </a:pP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子项目一：</a:t>
            </a: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人才盘点 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所有经理级以上人员，以  及关键核心技术骨干。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40067" y="3339967"/>
            <a:ext cx="2465070" cy="299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000"/>
              </a:lnSpc>
            </a:pPr>
            <a:r>
              <a:rPr sz="1800" b="1" spc="-5" dirty="0">
                <a:latin typeface="Microsoft JhengHei" panose="020B0604030504040204" charset="-120"/>
                <a:cs typeface="Microsoft JhengHei" panose="020B0604030504040204" charset="-120"/>
              </a:rPr>
              <a:t>子项目二：</a:t>
            </a: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关键人才培养 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与发展 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依据人才盘点选出核心人  才（大约占上述干部总数  </a:t>
            </a:r>
            <a:r>
              <a:rPr sz="1600" spc="65" dirty="0">
                <a:latin typeface="宋体" panose="02010600030101010101" pitchFamily="2" charset="-122"/>
                <a:cs typeface="宋体" panose="02010600030101010101" pitchFamily="2" charset="-122"/>
              </a:rPr>
              <a:t>的15%-20%左右），设计 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针对性的培养计划并实施。 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对基层和新任管理者实施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《核心管理四任务培训》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0570" y="937005"/>
            <a:ext cx="49180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四、人才盘点的结果及运用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197" y="1727961"/>
            <a:ext cx="8102600" cy="420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关键岗位人才发展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58445" marR="1094105">
              <a:lnSpc>
                <a:spcPct val="150000"/>
              </a:lnSpc>
              <a:spcBef>
                <a:spcPts val="1785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主要策略：  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1、整合公司的发展资源（发展机会），并与素质模型对应。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844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2、把“钢用在刀刃上”，重点落实对高潜力人才的培养。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8445">
              <a:lnSpc>
                <a:spcPct val="100000"/>
              </a:lnSpc>
              <a:spcBef>
                <a:spcPts val="1200"/>
              </a:spcBef>
            </a:pPr>
            <a:r>
              <a:rPr sz="2000" spc="15" dirty="0">
                <a:latin typeface="宋体" panose="02010600030101010101" pitchFamily="2" charset="-122"/>
                <a:cs typeface="宋体" panose="02010600030101010101" pitchFamily="2" charset="-122"/>
              </a:rPr>
              <a:t>3、人才培养执行“271”策略，不单纯依靠培训。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58445" marR="5080">
              <a:lnSpc>
                <a:spcPct val="150000"/>
              </a:lnSpc>
              <a:spcBef>
                <a:spcPts val="130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成果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：  </a:t>
            </a:r>
            <a:r>
              <a:rPr sz="2000" spc="15" dirty="0">
                <a:latin typeface="宋体" panose="02010600030101010101" pitchFamily="2" charset="-122"/>
                <a:cs typeface="宋体" panose="02010600030101010101" pitchFamily="2" charset="-122"/>
              </a:rPr>
              <a:t>1、对所有参加本次评价的人员进行反馈，由上级负责反馈，HR支持。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8445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latin typeface="宋体" panose="02010600030101010101" pitchFamily="2" charset="-122"/>
                <a:cs typeface="宋体" panose="02010600030101010101" pitchFamily="2" charset="-122"/>
              </a:rPr>
              <a:t>2、80%的关键人才发展计划得到落实。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对参与本次人才盘点的人员进行一对一反馈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53451" y="1912365"/>
            <a:ext cx="7924800" cy="511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latin typeface="Microsoft JhengHei" panose="020B0604030504040204" charset="-120"/>
                <a:cs typeface="Microsoft JhengHei" panose="020B0604030504040204" charset="-120"/>
              </a:rPr>
              <a:t>1、HR提供《管理者反馈指南》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2、反馈对象：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indent="253365">
              <a:lnSpc>
                <a:spcPct val="150000"/>
              </a:lnSpc>
            </a:pPr>
            <a:r>
              <a:rPr sz="2000" spc="30" dirty="0">
                <a:latin typeface="宋体" panose="02010600030101010101" pitchFamily="2" charset="-122"/>
                <a:cs typeface="宋体" panose="02010600030101010101" pitchFamily="2" charset="-122"/>
              </a:rPr>
              <a:t>2.1、10%--15%的优秀员工，由HR和经理共同参与，以征求其发展需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求未目的。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302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2.2、所有的经理：由其上级负责反馈。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302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2.3、所有的总监，由其上级负责反馈。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3、反馈原则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6065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3.1、以鼓励和发展为导向。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6065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3.2、反馈具体的行为和发展建议。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6065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3.3、听取其发展需求。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6065">
              <a:lnSpc>
                <a:spcPts val="2225"/>
              </a:lnSpc>
              <a:spcBef>
                <a:spcPts val="1200"/>
              </a:spcBef>
            </a:pPr>
            <a:r>
              <a:rPr sz="2000" spc="-15" dirty="0">
                <a:latin typeface="宋体" panose="02010600030101010101" pitchFamily="2" charset="-122"/>
                <a:cs typeface="宋体" panose="02010600030101010101" pitchFamily="2" charset="-122"/>
              </a:rPr>
              <a:t>3.4、（如果是高潜力人才）与确认个人发展行动计划。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1596390" algn="r">
              <a:lnSpc>
                <a:spcPts val="198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777996"/>
            <a:ext cx="4788535" cy="2143760"/>
          </a:xfrm>
          <a:custGeom>
            <a:avLst/>
            <a:gdLst/>
            <a:ahLst/>
            <a:cxnLst/>
            <a:rect l="l" t="t" r="r" b="b"/>
            <a:pathLst>
              <a:path w="4788535" h="2143760">
                <a:moveTo>
                  <a:pt x="4788408" y="1786128"/>
                </a:moveTo>
                <a:lnTo>
                  <a:pt x="4788408" y="357378"/>
                </a:lnTo>
                <a:lnTo>
                  <a:pt x="4785145" y="308887"/>
                </a:lnTo>
                <a:lnTo>
                  <a:pt x="4775640" y="262378"/>
                </a:lnTo>
                <a:lnTo>
                  <a:pt x="4760321" y="218277"/>
                </a:lnTo>
                <a:lnTo>
                  <a:pt x="4739611" y="177009"/>
                </a:lnTo>
                <a:lnTo>
                  <a:pt x="4713938" y="139001"/>
                </a:lnTo>
                <a:lnTo>
                  <a:pt x="4683728" y="104679"/>
                </a:lnTo>
                <a:lnTo>
                  <a:pt x="4649406" y="74469"/>
                </a:lnTo>
                <a:lnTo>
                  <a:pt x="4611398" y="48796"/>
                </a:lnTo>
                <a:lnTo>
                  <a:pt x="4570130" y="28086"/>
                </a:lnTo>
                <a:lnTo>
                  <a:pt x="4526029" y="12767"/>
                </a:lnTo>
                <a:lnTo>
                  <a:pt x="4479520" y="3262"/>
                </a:lnTo>
                <a:lnTo>
                  <a:pt x="4431030" y="0"/>
                </a:lnTo>
                <a:lnTo>
                  <a:pt x="357378" y="0"/>
                </a:ln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8"/>
                </a:lnTo>
                <a:lnTo>
                  <a:pt x="0" y="1786128"/>
                </a:lnTo>
                <a:lnTo>
                  <a:pt x="3262" y="1834618"/>
                </a:lnTo>
                <a:lnTo>
                  <a:pt x="12767" y="1881127"/>
                </a:lnTo>
                <a:lnTo>
                  <a:pt x="28086" y="1925228"/>
                </a:lnTo>
                <a:lnTo>
                  <a:pt x="48796" y="1966496"/>
                </a:lnTo>
                <a:lnTo>
                  <a:pt x="74469" y="2004504"/>
                </a:lnTo>
                <a:lnTo>
                  <a:pt x="104679" y="2038826"/>
                </a:lnTo>
                <a:lnTo>
                  <a:pt x="139001" y="2069036"/>
                </a:lnTo>
                <a:lnTo>
                  <a:pt x="177009" y="2094709"/>
                </a:lnTo>
                <a:lnTo>
                  <a:pt x="218277" y="2115419"/>
                </a:lnTo>
                <a:lnTo>
                  <a:pt x="262378" y="2130738"/>
                </a:lnTo>
                <a:lnTo>
                  <a:pt x="308887" y="2140243"/>
                </a:lnTo>
                <a:lnTo>
                  <a:pt x="357378" y="2143506"/>
                </a:lnTo>
                <a:lnTo>
                  <a:pt x="4431030" y="2143506"/>
                </a:lnTo>
                <a:lnTo>
                  <a:pt x="4479520" y="2140243"/>
                </a:lnTo>
                <a:lnTo>
                  <a:pt x="4526029" y="2130738"/>
                </a:lnTo>
                <a:lnTo>
                  <a:pt x="4570130" y="2115419"/>
                </a:lnTo>
                <a:lnTo>
                  <a:pt x="4611398" y="2094709"/>
                </a:lnTo>
                <a:lnTo>
                  <a:pt x="4649406" y="2069036"/>
                </a:lnTo>
                <a:lnTo>
                  <a:pt x="4683728" y="2038826"/>
                </a:lnTo>
                <a:lnTo>
                  <a:pt x="4713938" y="2004504"/>
                </a:lnTo>
                <a:lnTo>
                  <a:pt x="4739611" y="1966496"/>
                </a:lnTo>
                <a:lnTo>
                  <a:pt x="4760321" y="1925228"/>
                </a:lnTo>
                <a:lnTo>
                  <a:pt x="4775640" y="1881127"/>
                </a:lnTo>
                <a:lnTo>
                  <a:pt x="4785145" y="1834618"/>
                </a:lnTo>
                <a:lnTo>
                  <a:pt x="4788408" y="1786128"/>
                </a:lnTo>
                <a:close/>
              </a:path>
            </a:pathLst>
          </a:custGeom>
          <a:solidFill>
            <a:srgbClr val="C5D8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7967" y="3871467"/>
            <a:ext cx="2567940" cy="184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学习和发展主要通过：  </a:t>
            </a:r>
            <a:r>
              <a:rPr sz="2000" b="1" spc="-50" dirty="0">
                <a:latin typeface="Microsoft JhengHei" panose="020B0604030504040204" charset="-120"/>
                <a:cs typeface="Microsoft JhengHei" panose="020B0604030504040204" charset="-120"/>
              </a:rPr>
              <a:t>关键经历：70%  人际关系：20%  培训教育：10%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关于个人发展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3451" y="1912365"/>
            <a:ext cx="697547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•</a:t>
            </a:r>
            <a:r>
              <a:rPr sz="2000" b="1" spc="-25" dirty="0">
                <a:latin typeface="Microsoft JhengHei" panose="020B0604030504040204" charset="-120"/>
                <a:cs typeface="Microsoft JhengHei" panose="020B0604030504040204" charset="-120"/>
              </a:rPr>
              <a:t>发展是一个持续的过程---不是单独发生在某个时刻的事件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当个人在拉伸或超出自己的“舒适”区域时，发展才会发生。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5439" y="2928366"/>
            <a:ext cx="4021835" cy="34945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723" y="6358128"/>
            <a:ext cx="892937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R="2237105" algn="r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723" y="1490472"/>
            <a:ext cx="2143125" cy="851535"/>
          </a:xfrm>
          <a:custGeom>
            <a:avLst/>
            <a:gdLst/>
            <a:ahLst/>
            <a:cxnLst/>
            <a:rect l="l" t="t" r="r" b="b"/>
            <a:pathLst>
              <a:path w="2143125" h="851535">
                <a:moveTo>
                  <a:pt x="0" y="0"/>
                </a:moveTo>
                <a:lnTo>
                  <a:pt x="0" y="851153"/>
                </a:lnTo>
                <a:lnTo>
                  <a:pt x="2142744" y="851153"/>
                </a:lnTo>
                <a:lnTo>
                  <a:pt x="2142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538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2467" y="1490472"/>
            <a:ext cx="6786880" cy="851535"/>
          </a:xfrm>
          <a:custGeom>
            <a:avLst/>
            <a:gdLst/>
            <a:ahLst/>
            <a:cxnLst/>
            <a:rect l="l" t="t" r="r" b="b"/>
            <a:pathLst>
              <a:path w="6786880" h="851535">
                <a:moveTo>
                  <a:pt x="0" y="0"/>
                </a:moveTo>
                <a:lnTo>
                  <a:pt x="0" y="851154"/>
                </a:lnTo>
                <a:lnTo>
                  <a:pt x="6786371" y="851153"/>
                </a:lnTo>
                <a:lnTo>
                  <a:pt x="6786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8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9723" y="2341626"/>
            <a:ext cx="2143125" cy="1702435"/>
          </a:xfrm>
          <a:custGeom>
            <a:avLst/>
            <a:gdLst/>
            <a:ahLst/>
            <a:cxnLst/>
            <a:rect l="l" t="t" r="r" b="b"/>
            <a:pathLst>
              <a:path w="2143125" h="1702435">
                <a:moveTo>
                  <a:pt x="0" y="0"/>
                </a:moveTo>
                <a:lnTo>
                  <a:pt x="0" y="1702307"/>
                </a:lnTo>
                <a:lnTo>
                  <a:pt x="2142744" y="1702307"/>
                </a:lnTo>
                <a:lnTo>
                  <a:pt x="2142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538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2467" y="2341626"/>
            <a:ext cx="6786880" cy="1702435"/>
          </a:xfrm>
          <a:custGeom>
            <a:avLst/>
            <a:gdLst/>
            <a:ahLst/>
            <a:cxnLst/>
            <a:rect l="l" t="t" r="r" b="b"/>
            <a:pathLst>
              <a:path w="6786880" h="1702435">
                <a:moveTo>
                  <a:pt x="0" y="0"/>
                </a:moveTo>
                <a:lnTo>
                  <a:pt x="0" y="1702308"/>
                </a:lnTo>
                <a:lnTo>
                  <a:pt x="6786371" y="1702307"/>
                </a:lnTo>
                <a:lnTo>
                  <a:pt x="6786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8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9723" y="4043934"/>
            <a:ext cx="6697345" cy="1463040"/>
          </a:xfrm>
          <a:custGeom>
            <a:avLst/>
            <a:gdLst/>
            <a:ahLst/>
            <a:cxnLst/>
            <a:rect l="l" t="t" r="r" b="b"/>
            <a:pathLst>
              <a:path w="6697345" h="1463039">
                <a:moveTo>
                  <a:pt x="0" y="0"/>
                </a:moveTo>
                <a:lnTo>
                  <a:pt x="0" y="1463040"/>
                </a:lnTo>
                <a:lnTo>
                  <a:pt x="6697218" y="1463039"/>
                </a:lnTo>
                <a:lnTo>
                  <a:pt x="6697218" y="0"/>
                </a:lnTo>
                <a:lnTo>
                  <a:pt x="0" y="0"/>
                </a:lnTo>
                <a:close/>
              </a:path>
            </a:pathLst>
          </a:custGeom>
          <a:solidFill>
            <a:srgbClr val="538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86941" y="4043934"/>
            <a:ext cx="2232025" cy="1463040"/>
          </a:xfrm>
          <a:custGeom>
            <a:avLst/>
            <a:gdLst/>
            <a:ahLst/>
            <a:cxnLst/>
            <a:rect l="l" t="t" r="r" b="b"/>
            <a:pathLst>
              <a:path w="2232025" h="1463039">
                <a:moveTo>
                  <a:pt x="0" y="0"/>
                </a:moveTo>
                <a:lnTo>
                  <a:pt x="0" y="1463039"/>
                </a:lnTo>
                <a:lnTo>
                  <a:pt x="2231898" y="1463039"/>
                </a:lnTo>
                <a:lnTo>
                  <a:pt x="2231898" y="0"/>
                </a:lnTo>
                <a:lnTo>
                  <a:pt x="0" y="0"/>
                </a:lnTo>
                <a:close/>
              </a:path>
            </a:pathLst>
          </a:custGeom>
          <a:solidFill>
            <a:srgbClr val="538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9723" y="5506973"/>
            <a:ext cx="6697345" cy="851535"/>
          </a:xfrm>
          <a:custGeom>
            <a:avLst/>
            <a:gdLst/>
            <a:ahLst/>
            <a:cxnLst/>
            <a:rect l="l" t="t" r="r" b="b"/>
            <a:pathLst>
              <a:path w="6697345" h="851535">
                <a:moveTo>
                  <a:pt x="0" y="0"/>
                </a:moveTo>
                <a:lnTo>
                  <a:pt x="0" y="851154"/>
                </a:lnTo>
                <a:lnTo>
                  <a:pt x="6697218" y="851153"/>
                </a:lnTo>
                <a:lnTo>
                  <a:pt x="66972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86941" y="5506973"/>
            <a:ext cx="2232025" cy="851535"/>
          </a:xfrm>
          <a:custGeom>
            <a:avLst/>
            <a:gdLst/>
            <a:ahLst/>
            <a:cxnLst/>
            <a:rect l="l" t="t" r="r" b="b"/>
            <a:pathLst>
              <a:path w="2232025" h="851535">
                <a:moveTo>
                  <a:pt x="0" y="0"/>
                </a:moveTo>
                <a:lnTo>
                  <a:pt x="0" y="851153"/>
                </a:lnTo>
                <a:lnTo>
                  <a:pt x="2231898" y="851153"/>
                </a:lnTo>
                <a:lnTo>
                  <a:pt x="22318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9723" y="6358128"/>
            <a:ext cx="8929370" cy="848994"/>
          </a:xfrm>
          <a:custGeom>
            <a:avLst/>
            <a:gdLst/>
            <a:ahLst/>
            <a:cxnLst/>
            <a:rect l="l" t="t" r="r" b="b"/>
            <a:pathLst>
              <a:path w="8929370" h="848995">
                <a:moveTo>
                  <a:pt x="0" y="0"/>
                </a:moveTo>
                <a:lnTo>
                  <a:pt x="0" y="848868"/>
                </a:lnTo>
                <a:lnTo>
                  <a:pt x="8929116" y="848868"/>
                </a:lnTo>
                <a:lnTo>
                  <a:pt x="8929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FD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2467" y="1484375"/>
            <a:ext cx="0" cy="5722620"/>
          </a:xfrm>
          <a:custGeom>
            <a:avLst/>
            <a:gdLst/>
            <a:ahLst/>
            <a:cxnLst/>
            <a:rect l="l" t="t" r="r" b="b"/>
            <a:pathLst>
              <a:path h="5722620">
                <a:moveTo>
                  <a:pt x="0" y="0"/>
                </a:moveTo>
                <a:lnTo>
                  <a:pt x="0" y="57226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53519" y="4037076"/>
            <a:ext cx="0" cy="3169920"/>
          </a:xfrm>
          <a:custGeom>
            <a:avLst/>
            <a:gdLst/>
            <a:ahLst/>
            <a:cxnLst/>
            <a:rect l="l" t="t" r="r" b="b"/>
            <a:pathLst>
              <a:path h="3169920">
                <a:moveTo>
                  <a:pt x="0" y="0"/>
                </a:moveTo>
                <a:lnTo>
                  <a:pt x="0" y="3169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6941" y="4037076"/>
            <a:ext cx="0" cy="3169920"/>
          </a:xfrm>
          <a:custGeom>
            <a:avLst/>
            <a:gdLst/>
            <a:ahLst/>
            <a:cxnLst/>
            <a:rect l="l" t="t" r="r" b="b"/>
            <a:pathLst>
              <a:path h="3169920">
                <a:moveTo>
                  <a:pt x="0" y="0"/>
                </a:moveTo>
                <a:lnTo>
                  <a:pt x="0" y="3169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82865" y="2341626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9325" y="2335276"/>
            <a:ext cx="6779895" cy="12700"/>
          </a:xfrm>
          <a:custGeom>
            <a:avLst/>
            <a:gdLst/>
            <a:ahLst/>
            <a:cxnLst/>
            <a:rect l="l" t="t" r="r" b="b"/>
            <a:pathLst>
              <a:path w="6779895" h="12700">
                <a:moveTo>
                  <a:pt x="0" y="12700"/>
                </a:moveTo>
                <a:lnTo>
                  <a:pt x="6779514" y="12700"/>
                </a:lnTo>
                <a:lnTo>
                  <a:pt x="677951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26371" y="3192779"/>
            <a:ext cx="6792595" cy="0"/>
          </a:xfrm>
          <a:custGeom>
            <a:avLst/>
            <a:gdLst/>
            <a:ahLst/>
            <a:cxnLst/>
            <a:rect l="l" t="t" r="r" b="b"/>
            <a:pathLst>
              <a:path w="6792595">
                <a:moveTo>
                  <a:pt x="0" y="0"/>
                </a:moveTo>
                <a:lnTo>
                  <a:pt x="679246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2865" y="4043934"/>
            <a:ext cx="8936355" cy="0"/>
          </a:xfrm>
          <a:custGeom>
            <a:avLst/>
            <a:gdLst/>
            <a:ahLst/>
            <a:cxnLst/>
            <a:rect l="l" t="t" r="r" b="b"/>
            <a:pathLst>
              <a:path w="8936355">
                <a:moveTo>
                  <a:pt x="0" y="0"/>
                </a:moveTo>
                <a:lnTo>
                  <a:pt x="893597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2865" y="5506973"/>
            <a:ext cx="8936355" cy="0"/>
          </a:xfrm>
          <a:custGeom>
            <a:avLst/>
            <a:gdLst/>
            <a:ahLst/>
            <a:cxnLst/>
            <a:rect l="l" t="t" r="r" b="b"/>
            <a:pathLst>
              <a:path w="8936355">
                <a:moveTo>
                  <a:pt x="0" y="0"/>
                </a:moveTo>
                <a:lnTo>
                  <a:pt x="893597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2865" y="6358128"/>
            <a:ext cx="8936355" cy="0"/>
          </a:xfrm>
          <a:custGeom>
            <a:avLst/>
            <a:gdLst/>
            <a:ahLst/>
            <a:cxnLst/>
            <a:rect l="l" t="t" r="r" b="b"/>
            <a:pathLst>
              <a:path w="8936355">
                <a:moveTo>
                  <a:pt x="0" y="0"/>
                </a:moveTo>
                <a:lnTo>
                  <a:pt x="893597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9723" y="1484375"/>
            <a:ext cx="0" cy="5722620"/>
          </a:xfrm>
          <a:custGeom>
            <a:avLst/>
            <a:gdLst/>
            <a:ahLst/>
            <a:cxnLst/>
            <a:rect l="l" t="t" r="r" b="b"/>
            <a:pathLst>
              <a:path h="5722620">
                <a:moveTo>
                  <a:pt x="0" y="0"/>
                </a:moveTo>
                <a:lnTo>
                  <a:pt x="0" y="57226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15664" y="1484375"/>
            <a:ext cx="0" cy="5722620"/>
          </a:xfrm>
          <a:custGeom>
            <a:avLst/>
            <a:gdLst/>
            <a:ahLst/>
            <a:cxnLst/>
            <a:rect l="l" t="t" r="r" b="b"/>
            <a:pathLst>
              <a:path h="5722620">
                <a:moveTo>
                  <a:pt x="0" y="0"/>
                </a:moveTo>
                <a:lnTo>
                  <a:pt x="0" y="572261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2865" y="1490472"/>
            <a:ext cx="8936355" cy="0"/>
          </a:xfrm>
          <a:custGeom>
            <a:avLst/>
            <a:gdLst/>
            <a:ahLst/>
            <a:cxnLst/>
            <a:rect l="l" t="t" r="r" b="b"/>
            <a:pathLst>
              <a:path w="8936355">
                <a:moveTo>
                  <a:pt x="0" y="0"/>
                </a:moveTo>
                <a:lnTo>
                  <a:pt x="893597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82865" y="7204964"/>
            <a:ext cx="8936355" cy="0"/>
          </a:xfrm>
          <a:custGeom>
            <a:avLst/>
            <a:gdLst/>
            <a:ahLst/>
            <a:cxnLst/>
            <a:rect l="l" t="t" r="r" b="b"/>
            <a:pathLst>
              <a:path w="8936355">
                <a:moveTo>
                  <a:pt x="0" y="0"/>
                </a:moveTo>
                <a:lnTo>
                  <a:pt x="8935974" y="0"/>
                </a:lnTo>
              </a:path>
            </a:pathLst>
          </a:custGeom>
          <a:ln w="406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62405" y="1529334"/>
            <a:ext cx="1901189" cy="199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5325" algn="ctr">
              <a:lnSpc>
                <a:spcPct val="100000"/>
              </a:lnSpc>
            </a:pPr>
            <a:r>
              <a:rPr sz="1800" b="1" spc="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职业目标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697230" algn="ctr">
              <a:lnSpc>
                <a:spcPct val="100000"/>
              </a:lnSpc>
            </a:pPr>
            <a:r>
              <a:rPr sz="1800" b="1" spc="-5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（3—4年）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b="1" spc="-7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800" b="1" spc="-75" dirty="0">
                <a:latin typeface="Microsoft JhengHei" panose="020B0604030504040204" charset="-120"/>
                <a:cs typeface="Microsoft JhengHei" panose="020B0604030504040204" charset="-120"/>
              </a:rPr>
              <a:t>2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6765" y="4082021"/>
            <a:ext cx="162877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本年度发展机会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0651" y="4082021"/>
            <a:ext cx="1724660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3095" marR="62547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经验  </a:t>
            </a:r>
            <a:r>
              <a:rPr sz="1800" b="1" spc="-13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70%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What？When？  </a:t>
            </a:r>
            <a:r>
              <a:rPr sz="1800" b="1" spc="-3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Who？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7507" y="4082021"/>
            <a:ext cx="1724660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 marR="395605" algn="ctr">
              <a:lnSpc>
                <a:spcPct val="100000"/>
              </a:lnSpc>
            </a:pPr>
            <a:r>
              <a:rPr sz="1800" b="1" spc="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社会支持  </a:t>
            </a:r>
            <a:r>
              <a:rPr sz="1800" b="1" spc="-13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20%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What？When？  </a:t>
            </a:r>
            <a:r>
              <a:rPr sz="1800" b="1" spc="-3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Who？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0929" y="4082021"/>
            <a:ext cx="1724660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60" marR="624840" algn="ctr">
              <a:lnSpc>
                <a:spcPct val="100000"/>
              </a:lnSpc>
            </a:pPr>
            <a:r>
              <a:rPr sz="1800" b="1" spc="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培训  </a:t>
            </a:r>
            <a:r>
              <a:rPr sz="1800" b="1" spc="-13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10%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What？When？  </a:t>
            </a:r>
            <a:r>
              <a:rPr sz="1800" b="1" spc="-3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Who？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7680" y="5545810"/>
            <a:ext cx="152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75" dirty="0">
                <a:latin typeface="Microsoft JhengHei" panose="020B0604030504040204" charset="-120"/>
                <a:cs typeface="Microsoft JhengHei" panose="020B0604030504040204" charset="-120"/>
              </a:rPr>
              <a:t>2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83373" y="985774"/>
          <a:ext cx="894842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372"/>
                <a:gridCol w="2974847"/>
                <a:gridCol w="2977883"/>
              </a:tblGrid>
              <a:tr h="370331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姓名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部门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岗位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284105" y="5622035"/>
            <a:ext cx="3695700" cy="1320165"/>
          </a:xfrm>
          <a:custGeom>
            <a:avLst/>
            <a:gdLst/>
            <a:ahLst/>
            <a:cxnLst/>
            <a:rect l="l" t="t" r="r" b="b"/>
            <a:pathLst>
              <a:path w="3695700" h="1320165">
                <a:moveTo>
                  <a:pt x="3695700" y="856488"/>
                </a:moveTo>
                <a:lnTo>
                  <a:pt x="3585210" y="0"/>
                </a:lnTo>
                <a:lnTo>
                  <a:pt x="0" y="463296"/>
                </a:lnTo>
                <a:lnTo>
                  <a:pt x="110490" y="1319784"/>
                </a:lnTo>
                <a:lnTo>
                  <a:pt x="3695700" y="856488"/>
                </a:lnTo>
                <a:close/>
              </a:path>
            </a:pathLst>
          </a:custGeom>
          <a:solidFill>
            <a:srgbClr val="E5B8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70377" y="5607558"/>
            <a:ext cx="3724275" cy="1348105"/>
          </a:xfrm>
          <a:custGeom>
            <a:avLst/>
            <a:gdLst/>
            <a:ahLst/>
            <a:cxnLst/>
            <a:rect l="l" t="t" r="r" b="b"/>
            <a:pathLst>
              <a:path w="3724275" h="1348104">
                <a:moveTo>
                  <a:pt x="3723894" y="881634"/>
                </a:moveTo>
                <a:lnTo>
                  <a:pt x="3609594" y="0"/>
                </a:lnTo>
                <a:lnTo>
                  <a:pt x="0" y="466344"/>
                </a:lnTo>
                <a:lnTo>
                  <a:pt x="15240" y="584684"/>
                </a:lnTo>
                <a:lnTo>
                  <a:pt x="15240" y="489966"/>
                </a:lnTo>
                <a:lnTo>
                  <a:pt x="26670" y="476250"/>
                </a:lnTo>
                <a:lnTo>
                  <a:pt x="28223" y="488290"/>
                </a:lnTo>
                <a:lnTo>
                  <a:pt x="3585972" y="29299"/>
                </a:lnTo>
                <a:lnTo>
                  <a:pt x="3585972" y="16002"/>
                </a:lnTo>
                <a:lnTo>
                  <a:pt x="3600450" y="27432"/>
                </a:lnTo>
                <a:lnTo>
                  <a:pt x="3600450" y="127462"/>
                </a:lnTo>
                <a:lnTo>
                  <a:pt x="3695550" y="859606"/>
                </a:lnTo>
                <a:lnTo>
                  <a:pt x="3707891" y="858012"/>
                </a:lnTo>
                <a:lnTo>
                  <a:pt x="3707891" y="883700"/>
                </a:lnTo>
                <a:lnTo>
                  <a:pt x="3723894" y="881634"/>
                </a:lnTo>
                <a:close/>
              </a:path>
              <a:path w="3724275" h="1348104">
                <a:moveTo>
                  <a:pt x="28223" y="488290"/>
                </a:moveTo>
                <a:lnTo>
                  <a:pt x="26670" y="476250"/>
                </a:lnTo>
                <a:lnTo>
                  <a:pt x="15240" y="489966"/>
                </a:lnTo>
                <a:lnTo>
                  <a:pt x="28223" y="488290"/>
                </a:lnTo>
                <a:close/>
              </a:path>
              <a:path w="3724275" h="1348104">
                <a:moveTo>
                  <a:pt x="135472" y="1319655"/>
                </a:moveTo>
                <a:lnTo>
                  <a:pt x="28223" y="488290"/>
                </a:lnTo>
                <a:lnTo>
                  <a:pt x="15240" y="489966"/>
                </a:lnTo>
                <a:lnTo>
                  <a:pt x="15240" y="584684"/>
                </a:lnTo>
                <a:lnTo>
                  <a:pt x="113538" y="1347978"/>
                </a:lnTo>
                <a:lnTo>
                  <a:pt x="122682" y="1346796"/>
                </a:lnTo>
                <a:lnTo>
                  <a:pt x="122682" y="1321308"/>
                </a:lnTo>
                <a:lnTo>
                  <a:pt x="135472" y="1319655"/>
                </a:lnTo>
                <a:close/>
              </a:path>
              <a:path w="3724275" h="1348104">
                <a:moveTo>
                  <a:pt x="137160" y="1332738"/>
                </a:moveTo>
                <a:lnTo>
                  <a:pt x="135472" y="1319655"/>
                </a:lnTo>
                <a:lnTo>
                  <a:pt x="122682" y="1321308"/>
                </a:lnTo>
                <a:lnTo>
                  <a:pt x="137160" y="1332738"/>
                </a:lnTo>
                <a:close/>
              </a:path>
              <a:path w="3724275" h="1348104">
                <a:moveTo>
                  <a:pt x="137160" y="1344926"/>
                </a:moveTo>
                <a:lnTo>
                  <a:pt x="137160" y="1332738"/>
                </a:lnTo>
                <a:lnTo>
                  <a:pt x="122682" y="1321308"/>
                </a:lnTo>
                <a:lnTo>
                  <a:pt x="122682" y="1346796"/>
                </a:lnTo>
                <a:lnTo>
                  <a:pt x="137160" y="1344926"/>
                </a:lnTo>
                <a:close/>
              </a:path>
              <a:path w="3724275" h="1348104">
                <a:moveTo>
                  <a:pt x="3707891" y="883700"/>
                </a:moveTo>
                <a:lnTo>
                  <a:pt x="3707891" y="858012"/>
                </a:lnTo>
                <a:lnTo>
                  <a:pt x="3697224" y="872490"/>
                </a:lnTo>
                <a:lnTo>
                  <a:pt x="3695550" y="859606"/>
                </a:lnTo>
                <a:lnTo>
                  <a:pt x="135472" y="1319655"/>
                </a:lnTo>
                <a:lnTo>
                  <a:pt x="137160" y="1332738"/>
                </a:lnTo>
                <a:lnTo>
                  <a:pt x="137160" y="1344926"/>
                </a:lnTo>
                <a:lnTo>
                  <a:pt x="3707891" y="883700"/>
                </a:lnTo>
                <a:close/>
              </a:path>
              <a:path w="3724275" h="1348104">
                <a:moveTo>
                  <a:pt x="3600450" y="27432"/>
                </a:moveTo>
                <a:lnTo>
                  <a:pt x="3585972" y="16002"/>
                </a:lnTo>
                <a:lnTo>
                  <a:pt x="3587670" y="29080"/>
                </a:lnTo>
                <a:lnTo>
                  <a:pt x="3600450" y="27432"/>
                </a:lnTo>
                <a:close/>
              </a:path>
              <a:path w="3724275" h="1348104">
                <a:moveTo>
                  <a:pt x="3587670" y="29080"/>
                </a:moveTo>
                <a:lnTo>
                  <a:pt x="3585972" y="16002"/>
                </a:lnTo>
                <a:lnTo>
                  <a:pt x="3585972" y="29299"/>
                </a:lnTo>
                <a:lnTo>
                  <a:pt x="3587670" y="29080"/>
                </a:lnTo>
                <a:close/>
              </a:path>
              <a:path w="3724275" h="1348104">
                <a:moveTo>
                  <a:pt x="3600450" y="127462"/>
                </a:moveTo>
                <a:lnTo>
                  <a:pt x="3600450" y="27432"/>
                </a:lnTo>
                <a:lnTo>
                  <a:pt x="3587670" y="29080"/>
                </a:lnTo>
                <a:lnTo>
                  <a:pt x="3600450" y="127462"/>
                </a:lnTo>
                <a:close/>
              </a:path>
              <a:path w="3724275" h="1348104">
                <a:moveTo>
                  <a:pt x="3707891" y="858012"/>
                </a:moveTo>
                <a:lnTo>
                  <a:pt x="3695550" y="859606"/>
                </a:lnTo>
                <a:lnTo>
                  <a:pt x="3697224" y="872490"/>
                </a:lnTo>
                <a:lnTo>
                  <a:pt x="3707891" y="858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9647" y="5859017"/>
            <a:ext cx="3371088" cy="8084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公司将如何发展人才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3845" y="1992629"/>
            <a:ext cx="8429625" cy="4714875"/>
          </a:xfrm>
          <a:custGeom>
            <a:avLst/>
            <a:gdLst/>
            <a:ahLst/>
            <a:cxnLst/>
            <a:rect l="l" t="t" r="r" b="b"/>
            <a:pathLst>
              <a:path w="8429625" h="4714875">
                <a:moveTo>
                  <a:pt x="8429244" y="3928872"/>
                </a:moveTo>
                <a:lnTo>
                  <a:pt x="8429244" y="785621"/>
                </a:lnTo>
                <a:lnTo>
                  <a:pt x="8427812" y="737717"/>
                </a:lnTo>
                <a:lnTo>
                  <a:pt x="8423570" y="690578"/>
                </a:lnTo>
                <a:lnTo>
                  <a:pt x="8416601" y="644286"/>
                </a:lnTo>
                <a:lnTo>
                  <a:pt x="8406986" y="598922"/>
                </a:lnTo>
                <a:lnTo>
                  <a:pt x="8394807" y="554570"/>
                </a:lnTo>
                <a:lnTo>
                  <a:pt x="8380145" y="511310"/>
                </a:lnTo>
                <a:lnTo>
                  <a:pt x="8363083" y="469224"/>
                </a:lnTo>
                <a:lnTo>
                  <a:pt x="8343702" y="428394"/>
                </a:lnTo>
                <a:lnTo>
                  <a:pt x="8322084" y="388902"/>
                </a:lnTo>
                <a:lnTo>
                  <a:pt x="8298310" y="350829"/>
                </a:lnTo>
                <a:lnTo>
                  <a:pt x="8272463" y="314257"/>
                </a:lnTo>
                <a:lnTo>
                  <a:pt x="8244624" y="279269"/>
                </a:lnTo>
                <a:lnTo>
                  <a:pt x="8214875" y="245945"/>
                </a:lnTo>
                <a:lnTo>
                  <a:pt x="8183298" y="214368"/>
                </a:lnTo>
                <a:lnTo>
                  <a:pt x="8149974" y="184619"/>
                </a:lnTo>
                <a:lnTo>
                  <a:pt x="8114986" y="156780"/>
                </a:lnTo>
                <a:lnTo>
                  <a:pt x="8078414" y="130933"/>
                </a:lnTo>
                <a:lnTo>
                  <a:pt x="8040341" y="107159"/>
                </a:lnTo>
                <a:lnTo>
                  <a:pt x="8000849" y="85541"/>
                </a:lnTo>
                <a:lnTo>
                  <a:pt x="7960019" y="66160"/>
                </a:lnTo>
                <a:lnTo>
                  <a:pt x="7917933" y="49098"/>
                </a:lnTo>
                <a:lnTo>
                  <a:pt x="7874673" y="34436"/>
                </a:lnTo>
                <a:lnTo>
                  <a:pt x="7830321" y="22257"/>
                </a:lnTo>
                <a:lnTo>
                  <a:pt x="7784957" y="12642"/>
                </a:lnTo>
                <a:lnTo>
                  <a:pt x="7738665" y="5673"/>
                </a:lnTo>
                <a:lnTo>
                  <a:pt x="7691526" y="1431"/>
                </a:lnTo>
                <a:lnTo>
                  <a:pt x="7643622" y="0"/>
                </a:lnTo>
                <a:lnTo>
                  <a:pt x="785621" y="0"/>
                </a:lnTo>
                <a:lnTo>
                  <a:pt x="737795" y="1431"/>
                </a:lnTo>
                <a:lnTo>
                  <a:pt x="690723" y="5673"/>
                </a:lnTo>
                <a:lnTo>
                  <a:pt x="644486" y="12642"/>
                </a:lnTo>
                <a:lnTo>
                  <a:pt x="599168" y="22257"/>
                </a:lnTo>
                <a:lnTo>
                  <a:pt x="554851" y="34436"/>
                </a:lnTo>
                <a:lnTo>
                  <a:pt x="511617" y="49098"/>
                </a:lnTo>
                <a:lnTo>
                  <a:pt x="469549" y="66160"/>
                </a:lnTo>
                <a:lnTo>
                  <a:pt x="428729" y="85541"/>
                </a:lnTo>
                <a:lnTo>
                  <a:pt x="389240" y="107159"/>
                </a:lnTo>
                <a:lnTo>
                  <a:pt x="351165" y="130933"/>
                </a:lnTo>
                <a:lnTo>
                  <a:pt x="314584" y="156780"/>
                </a:lnTo>
                <a:lnTo>
                  <a:pt x="279582" y="184619"/>
                </a:lnTo>
                <a:lnTo>
                  <a:pt x="246241" y="214368"/>
                </a:lnTo>
                <a:lnTo>
                  <a:pt x="214643" y="245945"/>
                </a:lnTo>
                <a:lnTo>
                  <a:pt x="184870" y="279269"/>
                </a:lnTo>
                <a:lnTo>
                  <a:pt x="157005" y="314257"/>
                </a:lnTo>
                <a:lnTo>
                  <a:pt x="131130" y="350829"/>
                </a:lnTo>
                <a:lnTo>
                  <a:pt x="107329" y="388902"/>
                </a:lnTo>
                <a:lnTo>
                  <a:pt x="85682" y="428394"/>
                </a:lnTo>
                <a:lnTo>
                  <a:pt x="66274" y="469224"/>
                </a:lnTo>
                <a:lnTo>
                  <a:pt x="49186" y="511310"/>
                </a:lnTo>
                <a:lnTo>
                  <a:pt x="34500" y="554570"/>
                </a:lnTo>
                <a:lnTo>
                  <a:pt x="22300" y="598922"/>
                </a:lnTo>
                <a:lnTo>
                  <a:pt x="12667" y="644286"/>
                </a:lnTo>
                <a:lnTo>
                  <a:pt x="5685" y="690578"/>
                </a:lnTo>
                <a:lnTo>
                  <a:pt x="1434" y="737717"/>
                </a:lnTo>
                <a:lnTo>
                  <a:pt x="0" y="785622"/>
                </a:lnTo>
                <a:lnTo>
                  <a:pt x="0" y="3928872"/>
                </a:lnTo>
                <a:lnTo>
                  <a:pt x="1434" y="3976776"/>
                </a:lnTo>
                <a:lnTo>
                  <a:pt x="5685" y="4023915"/>
                </a:lnTo>
                <a:lnTo>
                  <a:pt x="12667" y="4070207"/>
                </a:lnTo>
                <a:lnTo>
                  <a:pt x="22300" y="4115571"/>
                </a:lnTo>
                <a:lnTo>
                  <a:pt x="34500" y="4159923"/>
                </a:lnTo>
                <a:lnTo>
                  <a:pt x="49186" y="4203183"/>
                </a:lnTo>
                <a:lnTo>
                  <a:pt x="66274" y="4245269"/>
                </a:lnTo>
                <a:lnTo>
                  <a:pt x="85682" y="4286099"/>
                </a:lnTo>
                <a:lnTo>
                  <a:pt x="107329" y="4325591"/>
                </a:lnTo>
                <a:lnTo>
                  <a:pt x="131130" y="4363664"/>
                </a:lnTo>
                <a:lnTo>
                  <a:pt x="157005" y="4400236"/>
                </a:lnTo>
                <a:lnTo>
                  <a:pt x="184870" y="4435224"/>
                </a:lnTo>
                <a:lnTo>
                  <a:pt x="214643" y="4468548"/>
                </a:lnTo>
                <a:lnTo>
                  <a:pt x="246241" y="4500125"/>
                </a:lnTo>
                <a:lnTo>
                  <a:pt x="279582" y="4529874"/>
                </a:lnTo>
                <a:lnTo>
                  <a:pt x="314584" y="4557713"/>
                </a:lnTo>
                <a:lnTo>
                  <a:pt x="351165" y="4583560"/>
                </a:lnTo>
                <a:lnTo>
                  <a:pt x="389240" y="4607334"/>
                </a:lnTo>
                <a:lnTo>
                  <a:pt x="428729" y="4628952"/>
                </a:lnTo>
                <a:lnTo>
                  <a:pt x="469549" y="4648333"/>
                </a:lnTo>
                <a:lnTo>
                  <a:pt x="511617" y="4665395"/>
                </a:lnTo>
                <a:lnTo>
                  <a:pt x="554851" y="4680057"/>
                </a:lnTo>
                <a:lnTo>
                  <a:pt x="599168" y="4692236"/>
                </a:lnTo>
                <a:lnTo>
                  <a:pt x="644486" y="4701851"/>
                </a:lnTo>
                <a:lnTo>
                  <a:pt x="690723" y="4708820"/>
                </a:lnTo>
                <a:lnTo>
                  <a:pt x="737795" y="4713062"/>
                </a:lnTo>
                <a:lnTo>
                  <a:pt x="785622" y="4714494"/>
                </a:lnTo>
                <a:lnTo>
                  <a:pt x="7643622" y="4714494"/>
                </a:lnTo>
                <a:lnTo>
                  <a:pt x="7691526" y="4713062"/>
                </a:lnTo>
                <a:lnTo>
                  <a:pt x="7738665" y="4708820"/>
                </a:lnTo>
                <a:lnTo>
                  <a:pt x="7784957" y="4701851"/>
                </a:lnTo>
                <a:lnTo>
                  <a:pt x="7830321" y="4692236"/>
                </a:lnTo>
                <a:lnTo>
                  <a:pt x="7874673" y="4680057"/>
                </a:lnTo>
                <a:lnTo>
                  <a:pt x="7917933" y="4665395"/>
                </a:lnTo>
                <a:lnTo>
                  <a:pt x="7960019" y="4648333"/>
                </a:lnTo>
                <a:lnTo>
                  <a:pt x="8000849" y="4628952"/>
                </a:lnTo>
                <a:lnTo>
                  <a:pt x="8040341" y="4607334"/>
                </a:lnTo>
                <a:lnTo>
                  <a:pt x="8078414" y="4583560"/>
                </a:lnTo>
                <a:lnTo>
                  <a:pt x="8114986" y="4557713"/>
                </a:lnTo>
                <a:lnTo>
                  <a:pt x="8149974" y="4529874"/>
                </a:lnTo>
                <a:lnTo>
                  <a:pt x="8183298" y="4500125"/>
                </a:lnTo>
                <a:lnTo>
                  <a:pt x="8214875" y="4468548"/>
                </a:lnTo>
                <a:lnTo>
                  <a:pt x="8244624" y="4435224"/>
                </a:lnTo>
                <a:lnTo>
                  <a:pt x="8272463" y="4400236"/>
                </a:lnTo>
                <a:lnTo>
                  <a:pt x="8298310" y="4363664"/>
                </a:lnTo>
                <a:lnTo>
                  <a:pt x="8322084" y="4325591"/>
                </a:lnTo>
                <a:lnTo>
                  <a:pt x="8343702" y="4286099"/>
                </a:lnTo>
                <a:lnTo>
                  <a:pt x="8363083" y="4245269"/>
                </a:lnTo>
                <a:lnTo>
                  <a:pt x="8380145" y="4203183"/>
                </a:lnTo>
                <a:lnTo>
                  <a:pt x="8394807" y="4159923"/>
                </a:lnTo>
                <a:lnTo>
                  <a:pt x="8406986" y="4115571"/>
                </a:lnTo>
                <a:lnTo>
                  <a:pt x="8416601" y="4070207"/>
                </a:lnTo>
                <a:lnTo>
                  <a:pt x="8423570" y="4023915"/>
                </a:lnTo>
                <a:lnTo>
                  <a:pt x="8427812" y="3976776"/>
                </a:lnTo>
                <a:lnTo>
                  <a:pt x="8429244" y="3928872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0891" y="1979676"/>
            <a:ext cx="8445500" cy="4740910"/>
          </a:xfrm>
          <a:custGeom>
            <a:avLst/>
            <a:gdLst/>
            <a:ahLst/>
            <a:cxnLst/>
            <a:rect l="l" t="t" r="r" b="b"/>
            <a:pathLst>
              <a:path w="8445500" h="4740909">
                <a:moveTo>
                  <a:pt x="8432800" y="4126209"/>
                </a:moveTo>
                <a:lnTo>
                  <a:pt x="8432800" y="621184"/>
                </a:lnTo>
                <a:lnTo>
                  <a:pt x="8407400" y="529589"/>
                </a:lnTo>
                <a:lnTo>
                  <a:pt x="8382000" y="485607"/>
                </a:lnTo>
                <a:lnTo>
                  <a:pt x="8369300" y="442951"/>
                </a:lnTo>
                <a:lnTo>
                  <a:pt x="8343900" y="401707"/>
                </a:lnTo>
                <a:lnTo>
                  <a:pt x="8318500" y="361964"/>
                </a:lnTo>
                <a:lnTo>
                  <a:pt x="8293100" y="323806"/>
                </a:lnTo>
                <a:lnTo>
                  <a:pt x="8267700" y="287321"/>
                </a:lnTo>
                <a:lnTo>
                  <a:pt x="8229600" y="252596"/>
                </a:lnTo>
                <a:lnTo>
                  <a:pt x="8204200" y="219717"/>
                </a:lnTo>
                <a:lnTo>
                  <a:pt x="8166100" y="188772"/>
                </a:lnTo>
                <a:lnTo>
                  <a:pt x="8128000" y="159846"/>
                </a:lnTo>
                <a:lnTo>
                  <a:pt x="8089900" y="133027"/>
                </a:lnTo>
                <a:lnTo>
                  <a:pt x="8051800" y="108401"/>
                </a:lnTo>
                <a:lnTo>
                  <a:pt x="8013700" y="86055"/>
                </a:lnTo>
                <a:lnTo>
                  <a:pt x="7962900" y="66076"/>
                </a:lnTo>
                <a:lnTo>
                  <a:pt x="7924800" y="48551"/>
                </a:lnTo>
                <a:lnTo>
                  <a:pt x="7886700" y="33565"/>
                </a:lnTo>
                <a:lnTo>
                  <a:pt x="7835900" y="21207"/>
                </a:lnTo>
                <a:lnTo>
                  <a:pt x="7785100" y="11563"/>
                </a:lnTo>
                <a:lnTo>
                  <a:pt x="7734300" y="4718"/>
                </a:lnTo>
                <a:lnTo>
                  <a:pt x="7696200" y="762"/>
                </a:lnTo>
                <a:lnTo>
                  <a:pt x="7645400" y="0"/>
                </a:lnTo>
                <a:lnTo>
                  <a:pt x="787399" y="0"/>
                </a:lnTo>
                <a:lnTo>
                  <a:pt x="749299" y="1453"/>
                </a:lnTo>
                <a:lnTo>
                  <a:pt x="698499" y="5826"/>
                </a:lnTo>
                <a:lnTo>
                  <a:pt x="647699" y="13037"/>
                </a:lnTo>
                <a:lnTo>
                  <a:pt x="596899" y="23006"/>
                </a:lnTo>
                <a:lnTo>
                  <a:pt x="558799" y="35651"/>
                </a:lnTo>
                <a:lnTo>
                  <a:pt x="507999" y="50892"/>
                </a:lnTo>
                <a:lnTo>
                  <a:pt x="469900" y="68646"/>
                </a:lnTo>
                <a:lnTo>
                  <a:pt x="431800" y="88835"/>
                </a:lnTo>
                <a:lnTo>
                  <a:pt x="380999" y="111375"/>
                </a:lnTo>
                <a:lnTo>
                  <a:pt x="342899" y="136187"/>
                </a:lnTo>
                <a:lnTo>
                  <a:pt x="304799" y="163189"/>
                </a:lnTo>
                <a:lnTo>
                  <a:pt x="266699" y="192300"/>
                </a:lnTo>
                <a:lnTo>
                  <a:pt x="241299" y="223439"/>
                </a:lnTo>
                <a:lnTo>
                  <a:pt x="203199" y="256525"/>
                </a:lnTo>
                <a:lnTo>
                  <a:pt x="177799" y="291478"/>
                </a:lnTo>
                <a:lnTo>
                  <a:pt x="152399" y="328215"/>
                </a:lnTo>
                <a:lnTo>
                  <a:pt x="126999" y="366657"/>
                </a:lnTo>
                <a:lnTo>
                  <a:pt x="101599" y="406722"/>
                </a:lnTo>
                <a:lnTo>
                  <a:pt x="76199" y="448328"/>
                </a:lnTo>
                <a:lnTo>
                  <a:pt x="50799" y="491396"/>
                </a:lnTo>
                <a:lnTo>
                  <a:pt x="25399" y="581590"/>
                </a:lnTo>
                <a:lnTo>
                  <a:pt x="0" y="676656"/>
                </a:lnTo>
                <a:lnTo>
                  <a:pt x="0" y="4063746"/>
                </a:lnTo>
                <a:lnTo>
                  <a:pt x="12700" y="4102608"/>
                </a:lnTo>
                <a:lnTo>
                  <a:pt x="25400" y="4150943"/>
                </a:lnTo>
                <a:lnTo>
                  <a:pt x="25399" y="681228"/>
                </a:lnTo>
                <a:lnTo>
                  <a:pt x="38099" y="642366"/>
                </a:lnTo>
                <a:lnTo>
                  <a:pt x="38099" y="605790"/>
                </a:lnTo>
                <a:lnTo>
                  <a:pt x="50799" y="568452"/>
                </a:lnTo>
                <a:lnTo>
                  <a:pt x="50799" y="569214"/>
                </a:lnTo>
                <a:lnTo>
                  <a:pt x="63499" y="532638"/>
                </a:lnTo>
                <a:lnTo>
                  <a:pt x="63499" y="533400"/>
                </a:lnTo>
                <a:lnTo>
                  <a:pt x="76199" y="497586"/>
                </a:lnTo>
                <a:lnTo>
                  <a:pt x="88899" y="480441"/>
                </a:lnTo>
                <a:lnTo>
                  <a:pt x="88899" y="464058"/>
                </a:lnTo>
                <a:lnTo>
                  <a:pt x="114299" y="429768"/>
                </a:lnTo>
                <a:lnTo>
                  <a:pt x="114299" y="430530"/>
                </a:lnTo>
                <a:lnTo>
                  <a:pt x="126999" y="397764"/>
                </a:lnTo>
                <a:lnTo>
                  <a:pt x="152399" y="365760"/>
                </a:lnTo>
                <a:lnTo>
                  <a:pt x="152399" y="366522"/>
                </a:lnTo>
                <a:lnTo>
                  <a:pt x="177799" y="336042"/>
                </a:lnTo>
                <a:lnTo>
                  <a:pt x="190499" y="306324"/>
                </a:lnTo>
                <a:lnTo>
                  <a:pt x="190499" y="307086"/>
                </a:lnTo>
                <a:lnTo>
                  <a:pt x="215899" y="278892"/>
                </a:lnTo>
                <a:lnTo>
                  <a:pt x="241299" y="251460"/>
                </a:lnTo>
                <a:lnTo>
                  <a:pt x="241299" y="252222"/>
                </a:lnTo>
                <a:lnTo>
                  <a:pt x="266699" y="226314"/>
                </a:lnTo>
                <a:lnTo>
                  <a:pt x="304799" y="201930"/>
                </a:lnTo>
                <a:lnTo>
                  <a:pt x="330199" y="179070"/>
                </a:lnTo>
                <a:lnTo>
                  <a:pt x="355599" y="156972"/>
                </a:lnTo>
                <a:lnTo>
                  <a:pt x="355599" y="157734"/>
                </a:lnTo>
                <a:lnTo>
                  <a:pt x="393699" y="137160"/>
                </a:lnTo>
                <a:lnTo>
                  <a:pt x="419100" y="118872"/>
                </a:lnTo>
                <a:lnTo>
                  <a:pt x="457200" y="101346"/>
                </a:lnTo>
                <a:lnTo>
                  <a:pt x="457200" y="102108"/>
                </a:lnTo>
                <a:lnTo>
                  <a:pt x="495300" y="86106"/>
                </a:lnTo>
                <a:lnTo>
                  <a:pt x="520700" y="76962"/>
                </a:lnTo>
                <a:lnTo>
                  <a:pt x="520700" y="72390"/>
                </a:lnTo>
                <a:lnTo>
                  <a:pt x="558799" y="60198"/>
                </a:lnTo>
                <a:lnTo>
                  <a:pt x="596899" y="49530"/>
                </a:lnTo>
                <a:lnTo>
                  <a:pt x="634999" y="41148"/>
                </a:lnTo>
                <a:lnTo>
                  <a:pt x="673099" y="34290"/>
                </a:lnTo>
                <a:lnTo>
                  <a:pt x="711199" y="29718"/>
                </a:lnTo>
                <a:lnTo>
                  <a:pt x="749299" y="26670"/>
                </a:lnTo>
                <a:lnTo>
                  <a:pt x="787399" y="25146"/>
                </a:lnTo>
                <a:lnTo>
                  <a:pt x="7645400" y="25146"/>
                </a:lnTo>
                <a:lnTo>
                  <a:pt x="7696200" y="26670"/>
                </a:lnTo>
                <a:lnTo>
                  <a:pt x="7734300" y="29718"/>
                </a:lnTo>
                <a:lnTo>
                  <a:pt x="7772400" y="34290"/>
                </a:lnTo>
                <a:lnTo>
                  <a:pt x="7810500" y="41148"/>
                </a:lnTo>
                <a:lnTo>
                  <a:pt x="7848600" y="49530"/>
                </a:lnTo>
                <a:lnTo>
                  <a:pt x="7886700" y="60198"/>
                </a:lnTo>
                <a:lnTo>
                  <a:pt x="7912100" y="72390"/>
                </a:lnTo>
                <a:lnTo>
                  <a:pt x="7950200" y="86106"/>
                </a:lnTo>
                <a:lnTo>
                  <a:pt x="7988300" y="102108"/>
                </a:lnTo>
                <a:lnTo>
                  <a:pt x="7988300" y="101346"/>
                </a:lnTo>
                <a:lnTo>
                  <a:pt x="8013700" y="118872"/>
                </a:lnTo>
                <a:lnTo>
                  <a:pt x="8051800" y="137160"/>
                </a:lnTo>
                <a:lnTo>
                  <a:pt x="8077200" y="157734"/>
                </a:lnTo>
                <a:lnTo>
                  <a:pt x="8077200" y="156972"/>
                </a:lnTo>
                <a:lnTo>
                  <a:pt x="8115300" y="179070"/>
                </a:lnTo>
                <a:lnTo>
                  <a:pt x="8140700" y="201930"/>
                </a:lnTo>
                <a:lnTo>
                  <a:pt x="8166100" y="226314"/>
                </a:lnTo>
                <a:lnTo>
                  <a:pt x="8191500" y="252222"/>
                </a:lnTo>
                <a:lnTo>
                  <a:pt x="8191500" y="251460"/>
                </a:lnTo>
                <a:lnTo>
                  <a:pt x="8229600" y="278892"/>
                </a:lnTo>
                <a:lnTo>
                  <a:pt x="8229600" y="292608"/>
                </a:lnTo>
                <a:lnTo>
                  <a:pt x="8242300" y="307086"/>
                </a:lnTo>
                <a:lnTo>
                  <a:pt x="8242300" y="306324"/>
                </a:lnTo>
                <a:lnTo>
                  <a:pt x="8267700" y="336042"/>
                </a:lnTo>
                <a:lnTo>
                  <a:pt x="8293100" y="366522"/>
                </a:lnTo>
                <a:lnTo>
                  <a:pt x="8293100" y="365760"/>
                </a:lnTo>
                <a:lnTo>
                  <a:pt x="8305800" y="397764"/>
                </a:lnTo>
                <a:lnTo>
                  <a:pt x="8331200" y="430530"/>
                </a:lnTo>
                <a:lnTo>
                  <a:pt x="8331200" y="429768"/>
                </a:lnTo>
                <a:lnTo>
                  <a:pt x="8343900" y="464058"/>
                </a:lnTo>
                <a:lnTo>
                  <a:pt x="8343900" y="463296"/>
                </a:lnTo>
                <a:lnTo>
                  <a:pt x="8356600" y="497586"/>
                </a:lnTo>
                <a:lnTo>
                  <a:pt x="8382000" y="533400"/>
                </a:lnTo>
                <a:lnTo>
                  <a:pt x="8382000" y="532638"/>
                </a:lnTo>
                <a:lnTo>
                  <a:pt x="8394700" y="569214"/>
                </a:lnTo>
                <a:lnTo>
                  <a:pt x="8394700" y="605028"/>
                </a:lnTo>
                <a:lnTo>
                  <a:pt x="8407400" y="643128"/>
                </a:lnTo>
                <a:lnTo>
                  <a:pt x="8407400" y="642366"/>
                </a:lnTo>
                <a:lnTo>
                  <a:pt x="8420100" y="681228"/>
                </a:lnTo>
                <a:lnTo>
                  <a:pt x="8420100" y="4172094"/>
                </a:lnTo>
                <a:lnTo>
                  <a:pt x="8432800" y="4126209"/>
                </a:lnTo>
                <a:close/>
              </a:path>
              <a:path w="8445500" h="4740909">
                <a:moveTo>
                  <a:pt x="101600" y="4277106"/>
                </a:moveTo>
                <a:lnTo>
                  <a:pt x="76200" y="4242816"/>
                </a:lnTo>
                <a:lnTo>
                  <a:pt x="63500" y="4207002"/>
                </a:lnTo>
                <a:lnTo>
                  <a:pt x="63500" y="4207764"/>
                </a:lnTo>
                <a:lnTo>
                  <a:pt x="50800" y="4171188"/>
                </a:lnTo>
                <a:lnTo>
                  <a:pt x="50800" y="4171950"/>
                </a:lnTo>
                <a:lnTo>
                  <a:pt x="38100" y="4134612"/>
                </a:lnTo>
                <a:lnTo>
                  <a:pt x="38100" y="4098036"/>
                </a:lnTo>
                <a:lnTo>
                  <a:pt x="25400" y="4059174"/>
                </a:lnTo>
                <a:lnTo>
                  <a:pt x="25400" y="4150943"/>
                </a:lnTo>
                <a:lnTo>
                  <a:pt x="50800" y="4246103"/>
                </a:lnTo>
                <a:lnTo>
                  <a:pt x="76200" y="4292352"/>
                </a:lnTo>
                <a:lnTo>
                  <a:pt x="88900" y="4314842"/>
                </a:lnTo>
                <a:lnTo>
                  <a:pt x="88900" y="4276344"/>
                </a:lnTo>
                <a:lnTo>
                  <a:pt x="101600" y="4277106"/>
                </a:lnTo>
                <a:close/>
              </a:path>
              <a:path w="8445500" h="4740909">
                <a:moveTo>
                  <a:pt x="101599" y="463296"/>
                </a:moveTo>
                <a:lnTo>
                  <a:pt x="88899" y="464058"/>
                </a:lnTo>
                <a:lnTo>
                  <a:pt x="88899" y="480441"/>
                </a:lnTo>
                <a:lnTo>
                  <a:pt x="101599" y="463296"/>
                </a:lnTo>
                <a:close/>
              </a:path>
              <a:path w="8445500" h="4740909">
                <a:moveTo>
                  <a:pt x="533400" y="4668012"/>
                </a:moveTo>
                <a:lnTo>
                  <a:pt x="495300" y="4654296"/>
                </a:lnTo>
                <a:lnTo>
                  <a:pt x="457200" y="4638294"/>
                </a:lnTo>
                <a:lnTo>
                  <a:pt x="457200" y="4639056"/>
                </a:lnTo>
                <a:lnTo>
                  <a:pt x="419100" y="4621530"/>
                </a:lnTo>
                <a:lnTo>
                  <a:pt x="393700" y="4602480"/>
                </a:lnTo>
                <a:lnTo>
                  <a:pt x="393700" y="4603242"/>
                </a:lnTo>
                <a:lnTo>
                  <a:pt x="355600" y="4582668"/>
                </a:lnTo>
                <a:lnTo>
                  <a:pt x="355600" y="4583430"/>
                </a:lnTo>
                <a:lnTo>
                  <a:pt x="330200" y="4561332"/>
                </a:lnTo>
                <a:lnTo>
                  <a:pt x="304800" y="4538472"/>
                </a:lnTo>
                <a:lnTo>
                  <a:pt x="266700" y="4514088"/>
                </a:lnTo>
                <a:lnTo>
                  <a:pt x="241300" y="4488180"/>
                </a:lnTo>
                <a:lnTo>
                  <a:pt x="241300" y="4488942"/>
                </a:lnTo>
                <a:lnTo>
                  <a:pt x="215900" y="4461510"/>
                </a:lnTo>
                <a:lnTo>
                  <a:pt x="190500" y="4433316"/>
                </a:lnTo>
                <a:lnTo>
                  <a:pt x="190500" y="4434078"/>
                </a:lnTo>
                <a:lnTo>
                  <a:pt x="177800" y="4404360"/>
                </a:lnTo>
                <a:lnTo>
                  <a:pt x="152400" y="4373880"/>
                </a:lnTo>
                <a:lnTo>
                  <a:pt x="152400" y="4374642"/>
                </a:lnTo>
                <a:lnTo>
                  <a:pt x="127000" y="4342638"/>
                </a:lnTo>
                <a:lnTo>
                  <a:pt x="114300" y="4309872"/>
                </a:lnTo>
                <a:lnTo>
                  <a:pt x="114300" y="4310634"/>
                </a:lnTo>
                <a:lnTo>
                  <a:pt x="88900" y="4276344"/>
                </a:lnTo>
                <a:lnTo>
                  <a:pt x="88900" y="4314842"/>
                </a:lnTo>
                <a:lnTo>
                  <a:pt x="101600" y="4337332"/>
                </a:lnTo>
                <a:lnTo>
                  <a:pt x="127000" y="4380755"/>
                </a:lnTo>
                <a:lnTo>
                  <a:pt x="152400" y="4422334"/>
                </a:lnTo>
                <a:lnTo>
                  <a:pt x="190500" y="4461783"/>
                </a:lnTo>
                <a:lnTo>
                  <a:pt x="215900" y="4498813"/>
                </a:lnTo>
                <a:lnTo>
                  <a:pt x="254000" y="4533138"/>
                </a:lnTo>
                <a:lnTo>
                  <a:pt x="279400" y="4558284"/>
                </a:lnTo>
                <a:lnTo>
                  <a:pt x="317500" y="4581906"/>
                </a:lnTo>
                <a:lnTo>
                  <a:pt x="355600" y="4611531"/>
                </a:lnTo>
                <a:lnTo>
                  <a:pt x="406400" y="4638172"/>
                </a:lnTo>
                <a:lnTo>
                  <a:pt x="444500" y="4661798"/>
                </a:lnTo>
                <a:lnTo>
                  <a:pt x="495300" y="4682383"/>
                </a:lnTo>
                <a:lnTo>
                  <a:pt x="520700" y="4691140"/>
                </a:lnTo>
                <a:lnTo>
                  <a:pt x="520700" y="4668012"/>
                </a:lnTo>
                <a:lnTo>
                  <a:pt x="533400" y="4668012"/>
                </a:lnTo>
                <a:close/>
              </a:path>
              <a:path w="8445500" h="4740909">
                <a:moveTo>
                  <a:pt x="533400" y="72390"/>
                </a:moveTo>
                <a:lnTo>
                  <a:pt x="520700" y="72390"/>
                </a:lnTo>
                <a:lnTo>
                  <a:pt x="520700" y="76962"/>
                </a:lnTo>
                <a:lnTo>
                  <a:pt x="533400" y="72390"/>
                </a:lnTo>
                <a:close/>
              </a:path>
              <a:path w="8445500" h="4740909">
                <a:moveTo>
                  <a:pt x="8229600" y="4492104"/>
                </a:moveTo>
                <a:lnTo>
                  <a:pt x="8229600" y="4461510"/>
                </a:lnTo>
                <a:lnTo>
                  <a:pt x="8191500" y="4488942"/>
                </a:lnTo>
                <a:lnTo>
                  <a:pt x="8191500" y="4488180"/>
                </a:lnTo>
                <a:lnTo>
                  <a:pt x="8166100" y="4514088"/>
                </a:lnTo>
                <a:lnTo>
                  <a:pt x="8140700" y="4538472"/>
                </a:lnTo>
                <a:lnTo>
                  <a:pt x="8115300" y="4561332"/>
                </a:lnTo>
                <a:lnTo>
                  <a:pt x="8077200" y="4583430"/>
                </a:lnTo>
                <a:lnTo>
                  <a:pt x="8077200" y="4582668"/>
                </a:lnTo>
                <a:lnTo>
                  <a:pt x="8051800" y="4603242"/>
                </a:lnTo>
                <a:lnTo>
                  <a:pt x="8051800" y="4602480"/>
                </a:lnTo>
                <a:lnTo>
                  <a:pt x="8013700" y="4621530"/>
                </a:lnTo>
                <a:lnTo>
                  <a:pt x="7988300" y="4639056"/>
                </a:lnTo>
                <a:lnTo>
                  <a:pt x="7988300" y="4638294"/>
                </a:lnTo>
                <a:lnTo>
                  <a:pt x="7950200" y="4654296"/>
                </a:lnTo>
                <a:lnTo>
                  <a:pt x="7912100" y="4668012"/>
                </a:lnTo>
                <a:lnTo>
                  <a:pt x="7886700" y="4680204"/>
                </a:lnTo>
                <a:lnTo>
                  <a:pt x="7848600" y="4690872"/>
                </a:lnTo>
                <a:lnTo>
                  <a:pt x="7810500" y="4699254"/>
                </a:lnTo>
                <a:lnTo>
                  <a:pt x="7772400" y="4706112"/>
                </a:lnTo>
                <a:lnTo>
                  <a:pt x="7734300" y="4710684"/>
                </a:lnTo>
                <a:lnTo>
                  <a:pt x="7696200" y="4713732"/>
                </a:lnTo>
                <a:lnTo>
                  <a:pt x="7645400" y="4715256"/>
                </a:lnTo>
                <a:lnTo>
                  <a:pt x="787400" y="4715256"/>
                </a:lnTo>
                <a:lnTo>
                  <a:pt x="749300" y="4713732"/>
                </a:lnTo>
                <a:lnTo>
                  <a:pt x="711200" y="4710684"/>
                </a:lnTo>
                <a:lnTo>
                  <a:pt x="673100" y="4706112"/>
                </a:lnTo>
                <a:lnTo>
                  <a:pt x="635000" y="4699254"/>
                </a:lnTo>
                <a:lnTo>
                  <a:pt x="596900" y="4690872"/>
                </a:lnTo>
                <a:lnTo>
                  <a:pt x="558800" y="4680204"/>
                </a:lnTo>
                <a:lnTo>
                  <a:pt x="520700" y="4668012"/>
                </a:lnTo>
                <a:lnTo>
                  <a:pt x="520700" y="4691140"/>
                </a:lnTo>
                <a:lnTo>
                  <a:pt x="546100" y="4699896"/>
                </a:lnTo>
                <a:lnTo>
                  <a:pt x="584200" y="4714311"/>
                </a:lnTo>
                <a:lnTo>
                  <a:pt x="635000" y="4725597"/>
                </a:lnTo>
                <a:lnTo>
                  <a:pt x="685800" y="4733726"/>
                </a:lnTo>
                <a:lnTo>
                  <a:pt x="736600" y="4738671"/>
                </a:lnTo>
                <a:lnTo>
                  <a:pt x="787400" y="4740402"/>
                </a:lnTo>
                <a:lnTo>
                  <a:pt x="7645400" y="4740402"/>
                </a:lnTo>
                <a:lnTo>
                  <a:pt x="7696200" y="4739640"/>
                </a:lnTo>
                <a:lnTo>
                  <a:pt x="7734300" y="4735830"/>
                </a:lnTo>
                <a:lnTo>
                  <a:pt x="7785100" y="4729640"/>
                </a:lnTo>
                <a:lnTo>
                  <a:pt x="7823200" y="4720569"/>
                </a:lnTo>
                <a:lnTo>
                  <a:pt x="7874000" y="4708709"/>
                </a:lnTo>
                <a:lnTo>
                  <a:pt x="7924800" y="4694156"/>
                </a:lnTo>
                <a:lnTo>
                  <a:pt x="7962900" y="4677004"/>
                </a:lnTo>
                <a:lnTo>
                  <a:pt x="8001000" y="4657347"/>
                </a:lnTo>
                <a:lnTo>
                  <a:pt x="8051800" y="4635280"/>
                </a:lnTo>
                <a:lnTo>
                  <a:pt x="8089900" y="4610898"/>
                </a:lnTo>
                <a:lnTo>
                  <a:pt x="8128000" y="4584295"/>
                </a:lnTo>
                <a:lnTo>
                  <a:pt x="8166100" y="4555565"/>
                </a:lnTo>
                <a:lnTo>
                  <a:pt x="8191500" y="4524803"/>
                </a:lnTo>
                <a:lnTo>
                  <a:pt x="8229600" y="4492104"/>
                </a:lnTo>
                <a:close/>
              </a:path>
              <a:path w="8445500" h="4740909">
                <a:moveTo>
                  <a:pt x="8229600" y="292608"/>
                </a:moveTo>
                <a:lnTo>
                  <a:pt x="8229600" y="278892"/>
                </a:lnTo>
                <a:lnTo>
                  <a:pt x="8216900" y="278130"/>
                </a:lnTo>
                <a:lnTo>
                  <a:pt x="8229600" y="292608"/>
                </a:lnTo>
                <a:close/>
              </a:path>
              <a:path w="8445500" h="4740909">
                <a:moveTo>
                  <a:pt x="8420100" y="4172094"/>
                </a:moveTo>
                <a:lnTo>
                  <a:pt x="8420100" y="4059174"/>
                </a:lnTo>
                <a:lnTo>
                  <a:pt x="8407400" y="4098036"/>
                </a:lnTo>
                <a:lnTo>
                  <a:pt x="8407400" y="4097274"/>
                </a:lnTo>
                <a:lnTo>
                  <a:pt x="8394700" y="4135374"/>
                </a:lnTo>
                <a:lnTo>
                  <a:pt x="8394700" y="4171188"/>
                </a:lnTo>
                <a:lnTo>
                  <a:pt x="8382000" y="4207764"/>
                </a:lnTo>
                <a:lnTo>
                  <a:pt x="8382000" y="4207002"/>
                </a:lnTo>
                <a:lnTo>
                  <a:pt x="8356600" y="4242816"/>
                </a:lnTo>
                <a:lnTo>
                  <a:pt x="8343900" y="4277106"/>
                </a:lnTo>
                <a:lnTo>
                  <a:pt x="8343900" y="4276344"/>
                </a:lnTo>
                <a:lnTo>
                  <a:pt x="8331200" y="4310634"/>
                </a:lnTo>
                <a:lnTo>
                  <a:pt x="8331200" y="4309872"/>
                </a:lnTo>
                <a:lnTo>
                  <a:pt x="8305800" y="4342638"/>
                </a:lnTo>
                <a:lnTo>
                  <a:pt x="8293100" y="4374642"/>
                </a:lnTo>
                <a:lnTo>
                  <a:pt x="8293100" y="4373880"/>
                </a:lnTo>
                <a:lnTo>
                  <a:pt x="8267700" y="4404360"/>
                </a:lnTo>
                <a:lnTo>
                  <a:pt x="8242300" y="4434078"/>
                </a:lnTo>
                <a:lnTo>
                  <a:pt x="8242300" y="4433316"/>
                </a:lnTo>
                <a:lnTo>
                  <a:pt x="8216900" y="4461510"/>
                </a:lnTo>
                <a:lnTo>
                  <a:pt x="8229600" y="4461510"/>
                </a:lnTo>
                <a:lnTo>
                  <a:pt x="8229600" y="4492104"/>
                </a:lnTo>
                <a:lnTo>
                  <a:pt x="8255000" y="4457561"/>
                </a:lnTo>
                <a:lnTo>
                  <a:pt x="8293100" y="4421270"/>
                </a:lnTo>
                <a:lnTo>
                  <a:pt x="8318500" y="4383325"/>
                </a:lnTo>
                <a:lnTo>
                  <a:pt x="8343900" y="4343820"/>
                </a:lnTo>
                <a:lnTo>
                  <a:pt x="8356600" y="4302850"/>
                </a:lnTo>
                <a:lnTo>
                  <a:pt x="8382000" y="4260509"/>
                </a:lnTo>
                <a:lnTo>
                  <a:pt x="8394700" y="4216893"/>
                </a:lnTo>
                <a:lnTo>
                  <a:pt x="8420100" y="4172094"/>
                </a:lnTo>
                <a:close/>
              </a:path>
              <a:path w="8445500" h="4740909">
                <a:moveTo>
                  <a:pt x="8445500" y="4031554"/>
                </a:moveTo>
                <a:lnTo>
                  <a:pt x="8445500" y="717042"/>
                </a:lnTo>
                <a:lnTo>
                  <a:pt x="8432800" y="668623"/>
                </a:lnTo>
                <a:lnTo>
                  <a:pt x="8432800" y="4079330"/>
                </a:lnTo>
                <a:lnTo>
                  <a:pt x="8445500" y="4031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97278" y="2076196"/>
            <a:ext cx="7641590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59430">
              <a:lnSpc>
                <a:spcPct val="150000"/>
              </a:lnSpc>
            </a:pPr>
            <a:r>
              <a:rPr sz="2000" b="1" spc="-65" dirty="0">
                <a:latin typeface="Microsoft JhengHei" panose="020B0604030504040204" charset="-120"/>
                <a:cs typeface="Microsoft JhengHei" panose="020B0604030504040204" charset="-120"/>
              </a:rPr>
              <a:t>关键经历70%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最有效的发展是：分配给员工特定的角色，让其“真枪实弹”地实践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4060" y="3244341"/>
            <a:ext cx="281686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职能和经营类的锻炼机会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客服部门轮岗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新成立部门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把一块业务起死回生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1304" y="3315970"/>
            <a:ext cx="230949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前端岗位的锻炼机会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销售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市场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4913" y="5030482"/>
            <a:ext cx="148717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晋升机会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经理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经理的经理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部门负责人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4522" y="4958854"/>
            <a:ext cx="326517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特别机会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项目经理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跨区域或跨业务的整合角色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组织变革角色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公司将如何发展人才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5473" y="1992629"/>
            <a:ext cx="8429625" cy="2500630"/>
          </a:xfrm>
          <a:custGeom>
            <a:avLst/>
            <a:gdLst/>
            <a:ahLst/>
            <a:cxnLst/>
            <a:rect l="l" t="t" r="r" b="b"/>
            <a:pathLst>
              <a:path w="8429625" h="2500629">
                <a:moveTo>
                  <a:pt x="8429244" y="2083308"/>
                </a:moveTo>
                <a:lnTo>
                  <a:pt x="8429244" y="416814"/>
                </a:lnTo>
                <a:lnTo>
                  <a:pt x="8426438" y="368218"/>
                </a:lnTo>
                <a:lnTo>
                  <a:pt x="8418231" y="321266"/>
                </a:lnTo>
                <a:lnTo>
                  <a:pt x="8404936" y="276269"/>
                </a:lnTo>
                <a:lnTo>
                  <a:pt x="8386865" y="233543"/>
                </a:lnTo>
                <a:lnTo>
                  <a:pt x="8364332" y="193398"/>
                </a:lnTo>
                <a:lnTo>
                  <a:pt x="8337650" y="156150"/>
                </a:lnTo>
                <a:lnTo>
                  <a:pt x="8307133" y="122110"/>
                </a:lnTo>
                <a:lnTo>
                  <a:pt x="8273093" y="91593"/>
                </a:lnTo>
                <a:lnTo>
                  <a:pt x="8235845" y="64911"/>
                </a:lnTo>
                <a:lnTo>
                  <a:pt x="8195700" y="42378"/>
                </a:lnTo>
                <a:lnTo>
                  <a:pt x="8152974" y="24307"/>
                </a:lnTo>
                <a:lnTo>
                  <a:pt x="8107977" y="11012"/>
                </a:lnTo>
                <a:lnTo>
                  <a:pt x="8061025" y="2805"/>
                </a:lnTo>
                <a:lnTo>
                  <a:pt x="8012430" y="0"/>
                </a:lnTo>
                <a:lnTo>
                  <a:pt x="416814" y="0"/>
                </a:lnTo>
                <a:lnTo>
                  <a:pt x="368218" y="2805"/>
                </a:lnTo>
                <a:lnTo>
                  <a:pt x="321266" y="11012"/>
                </a:lnTo>
                <a:lnTo>
                  <a:pt x="276269" y="24307"/>
                </a:lnTo>
                <a:lnTo>
                  <a:pt x="233543" y="42378"/>
                </a:lnTo>
                <a:lnTo>
                  <a:pt x="193398" y="64911"/>
                </a:lnTo>
                <a:lnTo>
                  <a:pt x="156150" y="91593"/>
                </a:lnTo>
                <a:lnTo>
                  <a:pt x="122110" y="122110"/>
                </a:lnTo>
                <a:lnTo>
                  <a:pt x="91593" y="156150"/>
                </a:lnTo>
                <a:lnTo>
                  <a:pt x="64911" y="193398"/>
                </a:lnTo>
                <a:lnTo>
                  <a:pt x="42378" y="233543"/>
                </a:lnTo>
                <a:lnTo>
                  <a:pt x="24307" y="276269"/>
                </a:lnTo>
                <a:lnTo>
                  <a:pt x="11012" y="321266"/>
                </a:lnTo>
                <a:lnTo>
                  <a:pt x="2805" y="368218"/>
                </a:lnTo>
                <a:lnTo>
                  <a:pt x="0" y="416814"/>
                </a:lnTo>
                <a:lnTo>
                  <a:pt x="0" y="2083308"/>
                </a:lnTo>
                <a:lnTo>
                  <a:pt x="2805" y="2131903"/>
                </a:lnTo>
                <a:lnTo>
                  <a:pt x="11012" y="2178855"/>
                </a:lnTo>
                <a:lnTo>
                  <a:pt x="24307" y="2223852"/>
                </a:lnTo>
                <a:lnTo>
                  <a:pt x="42378" y="2266578"/>
                </a:lnTo>
                <a:lnTo>
                  <a:pt x="64911" y="2306723"/>
                </a:lnTo>
                <a:lnTo>
                  <a:pt x="91593" y="2343971"/>
                </a:lnTo>
                <a:lnTo>
                  <a:pt x="122110" y="2378011"/>
                </a:lnTo>
                <a:lnTo>
                  <a:pt x="156150" y="2408528"/>
                </a:lnTo>
                <a:lnTo>
                  <a:pt x="193398" y="2435210"/>
                </a:lnTo>
                <a:lnTo>
                  <a:pt x="233543" y="2457743"/>
                </a:lnTo>
                <a:lnTo>
                  <a:pt x="276269" y="2475814"/>
                </a:lnTo>
                <a:lnTo>
                  <a:pt x="321266" y="2489109"/>
                </a:lnTo>
                <a:lnTo>
                  <a:pt x="368218" y="2497316"/>
                </a:lnTo>
                <a:lnTo>
                  <a:pt x="416814" y="2500122"/>
                </a:lnTo>
                <a:lnTo>
                  <a:pt x="8012430" y="2500122"/>
                </a:lnTo>
                <a:lnTo>
                  <a:pt x="8061025" y="2497316"/>
                </a:lnTo>
                <a:lnTo>
                  <a:pt x="8107977" y="2489109"/>
                </a:lnTo>
                <a:lnTo>
                  <a:pt x="8152974" y="2475814"/>
                </a:lnTo>
                <a:lnTo>
                  <a:pt x="8195700" y="2457743"/>
                </a:lnTo>
                <a:lnTo>
                  <a:pt x="8235845" y="2435210"/>
                </a:lnTo>
                <a:lnTo>
                  <a:pt x="8273093" y="2408528"/>
                </a:lnTo>
                <a:lnTo>
                  <a:pt x="8307133" y="2378011"/>
                </a:lnTo>
                <a:lnTo>
                  <a:pt x="8337650" y="2343971"/>
                </a:lnTo>
                <a:lnTo>
                  <a:pt x="8364332" y="2306723"/>
                </a:lnTo>
                <a:lnTo>
                  <a:pt x="8386865" y="2266578"/>
                </a:lnTo>
                <a:lnTo>
                  <a:pt x="8404936" y="2223852"/>
                </a:lnTo>
                <a:lnTo>
                  <a:pt x="8418231" y="2178855"/>
                </a:lnTo>
                <a:lnTo>
                  <a:pt x="8426438" y="2131903"/>
                </a:lnTo>
                <a:lnTo>
                  <a:pt x="8429244" y="2083308"/>
                </a:lnTo>
                <a:close/>
              </a:path>
            </a:pathLst>
          </a:custGeom>
          <a:solidFill>
            <a:srgbClr val="EAF1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2519" y="1979676"/>
            <a:ext cx="8445500" cy="2526030"/>
          </a:xfrm>
          <a:custGeom>
            <a:avLst/>
            <a:gdLst/>
            <a:ahLst/>
            <a:cxnLst/>
            <a:rect l="l" t="t" r="r" b="b"/>
            <a:pathLst>
              <a:path w="8445500" h="2526029">
                <a:moveTo>
                  <a:pt x="8445500" y="2166492"/>
                </a:moveTo>
                <a:lnTo>
                  <a:pt x="8445500" y="385571"/>
                </a:lnTo>
                <a:lnTo>
                  <a:pt x="8432800" y="338025"/>
                </a:lnTo>
                <a:lnTo>
                  <a:pt x="8432800" y="292347"/>
                </a:lnTo>
                <a:lnTo>
                  <a:pt x="8407400" y="248843"/>
                </a:lnTo>
                <a:lnTo>
                  <a:pt x="8382000" y="207820"/>
                </a:lnTo>
                <a:lnTo>
                  <a:pt x="8356600" y="169584"/>
                </a:lnTo>
                <a:lnTo>
                  <a:pt x="8331200" y="134440"/>
                </a:lnTo>
                <a:lnTo>
                  <a:pt x="8293100" y="102696"/>
                </a:lnTo>
                <a:lnTo>
                  <a:pt x="8255000" y="74657"/>
                </a:lnTo>
                <a:lnTo>
                  <a:pt x="8216900" y="50630"/>
                </a:lnTo>
                <a:lnTo>
                  <a:pt x="8178800" y="30920"/>
                </a:lnTo>
                <a:lnTo>
                  <a:pt x="8140700" y="15835"/>
                </a:lnTo>
                <a:lnTo>
                  <a:pt x="8089900" y="5680"/>
                </a:lnTo>
                <a:lnTo>
                  <a:pt x="8039100" y="761"/>
                </a:lnTo>
                <a:lnTo>
                  <a:pt x="8013700" y="0"/>
                </a:lnTo>
                <a:lnTo>
                  <a:pt x="419100" y="0"/>
                </a:lnTo>
                <a:lnTo>
                  <a:pt x="368299" y="2730"/>
                </a:lnTo>
                <a:lnTo>
                  <a:pt x="330199" y="10685"/>
                </a:lnTo>
                <a:lnTo>
                  <a:pt x="279399" y="23589"/>
                </a:lnTo>
                <a:lnTo>
                  <a:pt x="241299" y="41167"/>
                </a:lnTo>
                <a:lnTo>
                  <a:pt x="203199" y="63142"/>
                </a:lnTo>
                <a:lnTo>
                  <a:pt x="165099" y="89241"/>
                </a:lnTo>
                <a:lnTo>
                  <a:pt x="126999" y="119187"/>
                </a:lnTo>
                <a:lnTo>
                  <a:pt x="88899" y="152705"/>
                </a:lnTo>
                <a:lnTo>
                  <a:pt x="63499" y="189520"/>
                </a:lnTo>
                <a:lnTo>
                  <a:pt x="38099" y="229356"/>
                </a:lnTo>
                <a:lnTo>
                  <a:pt x="25399" y="271937"/>
                </a:lnTo>
                <a:lnTo>
                  <a:pt x="12699" y="316989"/>
                </a:lnTo>
                <a:lnTo>
                  <a:pt x="0" y="364236"/>
                </a:lnTo>
                <a:lnTo>
                  <a:pt x="0" y="2183130"/>
                </a:lnTo>
                <a:lnTo>
                  <a:pt x="12700" y="2233814"/>
                </a:lnTo>
                <a:lnTo>
                  <a:pt x="12700" y="429768"/>
                </a:lnTo>
                <a:lnTo>
                  <a:pt x="25400" y="408432"/>
                </a:lnTo>
                <a:lnTo>
                  <a:pt x="25399" y="348234"/>
                </a:lnTo>
                <a:lnTo>
                  <a:pt x="38099" y="328422"/>
                </a:lnTo>
                <a:lnTo>
                  <a:pt x="38099" y="291084"/>
                </a:lnTo>
                <a:lnTo>
                  <a:pt x="50799" y="272034"/>
                </a:lnTo>
                <a:lnTo>
                  <a:pt x="50799" y="272796"/>
                </a:lnTo>
                <a:lnTo>
                  <a:pt x="63499" y="253746"/>
                </a:lnTo>
                <a:lnTo>
                  <a:pt x="63499" y="236982"/>
                </a:lnTo>
                <a:lnTo>
                  <a:pt x="76199" y="219456"/>
                </a:lnTo>
                <a:lnTo>
                  <a:pt x="76199" y="220218"/>
                </a:lnTo>
                <a:lnTo>
                  <a:pt x="88899" y="203454"/>
                </a:lnTo>
                <a:lnTo>
                  <a:pt x="88899" y="204216"/>
                </a:lnTo>
                <a:lnTo>
                  <a:pt x="101599" y="187452"/>
                </a:lnTo>
                <a:lnTo>
                  <a:pt x="101599" y="188214"/>
                </a:lnTo>
                <a:lnTo>
                  <a:pt x="114299" y="172212"/>
                </a:lnTo>
                <a:lnTo>
                  <a:pt x="114299" y="172974"/>
                </a:lnTo>
                <a:lnTo>
                  <a:pt x="126999" y="157734"/>
                </a:lnTo>
                <a:lnTo>
                  <a:pt x="139699" y="143256"/>
                </a:lnTo>
                <a:lnTo>
                  <a:pt x="139699" y="144018"/>
                </a:lnTo>
                <a:lnTo>
                  <a:pt x="152399" y="130302"/>
                </a:lnTo>
                <a:lnTo>
                  <a:pt x="165099" y="117348"/>
                </a:lnTo>
                <a:lnTo>
                  <a:pt x="165099" y="118110"/>
                </a:lnTo>
                <a:lnTo>
                  <a:pt x="177799" y="105156"/>
                </a:lnTo>
                <a:lnTo>
                  <a:pt x="177799" y="105918"/>
                </a:lnTo>
                <a:lnTo>
                  <a:pt x="203199" y="94488"/>
                </a:lnTo>
                <a:lnTo>
                  <a:pt x="215900" y="83820"/>
                </a:lnTo>
                <a:lnTo>
                  <a:pt x="228600" y="73914"/>
                </a:lnTo>
                <a:lnTo>
                  <a:pt x="228600" y="74676"/>
                </a:lnTo>
                <a:lnTo>
                  <a:pt x="241300" y="69723"/>
                </a:lnTo>
                <a:lnTo>
                  <a:pt x="241300" y="65532"/>
                </a:lnTo>
                <a:lnTo>
                  <a:pt x="266699" y="57150"/>
                </a:lnTo>
                <a:lnTo>
                  <a:pt x="279399" y="49530"/>
                </a:lnTo>
                <a:lnTo>
                  <a:pt x="279399" y="50292"/>
                </a:lnTo>
                <a:lnTo>
                  <a:pt x="304799" y="43434"/>
                </a:lnTo>
                <a:lnTo>
                  <a:pt x="317499" y="38100"/>
                </a:lnTo>
                <a:lnTo>
                  <a:pt x="342899" y="33528"/>
                </a:lnTo>
                <a:lnTo>
                  <a:pt x="355599" y="29718"/>
                </a:lnTo>
                <a:lnTo>
                  <a:pt x="355599" y="30480"/>
                </a:lnTo>
                <a:lnTo>
                  <a:pt x="380999" y="27432"/>
                </a:lnTo>
                <a:lnTo>
                  <a:pt x="419100" y="25146"/>
                </a:lnTo>
                <a:lnTo>
                  <a:pt x="8013700" y="25145"/>
                </a:lnTo>
                <a:lnTo>
                  <a:pt x="8039100" y="25907"/>
                </a:lnTo>
                <a:lnTo>
                  <a:pt x="8064500" y="27431"/>
                </a:lnTo>
                <a:lnTo>
                  <a:pt x="8077200" y="30479"/>
                </a:lnTo>
                <a:lnTo>
                  <a:pt x="8077200" y="29717"/>
                </a:lnTo>
                <a:lnTo>
                  <a:pt x="8102600" y="33527"/>
                </a:lnTo>
                <a:lnTo>
                  <a:pt x="8115300" y="38099"/>
                </a:lnTo>
                <a:lnTo>
                  <a:pt x="8140700" y="43433"/>
                </a:lnTo>
                <a:lnTo>
                  <a:pt x="8153400" y="50291"/>
                </a:lnTo>
                <a:lnTo>
                  <a:pt x="8153400" y="49529"/>
                </a:lnTo>
                <a:lnTo>
                  <a:pt x="8178800" y="57149"/>
                </a:lnTo>
                <a:lnTo>
                  <a:pt x="8191500" y="65531"/>
                </a:lnTo>
                <a:lnTo>
                  <a:pt x="8191500" y="64769"/>
                </a:lnTo>
                <a:lnTo>
                  <a:pt x="8216900" y="74675"/>
                </a:lnTo>
                <a:lnTo>
                  <a:pt x="8216900" y="73913"/>
                </a:lnTo>
                <a:lnTo>
                  <a:pt x="8229600" y="83819"/>
                </a:lnTo>
                <a:lnTo>
                  <a:pt x="8242300" y="94487"/>
                </a:lnTo>
                <a:lnTo>
                  <a:pt x="8267700" y="105917"/>
                </a:lnTo>
                <a:lnTo>
                  <a:pt x="8267700" y="112013"/>
                </a:lnTo>
                <a:lnTo>
                  <a:pt x="8280400" y="118109"/>
                </a:lnTo>
                <a:lnTo>
                  <a:pt x="8280400" y="117347"/>
                </a:lnTo>
                <a:lnTo>
                  <a:pt x="8293100" y="130301"/>
                </a:lnTo>
                <a:lnTo>
                  <a:pt x="8305800" y="144017"/>
                </a:lnTo>
                <a:lnTo>
                  <a:pt x="8305800" y="143255"/>
                </a:lnTo>
                <a:lnTo>
                  <a:pt x="8318500" y="157733"/>
                </a:lnTo>
                <a:lnTo>
                  <a:pt x="8331200" y="172973"/>
                </a:lnTo>
                <a:lnTo>
                  <a:pt x="8331200" y="172211"/>
                </a:lnTo>
                <a:lnTo>
                  <a:pt x="8343900" y="188213"/>
                </a:lnTo>
                <a:lnTo>
                  <a:pt x="8343900" y="187451"/>
                </a:lnTo>
                <a:lnTo>
                  <a:pt x="8356600" y="204215"/>
                </a:lnTo>
                <a:lnTo>
                  <a:pt x="8356600" y="203453"/>
                </a:lnTo>
                <a:lnTo>
                  <a:pt x="8369300" y="220217"/>
                </a:lnTo>
                <a:lnTo>
                  <a:pt x="8369300" y="236981"/>
                </a:lnTo>
                <a:lnTo>
                  <a:pt x="8382000" y="254507"/>
                </a:lnTo>
                <a:lnTo>
                  <a:pt x="8382000" y="253745"/>
                </a:lnTo>
                <a:lnTo>
                  <a:pt x="8394700" y="272795"/>
                </a:lnTo>
                <a:lnTo>
                  <a:pt x="8394700" y="290321"/>
                </a:lnTo>
                <a:lnTo>
                  <a:pt x="8407400" y="309371"/>
                </a:lnTo>
                <a:lnTo>
                  <a:pt x="8407400" y="328421"/>
                </a:lnTo>
                <a:lnTo>
                  <a:pt x="8420100" y="348233"/>
                </a:lnTo>
                <a:lnTo>
                  <a:pt x="8420100" y="2257216"/>
                </a:lnTo>
                <a:lnTo>
                  <a:pt x="8432800" y="2212875"/>
                </a:lnTo>
                <a:lnTo>
                  <a:pt x="8445500" y="2166492"/>
                </a:lnTo>
                <a:close/>
              </a:path>
              <a:path w="8445500" h="2526029">
                <a:moveTo>
                  <a:pt x="254000" y="2460498"/>
                </a:moveTo>
                <a:lnTo>
                  <a:pt x="228600" y="2451354"/>
                </a:lnTo>
                <a:lnTo>
                  <a:pt x="228600" y="2452116"/>
                </a:lnTo>
                <a:lnTo>
                  <a:pt x="215900" y="2441448"/>
                </a:lnTo>
                <a:lnTo>
                  <a:pt x="215900" y="2442210"/>
                </a:lnTo>
                <a:lnTo>
                  <a:pt x="203200" y="2431542"/>
                </a:lnTo>
                <a:lnTo>
                  <a:pt x="177800" y="2420112"/>
                </a:lnTo>
                <a:lnTo>
                  <a:pt x="165100" y="2407920"/>
                </a:lnTo>
                <a:lnTo>
                  <a:pt x="152400" y="2394966"/>
                </a:lnTo>
                <a:lnTo>
                  <a:pt x="152400" y="2395728"/>
                </a:lnTo>
                <a:lnTo>
                  <a:pt x="139700" y="2382012"/>
                </a:lnTo>
                <a:lnTo>
                  <a:pt x="127000" y="2367534"/>
                </a:lnTo>
                <a:lnTo>
                  <a:pt x="127000" y="2368296"/>
                </a:lnTo>
                <a:lnTo>
                  <a:pt x="114300" y="2353056"/>
                </a:lnTo>
                <a:lnTo>
                  <a:pt x="114300" y="2353818"/>
                </a:lnTo>
                <a:lnTo>
                  <a:pt x="101600" y="2337816"/>
                </a:lnTo>
                <a:lnTo>
                  <a:pt x="101600" y="2338578"/>
                </a:lnTo>
                <a:lnTo>
                  <a:pt x="88900" y="2321814"/>
                </a:lnTo>
                <a:lnTo>
                  <a:pt x="88900" y="2322576"/>
                </a:lnTo>
                <a:lnTo>
                  <a:pt x="76200" y="2305812"/>
                </a:lnTo>
                <a:lnTo>
                  <a:pt x="63500" y="2288286"/>
                </a:lnTo>
                <a:lnTo>
                  <a:pt x="63500" y="2271522"/>
                </a:lnTo>
                <a:lnTo>
                  <a:pt x="50800" y="2253234"/>
                </a:lnTo>
                <a:lnTo>
                  <a:pt x="50800" y="2253996"/>
                </a:lnTo>
                <a:lnTo>
                  <a:pt x="38100" y="2234946"/>
                </a:lnTo>
                <a:lnTo>
                  <a:pt x="38100" y="2197608"/>
                </a:lnTo>
                <a:lnTo>
                  <a:pt x="25400" y="2177796"/>
                </a:lnTo>
                <a:lnTo>
                  <a:pt x="25400" y="2117598"/>
                </a:lnTo>
                <a:lnTo>
                  <a:pt x="12700" y="2096262"/>
                </a:lnTo>
                <a:lnTo>
                  <a:pt x="12700" y="2233814"/>
                </a:lnTo>
                <a:lnTo>
                  <a:pt x="38100" y="2284498"/>
                </a:lnTo>
                <a:lnTo>
                  <a:pt x="63500" y="2332928"/>
                </a:lnTo>
                <a:lnTo>
                  <a:pt x="101600" y="2376852"/>
                </a:lnTo>
                <a:lnTo>
                  <a:pt x="139700" y="2414016"/>
                </a:lnTo>
                <a:lnTo>
                  <a:pt x="152400" y="2427732"/>
                </a:lnTo>
                <a:lnTo>
                  <a:pt x="165100" y="2440686"/>
                </a:lnTo>
                <a:lnTo>
                  <a:pt x="203200" y="2466108"/>
                </a:lnTo>
                <a:lnTo>
                  <a:pt x="241300" y="2487153"/>
                </a:lnTo>
                <a:lnTo>
                  <a:pt x="241300" y="2460498"/>
                </a:lnTo>
                <a:lnTo>
                  <a:pt x="254000" y="2460498"/>
                </a:lnTo>
                <a:close/>
              </a:path>
              <a:path w="8445500" h="2526029">
                <a:moveTo>
                  <a:pt x="254000" y="64770"/>
                </a:moveTo>
                <a:lnTo>
                  <a:pt x="241300" y="65532"/>
                </a:lnTo>
                <a:lnTo>
                  <a:pt x="241300" y="69723"/>
                </a:lnTo>
                <a:lnTo>
                  <a:pt x="254000" y="64770"/>
                </a:lnTo>
                <a:close/>
              </a:path>
              <a:path w="8445500" h="2526029">
                <a:moveTo>
                  <a:pt x="8267700" y="2446657"/>
                </a:moveTo>
                <a:lnTo>
                  <a:pt x="8267700" y="2420112"/>
                </a:lnTo>
                <a:lnTo>
                  <a:pt x="8242300" y="2431542"/>
                </a:lnTo>
                <a:lnTo>
                  <a:pt x="8229600" y="2442210"/>
                </a:lnTo>
                <a:lnTo>
                  <a:pt x="8229600" y="2441448"/>
                </a:lnTo>
                <a:lnTo>
                  <a:pt x="8216900" y="2452116"/>
                </a:lnTo>
                <a:lnTo>
                  <a:pt x="8216900" y="2451354"/>
                </a:lnTo>
                <a:lnTo>
                  <a:pt x="8191500" y="2460498"/>
                </a:lnTo>
                <a:lnTo>
                  <a:pt x="8178800" y="2468880"/>
                </a:lnTo>
                <a:lnTo>
                  <a:pt x="8178800" y="2468118"/>
                </a:lnTo>
                <a:lnTo>
                  <a:pt x="8153400" y="2475738"/>
                </a:lnTo>
                <a:lnTo>
                  <a:pt x="8140700" y="2482596"/>
                </a:lnTo>
                <a:lnTo>
                  <a:pt x="8140700" y="2481834"/>
                </a:lnTo>
                <a:lnTo>
                  <a:pt x="8115300" y="2487930"/>
                </a:lnTo>
                <a:lnTo>
                  <a:pt x="8115300" y="2487168"/>
                </a:lnTo>
                <a:lnTo>
                  <a:pt x="8102600" y="2492502"/>
                </a:lnTo>
                <a:lnTo>
                  <a:pt x="8102600" y="2491740"/>
                </a:lnTo>
                <a:lnTo>
                  <a:pt x="8077200" y="2495550"/>
                </a:lnTo>
                <a:lnTo>
                  <a:pt x="8064500" y="2498598"/>
                </a:lnTo>
                <a:lnTo>
                  <a:pt x="8039100" y="2500122"/>
                </a:lnTo>
                <a:lnTo>
                  <a:pt x="406400" y="2500122"/>
                </a:lnTo>
                <a:lnTo>
                  <a:pt x="381000" y="2498598"/>
                </a:lnTo>
                <a:lnTo>
                  <a:pt x="355600" y="2495550"/>
                </a:lnTo>
                <a:lnTo>
                  <a:pt x="342900" y="2491740"/>
                </a:lnTo>
                <a:lnTo>
                  <a:pt x="342900" y="2492502"/>
                </a:lnTo>
                <a:lnTo>
                  <a:pt x="317500" y="2487930"/>
                </a:lnTo>
                <a:lnTo>
                  <a:pt x="304800" y="2481834"/>
                </a:lnTo>
                <a:lnTo>
                  <a:pt x="304800" y="2482596"/>
                </a:lnTo>
                <a:lnTo>
                  <a:pt x="279400" y="2475738"/>
                </a:lnTo>
                <a:lnTo>
                  <a:pt x="266700" y="2468118"/>
                </a:lnTo>
                <a:lnTo>
                  <a:pt x="266700" y="2468880"/>
                </a:lnTo>
                <a:lnTo>
                  <a:pt x="241300" y="2460498"/>
                </a:lnTo>
                <a:lnTo>
                  <a:pt x="241300" y="2487153"/>
                </a:lnTo>
                <a:lnTo>
                  <a:pt x="292100" y="2503746"/>
                </a:lnTo>
                <a:lnTo>
                  <a:pt x="330200" y="2515807"/>
                </a:lnTo>
                <a:lnTo>
                  <a:pt x="381000" y="2523261"/>
                </a:lnTo>
                <a:lnTo>
                  <a:pt x="419100" y="2526030"/>
                </a:lnTo>
                <a:lnTo>
                  <a:pt x="8013700" y="2526030"/>
                </a:lnTo>
                <a:lnTo>
                  <a:pt x="8064500" y="2523744"/>
                </a:lnTo>
                <a:lnTo>
                  <a:pt x="8115300" y="2515964"/>
                </a:lnTo>
                <a:lnTo>
                  <a:pt x="8153400" y="2503208"/>
                </a:lnTo>
                <a:lnTo>
                  <a:pt x="8204200" y="2485769"/>
                </a:lnTo>
                <a:lnTo>
                  <a:pt x="8242300" y="2463940"/>
                </a:lnTo>
                <a:lnTo>
                  <a:pt x="8267700" y="2446657"/>
                </a:lnTo>
                <a:close/>
              </a:path>
              <a:path w="8445500" h="2526029">
                <a:moveTo>
                  <a:pt x="8267700" y="112013"/>
                </a:moveTo>
                <a:lnTo>
                  <a:pt x="8267700" y="105917"/>
                </a:lnTo>
                <a:lnTo>
                  <a:pt x="8255000" y="105917"/>
                </a:lnTo>
                <a:lnTo>
                  <a:pt x="8267700" y="112013"/>
                </a:lnTo>
                <a:close/>
              </a:path>
              <a:path w="8445500" h="2526029">
                <a:moveTo>
                  <a:pt x="8420100" y="2257216"/>
                </a:moveTo>
                <a:lnTo>
                  <a:pt x="8420100" y="2177796"/>
                </a:lnTo>
                <a:lnTo>
                  <a:pt x="8407400" y="2197608"/>
                </a:lnTo>
                <a:lnTo>
                  <a:pt x="8407400" y="2215896"/>
                </a:lnTo>
                <a:lnTo>
                  <a:pt x="8394700" y="2235708"/>
                </a:lnTo>
                <a:lnTo>
                  <a:pt x="8394700" y="2253234"/>
                </a:lnTo>
                <a:lnTo>
                  <a:pt x="8382000" y="2271522"/>
                </a:lnTo>
                <a:lnTo>
                  <a:pt x="8369300" y="2289048"/>
                </a:lnTo>
                <a:lnTo>
                  <a:pt x="8369300" y="2305812"/>
                </a:lnTo>
                <a:lnTo>
                  <a:pt x="8356600" y="2322576"/>
                </a:lnTo>
                <a:lnTo>
                  <a:pt x="8356600" y="2321814"/>
                </a:lnTo>
                <a:lnTo>
                  <a:pt x="8343900" y="2338578"/>
                </a:lnTo>
                <a:lnTo>
                  <a:pt x="8343900" y="2337816"/>
                </a:lnTo>
                <a:lnTo>
                  <a:pt x="8331200" y="2353818"/>
                </a:lnTo>
                <a:lnTo>
                  <a:pt x="8331200" y="2353056"/>
                </a:lnTo>
                <a:lnTo>
                  <a:pt x="8318500" y="2368296"/>
                </a:lnTo>
                <a:lnTo>
                  <a:pt x="8318500" y="2367534"/>
                </a:lnTo>
                <a:lnTo>
                  <a:pt x="8305800" y="2382012"/>
                </a:lnTo>
                <a:lnTo>
                  <a:pt x="8293100" y="2395728"/>
                </a:lnTo>
                <a:lnTo>
                  <a:pt x="8293100" y="2394966"/>
                </a:lnTo>
                <a:lnTo>
                  <a:pt x="8280400" y="2408682"/>
                </a:lnTo>
                <a:lnTo>
                  <a:pt x="8280400" y="2407920"/>
                </a:lnTo>
                <a:lnTo>
                  <a:pt x="8255000" y="2420112"/>
                </a:lnTo>
                <a:lnTo>
                  <a:pt x="8267700" y="2420112"/>
                </a:lnTo>
                <a:lnTo>
                  <a:pt x="8267700" y="2446657"/>
                </a:lnTo>
                <a:lnTo>
                  <a:pt x="8318500" y="2408287"/>
                </a:lnTo>
                <a:lnTo>
                  <a:pt x="8343900" y="2375050"/>
                </a:lnTo>
                <a:lnTo>
                  <a:pt x="8369300" y="2338597"/>
                </a:lnTo>
                <a:lnTo>
                  <a:pt x="8394700" y="2299221"/>
                </a:lnTo>
                <a:lnTo>
                  <a:pt x="8420100" y="2257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42414" y="2160472"/>
            <a:ext cx="7895590" cy="10166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000" b="1" spc="-65" dirty="0">
                <a:latin typeface="Microsoft JhengHei" panose="020B0604030504040204" charset="-120"/>
                <a:cs typeface="Microsoft JhengHei" panose="020B0604030504040204" charset="-120"/>
              </a:rPr>
              <a:t>人际关系20%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algn="ctr">
              <a:lnSpc>
                <a:spcPct val="100000"/>
              </a:lnSpc>
              <a:spcBef>
                <a:spcPts val="435"/>
              </a:spcBef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通过他人的反馈，或者对他人的模仿，或者对他人的跟随，而发生的学  习对个人成长至关重要。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15401" y="3189408"/>
          <a:ext cx="6801484" cy="127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727"/>
                <a:gridCol w="2393429"/>
                <a:gridCol w="2638790"/>
              </a:tblGrid>
              <a:tr h="315231">
                <a:tc>
                  <a:txBody>
                    <a:bodyPr/>
                    <a:lstStyle/>
                    <a:p>
                      <a:pPr marL="22225">
                        <a:lnSpc>
                          <a:spcPts val="2270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导师制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2270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领导他人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646430">
                        <a:lnSpc>
                          <a:spcPts val="2270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跨部门沟通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2225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反馈辅导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团队合作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646430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与新的领导合作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2225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角色模仿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人才发展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646430">
                        <a:lnSpc>
                          <a:spcPts val="2185"/>
                        </a:lnSpc>
                      </a:pPr>
                      <a:r>
                        <a:rPr sz="2000" spc="-3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spc="-30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360度评估反馈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</a:tr>
              <a:tr h="346946">
                <a:tc>
                  <a:txBody>
                    <a:bodyPr/>
                    <a:lstStyle/>
                    <a:p>
                      <a:pPr marL="22225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同级反馈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ts val="2185"/>
                        </a:lnSpc>
                      </a:pPr>
                      <a:r>
                        <a:rPr sz="2000" dirty="0">
                          <a:latin typeface="Wingdings" panose="05000000000000000000"/>
                          <a:cs typeface="Wingdings" panose="05000000000000000000"/>
                        </a:rPr>
                        <a:t></a:t>
                      </a:r>
                      <a:r>
                        <a:rPr sz="20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团队建设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275473" y="4706873"/>
            <a:ext cx="8429625" cy="2143760"/>
          </a:xfrm>
          <a:custGeom>
            <a:avLst/>
            <a:gdLst/>
            <a:ahLst/>
            <a:cxnLst/>
            <a:rect l="l" t="t" r="r" b="b"/>
            <a:pathLst>
              <a:path w="8429625" h="2143759">
                <a:moveTo>
                  <a:pt x="8429244" y="1786127"/>
                </a:moveTo>
                <a:lnTo>
                  <a:pt x="8429244" y="357378"/>
                </a:lnTo>
                <a:lnTo>
                  <a:pt x="8425981" y="308887"/>
                </a:lnTo>
                <a:lnTo>
                  <a:pt x="8416476" y="262378"/>
                </a:lnTo>
                <a:lnTo>
                  <a:pt x="8401157" y="218277"/>
                </a:lnTo>
                <a:lnTo>
                  <a:pt x="8380447" y="177009"/>
                </a:lnTo>
                <a:lnTo>
                  <a:pt x="8354774" y="139001"/>
                </a:lnTo>
                <a:lnTo>
                  <a:pt x="8324564" y="104679"/>
                </a:lnTo>
                <a:lnTo>
                  <a:pt x="8290242" y="74469"/>
                </a:lnTo>
                <a:lnTo>
                  <a:pt x="8252234" y="48796"/>
                </a:lnTo>
                <a:lnTo>
                  <a:pt x="8210966" y="28086"/>
                </a:lnTo>
                <a:lnTo>
                  <a:pt x="8166865" y="12767"/>
                </a:lnTo>
                <a:lnTo>
                  <a:pt x="8120356" y="3262"/>
                </a:lnTo>
                <a:lnTo>
                  <a:pt x="8071866" y="0"/>
                </a:lnTo>
                <a:lnTo>
                  <a:pt x="356616" y="0"/>
                </a:lnTo>
                <a:lnTo>
                  <a:pt x="308300" y="3262"/>
                </a:lnTo>
                <a:lnTo>
                  <a:pt x="261937" y="12767"/>
                </a:lnTo>
                <a:lnTo>
                  <a:pt x="217955" y="28086"/>
                </a:lnTo>
                <a:lnTo>
                  <a:pt x="176783" y="48796"/>
                </a:lnTo>
                <a:lnTo>
                  <a:pt x="138850" y="74469"/>
                </a:lnTo>
                <a:lnTo>
                  <a:pt x="104584" y="104679"/>
                </a:lnTo>
                <a:lnTo>
                  <a:pt x="74414" y="139001"/>
                </a:lnTo>
                <a:lnTo>
                  <a:pt x="48767" y="177009"/>
                </a:lnTo>
                <a:lnTo>
                  <a:pt x="28074" y="218277"/>
                </a:lnTo>
                <a:lnTo>
                  <a:pt x="12763" y="262378"/>
                </a:lnTo>
                <a:lnTo>
                  <a:pt x="3262" y="308887"/>
                </a:lnTo>
                <a:lnTo>
                  <a:pt x="0" y="357378"/>
                </a:lnTo>
                <a:lnTo>
                  <a:pt x="0" y="1786128"/>
                </a:lnTo>
                <a:lnTo>
                  <a:pt x="3262" y="1834618"/>
                </a:lnTo>
                <a:lnTo>
                  <a:pt x="12763" y="1881127"/>
                </a:lnTo>
                <a:lnTo>
                  <a:pt x="28074" y="1925228"/>
                </a:lnTo>
                <a:lnTo>
                  <a:pt x="48768" y="1966496"/>
                </a:lnTo>
                <a:lnTo>
                  <a:pt x="74414" y="2004504"/>
                </a:lnTo>
                <a:lnTo>
                  <a:pt x="104584" y="2038826"/>
                </a:lnTo>
                <a:lnTo>
                  <a:pt x="138850" y="2069036"/>
                </a:lnTo>
                <a:lnTo>
                  <a:pt x="176784" y="2094709"/>
                </a:lnTo>
                <a:lnTo>
                  <a:pt x="217955" y="2115419"/>
                </a:lnTo>
                <a:lnTo>
                  <a:pt x="261937" y="2130738"/>
                </a:lnTo>
                <a:lnTo>
                  <a:pt x="308300" y="2140243"/>
                </a:lnTo>
                <a:lnTo>
                  <a:pt x="356616" y="2143506"/>
                </a:lnTo>
                <a:lnTo>
                  <a:pt x="8071866" y="2143506"/>
                </a:lnTo>
                <a:lnTo>
                  <a:pt x="8120356" y="2140243"/>
                </a:lnTo>
                <a:lnTo>
                  <a:pt x="8166865" y="2130738"/>
                </a:lnTo>
                <a:lnTo>
                  <a:pt x="8210966" y="2115419"/>
                </a:lnTo>
                <a:lnTo>
                  <a:pt x="8252234" y="2094709"/>
                </a:lnTo>
                <a:lnTo>
                  <a:pt x="8290242" y="2069036"/>
                </a:lnTo>
                <a:lnTo>
                  <a:pt x="8324564" y="2038826"/>
                </a:lnTo>
                <a:lnTo>
                  <a:pt x="8354774" y="2004504"/>
                </a:lnTo>
                <a:lnTo>
                  <a:pt x="8380447" y="1966496"/>
                </a:lnTo>
                <a:lnTo>
                  <a:pt x="8401157" y="1925228"/>
                </a:lnTo>
                <a:lnTo>
                  <a:pt x="8416476" y="1881127"/>
                </a:lnTo>
                <a:lnTo>
                  <a:pt x="8425981" y="1834618"/>
                </a:lnTo>
                <a:lnTo>
                  <a:pt x="8429244" y="1786127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2519" y="4694682"/>
            <a:ext cx="8445500" cy="2167890"/>
          </a:xfrm>
          <a:custGeom>
            <a:avLst/>
            <a:gdLst/>
            <a:ahLst/>
            <a:cxnLst/>
            <a:rect l="l" t="t" r="r" b="b"/>
            <a:pathLst>
              <a:path w="8445500" h="2167890">
                <a:moveTo>
                  <a:pt x="8445500" y="1866115"/>
                </a:moveTo>
                <a:lnTo>
                  <a:pt x="8445500" y="331469"/>
                </a:lnTo>
                <a:lnTo>
                  <a:pt x="8432800" y="283260"/>
                </a:lnTo>
                <a:lnTo>
                  <a:pt x="8420100" y="237369"/>
                </a:lnTo>
                <a:lnTo>
                  <a:pt x="8407400" y="194229"/>
                </a:lnTo>
                <a:lnTo>
                  <a:pt x="8382000" y="154272"/>
                </a:lnTo>
                <a:lnTo>
                  <a:pt x="8343900" y="117930"/>
                </a:lnTo>
                <a:lnTo>
                  <a:pt x="8318500" y="85636"/>
                </a:lnTo>
                <a:lnTo>
                  <a:pt x="8280400" y="57821"/>
                </a:lnTo>
                <a:lnTo>
                  <a:pt x="8242300" y="34918"/>
                </a:lnTo>
                <a:lnTo>
                  <a:pt x="8191500" y="17359"/>
                </a:lnTo>
                <a:lnTo>
                  <a:pt x="8140700" y="5575"/>
                </a:lnTo>
                <a:lnTo>
                  <a:pt x="8102600" y="0"/>
                </a:lnTo>
                <a:lnTo>
                  <a:pt x="368299" y="0"/>
                </a:lnTo>
                <a:lnTo>
                  <a:pt x="317500" y="2895"/>
                </a:lnTo>
                <a:lnTo>
                  <a:pt x="266700" y="12178"/>
                </a:lnTo>
                <a:lnTo>
                  <a:pt x="228600" y="27425"/>
                </a:lnTo>
                <a:lnTo>
                  <a:pt x="177799" y="48211"/>
                </a:lnTo>
                <a:lnTo>
                  <a:pt x="139699" y="74112"/>
                </a:lnTo>
                <a:lnTo>
                  <a:pt x="101599" y="104705"/>
                </a:lnTo>
                <a:lnTo>
                  <a:pt x="76199" y="139564"/>
                </a:lnTo>
                <a:lnTo>
                  <a:pt x="50799" y="178265"/>
                </a:lnTo>
                <a:lnTo>
                  <a:pt x="25399" y="220384"/>
                </a:lnTo>
                <a:lnTo>
                  <a:pt x="12699" y="265498"/>
                </a:lnTo>
                <a:lnTo>
                  <a:pt x="0" y="313182"/>
                </a:lnTo>
                <a:lnTo>
                  <a:pt x="0" y="1872996"/>
                </a:lnTo>
                <a:lnTo>
                  <a:pt x="12700" y="1917729"/>
                </a:lnTo>
                <a:lnTo>
                  <a:pt x="12700" y="369570"/>
                </a:lnTo>
                <a:lnTo>
                  <a:pt x="25400" y="351282"/>
                </a:lnTo>
                <a:lnTo>
                  <a:pt x="25399" y="300228"/>
                </a:lnTo>
                <a:lnTo>
                  <a:pt x="38099" y="266700"/>
                </a:lnTo>
                <a:lnTo>
                  <a:pt x="38099" y="251460"/>
                </a:lnTo>
                <a:lnTo>
                  <a:pt x="50799" y="235458"/>
                </a:lnTo>
                <a:lnTo>
                  <a:pt x="50799" y="220218"/>
                </a:lnTo>
                <a:lnTo>
                  <a:pt x="63499" y="204978"/>
                </a:lnTo>
                <a:lnTo>
                  <a:pt x="63499" y="191262"/>
                </a:lnTo>
                <a:lnTo>
                  <a:pt x="76199" y="176784"/>
                </a:lnTo>
                <a:lnTo>
                  <a:pt x="76199" y="177546"/>
                </a:lnTo>
                <a:lnTo>
                  <a:pt x="88899" y="163068"/>
                </a:lnTo>
                <a:lnTo>
                  <a:pt x="88899" y="163830"/>
                </a:lnTo>
                <a:lnTo>
                  <a:pt x="101599" y="150114"/>
                </a:lnTo>
                <a:lnTo>
                  <a:pt x="101599" y="150876"/>
                </a:lnTo>
                <a:lnTo>
                  <a:pt x="114299" y="137922"/>
                </a:lnTo>
                <a:lnTo>
                  <a:pt x="114299" y="126492"/>
                </a:lnTo>
                <a:lnTo>
                  <a:pt x="126999" y="114300"/>
                </a:lnTo>
                <a:lnTo>
                  <a:pt x="126999" y="115062"/>
                </a:lnTo>
                <a:lnTo>
                  <a:pt x="139699" y="103632"/>
                </a:lnTo>
                <a:lnTo>
                  <a:pt x="152399" y="92964"/>
                </a:lnTo>
                <a:lnTo>
                  <a:pt x="152399" y="93726"/>
                </a:lnTo>
                <a:lnTo>
                  <a:pt x="165099" y="83820"/>
                </a:lnTo>
                <a:lnTo>
                  <a:pt x="190499" y="74676"/>
                </a:lnTo>
                <a:lnTo>
                  <a:pt x="190499" y="75438"/>
                </a:lnTo>
                <a:lnTo>
                  <a:pt x="203199" y="66294"/>
                </a:lnTo>
                <a:lnTo>
                  <a:pt x="203199" y="67056"/>
                </a:lnTo>
                <a:lnTo>
                  <a:pt x="215900" y="58674"/>
                </a:lnTo>
                <a:lnTo>
                  <a:pt x="215900" y="59436"/>
                </a:lnTo>
                <a:lnTo>
                  <a:pt x="228600" y="51816"/>
                </a:lnTo>
                <a:lnTo>
                  <a:pt x="228600" y="52578"/>
                </a:lnTo>
                <a:lnTo>
                  <a:pt x="241300" y="45720"/>
                </a:lnTo>
                <a:lnTo>
                  <a:pt x="266700" y="40386"/>
                </a:lnTo>
                <a:lnTo>
                  <a:pt x="279400" y="35814"/>
                </a:lnTo>
                <a:lnTo>
                  <a:pt x="292100" y="32004"/>
                </a:lnTo>
                <a:lnTo>
                  <a:pt x="304800" y="30480"/>
                </a:lnTo>
                <a:lnTo>
                  <a:pt x="304800" y="28956"/>
                </a:lnTo>
                <a:lnTo>
                  <a:pt x="330200" y="26670"/>
                </a:lnTo>
                <a:lnTo>
                  <a:pt x="342900" y="25146"/>
                </a:lnTo>
                <a:lnTo>
                  <a:pt x="8077200" y="25145"/>
                </a:lnTo>
                <a:lnTo>
                  <a:pt x="8089900" y="25526"/>
                </a:lnTo>
                <a:lnTo>
                  <a:pt x="8089900" y="25145"/>
                </a:lnTo>
                <a:lnTo>
                  <a:pt x="8115300" y="26669"/>
                </a:lnTo>
                <a:lnTo>
                  <a:pt x="8128000" y="28955"/>
                </a:lnTo>
                <a:lnTo>
                  <a:pt x="8153400" y="32003"/>
                </a:lnTo>
                <a:lnTo>
                  <a:pt x="8166100" y="35813"/>
                </a:lnTo>
                <a:lnTo>
                  <a:pt x="8178800" y="40385"/>
                </a:lnTo>
                <a:lnTo>
                  <a:pt x="8191500" y="45719"/>
                </a:lnTo>
                <a:lnTo>
                  <a:pt x="8216900" y="52577"/>
                </a:lnTo>
                <a:lnTo>
                  <a:pt x="8216900" y="51815"/>
                </a:lnTo>
                <a:lnTo>
                  <a:pt x="8229600" y="59435"/>
                </a:lnTo>
                <a:lnTo>
                  <a:pt x="8229600" y="58673"/>
                </a:lnTo>
                <a:lnTo>
                  <a:pt x="8242300" y="67055"/>
                </a:lnTo>
                <a:lnTo>
                  <a:pt x="8242300" y="66293"/>
                </a:lnTo>
                <a:lnTo>
                  <a:pt x="8255000" y="75437"/>
                </a:lnTo>
                <a:lnTo>
                  <a:pt x="8255000" y="74675"/>
                </a:lnTo>
                <a:lnTo>
                  <a:pt x="8267700" y="83819"/>
                </a:lnTo>
                <a:lnTo>
                  <a:pt x="8280400" y="93725"/>
                </a:lnTo>
                <a:lnTo>
                  <a:pt x="8280400" y="92963"/>
                </a:lnTo>
                <a:lnTo>
                  <a:pt x="8293100" y="103631"/>
                </a:lnTo>
                <a:lnTo>
                  <a:pt x="8305800" y="115061"/>
                </a:lnTo>
                <a:lnTo>
                  <a:pt x="8305800" y="114299"/>
                </a:lnTo>
                <a:lnTo>
                  <a:pt x="8318500" y="126491"/>
                </a:lnTo>
                <a:lnTo>
                  <a:pt x="8318500" y="125729"/>
                </a:lnTo>
                <a:lnTo>
                  <a:pt x="8331200" y="137921"/>
                </a:lnTo>
                <a:lnTo>
                  <a:pt x="8343900" y="150875"/>
                </a:lnTo>
                <a:lnTo>
                  <a:pt x="8343900" y="150113"/>
                </a:lnTo>
                <a:lnTo>
                  <a:pt x="8356600" y="163829"/>
                </a:lnTo>
                <a:lnTo>
                  <a:pt x="8356600" y="163067"/>
                </a:lnTo>
                <a:lnTo>
                  <a:pt x="8369300" y="177545"/>
                </a:lnTo>
                <a:lnTo>
                  <a:pt x="8369300" y="190499"/>
                </a:lnTo>
                <a:lnTo>
                  <a:pt x="8382000" y="205739"/>
                </a:lnTo>
                <a:lnTo>
                  <a:pt x="8382000" y="204977"/>
                </a:lnTo>
                <a:lnTo>
                  <a:pt x="8394700" y="220217"/>
                </a:lnTo>
                <a:lnTo>
                  <a:pt x="8394700" y="235457"/>
                </a:lnTo>
                <a:lnTo>
                  <a:pt x="8407400" y="251459"/>
                </a:lnTo>
                <a:lnTo>
                  <a:pt x="8407400" y="283463"/>
                </a:lnTo>
                <a:lnTo>
                  <a:pt x="8420100" y="300227"/>
                </a:lnTo>
                <a:lnTo>
                  <a:pt x="8420100" y="1934784"/>
                </a:lnTo>
                <a:lnTo>
                  <a:pt x="8432800" y="1912743"/>
                </a:lnTo>
                <a:lnTo>
                  <a:pt x="8445500" y="1866115"/>
                </a:lnTo>
                <a:close/>
              </a:path>
              <a:path w="8445500" h="2167890">
                <a:moveTo>
                  <a:pt x="317500" y="2138934"/>
                </a:moveTo>
                <a:lnTo>
                  <a:pt x="292100" y="2135886"/>
                </a:lnTo>
                <a:lnTo>
                  <a:pt x="279400" y="2132076"/>
                </a:lnTo>
                <a:lnTo>
                  <a:pt x="266700" y="2127504"/>
                </a:lnTo>
                <a:lnTo>
                  <a:pt x="241300" y="2121408"/>
                </a:lnTo>
                <a:lnTo>
                  <a:pt x="241300" y="2122170"/>
                </a:lnTo>
                <a:lnTo>
                  <a:pt x="228600" y="2115312"/>
                </a:lnTo>
                <a:lnTo>
                  <a:pt x="228600" y="2116074"/>
                </a:lnTo>
                <a:lnTo>
                  <a:pt x="215900" y="2108454"/>
                </a:lnTo>
                <a:lnTo>
                  <a:pt x="215900" y="2109216"/>
                </a:lnTo>
                <a:lnTo>
                  <a:pt x="203200" y="2100834"/>
                </a:lnTo>
                <a:lnTo>
                  <a:pt x="203200" y="2101596"/>
                </a:lnTo>
                <a:lnTo>
                  <a:pt x="190500" y="2092452"/>
                </a:lnTo>
                <a:lnTo>
                  <a:pt x="190500" y="2093214"/>
                </a:lnTo>
                <a:lnTo>
                  <a:pt x="165100" y="2084070"/>
                </a:lnTo>
                <a:lnTo>
                  <a:pt x="139700" y="2064258"/>
                </a:lnTo>
                <a:lnTo>
                  <a:pt x="127000" y="2052828"/>
                </a:lnTo>
                <a:lnTo>
                  <a:pt x="127000" y="2053590"/>
                </a:lnTo>
                <a:lnTo>
                  <a:pt x="114300" y="2041398"/>
                </a:lnTo>
                <a:lnTo>
                  <a:pt x="114300" y="2029968"/>
                </a:lnTo>
                <a:lnTo>
                  <a:pt x="101600" y="2017014"/>
                </a:lnTo>
                <a:lnTo>
                  <a:pt x="101600" y="2017776"/>
                </a:lnTo>
                <a:lnTo>
                  <a:pt x="88900" y="2004060"/>
                </a:lnTo>
                <a:lnTo>
                  <a:pt x="88900" y="2004822"/>
                </a:lnTo>
                <a:lnTo>
                  <a:pt x="76200" y="1990344"/>
                </a:lnTo>
                <a:lnTo>
                  <a:pt x="76200" y="1991106"/>
                </a:lnTo>
                <a:lnTo>
                  <a:pt x="63500" y="1976628"/>
                </a:lnTo>
                <a:lnTo>
                  <a:pt x="63500" y="1962912"/>
                </a:lnTo>
                <a:lnTo>
                  <a:pt x="50800" y="1947672"/>
                </a:lnTo>
                <a:lnTo>
                  <a:pt x="50800" y="1932432"/>
                </a:lnTo>
                <a:lnTo>
                  <a:pt x="38100" y="1916430"/>
                </a:lnTo>
                <a:lnTo>
                  <a:pt x="38100" y="1901190"/>
                </a:lnTo>
                <a:lnTo>
                  <a:pt x="25400" y="1867662"/>
                </a:lnTo>
                <a:lnTo>
                  <a:pt x="25400" y="1816608"/>
                </a:lnTo>
                <a:lnTo>
                  <a:pt x="12700" y="1798320"/>
                </a:lnTo>
                <a:lnTo>
                  <a:pt x="12700" y="1917729"/>
                </a:lnTo>
                <a:lnTo>
                  <a:pt x="25400" y="1960809"/>
                </a:lnTo>
                <a:lnTo>
                  <a:pt x="50800" y="2001410"/>
                </a:lnTo>
                <a:lnTo>
                  <a:pt x="76200" y="2038708"/>
                </a:lnTo>
                <a:lnTo>
                  <a:pt x="114300" y="2071878"/>
                </a:lnTo>
                <a:lnTo>
                  <a:pt x="127000" y="2084070"/>
                </a:lnTo>
                <a:lnTo>
                  <a:pt x="177800" y="2120542"/>
                </a:lnTo>
                <a:lnTo>
                  <a:pt x="228600" y="2141198"/>
                </a:lnTo>
                <a:lnTo>
                  <a:pt x="266700" y="2156267"/>
                </a:lnTo>
                <a:lnTo>
                  <a:pt x="304800" y="2163050"/>
                </a:lnTo>
                <a:lnTo>
                  <a:pt x="304800" y="2138934"/>
                </a:lnTo>
                <a:lnTo>
                  <a:pt x="317500" y="2138934"/>
                </a:lnTo>
                <a:close/>
              </a:path>
              <a:path w="8445500" h="2167890">
                <a:moveTo>
                  <a:pt x="317500" y="28956"/>
                </a:moveTo>
                <a:lnTo>
                  <a:pt x="304800" y="28956"/>
                </a:lnTo>
                <a:lnTo>
                  <a:pt x="304800" y="30480"/>
                </a:lnTo>
                <a:lnTo>
                  <a:pt x="317500" y="28956"/>
                </a:lnTo>
                <a:close/>
              </a:path>
              <a:path w="8445500" h="2167890">
                <a:moveTo>
                  <a:pt x="8102600" y="2167890"/>
                </a:moveTo>
                <a:lnTo>
                  <a:pt x="8102600" y="2141982"/>
                </a:lnTo>
                <a:lnTo>
                  <a:pt x="8077200" y="2142744"/>
                </a:lnTo>
                <a:lnTo>
                  <a:pt x="368300" y="2142744"/>
                </a:lnTo>
                <a:lnTo>
                  <a:pt x="342900" y="2141982"/>
                </a:lnTo>
                <a:lnTo>
                  <a:pt x="330200" y="2141220"/>
                </a:lnTo>
                <a:lnTo>
                  <a:pt x="304800" y="2138934"/>
                </a:lnTo>
                <a:lnTo>
                  <a:pt x="304800" y="2163050"/>
                </a:lnTo>
                <a:lnTo>
                  <a:pt x="317500" y="2165311"/>
                </a:lnTo>
                <a:lnTo>
                  <a:pt x="368300" y="2167890"/>
                </a:lnTo>
                <a:lnTo>
                  <a:pt x="8102600" y="2167890"/>
                </a:lnTo>
                <a:close/>
              </a:path>
              <a:path w="8445500" h="2167890">
                <a:moveTo>
                  <a:pt x="8102600" y="25907"/>
                </a:moveTo>
                <a:lnTo>
                  <a:pt x="8089900" y="25145"/>
                </a:lnTo>
                <a:lnTo>
                  <a:pt x="8089900" y="25526"/>
                </a:lnTo>
                <a:lnTo>
                  <a:pt x="8102600" y="25907"/>
                </a:lnTo>
                <a:close/>
              </a:path>
              <a:path w="8445500" h="2167890">
                <a:moveTo>
                  <a:pt x="8420100" y="1934784"/>
                </a:moveTo>
                <a:lnTo>
                  <a:pt x="8420100" y="1867661"/>
                </a:lnTo>
                <a:lnTo>
                  <a:pt x="8407400" y="1884426"/>
                </a:lnTo>
                <a:lnTo>
                  <a:pt x="8407400" y="1916429"/>
                </a:lnTo>
                <a:lnTo>
                  <a:pt x="8394700" y="1932431"/>
                </a:lnTo>
                <a:lnTo>
                  <a:pt x="8394700" y="1947671"/>
                </a:lnTo>
                <a:lnTo>
                  <a:pt x="8382000" y="1962911"/>
                </a:lnTo>
                <a:lnTo>
                  <a:pt x="8382000" y="1962150"/>
                </a:lnTo>
                <a:lnTo>
                  <a:pt x="8369300" y="1977389"/>
                </a:lnTo>
                <a:lnTo>
                  <a:pt x="8369300" y="1990343"/>
                </a:lnTo>
                <a:lnTo>
                  <a:pt x="8356600" y="2004821"/>
                </a:lnTo>
                <a:lnTo>
                  <a:pt x="8356600" y="2004059"/>
                </a:lnTo>
                <a:lnTo>
                  <a:pt x="8343900" y="2017776"/>
                </a:lnTo>
                <a:lnTo>
                  <a:pt x="8343900" y="2017014"/>
                </a:lnTo>
                <a:lnTo>
                  <a:pt x="8331200" y="2029968"/>
                </a:lnTo>
                <a:lnTo>
                  <a:pt x="8318500" y="2042159"/>
                </a:lnTo>
                <a:lnTo>
                  <a:pt x="8318500" y="2041397"/>
                </a:lnTo>
                <a:lnTo>
                  <a:pt x="8305800" y="2053589"/>
                </a:lnTo>
                <a:lnTo>
                  <a:pt x="8305800" y="2052827"/>
                </a:lnTo>
                <a:lnTo>
                  <a:pt x="8293100" y="2064258"/>
                </a:lnTo>
                <a:lnTo>
                  <a:pt x="8267700" y="2084070"/>
                </a:lnTo>
                <a:lnTo>
                  <a:pt x="8255000" y="2093214"/>
                </a:lnTo>
                <a:lnTo>
                  <a:pt x="8255000" y="2092452"/>
                </a:lnTo>
                <a:lnTo>
                  <a:pt x="8242300" y="2101596"/>
                </a:lnTo>
                <a:lnTo>
                  <a:pt x="8242300" y="2100834"/>
                </a:lnTo>
                <a:lnTo>
                  <a:pt x="8229600" y="2109216"/>
                </a:lnTo>
                <a:lnTo>
                  <a:pt x="8229600" y="2108454"/>
                </a:lnTo>
                <a:lnTo>
                  <a:pt x="8216900" y="2116074"/>
                </a:lnTo>
                <a:lnTo>
                  <a:pt x="8216900" y="2115312"/>
                </a:lnTo>
                <a:lnTo>
                  <a:pt x="8191500" y="2122170"/>
                </a:lnTo>
                <a:lnTo>
                  <a:pt x="8191500" y="2121408"/>
                </a:lnTo>
                <a:lnTo>
                  <a:pt x="8178800" y="2127504"/>
                </a:lnTo>
                <a:lnTo>
                  <a:pt x="8166100" y="2132076"/>
                </a:lnTo>
                <a:lnTo>
                  <a:pt x="8153400" y="2135886"/>
                </a:lnTo>
                <a:lnTo>
                  <a:pt x="8128000" y="2138934"/>
                </a:lnTo>
                <a:lnTo>
                  <a:pt x="8115300" y="2141220"/>
                </a:lnTo>
                <a:lnTo>
                  <a:pt x="8089900" y="2141982"/>
                </a:lnTo>
                <a:lnTo>
                  <a:pt x="8102600" y="2141982"/>
                </a:lnTo>
                <a:lnTo>
                  <a:pt x="8102600" y="2167890"/>
                </a:lnTo>
                <a:lnTo>
                  <a:pt x="8166100" y="2158088"/>
                </a:lnTo>
                <a:lnTo>
                  <a:pt x="8216900" y="2143834"/>
                </a:lnTo>
                <a:lnTo>
                  <a:pt x="8255000" y="2124033"/>
                </a:lnTo>
                <a:lnTo>
                  <a:pt x="8293100" y="2099114"/>
                </a:lnTo>
                <a:lnTo>
                  <a:pt x="8331200" y="2069504"/>
                </a:lnTo>
                <a:lnTo>
                  <a:pt x="8356600" y="2035634"/>
                </a:lnTo>
                <a:lnTo>
                  <a:pt x="8394700" y="1997931"/>
                </a:lnTo>
                <a:lnTo>
                  <a:pt x="8407400" y="1956825"/>
                </a:lnTo>
                <a:lnTo>
                  <a:pt x="8420100" y="1934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85427" y="4820767"/>
            <a:ext cx="560959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86915">
              <a:lnSpc>
                <a:spcPct val="118000"/>
              </a:lnSpc>
            </a:pPr>
            <a:r>
              <a:rPr sz="2000" b="1" spc="-60" dirty="0">
                <a:latin typeface="Microsoft JhengHei" panose="020B0604030504040204" charset="-120"/>
                <a:cs typeface="Microsoft JhengHei" panose="020B0604030504040204" charset="-120"/>
              </a:rPr>
              <a:t>培训/教育10% 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课堂教学和阅读是掌握知识、技能的最常用途径。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9823" y="5744464"/>
            <a:ext cx="123253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大学课程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培训计划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文化培训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6663" y="5744464"/>
            <a:ext cx="3975735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领导力培训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spc="-20" dirty="0">
                <a:latin typeface="Microsoft JhengHei" panose="020B0604030504040204" charset="-120"/>
                <a:cs typeface="Microsoft JhengHei" panose="020B0604030504040204" charset="-120"/>
              </a:rPr>
              <a:t>阅读书籍；上网学习；E-learning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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内部论坛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789940" algn="r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培养方案设计方法论之一：关键岗位管理人才发展方式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5519" y="1908048"/>
            <a:ext cx="5526405" cy="740410"/>
          </a:xfrm>
          <a:custGeom>
            <a:avLst/>
            <a:gdLst/>
            <a:ahLst/>
            <a:cxnLst/>
            <a:rect l="l" t="t" r="r" b="b"/>
            <a:pathLst>
              <a:path w="5526405" h="740410">
                <a:moveTo>
                  <a:pt x="5526023" y="739901"/>
                </a:moveTo>
                <a:lnTo>
                  <a:pt x="5526023" y="0"/>
                </a:lnTo>
                <a:lnTo>
                  <a:pt x="0" y="0"/>
                </a:lnTo>
                <a:lnTo>
                  <a:pt x="0" y="739901"/>
                </a:lnTo>
                <a:lnTo>
                  <a:pt x="12954" y="739901"/>
                </a:lnTo>
                <a:lnTo>
                  <a:pt x="12954" y="25907"/>
                </a:lnTo>
                <a:lnTo>
                  <a:pt x="25145" y="12953"/>
                </a:lnTo>
                <a:lnTo>
                  <a:pt x="25145" y="25907"/>
                </a:lnTo>
                <a:lnTo>
                  <a:pt x="5500878" y="25907"/>
                </a:lnTo>
                <a:lnTo>
                  <a:pt x="5500878" y="12953"/>
                </a:lnTo>
                <a:lnTo>
                  <a:pt x="5513057" y="25907"/>
                </a:lnTo>
                <a:lnTo>
                  <a:pt x="5513057" y="739901"/>
                </a:lnTo>
                <a:lnTo>
                  <a:pt x="5526023" y="739901"/>
                </a:lnTo>
                <a:close/>
              </a:path>
              <a:path w="5526405" h="740410">
                <a:moveTo>
                  <a:pt x="25145" y="25907"/>
                </a:moveTo>
                <a:lnTo>
                  <a:pt x="25145" y="12953"/>
                </a:lnTo>
                <a:lnTo>
                  <a:pt x="12954" y="25907"/>
                </a:lnTo>
                <a:lnTo>
                  <a:pt x="25145" y="25907"/>
                </a:lnTo>
                <a:close/>
              </a:path>
              <a:path w="5526405" h="740410">
                <a:moveTo>
                  <a:pt x="25145" y="714756"/>
                </a:moveTo>
                <a:lnTo>
                  <a:pt x="25145" y="25907"/>
                </a:lnTo>
                <a:lnTo>
                  <a:pt x="12954" y="25907"/>
                </a:lnTo>
                <a:lnTo>
                  <a:pt x="12954" y="714756"/>
                </a:lnTo>
                <a:lnTo>
                  <a:pt x="25145" y="714756"/>
                </a:lnTo>
                <a:close/>
              </a:path>
              <a:path w="5526405" h="740410">
                <a:moveTo>
                  <a:pt x="5513057" y="714755"/>
                </a:moveTo>
                <a:lnTo>
                  <a:pt x="12954" y="714756"/>
                </a:lnTo>
                <a:lnTo>
                  <a:pt x="25145" y="726947"/>
                </a:lnTo>
                <a:lnTo>
                  <a:pt x="25145" y="739901"/>
                </a:lnTo>
                <a:lnTo>
                  <a:pt x="5500878" y="739901"/>
                </a:lnTo>
                <a:lnTo>
                  <a:pt x="5500878" y="726947"/>
                </a:lnTo>
                <a:lnTo>
                  <a:pt x="5513057" y="714755"/>
                </a:lnTo>
                <a:close/>
              </a:path>
              <a:path w="5526405" h="740410">
                <a:moveTo>
                  <a:pt x="25145" y="739901"/>
                </a:moveTo>
                <a:lnTo>
                  <a:pt x="25145" y="726947"/>
                </a:lnTo>
                <a:lnTo>
                  <a:pt x="12954" y="714756"/>
                </a:lnTo>
                <a:lnTo>
                  <a:pt x="12954" y="739901"/>
                </a:lnTo>
                <a:lnTo>
                  <a:pt x="25145" y="739901"/>
                </a:lnTo>
                <a:close/>
              </a:path>
              <a:path w="5526405" h="740410">
                <a:moveTo>
                  <a:pt x="5513057" y="25907"/>
                </a:moveTo>
                <a:lnTo>
                  <a:pt x="5500878" y="12953"/>
                </a:lnTo>
                <a:lnTo>
                  <a:pt x="5500878" y="25907"/>
                </a:lnTo>
                <a:lnTo>
                  <a:pt x="5513057" y="25907"/>
                </a:lnTo>
                <a:close/>
              </a:path>
              <a:path w="5526405" h="740410">
                <a:moveTo>
                  <a:pt x="5513057" y="714755"/>
                </a:moveTo>
                <a:lnTo>
                  <a:pt x="5513057" y="25907"/>
                </a:lnTo>
                <a:lnTo>
                  <a:pt x="5500878" y="25907"/>
                </a:lnTo>
                <a:lnTo>
                  <a:pt x="5500878" y="714755"/>
                </a:lnTo>
                <a:lnTo>
                  <a:pt x="5513057" y="714755"/>
                </a:lnTo>
                <a:close/>
              </a:path>
              <a:path w="5526405" h="740410">
                <a:moveTo>
                  <a:pt x="5513057" y="739901"/>
                </a:moveTo>
                <a:lnTo>
                  <a:pt x="5513057" y="714755"/>
                </a:lnTo>
                <a:lnTo>
                  <a:pt x="5500878" y="726947"/>
                </a:lnTo>
                <a:lnTo>
                  <a:pt x="5500878" y="739901"/>
                </a:lnTo>
                <a:lnTo>
                  <a:pt x="5513057" y="739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18473" y="1921001"/>
            <a:ext cx="5500370" cy="714375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164465" rIns="0" bIns="0" rtlCol="0">
            <a:spAutoFit/>
          </a:bodyPr>
          <a:lstStyle/>
          <a:p>
            <a:pPr marL="137668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solidFill>
                  <a:srgbClr val="7E7E7E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关键岗位的管理人才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9467" y="3135629"/>
            <a:ext cx="1929130" cy="1143000"/>
          </a:xfrm>
          <a:custGeom>
            <a:avLst/>
            <a:gdLst/>
            <a:ahLst/>
            <a:cxnLst/>
            <a:rect l="l" t="t" r="r" b="b"/>
            <a:pathLst>
              <a:path w="1929129" h="1143000">
                <a:moveTo>
                  <a:pt x="1928622" y="952500"/>
                </a:moveTo>
                <a:lnTo>
                  <a:pt x="1928622" y="190499"/>
                </a:lnTo>
                <a:lnTo>
                  <a:pt x="1923627" y="146837"/>
                </a:lnTo>
                <a:lnTo>
                  <a:pt x="1909383" y="106746"/>
                </a:lnTo>
                <a:lnTo>
                  <a:pt x="1886994" y="71374"/>
                </a:lnTo>
                <a:lnTo>
                  <a:pt x="1857567" y="41867"/>
                </a:lnTo>
                <a:lnTo>
                  <a:pt x="1822208" y="19372"/>
                </a:lnTo>
                <a:lnTo>
                  <a:pt x="1782024" y="5034"/>
                </a:lnTo>
                <a:lnTo>
                  <a:pt x="1738122" y="0"/>
                </a:lnTo>
                <a:lnTo>
                  <a:pt x="190499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738122" y="1142999"/>
                </a:lnTo>
                <a:lnTo>
                  <a:pt x="1782024" y="1137965"/>
                </a:lnTo>
                <a:lnTo>
                  <a:pt x="1822208" y="1123627"/>
                </a:lnTo>
                <a:lnTo>
                  <a:pt x="1857567" y="1101132"/>
                </a:lnTo>
                <a:lnTo>
                  <a:pt x="1886994" y="1071625"/>
                </a:lnTo>
                <a:lnTo>
                  <a:pt x="1909383" y="1036253"/>
                </a:lnTo>
                <a:lnTo>
                  <a:pt x="1923627" y="996162"/>
                </a:lnTo>
                <a:lnTo>
                  <a:pt x="1928622" y="95250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77275" y="3122676"/>
            <a:ext cx="1943100" cy="1168400"/>
          </a:xfrm>
          <a:custGeom>
            <a:avLst/>
            <a:gdLst/>
            <a:ahLst/>
            <a:cxnLst/>
            <a:rect l="l" t="t" r="r" b="b"/>
            <a:pathLst>
              <a:path w="1943100" h="1168400">
                <a:moveTo>
                  <a:pt x="1943100" y="1023744"/>
                </a:moveTo>
                <a:lnTo>
                  <a:pt x="1943100" y="182879"/>
                </a:lnTo>
                <a:lnTo>
                  <a:pt x="1930400" y="134970"/>
                </a:lnTo>
                <a:lnTo>
                  <a:pt x="1917700" y="92204"/>
                </a:lnTo>
                <a:lnTo>
                  <a:pt x="1879600" y="55954"/>
                </a:lnTo>
                <a:lnTo>
                  <a:pt x="1841500" y="27590"/>
                </a:lnTo>
                <a:lnTo>
                  <a:pt x="1803400" y="8481"/>
                </a:lnTo>
                <a:lnTo>
                  <a:pt x="1752600" y="0"/>
                </a:lnTo>
                <a:lnTo>
                  <a:pt x="190499" y="0"/>
                </a:lnTo>
                <a:lnTo>
                  <a:pt x="152399" y="5652"/>
                </a:lnTo>
                <a:lnTo>
                  <a:pt x="101599" y="22481"/>
                </a:lnTo>
                <a:lnTo>
                  <a:pt x="63499" y="49020"/>
                </a:lnTo>
                <a:lnTo>
                  <a:pt x="38099" y="83800"/>
                </a:lnTo>
                <a:lnTo>
                  <a:pt x="12699" y="125353"/>
                </a:lnTo>
                <a:lnTo>
                  <a:pt x="0" y="172211"/>
                </a:lnTo>
                <a:lnTo>
                  <a:pt x="0" y="1005839"/>
                </a:lnTo>
                <a:lnTo>
                  <a:pt x="12700" y="1037324"/>
                </a:lnTo>
                <a:lnTo>
                  <a:pt x="12700" y="194309"/>
                </a:lnTo>
                <a:lnTo>
                  <a:pt x="25400" y="185165"/>
                </a:lnTo>
                <a:lnTo>
                  <a:pt x="25399" y="142493"/>
                </a:lnTo>
                <a:lnTo>
                  <a:pt x="38099" y="134111"/>
                </a:lnTo>
                <a:lnTo>
                  <a:pt x="38099" y="111251"/>
                </a:lnTo>
                <a:lnTo>
                  <a:pt x="50799" y="103631"/>
                </a:lnTo>
                <a:lnTo>
                  <a:pt x="50799" y="96773"/>
                </a:lnTo>
                <a:lnTo>
                  <a:pt x="63499" y="89915"/>
                </a:lnTo>
                <a:lnTo>
                  <a:pt x="63499" y="83819"/>
                </a:lnTo>
                <a:lnTo>
                  <a:pt x="76199" y="76961"/>
                </a:lnTo>
                <a:lnTo>
                  <a:pt x="76199" y="71627"/>
                </a:lnTo>
                <a:lnTo>
                  <a:pt x="88899" y="65531"/>
                </a:lnTo>
                <a:lnTo>
                  <a:pt x="88899" y="60959"/>
                </a:lnTo>
                <a:lnTo>
                  <a:pt x="101599" y="55625"/>
                </a:lnTo>
                <a:lnTo>
                  <a:pt x="101599" y="51053"/>
                </a:lnTo>
                <a:lnTo>
                  <a:pt x="114300" y="46481"/>
                </a:lnTo>
                <a:lnTo>
                  <a:pt x="114300" y="43433"/>
                </a:lnTo>
                <a:lnTo>
                  <a:pt x="139700" y="35813"/>
                </a:lnTo>
                <a:lnTo>
                  <a:pt x="139700" y="33527"/>
                </a:lnTo>
                <a:lnTo>
                  <a:pt x="165100" y="28955"/>
                </a:lnTo>
                <a:lnTo>
                  <a:pt x="165100" y="27431"/>
                </a:lnTo>
                <a:lnTo>
                  <a:pt x="190500" y="25907"/>
                </a:lnTo>
                <a:lnTo>
                  <a:pt x="190500" y="25145"/>
                </a:lnTo>
                <a:lnTo>
                  <a:pt x="1739900" y="25145"/>
                </a:lnTo>
                <a:lnTo>
                  <a:pt x="1765300" y="26669"/>
                </a:lnTo>
                <a:lnTo>
                  <a:pt x="1765300" y="27431"/>
                </a:lnTo>
                <a:lnTo>
                  <a:pt x="1778000" y="28955"/>
                </a:lnTo>
                <a:lnTo>
                  <a:pt x="1803400" y="33527"/>
                </a:lnTo>
                <a:lnTo>
                  <a:pt x="1803400" y="35813"/>
                </a:lnTo>
                <a:lnTo>
                  <a:pt x="1816100" y="39623"/>
                </a:lnTo>
                <a:lnTo>
                  <a:pt x="1816100" y="42671"/>
                </a:lnTo>
                <a:lnTo>
                  <a:pt x="1828800" y="47243"/>
                </a:lnTo>
                <a:lnTo>
                  <a:pt x="1828800" y="46481"/>
                </a:lnTo>
                <a:lnTo>
                  <a:pt x="1841500" y="51053"/>
                </a:lnTo>
                <a:lnTo>
                  <a:pt x="1841500" y="55625"/>
                </a:lnTo>
                <a:lnTo>
                  <a:pt x="1854200" y="60959"/>
                </a:lnTo>
                <a:lnTo>
                  <a:pt x="1854200" y="65531"/>
                </a:lnTo>
                <a:lnTo>
                  <a:pt x="1866900" y="71627"/>
                </a:lnTo>
                <a:lnTo>
                  <a:pt x="1866900" y="76961"/>
                </a:lnTo>
                <a:lnTo>
                  <a:pt x="1879600" y="90677"/>
                </a:lnTo>
                <a:lnTo>
                  <a:pt x="1879600" y="89915"/>
                </a:lnTo>
                <a:lnTo>
                  <a:pt x="1892300" y="96773"/>
                </a:lnTo>
                <a:lnTo>
                  <a:pt x="1892300" y="110489"/>
                </a:lnTo>
                <a:lnTo>
                  <a:pt x="1905000" y="118871"/>
                </a:lnTo>
                <a:lnTo>
                  <a:pt x="1905000" y="133349"/>
                </a:lnTo>
                <a:lnTo>
                  <a:pt x="1917700" y="142493"/>
                </a:lnTo>
                <a:lnTo>
                  <a:pt x="1917700" y="1067409"/>
                </a:lnTo>
                <a:lnTo>
                  <a:pt x="1943100" y="1023744"/>
                </a:lnTo>
                <a:close/>
              </a:path>
              <a:path w="1943100" h="1168400">
                <a:moveTo>
                  <a:pt x="1803400" y="1159103"/>
                </a:moveTo>
                <a:lnTo>
                  <a:pt x="1803400" y="1134617"/>
                </a:lnTo>
                <a:lnTo>
                  <a:pt x="1790700" y="1137665"/>
                </a:lnTo>
                <a:lnTo>
                  <a:pt x="1778000" y="1139189"/>
                </a:lnTo>
                <a:lnTo>
                  <a:pt x="1765300" y="1142237"/>
                </a:lnTo>
                <a:lnTo>
                  <a:pt x="1752600" y="1142999"/>
                </a:lnTo>
                <a:lnTo>
                  <a:pt x="190500" y="1142999"/>
                </a:lnTo>
                <a:lnTo>
                  <a:pt x="177800" y="1142237"/>
                </a:lnTo>
                <a:lnTo>
                  <a:pt x="165100" y="1140713"/>
                </a:lnTo>
                <a:lnTo>
                  <a:pt x="165100" y="1139189"/>
                </a:lnTo>
                <a:lnTo>
                  <a:pt x="152400" y="1137665"/>
                </a:lnTo>
                <a:lnTo>
                  <a:pt x="139700" y="1134617"/>
                </a:lnTo>
                <a:lnTo>
                  <a:pt x="139700" y="1135379"/>
                </a:lnTo>
                <a:lnTo>
                  <a:pt x="127000" y="1129283"/>
                </a:lnTo>
                <a:lnTo>
                  <a:pt x="114300" y="1125473"/>
                </a:lnTo>
                <a:lnTo>
                  <a:pt x="114300" y="1121663"/>
                </a:lnTo>
                <a:lnTo>
                  <a:pt x="101600" y="1117091"/>
                </a:lnTo>
                <a:lnTo>
                  <a:pt x="101600" y="1112519"/>
                </a:lnTo>
                <a:lnTo>
                  <a:pt x="88900" y="1107185"/>
                </a:lnTo>
                <a:lnTo>
                  <a:pt x="88900" y="1102613"/>
                </a:lnTo>
                <a:lnTo>
                  <a:pt x="76200" y="1096517"/>
                </a:lnTo>
                <a:lnTo>
                  <a:pt x="76200" y="1091183"/>
                </a:lnTo>
                <a:lnTo>
                  <a:pt x="63500" y="1084325"/>
                </a:lnTo>
                <a:lnTo>
                  <a:pt x="63500" y="1078229"/>
                </a:lnTo>
                <a:lnTo>
                  <a:pt x="50800" y="1071371"/>
                </a:lnTo>
                <a:lnTo>
                  <a:pt x="50800" y="1065275"/>
                </a:lnTo>
                <a:lnTo>
                  <a:pt x="38100" y="1056893"/>
                </a:lnTo>
                <a:lnTo>
                  <a:pt x="38100" y="1034795"/>
                </a:lnTo>
                <a:lnTo>
                  <a:pt x="25400" y="1018031"/>
                </a:lnTo>
                <a:lnTo>
                  <a:pt x="25400" y="983741"/>
                </a:lnTo>
                <a:lnTo>
                  <a:pt x="12700" y="973835"/>
                </a:lnTo>
                <a:lnTo>
                  <a:pt x="12700" y="1037324"/>
                </a:lnTo>
                <a:lnTo>
                  <a:pt x="25400" y="1065747"/>
                </a:lnTo>
                <a:lnTo>
                  <a:pt x="38100" y="1091648"/>
                </a:lnTo>
                <a:lnTo>
                  <a:pt x="63500" y="1115567"/>
                </a:lnTo>
                <a:lnTo>
                  <a:pt x="76200" y="1127759"/>
                </a:lnTo>
                <a:lnTo>
                  <a:pt x="101600" y="1144703"/>
                </a:lnTo>
                <a:lnTo>
                  <a:pt x="127000" y="1157792"/>
                </a:lnTo>
                <a:lnTo>
                  <a:pt x="165100" y="1165961"/>
                </a:lnTo>
                <a:lnTo>
                  <a:pt x="190500" y="1168145"/>
                </a:lnTo>
                <a:lnTo>
                  <a:pt x="1752600" y="1168145"/>
                </a:lnTo>
                <a:lnTo>
                  <a:pt x="1765300" y="1167383"/>
                </a:lnTo>
                <a:lnTo>
                  <a:pt x="1803400" y="1159103"/>
                </a:lnTo>
                <a:close/>
              </a:path>
              <a:path w="1943100" h="1168400">
                <a:moveTo>
                  <a:pt x="50799" y="110489"/>
                </a:moveTo>
                <a:lnTo>
                  <a:pt x="38099" y="111251"/>
                </a:lnTo>
                <a:lnTo>
                  <a:pt x="38099" y="118871"/>
                </a:lnTo>
                <a:lnTo>
                  <a:pt x="50799" y="110489"/>
                </a:lnTo>
                <a:close/>
              </a:path>
              <a:path w="1943100" h="1168400">
                <a:moveTo>
                  <a:pt x="50800" y="1057655"/>
                </a:moveTo>
                <a:lnTo>
                  <a:pt x="38100" y="1050035"/>
                </a:lnTo>
                <a:lnTo>
                  <a:pt x="38100" y="1056893"/>
                </a:lnTo>
                <a:lnTo>
                  <a:pt x="50800" y="1057655"/>
                </a:lnTo>
                <a:close/>
              </a:path>
              <a:path w="1943100" h="1168400">
                <a:moveTo>
                  <a:pt x="203200" y="25145"/>
                </a:moveTo>
                <a:lnTo>
                  <a:pt x="190500" y="25145"/>
                </a:lnTo>
                <a:lnTo>
                  <a:pt x="190500" y="25907"/>
                </a:lnTo>
                <a:lnTo>
                  <a:pt x="203200" y="25145"/>
                </a:lnTo>
                <a:close/>
              </a:path>
              <a:path w="1943100" h="1168400">
                <a:moveTo>
                  <a:pt x="1803400" y="36575"/>
                </a:moveTo>
                <a:lnTo>
                  <a:pt x="1803400" y="33527"/>
                </a:lnTo>
                <a:lnTo>
                  <a:pt x="1790700" y="33527"/>
                </a:lnTo>
                <a:lnTo>
                  <a:pt x="1803400" y="36575"/>
                </a:lnTo>
                <a:close/>
              </a:path>
              <a:path w="1943100" h="1168400">
                <a:moveTo>
                  <a:pt x="1917700" y="1067409"/>
                </a:moveTo>
                <a:lnTo>
                  <a:pt x="1917700" y="1026413"/>
                </a:lnTo>
                <a:lnTo>
                  <a:pt x="1905000" y="1034795"/>
                </a:lnTo>
                <a:lnTo>
                  <a:pt x="1905000" y="1050035"/>
                </a:lnTo>
                <a:lnTo>
                  <a:pt x="1892300" y="1057655"/>
                </a:lnTo>
                <a:lnTo>
                  <a:pt x="1892300" y="1071371"/>
                </a:lnTo>
                <a:lnTo>
                  <a:pt x="1879600" y="1078229"/>
                </a:lnTo>
                <a:lnTo>
                  <a:pt x="1879600" y="1084325"/>
                </a:lnTo>
                <a:lnTo>
                  <a:pt x="1866900" y="1091183"/>
                </a:lnTo>
                <a:lnTo>
                  <a:pt x="1866900" y="1096517"/>
                </a:lnTo>
                <a:lnTo>
                  <a:pt x="1854200" y="1102613"/>
                </a:lnTo>
                <a:lnTo>
                  <a:pt x="1854200" y="1107185"/>
                </a:lnTo>
                <a:lnTo>
                  <a:pt x="1841500" y="1112519"/>
                </a:lnTo>
                <a:lnTo>
                  <a:pt x="1841500" y="1117091"/>
                </a:lnTo>
                <a:lnTo>
                  <a:pt x="1828800" y="1121663"/>
                </a:lnTo>
                <a:lnTo>
                  <a:pt x="1816100" y="1125473"/>
                </a:lnTo>
                <a:lnTo>
                  <a:pt x="1816100" y="1129283"/>
                </a:lnTo>
                <a:lnTo>
                  <a:pt x="1790700" y="1135379"/>
                </a:lnTo>
                <a:lnTo>
                  <a:pt x="1803400" y="1134617"/>
                </a:lnTo>
                <a:lnTo>
                  <a:pt x="1803400" y="1159103"/>
                </a:lnTo>
                <a:lnTo>
                  <a:pt x="1816100" y="1156342"/>
                </a:lnTo>
                <a:lnTo>
                  <a:pt x="1854200" y="1135083"/>
                </a:lnTo>
                <a:lnTo>
                  <a:pt x="1892300" y="1104980"/>
                </a:lnTo>
                <a:lnTo>
                  <a:pt x="1917700" y="1067409"/>
                </a:lnTo>
                <a:close/>
              </a:path>
              <a:path w="1943100" h="1168400">
                <a:moveTo>
                  <a:pt x="1917700" y="150875"/>
                </a:moveTo>
                <a:lnTo>
                  <a:pt x="1917700" y="142493"/>
                </a:lnTo>
                <a:lnTo>
                  <a:pt x="1905000" y="141731"/>
                </a:lnTo>
                <a:lnTo>
                  <a:pt x="1917700" y="150875"/>
                </a:lnTo>
                <a:close/>
              </a:path>
              <a:path w="1943100" h="1168400">
                <a:moveTo>
                  <a:pt x="1917700" y="1026413"/>
                </a:moveTo>
                <a:lnTo>
                  <a:pt x="1917700" y="1018031"/>
                </a:lnTo>
                <a:lnTo>
                  <a:pt x="1905000" y="1026413"/>
                </a:lnTo>
                <a:lnTo>
                  <a:pt x="1917700" y="1026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80208" y="3393694"/>
            <a:ext cx="15481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marR="5080" indent="-5080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适当的特质和  技能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2845" y="3135629"/>
            <a:ext cx="1929130" cy="1143000"/>
          </a:xfrm>
          <a:custGeom>
            <a:avLst/>
            <a:gdLst/>
            <a:ahLst/>
            <a:cxnLst/>
            <a:rect l="l" t="t" r="r" b="b"/>
            <a:pathLst>
              <a:path w="1929129" h="1143000">
                <a:moveTo>
                  <a:pt x="1928622" y="952500"/>
                </a:moveTo>
                <a:lnTo>
                  <a:pt x="1928622" y="190499"/>
                </a:lnTo>
                <a:lnTo>
                  <a:pt x="1923587" y="146837"/>
                </a:lnTo>
                <a:lnTo>
                  <a:pt x="1909249" y="106746"/>
                </a:lnTo>
                <a:lnTo>
                  <a:pt x="1886754" y="71374"/>
                </a:lnTo>
                <a:lnTo>
                  <a:pt x="1857247" y="41867"/>
                </a:lnTo>
                <a:lnTo>
                  <a:pt x="1821875" y="19372"/>
                </a:lnTo>
                <a:lnTo>
                  <a:pt x="1781784" y="5034"/>
                </a:lnTo>
                <a:lnTo>
                  <a:pt x="1738122" y="0"/>
                </a:lnTo>
                <a:lnTo>
                  <a:pt x="190499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738122" y="1142999"/>
                </a:lnTo>
                <a:lnTo>
                  <a:pt x="1781784" y="1137965"/>
                </a:lnTo>
                <a:lnTo>
                  <a:pt x="1821875" y="1123627"/>
                </a:lnTo>
                <a:lnTo>
                  <a:pt x="1857247" y="1101132"/>
                </a:lnTo>
                <a:lnTo>
                  <a:pt x="1886754" y="1071625"/>
                </a:lnTo>
                <a:lnTo>
                  <a:pt x="1909249" y="1036253"/>
                </a:lnTo>
                <a:lnTo>
                  <a:pt x="1923587" y="996162"/>
                </a:lnTo>
                <a:lnTo>
                  <a:pt x="1928622" y="95250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19891" y="3122676"/>
            <a:ext cx="1943100" cy="1168400"/>
          </a:xfrm>
          <a:custGeom>
            <a:avLst/>
            <a:gdLst/>
            <a:ahLst/>
            <a:cxnLst/>
            <a:rect l="l" t="t" r="r" b="b"/>
            <a:pathLst>
              <a:path w="1943100" h="1168400">
                <a:moveTo>
                  <a:pt x="1943100" y="1024072"/>
                </a:moveTo>
                <a:lnTo>
                  <a:pt x="1943100" y="182879"/>
                </a:lnTo>
                <a:lnTo>
                  <a:pt x="1930400" y="135411"/>
                </a:lnTo>
                <a:lnTo>
                  <a:pt x="1917700" y="92625"/>
                </a:lnTo>
                <a:lnTo>
                  <a:pt x="1879600" y="56107"/>
                </a:lnTo>
                <a:lnTo>
                  <a:pt x="1841500" y="27440"/>
                </a:lnTo>
                <a:lnTo>
                  <a:pt x="1803400" y="8210"/>
                </a:lnTo>
                <a:lnTo>
                  <a:pt x="1752600" y="0"/>
                </a:lnTo>
                <a:lnTo>
                  <a:pt x="203199" y="0"/>
                </a:lnTo>
                <a:lnTo>
                  <a:pt x="152399" y="5670"/>
                </a:lnTo>
                <a:lnTo>
                  <a:pt x="101599" y="22422"/>
                </a:lnTo>
                <a:lnTo>
                  <a:pt x="63499" y="48853"/>
                </a:lnTo>
                <a:lnTo>
                  <a:pt x="38099" y="83563"/>
                </a:lnTo>
                <a:lnTo>
                  <a:pt x="12699" y="125149"/>
                </a:lnTo>
                <a:lnTo>
                  <a:pt x="0" y="172211"/>
                </a:lnTo>
                <a:lnTo>
                  <a:pt x="0" y="1005839"/>
                </a:lnTo>
                <a:lnTo>
                  <a:pt x="25400" y="1065718"/>
                </a:lnTo>
                <a:lnTo>
                  <a:pt x="25399" y="142493"/>
                </a:lnTo>
                <a:lnTo>
                  <a:pt x="38099" y="134111"/>
                </a:lnTo>
                <a:lnTo>
                  <a:pt x="38099" y="118871"/>
                </a:lnTo>
                <a:lnTo>
                  <a:pt x="50799" y="110489"/>
                </a:lnTo>
                <a:lnTo>
                  <a:pt x="50799" y="96773"/>
                </a:lnTo>
                <a:lnTo>
                  <a:pt x="63499" y="89915"/>
                </a:lnTo>
                <a:lnTo>
                  <a:pt x="63499" y="83819"/>
                </a:lnTo>
                <a:lnTo>
                  <a:pt x="76199" y="76961"/>
                </a:lnTo>
                <a:lnTo>
                  <a:pt x="76199" y="71627"/>
                </a:lnTo>
                <a:lnTo>
                  <a:pt x="88899" y="65531"/>
                </a:lnTo>
                <a:lnTo>
                  <a:pt x="88899" y="60959"/>
                </a:lnTo>
                <a:lnTo>
                  <a:pt x="101599" y="55625"/>
                </a:lnTo>
                <a:lnTo>
                  <a:pt x="114300" y="46481"/>
                </a:lnTo>
                <a:lnTo>
                  <a:pt x="114300" y="43433"/>
                </a:lnTo>
                <a:lnTo>
                  <a:pt x="139700" y="35813"/>
                </a:lnTo>
                <a:lnTo>
                  <a:pt x="139700" y="33527"/>
                </a:lnTo>
                <a:lnTo>
                  <a:pt x="165100" y="28955"/>
                </a:lnTo>
                <a:lnTo>
                  <a:pt x="165100" y="27431"/>
                </a:lnTo>
                <a:lnTo>
                  <a:pt x="203200" y="25145"/>
                </a:lnTo>
                <a:lnTo>
                  <a:pt x="1739900" y="25145"/>
                </a:lnTo>
                <a:lnTo>
                  <a:pt x="1778000" y="27431"/>
                </a:lnTo>
                <a:lnTo>
                  <a:pt x="1778000" y="28955"/>
                </a:lnTo>
                <a:lnTo>
                  <a:pt x="1803400" y="33527"/>
                </a:lnTo>
                <a:lnTo>
                  <a:pt x="1803400" y="35813"/>
                </a:lnTo>
                <a:lnTo>
                  <a:pt x="1828800" y="43433"/>
                </a:lnTo>
                <a:lnTo>
                  <a:pt x="1828800" y="46481"/>
                </a:lnTo>
                <a:lnTo>
                  <a:pt x="1841500" y="51053"/>
                </a:lnTo>
                <a:lnTo>
                  <a:pt x="1841500" y="55625"/>
                </a:lnTo>
                <a:lnTo>
                  <a:pt x="1854200" y="60959"/>
                </a:lnTo>
                <a:lnTo>
                  <a:pt x="1854200" y="65531"/>
                </a:lnTo>
                <a:lnTo>
                  <a:pt x="1866900" y="77723"/>
                </a:lnTo>
                <a:lnTo>
                  <a:pt x="1866900" y="76961"/>
                </a:lnTo>
                <a:lnTo>
                  <a:pt x="1879600" y="90677"/>
                </a:lnTo>
                <a:lnTo>
                  <a:pt x="1879600" y="89915"/>
                </a:lnTo>
                <a:lnTo>
                  <a:pt x="1892300" y="96773"/>
                </a:lnTo>
                <a:lnTo>
                  <a:pt x="1892300" y="110489"/>
                </a:lnTo>
                <a:lnTo>
                  <a:pt x="1905000" y="118871"/>
                </a:lnTo>
                <a:lnTo>
                  <a:pt x="1905000" y="133349"/>
                </a:lnTo>
                <a:lnTo>
                  <a:pt x="1917700" y="142493"/>
                </a:lnTo>
                <a:lnTo>
                  <a:pt x="1917700" y="1067824"/>
                </a:lnTo>
                <a:lnTo>
                  <a:pt x="1943100" y="1024072"/>
                </a:lnTo>
                <a:close/>
              </a:path>
              <a:path w="1943100" h="1168400">
                <a:moveTo>
                  <a:pt x="63500" y="1115567"/>
                </a:moveTo>
                <a:lnTo>
                  <a:pt x="63500" y="1078229"/>
                </a:lnTo>
                <a:lnTo>
                  <a:pt x="50800" y="1071371"/>
                </a:lnTo>
                <a:lnTo>
                  <a:pt x="50800" y="1057655"/>
                </a:lnTo>
                <a:lnTo>
                  <a:pt x="38100" y="1050035"/>
                </a:lnTo>
                <a:lnTo>
                  <a:pt x="38100" y="1034795"/>
                </a:lnTo>
                <a:lnTo>
                  <a:pt x="25400" y="1018031"/>
                </a:lnTo>
                <a:lnTo>
                  <a:pt x="25400" y="1065718"/>
                </a:lnTo>
                <a:lnTo>
                  <a:pt x="38100" y="1092934"/>
                </a:lnTo>
                <a:lnTo>
                  <a:pt x="63500" y="1115567"/>
                </a:lnTo>
                <a:close/>
              </a:path>
              <a:path w="1943100" h="1168400">
                <a:moveTo>
                  <a:pt x="1778000" y="1164636"/>
                </a:moveTo>
                <a:lnTo>
                  <a:pt x="1778000" y="1140713"/>
                </a:lnTo>
                <a:lnTo>
                  <a:pt x="1765300" y="1142237"/>
                </a:lnTo>
                <a:lnTo>
                  <a:pt x="1752600" y="1142999"/>
                </a:lnTo>
                <a:lnTo>
                  <a:pt x="190500" y="1142999"/>
                </a:lnTo>
                <a:lnTo>
                  <a:pt x="177800" y="1142237"/>
                </a:lnTo>
                <a:lnTo>
                  <a:pt x="165100" y="1140713"/>
                </a:lnTo>
                <a:lnTo>
                  <a:pt x="139700" y="1134617"/>
                </a:lnTo>
                <a:lnTo>
                  <a:pt x="139700" y="1132331"/>
                </a:lnTo>
                <a:lnTo>
                  <a:pt x="127000" y="1129283"/>
                </a:lnTo>
                <a:lnTo>
                  <a:pt x="114300" y="1125473"/>
                </a:lnTo>
                <a:lnTo>
                  <a:pt x="114300" y="1121663"/>
                </a:lnTo>
                <a:lnTo>
                  <a:pt x="101600" y="1117091"/>
                </a:lnTo>
                <a:lnTo>
                  <a:pt x="101600" y="1112519"/>
                </a:lnTo>
                <a:lnTo>
                  <a:pt x="88900" y="1107185"/>
                </a:lnTo>
                <a:lnTo>
                  <a:pt x="88900" y="1102613"/>
                </a:lnTo>
                <a:lnTo>
                  <a:pt x="76200" y="1096517"/>
                </a:lnTo>
                <a:lnTo>
                  <a:pt x="76200" y="1091183"/>
                </a:lnTo>
                <a:lnTo>
                  <a:pt x="63500" y="1084325"/>
                </a:lnTo>
                <a:lnTo>
                  <a:pt x="63500" y="1121663"/>
                </a:lnTo>
                <a:lnTo>
                  <a:pt x="76200" y="1127759"/>
                </a:lnTo>
                <a:lnTo>
                  <a:pt x="101600" y="1144982"/>
                </a:lnTo>
                <a:lnTo>
                  <a:pt x="127000" y="1157935"/>
                </a:lnTo>
                <a:lnTo>
                  <a:pt x="165100" y="1165896"/>
                </a:lnTo>
                <a:lnTo>
                  <a:pt x="203200" y="1168145"/>
                </a:lnTo>
                <a:lnTo>
                  <a:pt x="1752600" y="1168145"/>
                </a:lnTo>
                <a:lnTo>
                  <a:pt x="1765300" y="1167383"/>
                </a:lnTo>
                <a:lnTo>
                  <a:pt x="1778000" y="1164636"/>
                </a:lnTo>
                <a:close/>
              </a:path>
              <a:path w="1943100" h="1168400">
                <a:moveTo>
                  <a:pt x="1778000" y="28955"/>
                </a:moveTo>
                <a:lnTo>
                  <a:pt x="1778000" y="27431"/>
                </a:lnTo>
                <a:lnTo>
                  <a:pt x="1765300" y="27431"/>
                </a:lnTo>
                <a:lnTo>
                  <a:pt x="1778000" y="28955"/>
                </a:lnTo>
                <a:close/>
              </a:path>
              <a:path w="1943100" h="1168400">
                <a:moveTo>
                  <a:pt x="1828800" y="1149356"/>
                </a:moveTo>
                <a:lnTo>
                  <a:pt x="1828800" y="1125473"/>
                </a:lnTo>
                <a:lnTo>
                  <a:pt x="1816100" y="1129283"/>
                </a:lnTo>
                <a:lnTo>
                  <a:pt x="1803400" y="1132331"/>
                </a:lnTo>
                <a:lnTo>
                  <a:pt x="1803400" y="1134617"/>
                </a:lnTo>
                <a:lnTo>
                  <a:pt x="1790700" y="1137665"/>
                </a:lnTo>
                <a:lnTo>
                  <a:pt x="1765300" y="1140713"/>
                </a:lnTo>
                <a:lnTo>
                  <a:pt x="1778000" y="1140713"/>
                </a:lnTo>
                <a:lnTo>
                  <a:pt x="1778000" y="1164636"/>
                </a:lnTo>
                <a:lnTo>
                  <a:pt x="1816100" y="1156395"/>
                </a:lnTo>
                <a:lnTo>
                  <a:pt x="1828800" y="1149356"/>
                </a:lnTo>
                <a:close/>
              </a:path>
              <a:path w="1943100" h="1168400">
                <a:moveTo>
                  <a:pt x="1828800" y="47243"/>
                </a:moveTo>
                <a:lnTo>
                  <a:pt x="1828800" y="43433"/>
                </a:lnTo>
                <a:lnTo>
                  <a:pt x="1816100" y="42671"/>
                </a:lnTo>
                <a:lnTo>
                  <a:pt x="1828800" y="47243"/>
                </a:lnTo>
                <a:close/>
              </a:path>
              <a:path w="1943100" h="1168400">
                <a:moveTo>
                  <a:pt x="1917700" y="1067824"/>
                </a:moveTo>
                <a:lnTo>
                  <a:pt x="1917700" y="1026413"/>
                </a:lnTo>
                <a:lnTo>
                  <a:pt x="1905000" y="1034795"/>
                </a:lnTo>
                <a:lnTo>
                  <a:pt x="1905000" y="1050035"/>
                </a:lnTo>
                <a:lnTo>
                  <a:pt x="1892300" y="1057655"/>
                </a:lnTo>
                <a:lnTo>
                  <a:pt x="1892300" y="1071371"/>
                </a:lnTo>
                <a:lnTo>
                  <a:pt x="1879600" y="1078229"/>
                </a:lnTo>
                <a:lnTo>
                  <a:pt x="1879600" y="1084325"/>
                </a:lnTo>
                <a:lnTo>
                  <a:pt x="1866900" y="1091183"/>
                </a:lnTo>
                <a:lnTo>
                  <a:pt x="1866900" y="1096517"/>
                </a:lnTo>
                <a:lnTo>
                  <a:pt x="1854200" y="1102613"/>
                </a:lnTo>
                <a:lnTo>
                  <a:pt x="1854200" y="1107185"/>
                </a:lnTo>
                <a:lnTo>
                  <a:pt x="1841500" y="1112519"/>
                </a:lnTo>
                <a:lnTo>
                  <a:pt x="1841500" y="1117091"/>
                </a:lnTo>
                <a:lnTo>
                  <a:pt x="1828800" y="1121663"/>
                </a:lnTo>
                <a:lnTo>
                  <a:pt x="1816100" y="1125473"/>
                </a:lnTo>
                <a:lnTo>
                  <a:pt x="1828800" y="1125473"/>
                </a:lnTo>
                <a:lnTo>
                  <a:pt x="1828800" y="1149356"/>
                </a:lnTo>
                <a:lnTo>
                  <a:pt x="1854200" y="1135278"/>
                </a:lnTo>
                <a:lnTo>
                  <a:pt x="1892300" y="1105323"/>
                </a:lnTo>
                <a:lnTo>
                  <a:pt x="1917700" y="1067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49316" y="3546094"/>
            <a:ext cx="12941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适当的经验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18717" y="3135629"/>
            <a:ext cx="1929130" cy="1143000"/>
          </a:xfrm>
          <a:custGeom>
            <a:avLst/>
            <a:gdLst/>
            <a:ahLst/>
            <a:cxnLst/>
            <a:rect l="l" t="t" r="r" b="b"/>
            <a:pathLst>
              <a:path w="1929129" h="1143000">
                <a:moveTo>
                  <a:pt x="1928622" y="952500"/>
                </a:moveTo>
                <a:lnTo>
                  <a:pt x="1928622" y="190499"/>
                </a:lnTo>
                <a:lnTo>
                  <a:pt x="1923627" y="146837"/>
                </a:lnTo>
                <a:lnTo>
                  <a:pt x="1909383" y="106746"/>
                </a:lnTo>
                <a:lnTo>
                  <a:pt x="1886994" y="71374"/>
                </a:lnTo>
                <a:lnTo>
                  <a:pt x="1857567" y="41867"/>
                </a:lnTo>
                <a:lnTo>
                  <a:pt x="1822208" y="19372"/>
                </a:lnTo>
                <a:lnTo>
                  <a:pt x="1782024" y="5034"/>
                </a:lnTo>
                <a:lnTo>
                  <a:pt x="1738122" y="0"/>
                </a:lnTo>
                <a:lnTo>
                  <a:pt x="190499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738122" y="1142999"/>
                </a:lnTo>
                <a:lnTo>
                  <a:pt x="1782024" y="1137965"/>
                </a:lnTo>
                <a:lnTo>
                  <a:pt x="1822208" y="1123627"/>
                </a:lnTo>
                <a:lnTo>
                  <a:pt x="1857567" y="1101132"/>
                </a:lnTo>
                <a:lnTo>
                  <a:pt x="1886994" y="1071625"/>
                </a:lnTo>
                <a:lnTo>
                  <a:pt x="1909383" y="1036253"/>
                </a:lnTo>
                <a:lnTo>
                  <a:pt x="1923627" y="996162"/>
                </a:lnTo>
                <a:lnTo>
                  <a:pt x="1928622" y="95250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06513" y="3122676"/>
            <a:ext cx="1943100" cy="1168400"/>
          </a:xfrm>
          <a:custGeom>
            <a:avLst/>
            <a:gdLst/>
            <a:ahLst/>
            <a:cxnLst/>
            <a:rect l="l" t="t" r="r" b="b"/>
            <a:pathLst>
              <a:path w="1943100" h="1168400">
                <a:moveTo>
                  <a:pt x="1943100" y="1023744"/>
                </a:moveTo>
                <a:lnTo>
                  <a:pt x="1943100" y="182879"/>
                </a:lnTo>
                <a:lnTo>
                  <a:pt x="1930400" y="134970"/>
                </a:lnTo>
                <a:lnTo>
                  <a:pt x="1917700" y="92204"/>
                </a:lnTo>
                <a:lnTo>
                  <a:pt x="1879600" y="55954"/>
                </a:lnTo>
                <a:lnTo>
                  <a:pt x="1841500" y="27590"/>
                </a:lnTo>
                <a:lnTo>
                  <a:pt x="1803400" y="8481"/>
                </a:lnTo>
                <a:lnTo>
                  <a:pt x="1752600" y="0"/>
                </a:lnTo>
                <a:lnTo>
                  <a:pt x="190499" y="0"/>
                </a:lnTo>
                <a:lnTo>
                  <a:pt x="152399" y="5652"/>
                </a:lnTo>
                <a:lnTo>
                  <a:pt x="101599" y="22481"/>
                </a:lnTo>
                <a:lnTo>
                  <a:pt x="63499" y="49020"/>
                </a:lnTo>
                <a:lnTo>
                  <a:pt x="38099" y="83800"/>
                </a:lnTo>
                <a:lnTo>
                  <a:pt x="12699" y="125353"/>
                </a:lnTo>
                <a:lnTo>
                  <a:pt x="0" y="172211"/>
                </a:lnTo>
                <a:lnTo>
                  <a:pt x="0" y="1005839"/>
                </a:lnTo>
                <a:lnTo>
                  <a:pt x="12700" y="1037322"/>
                </a:lnTo>
                <a:lnTo>
                  <a:pt x="12700" y="194309"/>
                </a:lnTo>
                <a:lnTo>
                  <a:pt x="25400" y="185165"/>
                </a:lnTo>
                <a:lnTo>
                  <a:pt x="25399" y="142493"/>
                </a:lnTo>
                <a:lnTo>
                  <a:pt x="38099" y="134111"/>
                </a:lnTo>
                <a:lnTo>
                  <a:pt x="38099" y="111251"/>
                </a:lnTo>
                <a:lnTo>
                  <a:pt x="50799" y="103631"/>
                </a:lnTo>
                <a:lnTo>
                  <a:pt x="50799" y="96773"/>
                </a:lnTo>
                <a:lnTo>
                  <a:pt x="63499" y="89915"/>
                </a:lnTo>
                <a:lnTo>
                  <a:pt x="63499" y="83819"/>
                </a:lnTo>
                <a:lnTo>
                  <a:pt x="76199" y="76961"/>
                </a:lnTo>
                <a:lnTo>
                  <a:pt x="76199" y="71627"/>
                </a:lnTo>
                <a:lnTo>
                  <a:pt x="88899" y="65531"/>
                </a:lnTo>
                <a:lnTo>
                  <a:pt x="88899" y="60959"/>
                </a:lnTo>
                <a:lnTo>
                  <a:pt x="101599" y="55625"/>
                </a:lnTo>
                <a:lnTo>
                  <a:pt x="101599" y="51053"/>
                </a:lnTo>
                <a:lnTo>
                  <a:pt x="114300" y="46481"/>
                </a:lnTo>
                <a:lnTo>
                  <a:pt x="114300" y="43433"/>
                </a:lnTo>
                <a:lnTo>
                  <a:pt x="139700" y="35813"/>
                </a:lnTo>
                <a:lnTo>
                  <a:pt x="139700" y="33527"/>
                </a:lnTo>
                <a:lnTo>
                  <a:pt x="165100" y="28955"/>
                </a:lnTo>
                <a:lnTo>
                  <a:pt x="165100" y="27431"/>
                </a:lnTo>
                <a:lnTo>
                  <a:pt x="190500" y="25907"/>
                </a:lnTo>
                <a:lnTo>
                  <a:pt x="190500" y="25145"/>
                </a:lnTo>
                <a:lnTo>
                  <a:pt x="1739900" y="25145"/>
                </a:lnTo>
                <a:lnTo>
                  <a:pt x="1765300" y="26669"/>
                </a:lnTo>
                <a:lnTo>
                  <a:pt x="1765300" y="27431"/>
                </a:lnTo>
                <a:lnTo>
                  <a:pt x="1778000" y="28955"/>
                </a:lnTo>
                <a:lnTo>
                  <a:pt x="1803400" y="33527"/>
                </a:lnTo>
                <a:lnTo>
                  <a:pt x="1803400" y="35813"/>
                </a:lnTo>
                <a:lnTo>
                  <a:pt x="1816100" y="39623"/>
                </a:lnTo>
                <a:lnTo>
                  <a:pt x="1816100" y="42671"/>
                </a:lnTo>
                <a:lnTo>
                  <a:pt x="1828800" y="47243"/>
                </a:lnTo>
                <a:lnTo>
                  <a:pt x="1828800" y="46481"/>
                </a:lnTo>
                <a:lnTo>
                  <a:pt x="1841500" y="51053"/>
                </a:lnTo>
                <a:lnTo>
                  <a:pt x="1841500" y="55625"/>
                </a:lnTo>
                <a:lnTo>
                  <a:pt x="1854200" y="60959"/>
                </a:lnTo>
                <a:lnTo>
                  <a:pt x="1854200" y="65531"/>
                </a:lnTo>
                <a:lnTo>
                  <a:pt x="1866900" y="71627"/>
                </a:lnTo>
                <a:lnTo>
                  <a:pt x="1866900" y="76961"/>
                </a:lnTo>
                <a:lnTo>
                  <a:pt x="1879600" y="90677"/>
                </a:lnTo>
                <a:lnTo>
                  <a:pt x="1879600" y="89915"/>
                </a:lnTo>
                <a:lnTo>
                  <a:pt x="1892300" y="96773"/>
                </a:lnTo>
                <a:lnTo>
                  <a:pt x="1892300" y="110489"/>
                </a:lnTo>
                <a:lnTo>
                  <a:pt x="1905000" y="118871"/>
                </a:lnTo>
                <a:lnTo>
                  <a:pt x="1905000" y="133349"/>
                </a:lnTo>
                <a:lnTo>
                  <a:pt x="1917700" y="142493"/>
                </a:lnTo>
                <a:lnTo>
                  <a:pt x="1917700" y="1067409"/>
                </a:lnTo>
                <a:lnTo>
                  <a:pt x="1943100" y="1023744"/>
                </a:lnTo>
                <a:close/>
              </a:path>
              <a:path w="1943100" h="1168400">
                <a:moveTo>
                  <a:pt x="1803400" y="1159103"/>
                </a:moveTo>
                <a:lnTo>
                  <a:pt x="1803400" y="1134617"/>
                </a:lnTo>
                <a:lnTo>
                  <a:pt x="1790700" y="1137665"/>
                </a:lnTo>
                <a:lnTo>
                  <a:pt x="1778000" y="1139189"/>
                </a:lnTo>
                <a:lnTo>
                  <a:pt x="1765300" y="1142237"/>
                </a:lnTo>
                <a:lnTo>
                  <a:pt x="1752600" y="1142999"/>
                </a:lnTo>
                <a:lnTo>
                  <a:pt x="190500" y="1142999"/>
                </a:lnTo>
                <a:lnTo>
                  <a:pt x="177800" y="1142237"/>
                </a:lnTo>
                <a:lnTo>
                  <a:pt x="165100" y="1140713"/>
                </a:lnTo>
                <a:lnTo>
                  <a:pt x="165100" y="1139189"/>
                </a:lnTo>
                <a:lnTo>
                  <a:pt x="152400" y="1137665"/>
                </a:lnTo>
                <a:lnTo>
                  <a:pt x="139700" y="1134617"/>
                </a:lnTo>
                <a:lnTo>
                  <a:pt x="139700" y="1135379"/>
                </a:lnTo>
                <a:lnTo>
                  <a:pt x="127000" y="1129283"/>
                </a:lnTo>
                <a:lnTo>
                  <a:pt x="114300" y="1125473"/>
                </a:lnTo>
                <a:lnTo>
                  <a:pt x="114300" y="1121663"/>
                </a:lnTo>
                <a:lnTo>
                  <a:pt x="101600" y="1117091"/>
                </a:lnTo>
                <a:lnTo>
                  <a:pt x="101600" y="1112519"/>
                </a:lnTo>
                <a:lnTo>
                  <a:pt x="88900" y="1107185"/>
                </a:lnTo>
                <a:lnTo>
                  <a:pt x="88900" y="1102613"/>
                </a:lnTo>
                <a:lnTo>
                  <a:pt x="76200" y="1096517"/>
                </a:lnTo>
                <a:lnTo>
                  <a:pt x="76200" y="1091183"/>
                </a:lnTo>
                <a:lnTo>
                  <a:pt x="63500" y="1084325"/>
                </a:lnTo>
                <a:lnTo>
                  <a:pt x="63500" y="1078229"/>
                </a:lnTo>
                <a:lnTo>
                  <a:pt x="50800" y="1071371"/>
                </a:lnTo>
                <a:lnTo>
                  <a:pt x="50800" y="1065275"/>
                </a:lnTo>
                <a:lnTo>
                  <a:pt x="38100" y="1056893"/>
                </a:lnTo>
                <a:lnTo>
                  <a:pt x="38100" y="1034795"/>
                </a:lnTo>
                <a:lnTo>
                  <a:pt x="25400" y="1018031"/>
                </a:lnTo>
                <a:lnTo>
                  <a:pt x="25400" y="983741"/>
                </a:lnTo>
                <a:lnTo>
                  <a:pt x="12700" y="973835"/>
                </a:lnTo>
                <a:lnTo>
                  <a:pt x="12700" y="1037322"/>
                </a:lnTo>
                <a:lnTo>
                  <a:pt x="25400" y="1065742"/>
                </a:lnTo>
                <a:lnTo>
                  <a:pt x="38100" y="1091643"/>
                </a:lnTo>
                <a:lnTo>
                  <a:pt x="63500" y="1115567"/>
                </a:lnTo>
                <a:lnTo>
                  <a:pt x="76200" y="1127759"/>
                </a:lnTo>
                <a:lnTo>
                  <a:pt x="101600" y="1144703"/>
                </a:lnTo>
                <a:lnTo>
                  <a:pt x="127000" y="1157792"/>
                </a:lnTo>
                <a:lnTo>
                  <a:pt x="165100" y="1165961"/>
                </a:lnTo>
                <a:lnTo>
                  <a:pt x="190500" y="1168145"/>
                </a:lnTo>
                <a:lnTo>
                  <a:pt x="1752600" y="1168145"/>
                </a:lnTo>
                <a:lnTo>
                  <a:pt x="1765300" y="1167383"/>
                </a:lnTo>
                <a:lnTo>
                  <a:pt x="1803400" y="1159103"/>
                </a:lnTo>
                <a:close/>
              </a:path>
              <a:path w="1943100" h="1168400">
                <a:moveTo>
                  <a:pt x="50799" y="110489"/>
                </a:moveTo>
                <a:lnTo>
                  <a:pt x="38099" y="111251"/>
                </a:lnTo>
                <a:lnTo>
                  <a:pt x="38099" y="118871"/>
                </a:lnTo>
                <a:lnTo>
                  <a:pt x="50799" y="110489"/>
                </a:lnTo>
                <a:close/>
              </a:path>
              <a:path w="1943100" h="1168400">
                <a:moveTo>
                  <a:pt x="50800" y="1057655"/>
                </a:moveTo>
                <a:lnTo>
                  <a:pt x="38100" y="1050035"/>
                </a:lnTo>
                <a:lnTo>
                  <a:pt x="38100" y="1056893"/>
                </a:lnTo>
                <a:lnTo>
                  <a:pt x="50800" y="1057655"/>
                </a:lnTo>
                <a:close/>
              </a:path>
              <a:path w="1943100" h="1168400">
                <a:moveTo>
                  <a:pt x="203200" y="25145"/>
                </a:moveTo>
                <a:lnTo>
                  <a:pt x="190500" y="25145"/>
                </a:lnTo>
                <a:lnTo>
                  <a:pt x="190500" y="25907"/>
                </a:lnTo>
                <a:lnTo>
                  <a:pt x="203200" y="25145"/>
                </a:lnTo>
                <a:close/>
              </a:path>
              <a:path w="1943100" h="1168400">
                <a:moveTo>
                  <a:pt x="1803400" y="36575"/>
                </a:moveTo>
                <a:lnTo>
                  <a:pt x="1803400" y="33527"/>
                </a:lnTo>
                <a:lnTo>
                  <a:pt x="1790700" y="33527"/>
                </a:lnTo>
                <a:lnTo>
                  <a:pt x="1803400" y="36575"/>
                </a:lnTo>
                <a:close/>
              </a:path>
              <a:path w="1943100" h="1168400">
                <a:moveTo>
                  <a:pt x="1917700" y="1067409"/>
                </a:moveTo>
                <a:lnTo>
                  <a:pt x="1917700" y="1026413"/>
                </a:lnTo>
                <a:lnTo>
                  <a:pt x="1905000" y="1034795"/>
                </a:lnTo>
                <a:lnTo>
                  <a:pt x="1905000" y="1050035"/>
                </a:lnTo>
                <a:lnTo>
                  <a:pt x="1892300" y="1057655"/>
                </a:lnTo>
                <a:lnTo>
                  <a:pt x="1892300" y="1071371"/>
                </a:lnTo>
                <a:lnTo>
                  <a:pt x="1879600" y="1078229"/>
                </a:lnTo>
                <a:lnTo>
                  <a:pt x="1879600" y="1084325"/>
                </a:lnTo>
                <a:lnTo>
                  <a:pt x="1866900" y="1091183"/>
                </a:lnTo>
                <a:lnTo>
                  <a:pt x="1866900" y="1096517"/>
                </a:lnTo>
                <a:lnTo>
                  <a:pt x="1854200" y="1102613"/>
                </a:lnTo>
                <a:lnTo>
                  <a:pt x="1854200" y="1107185"/>
                </a:lnTo>
                <a:lnTo>
                  <a:pt x="1841500" y="1112519"/>
                </a:lnTo>
                <a:lnTo>
                  <a:pt x="1841500" y="1117091"/>
                </a:lnTo>
                <a:lnTo>
                  <a:pt x="1828800" y="1121663"/>
                </a:lnTo>
                <a:lnTo>
                  <a:pt x="1816100" y="1125473"/>
                </a:lnTo>
                <a:lnTo>
                  <a:pt x="1816100" y="1129283"/>
                </a:lnTo>
                <a:lnTo>
                  <a:pt x="1790700" y="1135379"/>
                </a:lnTo>
                <a:lnTo>
                  <a:pt x="1803400" y="1134617"/>
                </a:lnTo>
                <a:lnTo>
                  <a:pt x="1803400" y="1159103"/>
                </a:lnTo>
                <a:lnTo>
                  <a:pt x="1816100" y="1156342"/>
                </a:lnTo>
                <a:lnTo>
                  <a:pt x="1854200" y="1135083"/>
                </a:lnTo>
                <a:lnTo>
                  <a:pt x="1892300" y="1104980"/>
                </a:lnTo>
                <a:lnTo>
                  <a:pt x="1917700" y="1067409"/>
                </a:lnTo>
                <a:close/>
              </a:path>
              <a:path w="1943100" h="1168400">
                <a:moveTo>
                  <a:pt x="1917700" y="150875"/>
                </a:moveTo>
                <a:lnTo>
                  <a:pt x="1917700" y="142493"/>
                </a:lnTo>
                <a:lnTo>
                  <a:pt x="1905000" y="141731"/>
                </a:lnTo>
                <a:lnTo>
                  <a:pt x="1917700" y="150875"/>
                </a:lnTo>
                <a:close/>
              </a:path>
              <a:path w="1943100" h="1168400">
                <a:moveTo>
                  <a:pt x="1917700" y="1026413"/>
                </a:moveTo>
                <a:lnTo>
                  <a:pt x="1917700" y="1018031"/>
                </a:lnTo>
                <a:lnTo>
                  <a:pt x="1905000" y="1026413"/>
                </a:lnTo>
                <a:lnTo>
                  <a:pt x="1917700" y="1026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09471" y="3393694"/>
            <a:ext cx="15481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适当的领导能  力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12755" y="3683508"/>
            <a:ext cx="125095" cy="118110"/>
          </a:xfrm>
          <a:custGeom>
            <a:avLst/>
            <a:gdLst/>
            <a:ahLst/>
            <a:cxnLst/>
            <a:rect l="l" t="t" r="r" b="b"/>
            <a:pathLst>
              <a:path w="125095" h="118110">
                <a:moveTo>
                  <a:pt x="124968" y="118110"/>
                </a:moveTo>
                <a:lnTo>
                  <a:pt x="124968" y="0"/>
                </a:lnTo>
                <a:lnTo>
                  <a:pt x="0" y="0"/>
                </a:lnTo>
                <a:lnTo>
                  <a:pt x="0" y="118110"/>
                </a:lnTo>
                <a:lnTo>
                  <a:pt x="124968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7723" y="3505961"/>
            <a:ext cx="117475" cy="472440"/>
          </a:xfrm>
          <a:custGeom>
            <a:avLst/>
            <a:gdLst/>
            <a:ahLst/>
            <a:cxnLst/>
            <a:rect l="l" t="t" r="r" b="b"/>
            <a:pathLst>
              <a:path w="117475" h="472439">
                <a:moveTo>
                  <a:pt x="117348" y="472440"/>
                </a:moveTo>
                <a:lnTo>
                  <a:pt x="117348" y="0"/>
                </a:lnTo>
                <a:lnTo>
                  <a:pt x="0" y="0"/>
                </a:lnTo>
                <a:lnTo>
                  <a:pt x="0" y="472440"/>
                </a:lnTo>
                <a:lnTo>
                  <a:pt x="117348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55071" y="3683508"/>
            <a:ext cx="125730" cy="118110"/>
          </a:xfrm>
          <a:custGeom>
            <a:avLst/>
            <a:gdLst/>
            <a:ahLst/>
            <a:cxnLst/>
            <a:rect l="l" t="t" r="r" b="b"/>
            <a:pathLst>
              <a:path w="125729" h="118110">
                <a:moveTo>
                  <a:pt x="125730" y="118109"/>
                </a:moveTo>
                <a:lnTo>
                  <a:pt x="125730" y="0"/>
                </a:lnTo>
                <a:lnTo>
                  <a:pt x="0" y="0"/>
                </a:lnTo>
                <a:lnTo>
                  <a:pt x="0" y="118109"/>
                </a:lnTo>
                <a:lnTo>
                  <a:pt x="125730" y="118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0563" y="3493770"/>
            <a:ext cx="392430" cy="497840"/>
          </a:xfrm>
          <a:custGeom>
            <a:avLst/>
            <a:gdLst/>
            <a:ahLst/>
            <a:cxnLst/>
            <a:rect l="l" t="t" r="r" b="b"/>
            <a:pathLst>
              <a:path w="392429" h="497839">
                <a:moveTo>
                  <a:pt x="137160" y="176784"/>
                </a:moveTo>
                <a:lnTo>
                  <a:pt x="0" y="176784"/>
                </a:lnTo>
                <a:lnTo>
                  <a:pt x="0" y="320040"/>
                </a:lnTo>
                <a:lnTo>
                  <a:pt x="12192" y="320040"/>
                </a:lnTo>
                <a:lnTo>
                  <a:pt x="12192" y="201930"/>
                </a:lnTo>
                <a:lnTo>
                  <a:pt x="25146" y="189738"/>
                </a:lnTo>
                <a:lnTo>
                  <a:pt x="25146" y="201930"/>
                </a:lnTo>
                <a:lnTo>
                  <a:pt x="124968" y="201930"/>
                </a:lnTo>
                <a:lnTo>
                  <a:pt x="124968" y="189738"/>
                </a:lnTo>
                <a:lnTo>
                  <a:pt x="137160" y="176784"/>
                </a:lnTo>
                <a:close/>
              </a:path>
              <a:path w="392429" h="497839">
                <a:moveTo>
                  <a:pt x="25146" y="201930"/>
                </a:moveTo>
                <a:lnTo>
                  <a:pt x="25146" y="189738"/>
                </a:lnTo>
                <a:lnTo>
                  <a:pt x="12192" y="201930"/>
                </a:lnTo>
                <a:lnTo>
                  <a:pt x="25146" y="201930"/>
                </a:lnTo>
                <a:close/>
              </a:path>
              <a:path w="392429" h="497839">
                <a:moveTo>
                  <a:pt x="25146" y="294894"/>
                </a:moveTo>
                <a:lnTo>
                  <a:pt x="25146" y="201930"/>
                </a:lnTo>
                <a:lnTo>
                  <a:pt x="12192" y="201930"/>
                </a:lnTo>
                <a:lnTo>
                  <a:pt x="12192" y="294894"/>
                </a:lnTo>
                <a:lnTo>
                  <a:pt x="25146" y="294894"/>
                </a:lnTo>
                <a:close/>
              </a:path>
              <a:path w="392429" h="497839">
                <a:moveTo>
                  <a:pt x="150114" y="471678"/>
                </a:moveTo>
                <a:lnTo>
                  <a:pt x="150114" y="294894"/>
                </a:lnTo>
                <a:lnTo>
                  <a:pt x="12192" y="294894"/>
                </a:lnTo>
                <a:lnTo>
                  <a:pt x="25146" y="307848"/>
                </a:lnTo>
                <a:lnTo>
                  <a:pt x="25146" y="320040"/>
                </a:lnTo>
                <a:lnTo>
                  <a:pt x="124968" y="320040"/>
                </a:lnTo>
                <a:lnTo>
                  <a:pt x="124968" y="307848"/>
                </a:lnTo>
                <a:lnTo>
                  <a:pt x="137160" y="320040"/>
                </a:lnTo>
                <a:lnTo>
                  <a:pt x="137160" y="471678"/>
                </a:lnTo>
                <a:lnTo>
                  <a:pt x="150114" y="471678"/>
                </a:lnTo>
                <a:close/>
              </a:path>
              <a:path w="392429" h="497839">
                <a:moveTo>
                  <a:pt x="25146" y="320040"/>
                </a:moveTo>
                <a:lnTo>
                  <a:pt x="25146" y="307848"/>
                </a:lnTo>
                <a:lnTo>
                  <a:pt x="12192" y="294894"/>
                </a:lnTo>
                <a:lnTo>
                  <a:pt x="12192" y="320040"/>
                </a:lnTo>
                <a:lnTo>
                  <a:pt x="25146" y="320040"/>
                </a:lnTo>
                <a:close/>
              </a:path>
              <a:path w="392429" h="497839">
                <a:moveTo>
                  <a:pt x="267462" y="176784"/>
                </a:moveTo>
                <a:lnTo>
                  <a:pt x="267462" y="0"/>
                </a:lnTo>
                <a:lnTo>
                  <a:pt x="124968" y="0"/>
                </a:lnTo>
                <a:lnTo>
                  <a:pt x="124968" y="176784"/>
                </a:lnTo>
                <a:lnTo>
                  <a:pt x="137160" y="176784"/>
                </a:lnTo>
                <a:lnTo>
                  <a:pt x="137160" y="25146"/>
                </a:lnTo>
                <a:lnTo>
                  <a:pt x="150114" y="12192"/>
                </a:lnTo>
                <a:lnTo>
                  <a:pt x="150113" y="25146"/>
                </a:lnTo>
                <a:lnTo>
                  <a:pt x="242315" y="25146"/>
                </a:lnTo>
                <a:lnTo>
                  <a:pt x="242315" y="12192"/>
                </a:lnTo>
                <a:lnTo>
                  <a:pt x="254508" y="25146"/>
                </a:lnTo>
                <a:lnTo>
                  <a:pt x="254508" y="176784"/>
                </a:lnTo>
                <a:lnTo>
                  <a:pt x="267462" y="176784"/>
                </a:lnTo>
                <a:close/>
              </a:path>
              <a:path w="392429" h="497839">
                <a:moveTo>
                  <a:pt x="150114" y="201930"/>
                </a:moveTo>
                <a:lnTo>
                  <a:pt x="150113" y="25146"/>
                </a:lnTo>
                <a:lnTo>
                  <a:pt x="137160" y="25146"/>
                </a:lnTo>
                <a:lnTo>
                  <a:pt x="137160" y="176784"/>
                </a:lnTo>
                <a:lnTo>
                  <a:pt x="124968" y="189738"/>
                </a:lnTo>
                <a:lnTo>
                  <a:pt x="124968" y="201930"/>
                </a:lnTo>
                <a:lnTo>
                  <a:pt x="150114" y="201930"/>
                </a:lnTo>
                <a:close/>
              </a:path>
              <a:path w="392429" h="497839">
                <a:moveTo>
                  <a:pt x="137160" y="320040"/>
                </a:moveTo>
                <a:lnTo>
                  <a:pt x="124968" y="307848"/>
                </a:lnTo>
                <a:lnTo>
                  <a:pt x="124968" y="320040"/>
                </a:lnTo>
                <a:lnTo>
                  <a:pt x="137160" y="320040"/>
                </a:lnTo>
                <a:close/>
              </a:path>
              <a:path w="392429" h="497839">
                <a:moveTo>
                  <a:pt x="150114" y="497586"/>
                </a:moveTo>
                <a:lnTo>
                  <a:pt x="150114" y="484632"/>
                </a:lnTo>
                <a:lnTo>
                  <a:pt x="137160" y="471678"/>
                </a:lnTo>
                <a:lnTo>
                  <a:pt x="137160" y="320040"/>
                </a:lnTo>
                <a:lnTo>
                  <a:pt x="124968" y="320040"/>
                </a:lnTo>
                <a:lnTo>
                  <a:pt x="124968" y="497586"/>
                </a:lnTo>
                <a:lnTo>
                  <a:pt x="150114" y="497586"/>
                </a:lnTo>
                <a:close/>
              </a:path>
              <a:path w="392429" h="497839">
                <a:moveTo>
                  <a:pt x="150113" y="25146"/>
                </a:moveTo>
                <a:lnTo>
                  <a:pt x="150114" y="12192"/>
                </a:lnTo>
                <a:lnTo>
                  <a:pt x="137160" y="25146"/>
                </a:lnTo>
                <a:lnTo>
                  <a:pt x="150113" y="25146"/>
                </a:lnTo>
                <a:close/>
              </a:path>
              <a:path w="392429" h="497839">
                <a:moveTo>
                  <a:pt x="254508" y="471678"/>
                </a:moveTo>
                <a:lnTo>
                  <a:pt x="137160" y="471678"/>
                </a:lnTo>
                <a:lnTo>
                  <a:pt x="150114" y="484632"/>
                </a:lnTo>
                <a:lnTo>
                  <a:pt x="150114" y="497586"/>
                </a:lnTo>
                <a:lnTo>
                  <a:pt x="242315" y="497586"/>
                </a:lnTo>
                <a:lnTo>
                  <a:pt x="242315" y="484632"/>
                </a:lnTo>
                <a:lnTo>
                  <a:pt x="254508" y="471678"/>
                </a:lnTo>
                <a:close/>
              </a:path>
              <a:path w="392429" h="497839">
                <a:moveTo>
                  <a:pt x="254508" y="25146"/>
                </a:moveTo>
                <a:lnTo>
                  <a:pt x="242315" y="12192"/>
                </a:lnTo>
                <a:lnTo>
                  <a:pt x="242315" y="25146"/>
                </a:lnTo>
                <a:lnTo>
                  <a:pt x="254508" y="25146"/>
                </a:lnTo>
                <a:close/>
              </a:path>
              <a:path w="392429" h="497839">
                <a:moveTo>
                  <a:pt x="267462" y="201930"/>
                </a:moveTo>
                <a:lnTo>
                  <a:pt x="267462" y="189738"/>
                </a:lnTo>
                <a:lnTo>
                  <a:pt x="254508" y="176784"/>
                </a:lnTo>
                <a:lnTo>
                  <a:pt x="254508" y="25146"/>
                </a:lnTo>
                <a:lnTo>
                  <a:pt x="242315" y="25146"/>
                </a:lnTo>
                <a:lnTo>
                  <a:pt x="242315" y="201930"/>
                </a:lnTo>
                <a:lnTo>
                  <a:pt x="267462" y="201930"/>
                </a:lnTo>
                <a:close/>
              </a:path>
              <a:path w="392429" h="497839">
                <a:moveTo>
                  <a:pt x="380238" y="294894"/>
                </a:moveTo>
                <a:lnTo>
                  <a:pt x="242315" y="294894"/>
                </a:lnTo>
                <a:lnTo>
                  <a:pt x="242315" y="471678"/>
                </a:lnTo>
                <a:lnTo>
                  <a:pt x="254508" y="471678"/>
                </a:lnTo>
                <a:lnTo>
                  <a:pt x="254508" y="320040"/>
                </a:lnTo>
                <a:lnTo>
                  <a:pt x="267462" y="307848"/>
                </a:lnTo>
                <a:lnTo>
                  <a:pt x="267462" y="320040"/>
                </a:lnTo>
                <a:lnTo>
                  <a:pt x="367284" y="320040"/>
                </a:lnTo>
                <a:lnTo>
                  <a:pt x="367284" y="307848"/>
                </a:lnTo>
                <a:lnTo>
                  <a:pt x="380238" y="294894"/>
                </a:lnTo>
                <a:close/>
              </a:path>
              <a:path w="392429" h="497839">
                <a:moveTo>
                  <a:pt x="267462" y="497586"/>
                </a:moveTo>
                <a:lnTo>
                  <a:pt x="267462" y="320040"/>
                </a:lnTo>
                <a:lnTo>
                  <a:pt x="254508" y="320040"/>
                </a:lnTo>
                <a:lnTo>
                  <a:pt x="254508" y="471678"/>
                </a:lnTo>
                <a:lnTo>
                  <a:pt x="242315" y="484632"/>
                </a:lnTo>
                <a:lnTo>
                  <a:pt x="242315" y="497586"/>
                </a:lnTo>
                <a:lnTo>
                  <a:pt x="267462" y="497586"/>
                </a:lnTo>
                <a:close/>
              </a:path>
              <a:path w="392429" h="497839">
                <a:moveTo>
                  <a:pt x="392430" y="320040"/>
                </a:moveTo>
                <a:lnTo>
                  <a:pt x="392430" y="176784"/>
                </a:lnTo>
                <a:lnTo>
                  <a:pt x="254508" y="176784"/>
                </a:lnTo>
                <a:lnTo>
                  <a:pt x="267462" y="189738"/>
                </a:lnTo>
                <a:lnTo>
                  <a:pt x="267462" y="201930"/>
                </a:lnTo>
                <a:lnTo>
                  <a:pt x="367284" y="201930"/>
                </a:lnTo>
                <a:lnTo>
                  <a:pt x="367284" y="189738"/>
                </a:lnTo>
                <a:lnTo>
                  <a:pt x="380238" y="201930"/>
                </a:lnTo>
                <a:lnTo>
                  <a:pt x="380238" y="320040"/>
                </a:lnTo>
                <a:lnTo>
                  <a:pt x="392430" y="320040"/>
                </a:lnTo>
                <a:close/>
              </a:path>
              <a:path w="392429" h="497839">
                <a:moveTo>
                  <a:pt x="267462" y="320040"/>
                </a:moveTo>
                <a:lnTo>
                  <a:pt x="267462" y="307848"/>
                </a:lnTo>
                <a:lnTo>
                  <a:pt x="254508" y="320040"/>
                </a:lnTo>
                <a:lnTo>
                  <a:pt x="267462" y="320040"/>
                </a:lnTo>
                <a:close/>
              </a:path>
              <a:path w="392429" h="497839">
                <a:moveTo>
                  <a:pt x="380238" y="201930"/>
                </a:moveTo>
                <a:lnTo>
                  <a:pt x="367284" y="189738"/>
                </a:lnTo>
                <a:lnTo>
                  <a:pt x="367284" y="201930"/>
                </a:lnTo>
                <a:lnTo>
                  <a:pt x="380238" y="201930"/>
                </a:lnTo>
                <a:close/>
              </a:path>
              <a:path w="392429" h="497839">
                <a:moveTo>
                  <a:pt x="380238" y="294894"/>
                </a:moveTo>
                <a:lnTo>
                  <a:pt x="380238" y="201930"/>
                </a:lnTo>
                <a:lnTo>
                  <a:pt x="367284" y="201930"/>
                </a:lnTo>
                <a:lnTo>
                  <a:pt x="367284" y="294894"/>
                </a:lnTo>
                <a:lnTo>
                  <a:pt x="380238" y="294894"/>
                </a:lnTo>
                <a:close/>
              </a:path>
              <a:path w="392429" h="497839">
                <a:moveTo>
                  <a:pt x="380238" y="320040"/>
                </a:moveTo>
                <a:lnTo>
                  <a:pt x="380238" y="294894"/>
                </a:lnTo>
                <a:lnTo>
                  <a:pt x="367284" y="307848"/>
                </a:lnTo>
                <a:lnTo>
                  <a:pt x="367284" y="320040"/>
                </a:lnTo>
                <a:lnTo>
                  <a:pt x="380238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80148" y="3595115"/>
            <a:ext cx="420370" cy="117475"/>
          </a:xfrm>
          <a:custGeom>
            <a:avLst/>
            <a:gdLst/>
            <a:ahLst/>
            <a:cxnLst/>
            <a:rect l="l" t="t" r="r" b="b"/>
            <a:pathLst>
              <a:path w="420370" h="117475">
                <a:moveTo>
                  <a:pt x="419862" y="117348"/>
                </a:moveTo>
                <a:lnTo>
                  <a:pt x="419862" y="0"/>
                </a:lnTo>
                <a:lnTo>
                  <a:pt x="0" y="0"/>
                </a:lnTo>
                <a:lnTo>
                  <a:pt x="0" y="117348"/>
                </a:lnTo>
                <a:lnTo>
                  <a:pt x="419862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80148" y="3771900"/>
            <a:ext cx="420370" cy="117475"/>
          </a:xfrm>
          <a:custGeom>
            <a:avLst/>
            <a:gdLst/>
            <a:ahLst/>
            <a:cxnLst/>
            <a:rect l="l" t="t" r="r" b="b"/>
            <a:pathLst>
              <a:path w="420370" h="117475">
                <a:moveTo>
                  <a:pt x="419862" y="117348"/>
                </a:moveTo>
                <a:lnTo>
                  <a:pt x="419862" y="0"/>
                </a:lnTo>
                <a:lnTo>
                  <a:pt x="0" y="0"/>
                </a:lnTo>
                <a:lnTo>
                  <a:pt x="0" y="117348"/>
                </a:lnTo>
                <a:lnTo>
                  <a:pt x="419862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67207" y="3582923"/>
            <a:ext cx="445134" cy="319405"/>
          </a:xfrm>
          <a:custGeom>
            <a:avLst/>
            <a:gdLst/>
            <a:ahLst/>
            <a:cxnLst/>
            <a:rect l="l" t="t" r="r" b="b"/>
            <a:pathLst>
              <a:path w="445134" h="319404">
                <a:moveTo>
                  <a:pt x="445007" y="142494"/>
                </a:moveTo>
                <a:lnTo>
                  <a:pt x="445007" y="0"/>
                </a:lnTo>
                <a:lnTo>
                  <a:pt x="0" y="0"/>
                </a:lnTo>
                <a:lnTo>
                  <a:pt x="0" y="142494"/>
                </a:lnTo>
                <a:lnTo>
                  <a:pt x="12941" y="142494"/>
                </a:lnTo>
                <a:lnTo>
                  <a:pt x="12941" y="25146"/>
                </a:lnTo>
                <a:lnTo>
                  <a:pt x="25907" y="12192"/>
                </a:lnTo>
                <a:lnTo>
                  <a:pt x="25907" y="25146"/>
                </a:lnTo>
                <a:lnTo>
                  <a:pt x="419861" y="25146"/>
                </a:lnTo>
                <a:lnTo>
                  <a:pt x="419861" y="12192"/>
                </a:lnTo>
                <a:lnTo>
                  <a:pt x="432803" y="25146"/>
                </a:lnTo>
                <a:lnTo>
                  <a:pt x="432803" y="142494"/>
                </a:lnTo>
                <a:lnTo>
                  <a:pt x="445007" y="142494"/>
                </a:lnTo>
                <a:close/>
              </a:path>
              <a:path w="445134" h="319404">
                <a:moveTo>
                  <a:pt x="25907" y="25146"/>
                </a:moveTo>
                <a:lnTo>
                  <a:pt x="25907" y="12192"/>
                </a:lnTo>
                <a:lnTo>
                  <a:pt x="12941" y="25146"/>
                </a:lnTo>
                <a:lnTo>
                  <a:pt x="25907" y="25146"/>
                </a:lnTo>
                <a:close/>
              </a:path>
              <a:path w="445134" h="319404">
                <a:moveTo>
                  <a:pt x="25907" y="117348"/>
                </a:moveTo>
                <a:lnTo>
                  <a:pt x="25907" y="25146"/>
                </a:lnTo>
                <a:lnTo>
                  <a:pt x="12941" y="25146"/>
                </a:lnTo>
                <a:lnTo>
                  <a:pt x="12941" y="117348"/>
                </a:lnTo>
                <a:lnTo>
                  <a:pt x="25907" y="117348"/>
                </a:lnTo>
                <a:close/>
              </a:path>
              <a:path w="445134" h="319404">
                <a:moveTo>
                  <a:pt x="432803" y="117348"/>
                </a:moveTo>
                <a:lnTo>
                  <a:pt x="12941" y="117348"/>
                </a:lnTo>
                <a:lnTo>
                  <a:pt x="25907" y="129540"/>
                </a:lnTo>
                <a:lnTo>
                  <a:pt x="25907" y="142494"/>
                </a:lnTo>
                <a:lnTo>
                  <a:pt x="419861" y="142494"/>
                </a:lnTo>
                <a:lnTo>
                  <a:pt x="419861" y="129540"/>
                </a:lnTo>
                <a:lnTo>
                  <a:pt x="432803" y="117348"/>
                </a:lnTo>
                <a:close/>
              </a:path>
              <a:path w="445134" h="319404">
                <a:moveTo>
                  <a:pt x="25907" y="142494"/>
                </a:moveTo>
                <a:lnTo>
                  <a:pt x="25907" y="129540"/>
                </a:lnTo>
                <a:lnTo>
                  <a:pt x="12941" y="117348"/>
                </a:lnTo>
                <a:lnTo>
                  <a:pt x="12941" y="142494"/>
                </a:lnTo>
                <a:lnTo>
                  <a:pt x="25907" y="142494"/>
                </a:lnTo>
                <a:close/>
              </a:path>
              <a:path w="445134" h="319404">
                <a:moveTo>
                  <a:pt x="432803" y="25146"/>
                </a:moveTo>
                <a:lnTo>
                  <a:pt x="419861" y="12192"/>
                </a:lnTo>
                <a:lnTo>
                  <a:pt x="419861" y="25146"/>
                </a:lnTo>
                <a:lnTo>
                  <a:pt x="432803" y="25146"/>
                </a:lnTo>
                <a:close/>
              </a:path>
              <a:path w="445134" h="319404">
                <a:moveTo>
                  <a:pt x="432803" y="117348"/>
                </a:moveTo>
                <a:lnTo>
                  <a:pt x="432803" y="25146"/>
                </a:lnTo>
                <a:lnTo>
                  <a:pt x="419861" y="25146"/>
                </a:lnTo>
                <a:lnTo>
                  <a:pt x="419861" y="117348"/>
                </a:lnTo>
                <a:lnTo>
                  <a:pt x="432803" y="117348"/>
                </a:lnTo>
                <a:close/>
              </a:path>
              <a:path w="445134" h="319404">
                <a:moveTo>
                  <a:pt x="432803" y="142494"/>
                </a:moveTo>
                <a:lnTo>
                  <a:pt x="432803" y="117348"/>
                </a:lnTo>
                <a:lnTo>
                  <a:pt x="419861" y="129540"/>
                </a:lnTo>
                <a:lnTo>
                  <a:pt x="419861" y="142494"/>
                </a:lnTo>
                <a:lnTo>
                  <a:pt x="432803" y="142494"/>
                </a:lnTo>
                <a:close/>
              </a:path>
              <a:path w="445134" h="319404">
                <a:moveTo>
                  <a:pt x="445007" y="319278"/>
                </a:moveTo>
                <a:lnTo>
                  <a:pt x="445007" y="176022"/>
                </a:lnTo>
                <a:lnTo>
                  <a:pt x="0" y="176022"/>
                </a:lnTo>
                <a:lnTo>
                  <a:pt x="0" y="319278"/>
                </a:lnTo>
                <a:lnTo>
                  <a:pt x="12941" y="319278"/>
                </a:lnTo>
                <a:lnTo>
                  <a:pt x="12941" y="201930"/>
                </a:lnTo>
                <a:lnTo>
                  <a:pt x="25907" y="188976"/>
                </a:lnTo>
                <a:lnTo>
                  <a:pt x="25907" y="201930"/>
                </a:lnTo>
                <a:lnTo>
                  <a:pt x="419861" y="201930"/>
                </a:lnTo>
                <a:lnTo>
                  <a:pt x="419861" y="188976"/>
                </a:lnTo>
                <a:lnTo>
                  <a:pt x="432803" y="201930"/>
                </a:lnTo>
                <a:lnTo>
                  <a:pt x="432803" y="319278"/>
                </a:lnTo>
                <a:lnTo>
                  <a:pt x="445007" y="319278"/>
                </a:lnTo>
                <a:close/>
              </a:path>
              <a:path w="445134" h="319404">
                <a:moveTo>
                  <a:pt x="25907" y="201930"/>
                </a:moveTo>
                <a:lnTo>
                  <a:pt x="25907" y="188976"/>
                </a:lnTo>
                <a:lnTo>
                  <a:pt x="12941" y="201930"/>
                </a:lnTo>
                <a:lnTo>
                  <a:pt x="25907" y="201930"/>
                </a:lnTo>
                <a:close/>
              </a:path>
              <a:path w="445134" h="319404">
                <a:moveTo>
                  <a:pt x="25907" y="293370"/>
                </a:moveTo>
                <a:lnTo>
                  <a:pt x="25907" y="201930"/>
                </a:lnTo>
                <a:lnTo>
                  <a:pt x="12941" y="201930"/>
                </a:lnTo>
                <a:lnTo>
                  <a:pt x="12941" y="293370"/>
                </a:lnTo>
                <a:lnTo>
                  <a:pt x="25907" y="293370"/>
                </a:lnTo>
                <a:close/>
              </a:path>
              <a:path w="445134" h="319404">
                <a:moveTo>
                  <a:pt x="432803" y="293370"/>
                </a:moveTo>
                <a:lnTo>
                  <a:pt x="12941" y="293370"/>
                </a:lnTo>
                <a:lnTo>
                  <a:pt x="25907" y="306324"/>
                </a:lnTo>
                <a:lnTo>
                  <a:pt x="25907" y="319278"/>
                </a:lnTo>
                <a:lnTo>
                  <a:pt x="419861" y="319278"/>
                </a:lnTo>
                <a:lnTo>
                  <a:pt x="419861" y="306324"/>
                </a:lnTo>
                <a:lnTo>
                  <a:pt x="432803" y="293370"/>
                </a:lnTo>
                <a:close/>
              </a:path>
              <a:path w="445134" h="319404">
                <a:moveTo>
                  <a:pt x="25907" y="319278"/>
                </a:moveTo>
                <a:lnTo>
                  <a:pt x="25907" y="306324"/>
                </a:lnTo>
                <a:lnTo>
                  <a:pt x="12941" y="293370"/>
                </a:lnTo>
                <a:lnTo>
                  <a:pt x="12941" y="319278"/>
                </a:lnTo>
                <a:lnTo>
                  <a:pt x="25907" y="319278"/>
                </a:lnTo>
                <a:close/>
              </a:path>
              <a:path w="445134" h="319404">
                <a:moveTo>
                  <a:pt x="432803" y="201930"/>
                </a:moveTo>
                <a:lnTo>
                  <a:pt x="419861" y="188976"/>
                </a:lnTo>
                <a:lnTo>
                  <a:pt x="419861" y="201930"/>
                </a:lnTo>
                <a:lnTo>
                  <a:pt x="432803" y="201930"/>
                </a:lnTo>
                <a:close/>
              </a:path>
              <a:path w="445134" h="319404">
                <a:moveTo>
                  <a:pt x="432803" y="293370"/>
                </a:moveTo>
                <a:lnTo>
                  <a:pt x="432803" y="201930"/>
                </a:lnTo>
                <a:lnTo>
                  <a:pt x="419861" y="201930"/>
                </a:lnTo>
                <a:lnTo>
                  <a:pt x="419861" y="293370"/>
                </a:lnTo>
                <a:lnTo>
                  <a:pt x="432803" y="293370"/>
                </a:lnTo>
                <a:close/>
              </a:path>
              <a:path w="445134" h="319404">
                <a:moveTo>
                  <a:pt x="432803" y="319278"/>
                </a:moveTo>
                <a:lnTo>
                  <a:pt x="432803" y="293370"/>
                </a:lnTo>
                <a:lnTo>
                  <a:pt x="419861" y="306324"/>
                </a:lnTo>
                <a:lnTo>
                  <a:pt x="419861" y="319278"/>
                </a:lnTo>
                <a:lnTo>
                  <a:pt x="432803" y="3192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04223" y="4349496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69" h="357504">
                <a:moveTo>
                  <a:pt x="356616" y="179069"/>
                </a:moveTo>
                <a:lnTo>
                  <a:pt x="267462" y="179069"/>
                </a:lnTo>
                <a:lnTo>
                  <a:pt x="267462" y="0"/>
                </a:lnTo>
                <a:lnTo>
                  <a:pt x="89153" y="0"/>
                </a:lnTo>
                <a:lnTo>
                  <a:pt x="89154" y="179069"/>
                </a:lnTo>
                <a:lnTo>
                  <a:pt x="0" y="179069"/>
                </a:lnTo>
                <a:lnTo>
                  <a:pt x="178308" y="357377"/>
                </a:lnTo>
                <a:lnTo>
                  <a:pt x="356616" y="1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72981" y="4337303"/>
            <a:ext cx="419100" cy="387985"/>
          </a:xfrm>
          <a:custGeom>
            <a:avLst/>
            <a:gdLst/>
            <a:ahLst/>
            <a:cxnLst/>
            <a:rect l="l" t="t" r="r" b="b"/>
            <a:pathLst>
              <a:path w="419100" h="387985">
                <a:moveTo>
                  <a:pt x="120396" y="178308"/>
                </a:moveTo>
                <a:lnTo>
                  <a:pt x="0" y="178308"/>
                </a:lnTo>
                <a:lnTo>
                  <a:pt x="31242" y="209550"/>
                </a:lnTo>
                <a:lnTo>
                  <a:pt x="31242" y="204216"/>
                </a:lnTo>
                <a:lnTo>
                  <a:pt x="40386" y="182118"/>
                </a:lnTo>
                <a:lnTo>
                  <a:pt x="62483" y="204216"/>
                </a:lnTo>
                <a:lnTo>
                  <a:pt x="107442" y="204216"/>
                </a:lnTo>
                <a:lnTo>
                  <a:pt x="107442" y="191262"/>
                </a:lnTo>
                <a:lnTo>
                  <a:pt x="120396" y="178308"/>
                </a:lnTo>
                <a:close/>
              </a:path>
              <a:path w="419100" h="387985">
                <a:moveTo>
                  <a:pt x="62483" y="204216"/>
                </a:moveTo>
                <a:lnTo>
                  <a:pt x="40386" y="182118"/>
                </a:lnTo>
                <a:lnTo>
                  <a:pt x="31242" y="204216"/>
                </a:lnTo>
                <a:lnTo>
                  <a:pt x="62483" y="204216"/>
                </a:lnTo>
                <a:close/>
              </a:path>
              <a:path w="419100" h="387985">
                <a:moveTo>
                  <a:pt x="209569" y="351301"/>
                </a:moveTo>
                <a:lnTo>
                  <a:pt x="62483" y="204216"/>
                </a:lnTo>
                <a:lnTo>
                  <a:pt x="31242" y="204216"/>
                </a:lnTo>
                <a:lnTo>
                  <a:pt x="31242" y="209550"/>
                </a:lnTo>
                <a:lnTo>
                  <a:pt x="200406" y="378714"/>
                </a:lnTo>
                <a:lnTo>
                  <a:pt x="200406" y="360426"/>
                </a:lnTo>
                <a:lnTo>
                  <a:pt x="209569" y="351301"/>
                </a:lnTo>
                <a:close/>
              </a:path>
              <a:path w="419100" h="387985">
                <a:moveTo>
                  <a:pt x="311658" y="178308"/>
                </a:moveTo>
                <a:lnTo>
                  <a:pt x="311658" y="0"/>
                </a:lnTo>
                <a:lnTo>
                  <a:pt x="107442" y="0"/>
                </a:lnTo>
                <a:lnTo>
                  <a:pt x="107442" y="178308"/>
                </a:lnTo>
                <a:lnTo>
                  <a:pt x="120396" y="178308"/>
                </a:lnTo>
                <a:lnTo>
                  <a:pt x="120396" y="25146"/>
                </a:lnTo>
                <a:lnTo>
                  <a:pt x="133350" y="12192"/>
                </a:lnTo>
                <a:lnTo>
                  <a:pt x="133350" y="25146"/>
                </a:lnTo>
                <a:lnTo>
                  <a:pt x="286512" y="25146"/>
                </a:lnTo>
                <a:lnTo>
                  <a:pt x="286512" y="12192"/>
                </a:lnTo>
                <a:lnTo>
                  <a:pt x="298704" y="25146"/>
                </a:lnTo>
                <a:lnTo>
                  <a:pt x="298704" y="178308"/>
                </a:lnTo>
                <a:lnTo>
                  <a:pt x="311658" y="178308"/>
                </a:lnTo>
                <a:close/>
              </a:path>
              <a:path w="419100" h="387985">
                <a:moveTo>
                  <a:pt x="133350" y="204216"/>
                </a:moveTo>
                <a:lnTo>
                  <a:pt x="133350" y="25146"/>
                </a:lnTo>
                <a:lnTo>
                  <a:pt x="120396" y="25146"/>
                </a:lnTo>
                <a:lnTo>
                  <a:pt x="120396" y="178308"/>
                </a:lnTo>
                <a:lnTo>
                  <a:pt x="107442" y="191262"/>
                </a:lnTo>
                <a:lnTo>
                  <a:pt x="107442" y="204216"/>
                </a:lnTo>
                <a:lnTo>
                  <a:pt x="133350" y="204216"/>
                </a:lnTo>
                <a:close/>
              </a:path>
              <a:path w="419100" h="387985">
                <a:moveTo>
                  <a:pt x="133350" y="25146"/>
                </a:moveTo>
                <a:lnTo>
                  <a:pt x="133350" y="12192"/>
                </a:lnTo>
                <a:lnTo>
                  <a:pt x="120396" y="25146"/>
                </a:lnTo>
                <a:lnTo>
                  <a:pt x="133350" y="25146"/>
                </a:lnTo>
                <a:close/>
              </a:path>
              <a:path w="419100" h="387985">
                <a:moveTo>
                  <a:pt x="218694" y="360426"/>
                </a:moveTo>
                <a:lnTo>
                  <a:pt x="209569" y="351301"/>
                </a:lnTo>
                <a:lnTo>
                  <a:pt x="200406" y="360426"/>
                </a:lnTo>
                <a:lnTo>
                  <a:pt x="218694" y="360426"/>
                </a:lnTo>
                <a:close/>
              </a:path>
              <a:path w="419100" h="387985">
                <a:moveTo>
                  <a:pt x="218694" y="378714"/>
                </a:moveTo>
                <a:lnTo>
                  <a:pt x="218694" y="360426"/>
                </a:lnTo>
                <a:lnTo>
                  <a:pt x="200406" y="360426"/>
                </a:lnTo>
                <a:lnTo>
                  <a:pt x="200406" y="378714"/>
                </a:lnTo>
                <a:lnTo>
                  <a:pt x="209550" y="387858"/>
                </a:lnTo>
                <a:lnTo>
                  <a:pt x="218694" y="378714"/>
                </a:lnTo>
                <a:close/>
              </a:path>
              <a:path w="419100" h="387985">
                <a:moveTo>
                  <a:pt x="387858" y="209550"/>
                </a:moveTo>
                <a:lnTo>
                  <a:pt x="387858" y="204216"/>
                </a:lnTo>
                <a:lnTo>
                  <a:pt x="357283" y="204216"/>
                </a:lnTo>
                <a:lnTo>
                  <a:pt x="209569" y="351301"/>
                </a:lnTo>
                <a:lnTo>
                  <a:pt x="218694" y="360426"/>
                </a:lnTo>
                <a:lnTo>
                  <a:pt x="218694" y="378714"/>
                </a:lnTo>
                <a:lnTo>
                  <a:pt x="387858" y="209550"/>
                </a:lnTo>
                <a:close/>
              </a:path>
              <a:path w="419100" h="387985">
                <a:moveTo>
                  <a:pt x="298704" y="25146"/>
                </a:moveTo>
                <a:lnTo>
                  <a:pt x="286512" y="12192"/>
                </a:lnTo>
                <a:lnTo>
                  <a:pt x="286512" y="25146"/>
                </a:lnTo>
                <a:lnTo>
                  <a:pt x="298704" y="25146"/>
                </a:lnTo>
                <a:close/>
              </a:path>
              <a:path w="419100" h="387985">
                <a:moveTo>
                  <a:pt x="311658" y="204216"/>
                </a:moveTo>
                <a:lnTo>
                  <a:pt x="311658" y="191262"/>
                </a:lnTo>
                <a:lnTo>
                  <a:pt x="298704" y="178308"/>
                </a:lnTo>
                <a:lnTo>
                  <a:pt x="298704" y="25146"/>
                </a:lnTo>
                <a:lnTo>
                  <a:pt x="286512" y="25146"/>
                </a:lnTo>
                <a:lnTo>
                  <a:pt x="286512" y="204216"/>
                </a:lnTo>
                <a:lnTo>
                  <a:pt x="311658" y="204216"/>
                </a:lnTo>
                <a:close/>
              </a:path>
              <a:path w="419100" h="387985">
                <a:moveTo>
                  <a:pt x="419100" y="178308"/>
                </a:moveTo>
                <a:lnTo>
                  <a:pt x="298704" y="178308"/>
                </a:lnTo>
                <a:lnTo>
                  <a:pt x="311658" y="191262"/>
                </a:lnTo>
                <a:lnTo>
                  <a:pt x="311658" y="204216"/>
                </a:lnTo>
                <a:lnTo>
                  <a:pt x="357283" y="204216"/>
                </a:lnTo>
                <a:lnTo>
                  <a:pt x="379476" y="182118"/>
                </a:lnTo>
                <a:lnTo>
                  <a:pt x="387858" y="204216"/>
                </a:lnTo>
                <a:lnTo>
                  <a:pt x="387858" y="209550"/>
                </a:lnTo>
                <a:lnTo>
                  <a:pt x="419100" y="178308"/>
                </a:lnTo>
                <a:close/>
              </a:path>
              <a:path w="419100" h="387985">
                <a:moveTo>
                  <a:pt x="387858" y="204216"/>
                </a:moveTo>
                <a:lnTo>
                  <a:pt x="379476" y="182118"/>
                </a:lnTo>
                <a:lnTo>
                  <a:pt x="357283" y="204216"/>
                </a:lnTo>
                <a:lnTo>
                  <a:pt x="387858" y="20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18467" y="434949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378" y="179069"/>
                </a:moveTo>
                <a:lnTo>
                  <a:pt x="268224" y="179069"/>
                </a:lnTo>
                <a:lnTo>
                  <a:pt x="268224" y="0"/>
                </a:lnTo>
                <a:lnTo>
                  <a:pt x="89153" y="0"/>
                </a:lnTo>
                <a:lnTo>
                  <a:pt x="89154" y="179069"/>
                </a:lnTo>
                <a:lnTo>
                  <a:pt x="0" y="179069"/>
                </a:lnTo>
                <a:lnTo>
                  <a:pt x="179070" y="357377"/>
                </a:lnTo>
                <a:lnTo>
                  <a:pt x="357378" y="1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87987" y="4337303"/>
            <a:ext cx="418465" cy="387985"/>
          </a:xfrm>
          <a:custGeom>
            <a:avLst/>
            <a:gdLst/>
            <a:ahLst/>
            <a:cxnLst/>
            <a:rect l="l" t="t" r="r" b="b"/>
            <a:pathLst>
              <a:path w="418464" h="387985">
                <a:moveTo>
                  <a:pt x="119634" y="178308"/>
                </a:moveTo>
                <a:lnTo>
                  <a:pt x="0" y="178308"/>
                </a:lnTo>
                <a:lnTo>
                  <a:pt x="30480" y="208788"/>
                </a:lnTo>
                <a:lnTo>
                  <a:pt x="30480" y="204216"/>
                </a:lnTo>
                <a:lnTo>
                  <a:pt x="39624" y="182118"/>
                </a:lnTo>
                <a:lnTo>
                  <a:pt x="61721" y="204216"/>
                </a:lnTo>
                <a:lnTo>
                  <a:pt x="107442" y="204216"/>
                </a:lnTo>
                <a:lnTo>
                  <a:pt x="107442" y="191262"/>
                </a:lnTo>
                <a:lnTo>
                  <a:pt x="119634" y="178308"/>
                </a:lnTo>
                <a:close/>
              </a:path>
              <a:path w="418464" h="387985">
                <a:moveTo>
                  <a:pt x="61721" y="204216"/>
                </a:moveTo>
                <a:lnTo>
                  <a:pt x="39624" y="182118"/>
                </a:lnTo>
                <a:lnTo>
                  <a:pt x="30480" y="204216"/>
                </a:lnTo>
                <a:lnTo>
                  <a:pt x="61721" y="204216"/>
                </a:lnTo>
                <a:close/>
              </a:path>
              <a:path w="418464" h="387985">
                <a:moveTo>
                  <a:pt x="209169" y="351663"/>
                </a:moveTo>
                <a:lnTo>
                  <a:pt x="61721" y="204216"/>
                </a:lnTo>
                <a:lnTo>
                  <a:pt x="30480" y="204216"/>
                </a:lnTo>
                <a:lnTo>
                  <a:pt x="30480" y="208788"/>
                </a:lnTo>
                <a:lnTo>
                  <a:pt x="200406" y="378714"/>
                </a:lnTo>
                <a:lnTo>
                  <a:pt x="200406" y="360426"/>
                </a:lnTo>
                <a:lnTo>
                  <a:pt x="209169" y="351663"/>
                </a:lnTo>
                <a:close/>
              </a:path>
              <a:path w="418464" h="387985">
                <a:moveTo>
                  <a:pt x="310896" y="178308"/>
                </a:moveTo>
                <a:lnTo>
                  <a:pt x="310896" y="0"/>
                </a:lnTo>
                <a:lnTo>
                  <a:pt x="107442" y="0"/>
                </a:lnTo>
                <a:lnTo>
                  <a:pt x="107442" y="178308"/>
                </a:lnTo>
                <a:lnTo>
                  <a:pt x="119634" y="178308"/>
                </a:lnTo>
                <a:lnTo>
                  <a:pt x="119634" y="25146"/>
                </a:lnTo>
                <a:lnTo>
                  <a:pt x="132588" y="12192"/>
                </a:lnTo>
                <a:lnTo>
                  <a:pt x="132587" y="25146"/>
                </a:lnTo>
                <a:lnTo>
                  <a:pt x="285750" y="25146"/>
                </a:lnTo>
                <a:lnTo>
                  <a:pt x="285750" y="12192"/>
                </a:lnTo>
                <a:lnTo>
                  <a:pt x="298704" y="25146"/>
                </a:lnTo>
                <a:lnTo>
                  <a:pt x="298704" y="178308"/>
                </a:lnTo>
                <a:lnTo>
                  <a:pt x="310896" y="178308"/>
                </a:lnTo>
                <a:close/>
              </a:path>
              <a:path w="418464" h="387985">
                <a:moveTo>
                  <a:pt x="132588" y="204216"/>
                </a:moveTo>
                <a:lnTo>
                  <a:pt x="132587" y="25146"/>
                </a:lnTo>
                <a:lnTo>
                  <a:pt x="119634" y="25146"/>
                </a:lnTo>
                <a:lnTo>
                  <a:pt x="119634" y="178308"/>
                </a:lnTo>
                <a:lnTo>
                  <a:pt x="107442" y="191262"/>
                </a:lnTo>
                <a:lnTo>
                  <a:pt x="107442" y="204216"/>
                </a:lnTo>
                <a:lnTo>
                  <a:pt x="132588" y="204216"/>
                </a:lnTo>
                <a:close/>
              </a:path>
              <a:path w="418464" h="387985">
                <a:moveTo>
                  <a:pt x="132587" y="25146"/>
                </a:moveTo>
                <a:lnTo>
                  <a:pt x="132588" y="12192"/>
                </a:lnTo>
                <a:lnTo>
                  <a:pt x="119634" y="25146"/>
                </a:lnTo>
                <a:lnTo>
                  <a:pt x="132587" y="25146"/>
                </a:lnTo>
                <a:close/>
              </a:path>
              <a:path w="418464" h="387985">
                <a:moveTo>
                  <a:pt x="217932" y="360426"/>
                </a:moveTo>
                <a:lnTo>
                  <a:pt x="209169" y="351663"/>
                </a:lnTo>
                <a:lnTo>
                  <a:pt x="200406" y="360426"/>
                </a:lnTo>
                <a:lnTo>
                  <a:pt x="217932" y="360426"/>
                </a:lnTo>
                <a:close/>
              </a:path>
              <a:path w="418464" h="387985">
                <a:moveTo>
                  <a:pt x="217931" y="379445"/>
                </a:moveTo>
                <a:lnTo>
                  <a:pt x="217932" y="360426"/>
                </a:lnTo>
                <a:lnTo>
                  <a:pt x="200406" y="360426"/>
                </a:lnTo>
                <a:lnTo>
                  <a:pt x="200406" y="378714"/>
                </a:lnTo>
                <a:lnTo>
                  <a:pt x="209550" y="387858"/>
                </a:lnTo>
                <a:lnTo>
                  <a:pt x="217931" y="379445"/>
                </a:lnTo>
                <a:close/>
              </a:path>
              <a:path w="418464" h="387985">
                <a:moveTo>
                  <a:pt x="387858" y="208899"/>
                </a:moveTo>
                <a:lnTo>
                  <a:pt x="387858" y="204216"/>
                </a:lnTo>
                <a:lnTo>
                  <a:pt x="356616" y="204216"/>
                </a:lnTo>
                <a:lnTo>
                  <a:pt x="209169" y="351663"/>
                </a:lnTo>
                <a:lnTo>
                  <a:pt x="217932" y="360426"/>
                </a:lnTo>
                <a:lnTo>
                  <a:pt x="217931" y="379445"/>
                </a:lnTo>
                <a:lnTo>
                  <a:pt x="387858" y="208899"/>
                </a:lnTo>
                <a:close/>
              </a:path>
              <a:path w="418464" h="387985">
                <a:moveTo>
                  <a:pt x="298704" y="25146"/>
                </a:moveTo>
                <a:lnTo>
                  <a:pt x="285750" y="12192"/>
                </a:lnTo>
                <a:lnTo>
                  <a:pt x="285750" y="25146"/>
                </a:lnTo>
                <a:lnTo>
                  <a:pt x="298704" y="25146"/>
                </a:lnTo>
                <a:close/>
              </a:path>
              <a:path w="418464" h="387985">
                <a:moveTo>
                  <a:pt x="310896" y="204216"/>
                </a:moveTo>
                <a:lnTo>
                  <a:pt x="310896" y="191262"/>
                </a:lnTo>
                <a:lnTo>
                  <a:pt x="298704" y="178308"/>
                </a:lnTo>
                <a:lnTo>
                  <a:pt x="298704" y="25146"/>
                </a:lnTo>
                <a:lnTo>
                  <a:pt x="285750" y="25146"/>
                </a:lnTo>
                <a:lnTo>
                  <a:pt x="285750" y="204216"/>
                </a:lnTo>
                <a:lnTo>
                  <a:pt x="310896" y="204216"/>
                </a:lnTo>
                <a:close/>
              </a:path>
              <a:path w="418464" h="387985">
                <a:moveTo>
                  <a:pt x="418338" y="178308"/>
                </a:moveTo>
                <a:lnTo>
                  <a:pt x="298704" y="178308"/>
                </a:lnTo>
                <a:lnTo>
                  <a:pt x="310896" y="191262"/>
                </a:lnTo>
                <a:lnTo>
                  <a:pt x="310896" y="204216"/>
                </a:lnTo>
                <a:lnTo>
                  <a:pt x="356616" y="204216"/>
                </a:lnTo>
                <a:lnTo>
                  <a:pt x="378714" y="182118"/>
                </a:lnTo>
                <a:lnTo>
                  <a:pt x="387858" y="204216"/>
                </a:lnTo>
                <a:lnTo>
                  <a:pt x="387858" y="208899"/>
                </a:lnTo>
                <a:lnTo>
                  <a:pt x="418338" y="178308"/>
                </a:lnTo>
                <a:close/>
              </a:path>
              <a:path w="418464" h="387985">
                <a:moveTo>
                  <a:pt x="387858" y="204216"/>
                </a:moveTo>
                <a:lnTo>
                  <a:pt x="378714" y="182118"/>
                </a:lnTo>
                <a:lnTo>
                  <a:pt x="356616" y="204216"/>
                </a:lnTo>
                <a:lnTo>
                  <a:pt x="387858" y="20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33474" y="4421123"/>
            <a:ext cx="356870" cy="357505"/>
          </a:xfrm>
          <a:custGeom>
            <a:avLst/>
            <a:gdLst/>
            <a:ahLst/>
            <a:cxnLst/>
            <a:rect l="l" t="t" r="r" b="b"/>
            <a:pathLst>
              <a:path w="356870" h="357504">
                <a:moveTo>
                  <a:pt x="356616" y="179069"/>
                </a:moveTo>
                <a:lnTo>
                  <a:pt x="267462" y="179069"/>
                </a:lnTo>
                <a:lnTo>
                  <a:pt x="267462" y="0"/>
                </a:lnTo>
                <a:lnTo>
                  <a:pt x="89153" y="0"/>
                </a:lnTo>
                <a:lnTo>
                  <a:pt x="89154" y="179069"/>
                </a:lnTo>
                <a:lnTo>
                  <a:pt x="0" y="179069"/>
                </a:lnTo>
                <a:lnTo>
                  <a:pt x="178308" y="357377"/>
                </a:lnTo>
                <a:lnTo>
                  <a:pt x="356616" y="1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02231" y="4408932"/>
            <a:ext cx="419100" cy="387985"/>
          </a:xfrm>
          <a:custGeom>
            <a:avLst/>
            <a:gdLst/>
            <a:ahLst/>
            <a:cxnLst/>
            <a:rect l="l" t="t" r="r" b="b"/>
            <a:pathLst>
              <a:path w="419100" h="387985">
                <a:moveTo>
                  <a:pt x="120396" y="178307"/>
                </a:moveTo>
                <a:lnTo>
                  <a:pt x="0" y="178307"/>
                </a:lnTo>
                <a:lnTo>
                  <a:pt x="31242" y="209549"/>
                </a:lnTo>
                <a:lnTo>
                  <a:pt x="31242" y="203453"/>
                </a:lnTo>
                <a:lnTo>
                  <a:pt x="40386" y="182117"/>
                </a:lnTo>
                <a:lnTo>
                  <a:pt x="61721" y="203453"/>
                </a:lnTo>
                <a:lnTo>
                  <a:pt x="107442" y="203453"/>
                </a:lnTo>
                <a:lnTo>
                  <a:pt x="107442" y="191261"/>
                </a:lnTo>
                <a:lnTo>
                  <a:pt x="120396" y="178307"/>
                </a:lnTo>
                <a:close/>
              </a:path>
              <a:path w="419100" h="387985">
                <a:moveTo>
                  <a:pt x="61721" y="203453"/>
                </a:moveTo>
                <a:lnTo>
                  <a:pt x="40386" y="182117"/>
                </a:lnTo>
                <a:lnTo>
                  <a:pt x="31242" y="203453"/>
                </a:lnTo>
                <a:lnTo>
                  <a:pt x="61721" y="203453"/>
                </a:lnTo>
                <a:close/>
              </a:path>
              <a:path w="419100" h="387985">
                <a:moveTo>
                  <a:pt x="209569" y="351301"/>
                </a:moveTo>
                <a:lnTo>
                  <a:pt x="61721" y="203453"/>
                </a:lnTo>
                <a:lnTo>
                  <a:pt x="31242" y="203453"/>
                </a:lnTo>
                <a:lnTo>
                  <a:pt x="31242" y="209549"/>
                </a:lnTo>
                <a:lnTo>
                  <a:pt x="200406" y="378713"/>
                </a:lnTo>
                <a:lnTo>
                  <a:pt x="200406" y="360425"/>
                </a:lnTo>
                <a:lnTo>
                  <a:pt x="209569" y="351301"/>
                </a:lnTo>
                <a:close/>
              </a:path>
              <a:path w="419100" h="387985">
                <a:moveTo>
                  <a:pt x="311658" y="178307"/>
                </a:moveTo>
                <a:lnTo>
                  <a:pt x="311658" y="0"/>
                </a:lnTo>
                <a:lnTo>
                  <a:pt x="107442" y="0"/>
                </a:lnTo>
                <a:lnTo>
                  <a:pt x="107442" y="178307"/>
                </a:lnTo>
                <a:lnTo>
                  <a:pt x="120396" y="178307"/>
                </a:lnTo>
                <a:lnTo>
                  <a:pt x="120396" y="25145"/>
                </a:lnTo>
                <a:lnTo>
                  <a:pt x="133350" y="12191"/>
                </a:lnTo>
                <a:lnTo>
                  <a:pt x="133350" y="25145"/>
                </a:lnTo>
                <a:lnTo>
                  <a:pt x="286512" y="25145"/>
                </a:lnTo>
                <a:lnTo>
                  <a:pt x="286512" y="12191"/>
                </a:lnTo>
                <a:lnTo>
                  <a:pt x="298704" y="25145"/>
                </a:lnTo>
                <a:lnTo>
                  <a:pt x="298704" y="178307"/>
                </a:lnTo>
                <a:lnTo>
                  <a:pt x="311658" y="178307"/>
                </a:lnTo>
                <a:close/>
              </a:path>
              <a:path w="419100" h="387985">
                <a:moveTo>
                  <a:pt x="133350" y="203453"/>
                </a:moveTo>
                <a:lnTo>
                  <a:pt x="133350" y="25145"/>
                </a:lnTo>
                <a:lnTo>
                  <a:pt x="120396" y="25145"/>
                </a:lnTo>
                <a:lnTo>
                  <a:pt x="120396" y="178307"/>
                </a:lnTo>
                <a:lnTo>
                  <a:pt x="107442" y="191261"/>
                </a:lnTo>
                <a:lnTo>
                  <a:pt x="107442" y="203453"/>
                </a:lnTo>
                <a:lnTo>
                  <a:pt x="133350" y="203453"/>
                </a:lnTo>
                <a:close/>
              </a:path>
              <a:path w="419100" h="387985">
                <a:moveTo>
                  <a:pt x="133350" y="25145"/>
                </a:moveTo>
                <a:lnTo>
                  <a:pt x="133350" y="12191"/>
                </a:lnTo>
                <a:lnTo>
                  <a:pt x="120396" y="25145"/>
                </a:lnTo>
                <a:lnTo>
                  <a:pt x="133350" y="25145"/>
                </a:lnTo>
                <a:close/>
              </a:path>
              <a:path w="419100" h="387985">
                <a:moveTo>
                  <a:pt x="218694" y="360425"/>
                </a:moveTo>
                <a:lnTo>
                  <a:pt x="209569" y="351301"/>
                </a:lnTo>
                <a:lnTo>
                  <a:pt x="200406" y="360425"/>
                </a:lnTo>
                <a:lnTo>
                  <a:pt x="218694" y="360425"/>
                </a:lnTo>
                <a:close/>
              </a:path>
              <a:path w="419100" h="387985">
                <a:moveTo>
                  <a:pt x="218694" y="378713"/>
                </a:moveTo>
                <a:lnTo>
                  <a:pt x="218694" y="360425"/>
                </a:lnTo>
                <a:lnTo>
                  <a:pt x="200406" y="360425"/>
                </a:lnTo>
                <a:lnTo>
                  <a:pt x="200406" y="378713"/>
                </a:lnTo>
                <a:lnTo>
                  <a:pt x="209550" y="387857"/>
                </a:lnTo>
                <a:lnTo>
                  <a:pt x="218694" y="378713"/>
                </a:lnTo>
                <a:close/>
              </a:path>
              <a:path w="419100" h="387985">
                <a:moveTo>
                  <a:pt x="387858" y="209549"/>
                </a:moveTo>
                <a:lnTo>
                  <a:pt x="387858" y="203453"/>
                </a:lnTo>
                <a:lnTo>
                  <a:pt x="358048" y="203453"/>
                </a:lnTo>
                <a:lnTo>
                  <a:pt x="209569" y="351301"/>
                </a:lnTo>
                <a:lnTo>
                  <a:pt x="218694" y="360425"/>
                </a:lnTo>
                <a:lnTo>
                  <a:pt x="218694" y="378713"/>
                </a:lnTo>
                <a:lnTo>
                  <a:pt x="387858" y="209549"/>
                </a:lnTo>
                <a:close/>
              </a:path>
              <a:path w="419100" h="387985">
                <a:moveTo>
                  <a:pt x="298704" y="25145"/>
                </a:moveTo>
                <a:lnTo>
                  <a:pt x="286512" y="12191"/>
                </a:lnTo>
                <a:lnTo>
                  <a:pt x="286512" y="25145"/>
                </a:lnTo>
                <a:lnTo>
                  <a:pt x="298704" y="25145"/>
                </a:lnTo>
                <a:close/>
              </a:path>
              <a:path w="419100" h="387985">
                <a:moveTo>
                  <a:pt x="311658" y="203453"/>
                </a:moveTo>
                <a:lnTo>
                  <a:pt x="311658" y="191261"/>
                </a:lnTo>
                <a:lnTo>
                  <a:pt x="298704" y="178307"/>
                </a:lnTo>
                <a:lnTo>
                  <a:pt x="298704" y="25145"/>
                </a:lnTo>
                <a:lnTo>
                  <a:pt x="286512" y="25145"/>
                </a:lnTo>
                <a:lnTo>
                  <a:pt x="286512" y="203453"/>
                </a:lnTo>
                <a:lnTo>
                  <a:pt x="311658" y="203453"/>
                </a:lnTo>
                <a:close/>
              </a:path>
              <a:path w="419100" h="387985">
                <a:moveTo>
                  <a:pt x="419100" y="178307"/>
                </a:moveTo>
                <a:lnTo>
                  <a:pt x="298704" y="178307"/>
                </a:lnTo>
                <a:lnTo>
                  <a:pt x="311658" y="191261"/>
                </a:lnTo>
                <a:lnTo>
                  <a:pt x="311658" y="203453"/>
                </a:lnTo>
                <a:lnTo>
                  <a:pt x="358048" y="203453"/>
                </a:lnTo>
                <a:lnTo>
                  <a:pt x="379476" y="182117"/>
                </a:lnTo>
                <a:lnTo>
                  <a:pt x="387858" y="203453"/>
                </a:lnTo>
                <a:lnTo>
                  <a:pt x="387858" y="209549"/>
                </a:lnTo>
                <a:lnTo>
                  <a:pt x="419100" y="178307"/>
                </a:lnTo>
                <a:close/>
              </a:path>
              <a:path w="419100" h="387985">
                <a:moveTo>
                  <a:pt x="387858" y="203453"/>
                </a:moveTo>
                <a:lnTo>
                  <a:pt x="379476" y="182117"/>
                </a:lnTo>
                <a:lnTo>
                  <a:pt x="358048" y="203453"/>
                </a:lnTo>
                <a:lnTo>
                  <a:pt x="387858" y="203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24939" y="4886705"/>
            <a:ext cx="2162175" cy="193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学习计划：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800" spc="-15" dirty="0">
                <a:latin typeface="Arial" panose="020B0604020202020204"/>
                <a:cs typeface="Arial" panose="020B0604020202020204"/>
              </a:rPr>
              <a:t>•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为关键人群设计的全  球领导力学习课程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业务管理课程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15" dirty="0">
                <a:latin typeface="宋体" panose="02010600030101010101" pitchFamily="2" charset="-122"/>
                <a:cs typeface="宋体" panose="02010600030101010101" pitchFamily="2" charset="-122"/>
              </a:rPr>
              <a:t>职能/专业显得课程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1572" y="4975110"/>
            <a:ext cx="1762125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发展经验：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渐进的工作范围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跨单位/职能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不同的业务状况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83322" y="5031498"/>
            <a:ext cx="231140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高绩效的未来管理人才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培养方案设计方法论之二：混合式学习模式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1617" y="1740154"/>
          <a:ext cx="7860027" cy="494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121"/>
                <a:gridCol w="1262633"/>
                <a:gridCol w="1524000"/>
                <a:gridCol w="1285493"/>
                <a:gridCol w="1120902"/>
                <a:gridCol w="1309878"/>
              </a:tblGrid>
              <a:tr h="688848">
                <a:tc rowSpan="2"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信息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协作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学习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89865" marR="1847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通过指导  习得的经  验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687324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概念和学习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知识整合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在职锻炼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6888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基本信息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专家网络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4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E-learning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教室学习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行动学习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导师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</a:tr>
              <a:tr h="687324">
                <a:tc>
                  <a:txBody>
                    <a:bodyPr/>
                    <a:lstStyle/>
                    <a:p>
                      <a:pPr marL="432435" marR="207010" indent="-21717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常见问题  </a:t>
                      </a:r>
                      <a:r>
                        <a:rPr sz="1800" spc="35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FAQ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社区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挑战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教练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政策和流程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16002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案例分享  和最佳实  践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模拟学习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业务项目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轮岗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工具与链接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16002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案例分享  和最佳实  践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marL="532765" marR="184785" indent="-3429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新工作机  会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FE2EA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新闻与文章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45" y="1636014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244" y="0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dirty="0"/>
              <a:t>您的问题？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06767" y="6745223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5039" y="4162044"/>
            <a:ext cx="307657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latin typeface="Microsoft JhengHei" panose="020B0604030504040204" charset="-120"/>
                <a:cs typeface="Microsoft JhengHei" panose="020B0604030504040204" charset="-120"/>
              </a:rPr>
              <a:t>欢迎交流！</a:t>
            </a:r>
            <a:endParaRPr sz="4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7223" y="5207889"/>
            <a:ext cx="3500120" cy="0"/>
          </a:xfrm>
          <a:custGeom>
            <a:avLst/>
            <a:gdLst/>
            <a:ahLst/>
            <a:cxnLst/>
            <a:rect l="l" t="t" r="r" b="b"/>
            <a:pathLst>
              <a:path w="3500120">
                <a:moveTo>
                  <a:pt x="0" y="0"/>
                </a:moveTo>
                <a:lnTo>
                  <a:pt x="3499866" y="0"/>
                </a:lnTo>
              </a:path>
            </a:pathLst>
          </a:custGeom>
          <a:ln w="1142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60833" y="3064001"/>
            <a:ext cx="0" cy="2929255"/>
          </a:xfrm>
          <a:custGeom>
            <a:avLst/>
            <a:gdLst/>
            <a:ahLst/>
            <a:cxnLst/>
            <a:rect l="l" t="t" r="r" b="b"/>
            <a:pathLst>
              <a:path h="2929254">
                <a:moveTo>
                  <a:pt x="0" y="0"/>
                </a:moveTo>
                <a:lnTo>
                  <a:pt x="0" y="2929128"/>
                </a:lnTo>
              </a:path>
            </a:pathLst>
          </a:custGeom>
          <a:ln w="10667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3095" y="5635752"/>
            <a:ext cx="571500" cy="357505"/>
          </a:xfrm>
          <a:custGeom>
            <a:avLst/>
            <a:gdLst/>
            <a:ahLst/>
            <a:cxnLst/>
            <a:rect l="l" t="t" r="r" b="b"/>
            <a:pathLst>
              <a:path w="571500" h="357504">
                <a:moveTo>
                  <a:pt x="0" y="0"/>
                </a:moveTo>
                <a:lnTo>
                  <a:pt x="0" y="357377"/>
                </a:lnTo>
                <a:lnTo>
                  <a:pt x="571500" y="357377"/>
                </a:lnTo>
                <a:lnTo>
                  <a:pt x="571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D8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469" y="1114805"/>
            <a:ext cx="7703819" cy="5753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9083" y="576580"/>
            <a:ext cx="247078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人才盘点模型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7819" y="3030473"/>
            <a:ext cx="1896110" cy="1635760"/>
          </a:xfrm>
          <a:custGeom>
            <a:avLst/>
            <a:gdLst/>
            <a:ahLst/>
            <a:cxnLst/>
            <a:rect l="l" t="t" r="r" b="b"/>
            <a:pathLst>
              <a:path w="1896110" h="1635760">
                <a:moveTo>
                  <a:pt x="1895856" y="1635252"/>
                </a:moveTo>
                <a:lnTo>
                  <a:pt x="947927" y="0"/>
                </a:lnTo>
                <a:lnTo>
                  <a:pt x="0" y="1635252"/>
                </a:lnTo>
                <a:lnTo>
                  <a:pt x="1895856" y="1635252"/>
                </a:lnTo>
                <a:close/>
              </a:path>
            </a:pathLst>
          </a:custGeom>
          <a:solidFill>
            <a:srgbClr val="008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5835" y="3925061"/>
            <a:ext cx="93980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目录</a:t>
            </a:r>
            <a:endParaRPr sz="3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507" y="2759201"/>
            <a:ext cx="2325370" cy="2032635"/>
          </a:xfrm>
          <a:custGeom>
            <a:avLst/>
            <a:gdLst/>
            <a:ahLst/>
            <a:cxnLst/>
            <a:rect l="l" t="t" r="r" b="b"/>
            <a:pathLst>
              <a:path w="2325370" h="2032635">
                <a:moveTo>
                  <a:pt x="2324861" y="2032253"/>
                </a:moveTo>
                <a:lnTo>
                  <a:pt x="2324861" y="2019300"/>
                </a:lnTo>
                <a:lnTo>
                  <a:pt x="2223515" y="2019300"/>
                </a:lnTo>
                <a:lnTo>
                  <a:pt x="2223515" y="2032253"/>
                </a:lnTo>
                <a:lnTo>
                  <a:pt x="2324861" y="2032253"/>
                </a:lnTo>
                <a:close/>
              </a:path>
              <a:path w="2325370" h="2032635">
                <a:moveTo>
                  <a:pt x="2185415" y="2032253"/>
                </a:moveTo>
                <a:lnTo>
                  <a:pt x="2185415" y="2019300"/>
                </a:lnTo>
                <a:lnTo>
                  <a:pt x="2172461" y="2019300"/>
                </a:lnTo>
                <a:lnTo>
                  <a:pt x="2172461" y="2032253"/>
                </a:lnTo>
                <a:lnTo>
                  <a:pt x="2185415" y="2032253"/>
                </a:lnTo>
                <a:close/>
              </a:path>
              <a:path w="2325370" h="2032635">
                <a:moveTo>
                  <a:pt x="2134361" y="2032253"/>
                </a:moveTo>
                <a:lnTo>
                  <a:pt x="2134361" y="2019300"/>
                </a:lnTo>
                <a:lnTo>
                  <a:pt x="2121408" y="2019300"/>
                </a:lnTo>
                <a:lnTo>
                  <a:pt x="2121408" y="2032253"/>
                </a:lnTo>
                <a:lnTo>
                  <a:pt x="2134361" y="2032253"/>
                </a:lnTo>
                <a:close/>
              </a:path>
              <a:path w="2325370" h="2032635">
                <a:moveTo>
                  <a:pt x="2083308" y="2032253"/>
                </a:moveTo>
                <a:lnTo>
                  <a:pt x="2083308" y="2019300"/>
                </a:lnTo>
                <a:lnTo>
                  <a:pt x="1981961" y="2019300"/>
                </a:lnTo>
                <a:lnTo>
                  <a:pt x="1981961" y="2032253"/>
                </a:lnTo>
                <a:lnTo>
                  <a:pt x="2083308" y="2032253"/>
                </a:lnTo>
                <a:close/>
              </a:path>
              <a:path w="2325370" h="2032635">
                <a:moveTo>
                  <a:pt x="1943861" y="2032253"/>
                </a:moveTo>
                <a:lnTo>
                  <a:pt x="1943861" y="2019300"/>
                </a:lnTo>
                <a:lnTo>
                  <a:pt x="1930908" y="2019300"/>
                </a:lnTo>
                <a:lnTo>
                  <a:pt x="1930908" y="2032253"/>
                </a:lnTo>
                <a:lnTo>
                  <a:pt x="1943861" y="2032253"/>
                </a:lnTo>
                <a:close/>
              </a:path>
              <a:path w="2325370" h="2032635">
                <a:moveTo>
                  <a:pt x="1892808" y="2032253"/>
                </a:moveTo>
                <a:lnTo>
                  <a:pt x="1892808" y="2019300"/>
                </a:lnTo>
                <a:lnTo>
                  <a:pt x="1880616" y="2019300"/>
                </a:lnTo>
                <a:lnTo>
                  <a:pt x="1880616" y="2032253"/>
                </a:lnTo>
                <a:lnTo>
                  <a:pt x="1892808" y="2032253"/>
                </a:lnTo>
                <a:close/>
              </a:path>
              <a:path w="2325370" h="2032635">
                <a:moveTo>
                  <a:pt x="1842515" y="2032253"/>
                </a:moveTo>
                <a:lnTo>
                  <a:pt x="1842515" y="2019300"/>
                </a:lnTo>
                <a:lnTo>
                  <a:pt x="1740407" y="2019300"/>
                </a:lnTo>
                <a:lnTo>
                  <a:pt x="1740407" y="2032253"/>
                </a:lnTo>
                <a:lnTo>
                  <a:pt x="1842515" y="2032253"/>
                </a:lnTo>
                <a:close/>
              </a:path>
              <a:path w="2325370" h="2032635">
                <a:moveTo>
                  <a:pt x="1702308" y="2032253"/>
                </a:moveTo>
                <a:lnTo>
                  <a:pt x="1702308" y="2019300"/>
                </a:lnTo>
                <a:lnTo>
                  <a:pt x="1690116" y="2019300"/>
                </a:lnTo>
                <a:lnTo>
                  <a:pt x="1690116" y="2032253"/>
                </a:lnTo>
                <a:lnTo>
                  <a:pt x="1702308" y="2032253"/>
                </a:lnTo>
                <a:close/>
              </a:path>
              <a:path w="2325370" h="2032635">
                <a:moveTo>
                  <a:pt x="1652016" y="2032253"/>
                </a:moveTo>
                <a:lnTo>
                  <a:pt x="1652016" y="2019300"/>
                </a:lnTo>
                <a:lnTo>
                  <a:pt x="1639062" y="2019300"/>
                </a:lnTo>
                <a:lnTo>
                  <a:pt x="1639062" y="2032253"/>
                </a:lnTo>
                <a:lnTo>
                  <a:pt x="1652016" y="2032253"/>
                </a:lnTo>
                <a:close/>
              </a:path>
              <a:path w="2325370" h="2032635">
                <a:moveTo>
                  <a:pt x="1600962" y="2032253"/>
                </a:moveTo>
                <a:lnTo>
                  <a:pt x="1600962" y="2019300"/>
                </a:lnTo>
                <a:lnTo>
                  <a:pt x="1499616" y="2019300"/>
                </a:lnTo>
                <a:lnTo>
                  <a:pt x="1499616" y="2032253"/>
                </a:lnTo>
                <a:lnTo>
                  <a:pt x="1600962" y="2032253"/>
                </a:lnTo>
                <a:close/>
              </a:path>
              <a:path w="2325370" h="2032635">
                <a:moveTo>
                  <a:pt x="1461516" y="2032253"/>
                </a:moveTo>
                <a:lnTo>
                  <a:pt x="1461516" y="2019300"/>
                </a:lnTo>
                <a:lnTo>
                  <a:pt x="1448562" y="2019300"/>
                </a:lnTo>
                <a:lnTo>
                  <a:pt x="1448562" y="2032253"/>
                </a:lnTo>
                <a:lnTo>
                  <a:pt x="1461516" y="2032253"/>
                </a:lnTo>
                <a:close/>
              </a:path>
              <a:path w="2325370" h="2032635">
                <a:moveTo>
                  <a:pt x="1410462" y="2032253"/>
                </a:moveTo>
                <a:lnTo>
                  <a:pt x="1410462" y="2019300"/>
                </a:lnTo>
                <a:lnTo>
                  <a:pt x="1397508" y="2019300"/>
                </a:lnTo>
                <a:lnTo>
                  <a:pt x="1397508" y="2032253"/>
                </a:lnTo>
                <a:lnTo>
                  <a:pt x="1410462" y="2032253"/>
                </a:lnTo>
                <a:close/>
              </a:path>
              <a:path w="2325370" h="2032635">
                <a:moveTo>
                  <a:pt x="1359408" y="2032253"/>
                </a:moveTo>
                <a:lnTo>
                  <a:pt x="1359408" y="2019300"/>
                </a:lnTo>
                <a:lnTo>
                  <a:pt x="1258062" y="2019300"/>
                </a:lnTo>
                <a:lnTo>
                  <a:pt x="1258062" y="2032253"/>
                </a:lnTo>
                <a:lnTo>
                  <a:pt x="1359408" y="2032253"/>
                </a:lnTo>
                <a:close/>
              </a:path>
              <a:path w="2325370" h="2032635">
                <a:moveTo>
                  <a:pt x="1219962" y="2032253"/>
                </a:moveTo>
                <a:lnTo>
                  <a:pt x="1219962" y="2019300"/>
                </a:lnTo>
                <a:lnTo>
                  <a:pt x="1207008" y="2019300"/>
                </a:lnTo>
                <a:lnTo>
                  <a:pt x="1207008" y="2032253"/>
                </a:lnTo>
                <a:lnTo>
                  <a:pt x="1219962" y="2032253"/>
                </a:lnTo>
                <a:close/>
              </a:path>
              <a:path w="2325370" h="2032635">
                <a:moveTo>
                  <a:pt x="1168908" y="2032253"/>
                </a:moveTo>
                <a:lnTo>
                  <a:pt x="1168908" y="2019300"/>
                </a:lnTo>
                <a:lnTo>
                  <a:pt x="1156715" y="2019300"/>
                </a:lnTo>
                <a:lnTo>
                  <a:pt x="1156715" y="2032253"/>
                </a:lnTo>
                <a:lnTo>
                  <a:pt x="1168908" y="2032253"/>
                </a:lnTo>
                <a:close/>
              </a:path>
              <a:path w="2325370" h="2032635">
                <a:moveTo>
                  <a:pt x="1118616" y="2032253"/>
                </a:moveTo>
                <a:lnTo>
                  <a:pt x="1118616" y="2019300"/>
                </a:lnTo>
                <a:lnTo>
                  <a:pt x="1016508" y="2019300"/>
                </a:lnTo>
                <a:lnTo>
                  <a:pt x="1016508" y="2032253"/>
                </a:lnTo>
                <a:lnTo>
                  <a:pt x="1118616" y="2032253"/>
                </a:lnTo>
                <a:close/>
              </a:path>
              <a:path w="2325370" h="2032635">
                <a:moveTo>
                  <a:pt x="978407" y="2032253"/>
                </a:moveTo>
                <a:lnTo>
                  <a:pt x="978407" y="2019300"/>
                </a:lnTo>
                <a:lnTo>
                  <a:pt x="966215" y="2019300"/>
                </a:lnTo>
                <a:lnTo>
                  <a:pt x="966215" y="2032253"/>
                </a:lnTo>
                <a:lnTo>
                  <a:pt x="978407" y="2032253"/>
                </a:lnTo>
                <a:close/>
              </a:path>
              <a:path w="2325370" h="2032635">
                <a:moveTo>
                  <a:pt x="928116" y="2032253"/>
                </a:moveTo>
                <a:lnTo>
                  <a:pt x="928116" y="2019300"/>
                </a:lnTo>
                <a:lnTo>
                  <a:pt x="915162" y="2019300"/>
                </a:lnTo>
                <a:lnTo>
                  <a:pt x="915162" y="2032253"/>
                </a:lnTo>
                <a:lnTo>
                  <a:pt x="928116" y="2032253"/>
                </a:lnTo>
                <a:close/>
              </a:path>
              <a:path w="2325370" h="2032635">
                <a:moveTo>
                  <a:pt x="877062" y="2032253"/>
                </a:moveTo>
                <a:lnTo>
                  <a:pt x="877062" y="2019300"/>
                </a:lnTo>
                <a:lnTo>
                  <a:pt x="775716" y="2019300"/>
                </a:lnTo>
                <a:lnTo>
                  <a:pt x="775716" y="2032253"/>
                </a:lnTo>
                <a:lnTo>
                  <a:pt x="877062" y="2032253"/>
                </a:lnTo>
                <a:close/>
              </a:path>
              <a:path w="2325370" h="2032635">
                <a:moveTo>
                  <a:pt x="737616" y="2032253"/>
                </a:moveTo>
                <a:lnTo>
                  <a:pt x="737616" y="2019300"/>
                </a:lnTo>
                <a:lnTo>
                  <a:pt x="724662" y="2019300"/>
                </a:lnTo>
                <a:lnTo>
                  <a:pt x="724662" y="2032253"/>
                </a:lnTo>
                <a:lnTo>
                  <a:pt x="737616" y="2032253"/>
                </a:lnTo>
                <a:close/>
              </a:path>
              <a:path w="2325370" h="2032635">
                <a:moveTo>
                  <a:pt x="686562" y="2032253"/>
                </a:moveTo>
                <a:lnTo>
                  <a:pt x="686562" y="2019300"/>
                </a:lnTo>
                <a:lnTo>
                  <a:pt x="673607" y="2019300"/>
                </a:lnTo>
                <a:lnTo>
                  <a:pt x="673607" y="2032253"/>
                </a:lnTo>
                <a:lnTo>
                  <a:pt x="686562" y="2032253"/>
                </a:lnTo>
                <a:close/>
              </a:path>
              <a:path w="2325370" h="2032635">
                <a:moveTo>
                  <a:pt x="635507" y="2032253"/>
                </a:moveTo>
                <a:lnTo>
                  <a:pt x="635507" y="2019300"/>
                </a:lnTo>
                <a:lnTo>
                  <a:pt x="534162" y="2019300"/>
                </a:lnTo>
                <a:lnTo>
                  <a:pt x="534162" y="2032253"/>
                </a:lnTo>
                <a:lnTo>
                  <a:pt x="635507" y="2032253"/>
                </a:lnTo>
                <a:close/>
              </a:path>
              <a:path w="2325370" h="2032635">
                <a:moveTo>
                  <a:pt x="496062" y="2032253"/>
                </a:moveTo>
                <a:lnTo>
                  <a:pt x="496062" y="2019300"/>
                </a:lnTo>
                <a:lnTo>
                  <a:pt x="483107" y="2019300"/>
                </a:lnTo>
                <a:lnTo>
                  <a:pt x="483107" y="2032253"/>
                </a:lnTo>
                <a:lnTo>
                  <a:pt x="496062" y="2032253"/>
                </a:lnTo>
                <a:close/>
              </a:path>
              <a:path w="2325370" h="2032635">
                <a:moveTo>
                  <a:pt x="445007" y="2032253"/>
                </a:moveTo>
                <a:lnTo>
                  <a:pt x="445007" y="2019300"/>
                </a:lnTo>
                <a:lnTo>
                  <a:pt x="432816" y="2019300"/>
                </a:lnTo>
                <a:lnTo>
                  <a:pt x="432816" y="2032253"/>
                </a:lnTo>
                <a:lnTo>
                  <a:pt x="445007" y="2032253"/>
                </a:lnTo>
                <a:close/>
              </a:path>
              <a:path w="2325370" h="2032635">
                <a:moveTo>
                  <a:pt x="394716" y="2032253"/>
                </a:moveTo>
                <a:lnTo>
                  <a:pt x="394716" y="2019300"/>
                </a:lnTo>
                <a:lnTo>
                  <a:pt x="292608" y="2019300"/>
                </a:lnTo>
                <a:lnTo>
                  <a:pt x="292608" y="2032253"/>
                </a:lnTo>
                <a:lnTo>
                  <a:pt x="394716" y="2032253"/>
                </a:lnTo>
                <a:close/>
              </a:path>
              <a:path w="2325370" h="2032635">
                <a:moveTo>
                  <a:pt x="254507" y="2032253"/>
                </a:moveTo>
                <a:lnTo>
                  <a:pt x="254507" y="2019300"/>
                </a:lnTo>
                <a:lnTo>
                  <a:pt x="242316" y="2019300"/>
                </a:lnTo>
                <a:lnTo>
                  <a:pt x="242316" y="2032253"/>
                </a:lnTo>
                <a:lnTo>
                  <a:pt x="254507" y="2032253"/>
                </a:lnTo>
                <a:close/>
              </a:path>
              <a:path w="2325370" h="2032635">
                <a:moveTo>
                  <a:pt x="204216" y="2032253"/>
                </a:moveTo>
                <a:lnTo>
                  <a:pt x="204216" y="2019300"/>
                </a:lnTo>
                <a:lnTo>
                  <a:pt x="191262" y="2019300"/>
                </a:lnTo>
                <a:lnTo>
                  <a:pt x="191262" y="2032253"/>
                </a:lnTo>
                <a:lnTo>
                  <a:pt x="204216" y="2032253"/>
                </a:lnTo>
                <a:close/>
              </a:path>
              <a:path w="2325370" h="2032635">
                <a:moveTo>
                  <a:pt x="153162" y="2032253"/>
                </a:moveTo>
                <a:lnTo>
                  <a:pt x="153162" y="2019300"/>
                </a:lnTo>
                <a:lnTo>
                  <a:pt x="51815" y="2019300"/>
                </a:lnTo>
                <a:lnTo>
                  <a:pt x="51815" y="2032253"/>
                </a:lnTo>
                <a:lnTo>
                  <a:pt x="153162" y="2032253"/>
                </a:lnTo>
                <a:close/>
              </a:path>
              <a:path w="2325370" h="2032635">
                <a:moveTo>
                  <a:pt x="13715" y="2032253"/>
                </a:moveTo>
                <a:lnTo>
                  <a:pt x="13715" y="2019300"/>
                </a:lnTo>
                <a:lnTo>
                  <a:pt x="762" y="2019300"/>
                </a:lnTo>
                <a:lnTo>
                  <a:pt x="762" y="2032253"/>
                </a:lnTo>
                <a:lnTo>
                  <a:pt x="13715" y="2032253"/>
                </a:lnTo>
                <a:close/>
              </a:path>
              <a:path w="2325370" h="2032635">
                <a:moveTo>
                  <a:pt x="17525" y="1993392"/>
                </a:moveTo>
                <a:lnTo>
                  <a:pt x="6858" y="1986534"/>
                </a:lnTo>
                <a:lnTo>
                  <a:pt x="0" y="1997964"/>
                </a:lnTo>
                <a:lnTo>
                  <a:pt x="11430" y="2004060"/>
                </a:lnTo>
                <a:lnTo>
                  <a:pt x="17525" y="1993392"/>
                </a:lnTo>
                <a:close/>
              </a:path>
              <a:path w="2325370" h="2032635">
                <a:moveTo>
                  <a:pt x="87630" y="1872234"/>
                </a:moveTo>
                <a:lnTo>
                  <a:pt x="76200" y="1866138"/>
                </a:lnTo>
                <a:lnTo>
                  <a:pt x="25908" y="1953768"/>
                </a:lnTo>
                <a:lnTo>
                  <a:pt x="36575" y="1959864"/>
                </a:lnTo>
                <a:lnTo>
                  <a:pt x="87630" y="1872234"/>
                </a:lnTo>
                <a:close/>
              </a:path>
              <a:path w="2325370" h="2032635">
                <a:moveTo>
                  <a:pt x="112775" y="1828038"/>
                </a:moveTo>
                <a:lnTo>
                  <a:pt x="102107" y="1821942"/>
                </a:lnTo>
                <a:lnTo>
                  <a:pt x="96012" y="1832610"/>
                </a:lnTo>
                <a:lnTo>
                  <a:pt x="106680" y="1839468"/>
                </a:lnTo>
                <a:lnTo>
                  <a:pt x="112775" y="1828038"/>
                </a:lnTo>
                <a:close/>
              </a:path>
              <a:path w="2325370" h="2032635">
                <a:moveTo>
                  <a:pt x="138683" y="1784603"/>
                </a:moveTo>
                <a:lnTo>
                  <a:pt x="127254" y="1777746"/>
                </a:lnTo>
                <a:lnTo>
                  <a:pt x="121157" y="1789176"/>
                </a:lnTo>
                <a:lnTo>
                  <a:pt x="131825" y="1795272"/>
                </a:lnTo>
                <a:lnTo>
                  <a:pt x="138683" y="1784603"/>
                </a:lnTo>
                <a:close/>
              </a:path>
              <a:path w="2325370" h="2032635">
                <a:moveTo>
                  <a:pt x="208787" y="1663446"/>
                </a:moveTo>
                <a:lnTo>
                  <a:pt x="197357" y="1657350"/>
                </a:lnTo>
                <a:lnTo>
                  <a:pt x="146304" y="1744980"/>
                </a:lnTo>
                <a:lnTo>
                  <a:pt x="157733" y="1751076"/>
                </a:lnTo>
                <a:lnTo>
                  <a:pt x="208787" y="1663446"/>
                </a:lnTo>
                <a:close/>
              </a:path>
              <a:path w="2325370" h="2032635">
                <a:moveTo>
                  <a:pt x="233933" y="1619250"/>
                </a:moveTo>
                <a:lnTo>
                  <a:pt x="223266" y="1613153"/>
                </a:lnTo>
                <a:lnTo>
                  <a:pt x="216407" y="1623822"/>
                </a:lnTo>
                <a:lnTo>
                  <a:pt x="227837" y="1630680"/>
                </a:lnTo>
                <a:lnTo>
                  <a:pt x="233933" y="1619250"/>
                </a:lnTo>
                <a:close/>
              </a:path>
              <a:path w="2325370" h="2032635">
                <a:moveTo>
                  <a:pt x="259842" y="1575815"/>
                </a:moveTo>
                <a:lnTo>
                  <a:pt x="248412" y="1568958"/>
                </a:lnTo>
                <a:lnTo>
                  <a:pt x="242316" y="1580388"/>
                </a:lnTo>
                <a:lnTo>
                  <a:pt x="252983" y="1586484"/>
                </a:lnTo>
                <a:lnTo>
                  <a:pt x="259842" y="1575815"/>
                </a:lnTo>
                <a:close/>
              </a:path>
              <a:path w="2325370" h="2032635">
                <a:moveTo>
                  <a:pt x="329183" y="1454658"/>
                </a:moveTo>
                <a:lnTo>
                  <a:pt x="318516" y="1448562"/>
                </a:lnTo>
                <a:lnTo>
                  <a:pt x="267462" y="1536192"/>
                </a:lnTo>
                <a:lnTo>
                  <a:pt x="278892" y="1542288"/>
                </a:lnTo>
                <a:lnTo>
                  <a:pt x="329183" y="1454658"/>
                </a:lnTo>
                <a:close/>
              </a:path>
              <a:path w="2325370" h="2032635">
                <a:moveTo>
                  <a:pt x="355092" y="1410462"/>
                </a:moveTo>
                <a:lnTo>
                  <a:pt x="343662" y="1404365"/>
                </a:lnTo>
                <a:lnTo>
                  <a:pt x="337566" y="1415034"/>
                </a:lnTo>
                <a:lnTo>
                  <a:pt x="348995" y="1421892"/>
                </a:lnTo>
                <a:lnTo>
                  <a:pt x="355092" y="1410462"/>
                </a:lnTo>
                <a:close/>
              </a:path>
              <a:path w="2325370" h="2032635">
                <a:moveTo>
                  <a:pt x="380238" y="1367027"/>
                </a:moveTo>
                <a:lnTo>
                  <a:pt x="369569" y="1360170"/>
                </a:lnTo>
                <a:lnTo>
                  <a:pt x="363474" y="1371600"/>
                </a:lnTo>
                <a:lnTo>
                  <a:pt x="374142" y="1377696"/>
                </a:lnTo>
                <a:lnTo>
                  <a:pt x="380238" y="1367027"/>
                </a:lnTo>
                <a:close/>
              </a:path>
              <a:path w="2325370" h="2032635">
                <a:moveTo>
                  <a:pt x="450342" y="1245870"/>
                </a:moveTo>
                <a:lnTo>
                  <a:pt x="439674" y="1239774"/>
                </a:lnTo>
                <a:lnTo>
                  <a:pt x="388619" y="1327403"/>
                </a:lnTo>
                <a:lnTo>
                  <a:pt x="399288" y="1333500"/>
                </a:lnTo>
                <a:lnTo>
                  <a:pt x="450342" y="1245870"/>
                </a:lnTo>
                <a:close/>
              </a:path>
              <a:path w="2325370" h="2032635">
                <a:moveTo>
                  <a:pt x="476250" y="1201674"/>
                </a:moveTo>
                <a:lnTo>
                  <a:pt x="464819" y="1195577"/>
                </a:lnTo>
                <a:lnTo>
                  <a:pt x="458724" y="1206246"/>
                </a:lnTo>
                <a:lnTo>
                  <a:pt x="469392" y="1213103"/>
                </a:lnTo>
                <a:lnTo>
                  <a:pt x="476250" y="1201674"/>
                </a:lnTo>
                <a:close/>
              </a:path>
              <a:path w="2325370" h="2032635">
                <a:moveTo>
                  <a:pt x="501395" y="1158239"/>
                </a:moveTo>
                <a:lnTo>
                  <a:pt x="490728" y="1151382"/>
                </a:lnTo>
                <a:lnTo>
                  <a:pt x="483869" y="1162812"/>
                </a:lnTo>
                <a:lnTo>
                  <a:pt x="495300" y="1168908"/>
                </a:lnTo>
                <a:lnTo>
                  <a:pt x="501395" y="1158239"/>
                </a:lnTo>
                <a:close/>
              </a:path>
              <a:path w="2325370" h="2032635">
                <a:moveTo>
                  <a:pt x="571500" y="1037082"/>
                </a:moveTo>
                <a:lnTo>
                  <a:pt x="560832" y="1030986"/>
                </a:lnTo>
                <a:lnTo>
                  <a:pt x="509778" y="1118615"/>
                </a:lnTo>
                <a:lnTo>
                  <a:pt x="520445" y="1124712"/>
                </a:lnTo>
                <a:lnTo>
                  <a:pt x="571500" y="1037082"/>
                </a:lnTo>
                <a:close/>
              </a:path>
              <a:path w="2325370" h="2032635">
                <a:moveTo>
                  <a:pt x="597407" y="992886"/>
                </a:moveTo>
                <a:lnTo>
                  <a:pt x="585978" y="986789"/>
                </a:lnTo>
                <a:lnTo>
                  <a:pt x="579882" y="998220"/>
                </a:lnTo>
                <a:lnTo>
                  <a:pt x="590550" y="1004315"/>
                </a:lnTo>
                <a:lnTo>
                  <a:pt x="597407" y="992886"/>
                </a:lnTo>
                <a:close/>
              </a:path>
              <a:path w="2325370" h="2032635">
                <a:moveTo>
                  <a:pt x="622554" y="949451"/>
                </a:moveTo>
                <a:lnTo>
                  <a:pt x="611886" y="942594"/>
                </a:lnTo>
                <a:lnTo>
                  <a:pt x="605028" y="954024"/>
                </a:lnTo>
                <a:lnTo>
                  <a:pt x="616457" y="960120"/>
                </a:lnTo>
                <a:lnTo>
                  <a:pt x="622554" y="949451"/>
                </a:lnTo>
                <a:close/>
              </a:path>
              <a:path w="2325370" h="2032635">
                <a:moveTo>
                  <a:pt x="692657" y="828294"/>
                </a:moveTo>
                <a:lnTo>
                  <a:pt x="681228" y="822198"/>
                </a:lnTo>
                <a:lnTo>
                  <a:pt x="630936" y="909827"/>
                </a:lnTo>
                <a:lnTo>
                  <a:pt x="641604" y="916686"/>
                </a:lnTo>
                <a:lnTo>
                  <a:pt x="692657" y="828294"/>
                </a:lnTo>
                <a:close/>
              </a:path>
              <a:path w="2325370" h="2032635">
                <a:moveTo>
                  <a:pt x="717804" y="784098"/>
                </a:moveTo>
                <a:lnTo>
                  <a:pt x="707136" y="778001"/>
                </a:lnTo>
                <a:lnTo>
                  <a:pt x="701039" y="789432"/>
                </a:lnTo>
                <a:lnTo>
                  <a:pt x="711707" y="795527"/>
                </a:lnTo>
                <a:lnTo>
                  <a:pt x="717804" y="784098"/>
                </a:lnTo>
                <a:close/>
              </a:path>
              <a:path w="2325370" h="2032635">
                <a:moveTo>
                  <a:pt x="743712" y="740663"/>
                </a:moveTo>
                <a:lnTo>
                  <a:pt x="732282" y="733806"/>
                </a:lnTo>
                <a:lnTo>
                  <a:pt x="726186" y="745236"/>
                </a:lnTo>
                <a:lnTo>
                  <a:pt x="736854" y="751332"/>
                </a:lnTo>
                <a:lnTo>
                  <a:pt x="743712" y="740663"/>
                </a:lnTo>
                <a:close/>
              </a:path>
              <a:path w="2325370" h="2032635">
                <a:moveTo>
                  <a:pt x="813816" y="619506"/>
                </a:moveTo>
                <a:lnTo>
                  <a:pt x="802386" y="613410"/>
                </a:lnTo>
                <a:lnTo>
                  <a:pt x="751332" y="701039"/>
                </a:lnTo>
                <a:lnTo>
                  <a:pt x="762762" y="707898"/>
                </a:lnTo>
                <a:lnTo>
                  <a:pt x="813816" y="619506"/>
                </a:lnTo>
                <a:close/>
              </a:path>
              <a:path w="2325370" h="2032635">
                <a:moveTo>
                  <a:pt x="838962" y="576072"/>
                </a:moveTo>
                <a:lnTo>
                  <a:pt x="828294" y="569213"/>
                </a:lnTo>
                <a:lnTo>
                  <a:pt x="821436" y="580644"/>
                </a:lnTo>
                <a:lnTo>
                  <a:pt x="832866" y="586739"/>
                </a:lnTo>
                <a:lnTo>
                  <a:pt x="838962" y="576072"/>
                </a:lnTo>
                <a:close/>
              </a:path>
              <a:path w="2325370" h="2032635">
                <a:moveTo>
                  <a:pt x="864869" y="531876"/>
                </a:moveTo>
                <a:lnTo>
                  <a:pt x="853439" y="525018"/>
                </a:lnTo>
                <a:lnTo>
                  <a:pt x="847344" y="536448"/>
                </a:lnTo>
                <a:lnTo>
                  <a:pt x="858012" y="542544"/>
                </a:lnTo>
                <a:lnTo>
                  <a:pt x="864869" y="531876"/>
                </a:lnTo>
                <a:close/>
              </a:path>
              <a:path w="2325370" h="2032635">
                <a:moveTo>
                  <a:pt x="934974" y="410718"/>
                </a:moveTo>
                <a:lnTo>
                  <a:pt x="923544" y="404622"/>
                </a:lnTo>
                <a:lnTo>
                  <a:pt x="872489" y="492251"/>
                </a:lnTo>
                <a:lnTo>
                  <a:pt x="883919" y="499110"/>
                </a:lnTo>
                <a:lnTo>
                  <a:pt x="934974" y="410718"/>
                </a:lnTo>
                <a:close/>
              </a:path>
              <a:path w="2325370" h="2032635">
                <a:moveTo>
                  <a:pt x="960119" y="367284"/>
                </a:moveTo>
                <a:lnTo>
                  <a:pt x="949451" y="360425"/>
                </a:lnTo>
                <a:lnTo>
                  <a:pt x="942594" y="371856"/>
                </a:lnTo>
                <a:lnTo>
                  <a:pt x="954024" y="377952"/>
                </a:lnTo>
                <a:lnTo>
                  <a:pt x="960119" y="367284"/>
                </a:lnTo>
                <a:close/>
              </a:path>
              <a:path w="2325370" h="2032635">
                <a:moveTo>
                  <a:pt x="985266" y="323088"/>
                </a:moveTo>
                <a:lnTo>
                  <a:pt x="974598" y="316992"/>
                </a:lnTo>
                <a:lnTo>
                  <a:pt x="968501" y="327660"/>
                </a:lnTo>
                <a:lnTo>
                  <a:pt x="979169" y="333756"/>
                </a:lnTo>
                <a:lnTo>
                  <a:pt x="985266" y="323088"/>
                </a:lnTo>
                <a:close/>
              </a:path>
              <a:path w="2325370" h="2032635">
                <a:moveTo>
                  <a:pt x="1055370" y="201930"/>
                </a:moveTo>
                <a:lnTo>
                  <a:pt x="1044701" y="195834"/>
                </a:lnTo>
                <a:lnTo>
                  <a:pt x="993648" y="283464"/>
                </a:lnTo>
                <a:lnTo>
                  <a:pt x="1004316" y="290322"/>
                </a:lnTo>
                <a:lnTo>
                  <a:pt x="1055370" y="201930"/>
                </a:lnTo>
                <a:close/>
              </a:path>
              <a:path w="2325370" h="2032635">
                <a:moveTo>
                  <a:pt x="1081277" y="158496"/>
                </a:moveTo>
                <a:lnTo>
                  <a:pt x="1069847" y="151637"/>
                </a:lnTo>
                <a:lnTo>
                  <a:pt x="1063751" y="163068"/>
                </a:lnTo>
                <a:lnTo>
                  <a:pt x="1074419" y="169164"/>
                </a:lnTo>
                <a:lnTo>
                  <a:pt x="1081277" y="158496"/>
                </a:lnTo>
                <a:close/>
              </a:path>
              <a:path w="2325370" h="2032635">
                <a:moveTo>
                  <a:pt x="1106423" y="114300"/>
                </a:moveTo>
                <a:lnTo>
                  <a:pt x="1095755" y="108204"/>
                </a:lnTo>
                <a:lnTo>
                  <a:pt x="1088897" y="118872"/>
                </a:lnTo>
                <a:lnTo>
                  <a:pt x="1100327" y="124968"/>
                </a:lnTo>
                <a:lnTo>
                  <a:pt x="1106423" y="114300"/>
                </a:lnTo>
                <a:close/>
              </a:path>
              <a:path w="2325370" h="2032635">
                <a:moveTo>
                  <a:pt x="1176527" y="32004"/>
                </a:moveTo>
                <a:lnTo>
                  <a:pt x="1158239" y="0"/>
                </a:lnTo>
                <a:lnTo>
                  <a:pt x="1114805" y="74675"/>
                </a:lnTo>
                <a:lnTo>
                  <a:pt x="1125473" y="81534"/>
                </a:lnTo>
                <a:lnTo>
                  <a:pt x="1152905" y="34350"/>
                </a:lnTo>
                <a:lnTo>
                  <a:pt x="1152905" y="16002"/>
                </a:lnTo>
                <a:lnTo>
                  <a:pt x="1163573" y="16002"/>
                </a:lnTo>
                <a:lnTo>
                  <a:pt x="1163573" y="34200"/>
                </a:lnTo>
                <a:lnTo>
                  <a:pt x="1165859" y="38100"/>
                </a:lnTo>
                <a:lnTo>
                  <a:pt x="1176527" y="32004"/>
                </a:lnTo>
                <a:close/>
              </a:path>
              <a:path w="2325370" h="2032635">
                <a:moveTo>
                  <a:pt x="1163573" y="16002"/>
                </a:moveTo>
                <a:lnTo>
                  <a:pt x="1152905" y="16002"/>
                </a:lnTo>
                <a:lnTo>
                  <a:pt x="1158261" y="25138"/>
                </a:lnTo>
                <a:lnTo>
                  <a:pt x="1163573" y="16002"/>
                </a:lnTo>
                <a:close/>
              </a:path>
              <a:path w="2325370" h="2032635">
                <a:moveTo>
                  <a:pt x="1158261" y="25138"/>
                </a:moveTo>
                <a:lnTo>
                  <a:pt x="1152905" y="16002"/>
                </a:lnTo>
                <a:lnTo>
                  <a:pt x="1152905" y="34350"/>
                </a:lnTo>
                <a:lnTo>
                  <a:pt x="1158261" y="25138"/>
                </a:lnTo>
                <a:close/>
              </a:path>
              <a:path w="2325370" h="2032635">
                <a:moveTo>
                  <a:pt x="1163573" y="34200"/>
                </a:moveTo>
                <a:lnTo>
                  <a:pt x="1163573" y="16002"/>
                </a:lnTo>
                <a:lnTo>
                  <a:pt x="1158261" y="25138"/>
                </a:lnTo>
                <a:lnTo>
                  <a:pt x="1163573" y="34200"/>
                </a:lnTo>
                <a:close/>
              </a:path>
              <a:path w="2325370" h="2032635">
                <a:moveTo>
                  <a:pt x="1202435" y="76200"/>
                </a:moveTo>
                <a:lnTo>
                  <a:pt x="1195577" y="64770"/>
                </a:lnTo>
                <a:lnTo>
                  <a:pt x="1184909" y="71628"/>
                </a:lnTo>
                <a:lnTo>
                  <a:pt x="1191005" y="82296"/>
                </a:lnTo>
                <a:lnTo>
                  <a:pt x="1202435" y="76200"/>
                </a:lnTo>
                <a:close/>
              </a:path>
              <a:path w="2325370" h="2032635">
                <a:moveTo>
                  <a:pt x="1227581" y="119634"/>
                </a:moveTo>
                <a:lnTo>
                  <a:pt x="1221485" y="108966"/>
                </a:lnTo>
                <a:lnTo>
                  <a:pt x="1210055" y="115062"/>
                </a:lnTo>
                <a:lnTo>
                  <a:pt x="1216913" y="126492"/>
                </a:lnTo>
                <a:lnTo>
                  <a:pt x="1227581" y="119634"/>
                </a:lnTo>
                <a:close/>
              </a:path>
              <a:path w="2325370" h="2032635">
                <a:moveTo>
                  <a:pt x="1297686" y="240792"/>
                </a:moveTo>
                <a:lnTo>
                  <a:pt x="1246631" y="153162"/>
                </a:lnTo>
                <a:lnTo>
                  <a:pt x="1235963" y="159258"/>
                </a:lnTo>
                <a:lnTo>
                  <a:pt x="1287018" y="246887"/>
                </a:lnTo>
                <a:lnTo>
                  <a:pt x="1297686" y="240792"/>
                </a:lnTo>
                <a:close/>
              </a:path>
              <a:path w="2325370" h="2032635">
                <a:moveTo>
                  <a:pt x="1322832" y="284988"/>
                </a:moveTo>
                <a:lnTo>
                  <a:pt x="1316736" y="273558"/>
                </a:lnTo>
                <a:lnTo>
                  <a:pt x="1306068" y="280416"/>
                </a:lnTo>
                <a:lnTo>
                  <a:pt x="1312164" y="291084"/>
                </a:lnTo>
                <a:lnTo>
                  <a:pt x="1322832" y="284988"/>
                </a:lnTo>
                <a:close/>
              </a:path>
              <a:path w="2325370" h="2032635">
                <a:moveTo>
                  <a:pt x="1348739" y="328422"/>
                </a:moveTo>
                <a:lnTo>
                  <a:pt x="1341882" y="317754"/>
                </a:lnTo>
                <a:lnTo>
                  <a:pt x="1331214" y="323850"/>
                </a:lnTo>
                <a:lnTo>
                  <a:pt x="1337310" y="335280"/>
                </a:lnTo>
                <a:lnTo>
                  <a:pt x="1348739" y="328422"/>
                </a:lnTo>
                <a:close/>
              </a:path>
              <a:path w="2325370" h="2032635">
                <a:moveTo>
                  <a:pt x="1418844" y="449579"/>
                </a:moveTo>
                <a:lnTo>
                  <a:pt x="1367789" y="361950"/>
                </a:lnTo>
                <a:lnTo>
                  <a:pt x="1356360" y="368046"/>
                </a:lnTo>
                <a:lnTo>
                  <a:pt x="1407414" y="455675"/>
                </a:lnTo>
                <a:lnTo>
                  <a:pt x="1418844" y="449579"/>
                </a:lnTo>
                <a:close/>
              </a:path>
              <a:path w="2325370" h="2032635">
                <a:moveTo>
                  <a:pt x="1443989" y="493775"/>
                </a:moveTo>
                <a:lnTo>
                  <a:pt x="1437894" y="482345"/>
                </a:lnTo>
                <a:lnTo>
                  <a:pt x="1426464" y="489203"/>
                </a:lnTo>
                <a:lnTo>
                  <a:pt x="1433322" y="499872"/>
                </a:lnTo>
                <a:lnTo>
                  <a:pt x="1443989" y="493775"/>
                </a:lnTo>
                <a:close/>
              </a:path>
              <a:path w="2325370" h="2032635">
                <a:moveTo>
                  <a:pt x="1469898" y="537210"/>
                </a:moveTo>
                <a:lnTo>
                  <a:pt x="1463039" y="526542"/>
                </a:lnTo>
                <a:lnTo>
                  <a:pt x="1452372" y="532638"/>
                </a:lnTo>
                <a:lnTo>
                  <a:pt x="1458468" y="544068"/>
                </a:lnTo>
                <a:lnTo>
                  <a:pt x="1469898" y="537210"/>
                </a:lnTo>
                <a:close/>
              </a:path>
              <a:path w="2325370" h="2032635">
                <a:moveTo>
                  <a:pt x="1540002" y="658368"/>
                </a:moveTo>
                <a:lnTo>
                  <a:pt x="1488948" y="570738"/>
                </a:lnTo>
                <a:lnTo>
                  <a:pt x="1477518" y="576834"/>
                </a:lnTo>
                <a:lnTo>
                  <a:pt x="1528572" y="664463"/>
                </a:lnTo>
                <a:lnTo>
                  <a:pt x="1540002" y="658368"/>
                </a:lnTo>
                <a:close/>
              </a:path>
              <a:path w="2325370" h="2032635">
                <a:moveTo>
                  <a:pt x="1565148" y="702563"/>
                </a:moveTo>
                <a:lnTo>
                  <a:pt x="1559052" y="691134"/>
                </a:lnTo>
                <a:lnTo>
                  <a:pt x="1547622" y="697230"/>
                </a:lnTo>
                <a:lnTo>
                  <a:pt x="1554480" y="708660"/>
                </a:lnTo>
                <a:lnTo>
                  <a:pt x="1565148" y="702563"/>
                </a:lnTo>
                <a:close/>
              </a:path>
              <a:path w="2325370" h="2032635">
                <a:moveTo>
                  <a:pt x="1590294" y="745998"/>
                </a:moveTo>
                <a:lnTo>
                  <a:pt x="1584198" y="735330"/>
                </a:lnTo>
                <a:lnTo>
                  <a:pt x="1573530" y="741426"/>
                </a:lnTo>
                <a:lnTo>
                  <a:pt x="1579626" y="752856"/>
                </a:lnTo>
                <a:lnTo>
                  <a:pt x="1590294" y="745998"/>
                </a:lnTo>
                <a:close/>
              </a:path>
              <a:path w="2325370" h="2032635">
                <a:moveTo>
                  <a:pt x="1660398" y="867156"/>
                </a:moveTo>
                <a:lnTo>
                  <a:pt x="1609344" y="778763"/>
                </a:lnTo>
                <a:lnTo>
                  <a:pt x="1598676" y="785622"/>
                </a:lnTo>
                <a:lnTo>
                  <a:pt x="1649730" y="873251"/>
                </a:lnTo>
                <a:lnTo>
                  <a:pt x="1660398" y="867156"/>
                </a:lnTo>
                <a:close/>
              </a:path>
              <a:path w="2325370" h="2032635">
                <a:moveTo>
                  <a:pt x="1686306" y="911351"/>
                </a:moveTo>
                <a:lnTo>
                  <a:pt x="1679448" y="899922"/>
                </a:lnTo>
                <a:lnTo>
                  <a:pt x="1668780" y="906018"/>
                </a:lnTo>
                <a:lnTo>
                  <a:pt x="1674876" y="917448"/>
                </a:lnTo>
                <a:lnTo>
                  <a:pt x="1686306" y="911351"/>
                </a:lnTo>
                <a:close/>
              </a:path>
              <a:path w="2325370" h="2032635">
                <a:moveTo>
                  <a:pt x="1711451" y="954786"/>
                </a:moveTo>
                <a:lnTo>
                  <a:pt x="1705355" y="944118"/>
                </a:lnTo>
                <a:lnTo>
                  <a:pt x="1693926" y="950213"/>
                </a:lnTo>
                <a:lnTo>
                  <a:pt x="1700783" y="961644"/>
                </a:lnTo>
                <a:lnTo>
                  <a:pt x="1711451" y="954786"/>
                </a:lnTo>
                <a:close/>
              </a:path>
              <a:path w="2325370" h="2032635">
                <a:moveTo>
                  <a:pt x="1781555" y="1075944"/>
                </a:moveTo>
                <a:lnTo>
                  <a:pt x="1730501" y="987551"/>
                </a:lnTo>
                <a:lnTo>
                  <a:pt x="1719833" y="994410"/>
                </a:lnTo>
                <a:lnTo>
                  <a:pt x="1770887" y="1082039"/>
                </a:lnTo>
                <a:lnTo>
                  <a:pt x="1781555" y="1075944"/>
                </a:lnTo>
                <a:close/>
              </a:path>
              <a:path w="2325370" h="2032635">
                <a:moveTo>
                  <a:pt x="1807463" y="1119377"/>
                </a:moveTo>
                <a:lnTo>
                  <a:pt x="1800605" y="1108710"/>
                </a:lnTo>
                <a:lnTo>
                  <a:pt x="1789937" y="1114806"/>
                </a:lnTo>
                <a:lnTo>
                  <a:pt x="1796033" y="1126236"/>
                </a:lnTo>
                <a:lnTo>
                  <a:pt x="1807463" y="1119377"/>
                </a:lnTo>
                <a:close/>
              </a:path>
              <a:path w="2325370" h="2032635">
                <a:moveTo>
                  <a:pt x="1832609" y="1163574"/>
                </a:moveTo>
                <a:lnTo>
                  <a:pt x="1826513" y="1152906"/>
                </a:lnTo>
                <a:lnTo>
                  <a:pt x="1815083" y="1159002"/>
                </a:lnTo>
                <a:lnTo>
                  <a:pt x="1821941" y="1170432"/>
                </a:lnTo>
                <a:lnTo>
                  <a:pt x="1832609" y="1163574"/>
                </a:lnTo>
                <a:close/>
              </a:path>
              <a:path w="2325370" h="2032635">
                <a:moveTo>
                  <a:pt x="1902713" y="1284732"/>
                </a:moveTo>
                <a:lnTo>
                  <a:pt x="1851659" y="1196339"/>
                </a:lnTo>
                <a:lnTo>
                  <a:pt x="1840991" y="1203198"/>
                </a:lnTo>
                <a:lnTo>
                  <a:pt x="1892045" y="1290827"/>
                </a:lnTo>
                <a:lnTo>
                  <a:pt x="1902713" y="1284732"/>
                </a:lnTo>
                <a:close/>
              </a:path>
              <a:path w="2325370" h="2032635">
                <a:moveTo>
                  <a:pt x="1927859" y="1328165"/>
                </a:moveTo>
                <a:lnTo>
                  <a:pt x="1921763" y="1317498"/>
                </a:lnTo>
                <a:lnTo>
                  <a:pt x="1911095" y="1323594"/>
                </a:lnTo>
                <a:lnTo>
                  <a:pt x="1917191" y="1335024"/>
                </a:lnTo>
                <a:lnTo>
                  <a:pt x="1927859" y="1328165"/>
                </a:lnTo>
                <a:close/>
              </a:path>
              <a:path w="2325370" h="2032635">
                <a:moveTo>
                  <a:pt x="1953767" y="1372362"/>
                </a:moveTo>
                <a:lnTo>
                  <a:pt x="1946909" y="1361694"/>
                </a:lnTo>
                <a:lnTo>
                  <a:pt x="1936241" y="1367789"/>
                </a:lnTo>
                <a:lnTo>
                  <a:pt x="1942337" y="1378458"/>
                </a:lnTo>
                <a:lnTo>
                  <a:pt x="1953767" y="1372362"/>
                </a:lnTo>
                <a:close/>
              </a:path>
              <a:path w="2325370" h="2032635">
                <a:moveTo>
                  <a:pt x="2023871" y="1493520"/>
                </a:moveTo>
                <a:lnTo>
                  <a:pt x="1972817" y="1405127"/>
                </a:lnTo>
                <a:lnTo>
                  <a:pt x="1961387" y="1411986"/>
                </a:lnTo>
                <a:lnTo>
                  <a:pt x="2012441" y="1499615"/>
                </a:lnTo>
                <a:lnTo>
                  <a:pt x="2023871" y="1493520"/>
                </a:lnTo>
                <a:close/>
              </a:path>
              <a:path w="2325370" h="2032635">
                <a:moveTo>
                  <a:pt x="2049017" y="1536953"/>
                </a:moveTo>
                <a:lnTo>
                  <a:pt x="2042921" y="1526286"/>
                </a:lnTo>
                <a:lnTo>
                  <a:pt x="2031491" y="1532382"/>
                </a:lnTo>
                <a:lnTo>
                  <a:pt x="2038349" y="1543812"/>
                </a:lnTo>
                <a:lnTo>
                  <a:pt x="2049017" y="1536953"/>
                </a:lnTo>
                <a:close/>
              </a:path>
              <a:path w="2325370" h="2032635">
                <a:moveTo>
                  <a:pt x="2074925" y="1581150"/>
                </a:moveTo>
                <a:lnTo>
                  <a:pt x="2068067" y="1570482"/>
                </a:lnTo>
                <a:lnTo>
                  <a:pt x="2057399" y="1576577"/>
                </a:lnTo>
                <a:lnTo>
                  <a:pt x="2063495" y="1587246"/>
                </a:lnTo>
                <a:lnTo>
                  <a:pt x="2074925" y="1581150"/>
                </a:lnTo>
                <a:close/>
              </a:path>
              <a:path w="2325370" h="2032635">
                <a:moveTo>
                  <a:pt x="2145029" y="1702308"/>
                </a:moveTo>
                <a:lnTo>
                  <a:pt x="2093975" y="1613915"/>
                </a:lnTo>
                <a:lnTo>
                  <a:pt x="2082545" y="1620774"/>
                </a:lnTo>
                <a:lnTo>
                  <a:pt x="2133599" y="1708403"/>
                </a:lnTo>
                <a:lnTo>
                  <a:pt x="2145029" y="1702308"/>
                </a:lnTo>
                <a:close/>
              </a:path>
              <a:path w="2325370" h="2032635">
                <a:moveTo>
                  <a:pt x="2170175" y="1745742"/>
                </a:moveTo>
                <a:lnTo>
                  <a:pt x="2164079" y="1735074"/>
                </a:lnTo>
                <a:lnTo>
                  <a:pt x="2152649" y="1741170"/>
                </a:lnTo>
                <a:lnTo>
                  <a:pt x="2159508" y="1752600"/>
                </a:lnTo>
                <a:lnTo>
                  <a:pt x="2170175" y="1745742"/>
                </a:lnTo>
                <a:close/>
              </a:path>
              <a:path w="2325370" h="2032635">
                <a:moveTo>
                  <a:pt x="2195322" y="1789938"/>
                </a:moveTo>
                <a:lnTo>
                  <a:pt x="2189225" y="1779270"/>
                </a:lnTo>
                <a:lnTo>
                  <a:pt x="2178558" y="1785365"/>
                </a:lnTo>
                <a:lnTo>
                  <a:pt x="2184653" y="1796034"/>
                </a:lnTo>
                <a:lnTo>
                  <a:pt x="2195322" y="1789938"/>
                </a:lnTo>
                <a:close/>
              </a:path>
              <a:path w="2325370" h="2032635">
                <a:moveTo>
                  <a:pt x="2265425" y="1911096"/>
                </a:moveTo>
                <a:lnTo>
                  <a:pt x="2215134" y="1822703"/>
                </a:lnTo>
                <a:lnTo>
                  <a:pt x="2203703" y="1829562"/>
                </a:lnTo>
                <a:lnTo>
                  <a:pt x="2254758" y="1917192"/>
                </a:lnTo>
                <a:lnTo>
                  <a:pt x="2265425" y="1911096"/>
                </a:lnTo>
                <a:close/>
              </a:path>
              <a:path w="2325370" h="2032635">
                <a:moveTo>
                  <a:pt x="2291334" y="1954530"/>
                </a:moveTo>
                <a:lnTo>
                  <a:pt x="2284475" y="1943862"/>
                </a:lnTo>
                <a:lnTo>
                  <a:pt x="2273808" y="1949958"/>
                </a:lnTo>
                <a:lnTo>
                  <a:pt x="2279903" y="1961388"/>
                </a:lnTo>
                <a:lnTo>
                  <a:pt x="2291334" y="1954530"/>
                </a:lnTo>
                <a:close/>
              </a:path>
              <a:path w="2325370" h="2032635">
                <a:moveTo>
                  <a:pt x="2316479" y="1998726"/>
                </a:moveTo>
                <a:lnTo>
                  <a:pt x="2310384" y="1988058"/>
                </a:lnTo>
                <a:lnTo>
                  <a:pt x="2298953" y="1994153"/>
                </a:lnTo>
                <a:lnTo>
                  <a:pt x="2305811" y="2004822"/>
                </a:lnTo>
                <a:lnTo>
                  <a:pt x="2316479" y="1998726"/>
                </a:lnTo>
                <a:close/>
              </a:path>
            </a:pathLst>
          </a:custGeom>
          <a:solidFill>
            <a:srgbClr val="009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05747" y="348995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2699" y="4221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2699" y="4476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2699" y="4953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2699" y="54292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2699" y="5684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05747" y="590550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02699" y="6637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2699" y="6888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5747" y="710945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02699" y="7840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2699" y="8096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02699" y="8572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02699" y="9048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2699" y="9304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05747" y="952500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2699" y="10256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02699" y="10507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05747" y="1072896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02699" y="11460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02699" y="11715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02699" y="12192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1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02699" y="12668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02699" y="12923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05747" y="1314450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02699" y="13876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02699" y="14127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05747" y="1434846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02699" y="15079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02699" y="15335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2699" y="15811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1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02699" y="16287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02699" y="16543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05747" y="167640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02699" y="17495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02699" y="17746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5747" y="1796795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02699" y="18699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02699" y="18954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02699" y="19431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02699" y="19907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02699" y="20162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05747" y="203835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02699" y="21115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02699" y="21366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05747" y="2158745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02699" y="22318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02699" y="22574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02699" y="23050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02699" y="23526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02699" y="23782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05747" y="2400300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02699" y="24734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02699" y="24985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05747" y="2520695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02699" y="25938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02699" y="26193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02699" y="26670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02699" y="27146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02699" y="27401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02699" y="27672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990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05747" y="4797552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02699" y="48707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02699" y="48958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05747" y="491794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02699" y="49911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02699" y="50166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02699" y="50642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1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02699" y="51118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02699" y="51374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705747" y="5159502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702699" y="52326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02699" y="52578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05747" y="527989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02699" y="53530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02699" y="53785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02699" y="54262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1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02699" y="54738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02699" y="54993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705747" y="5521452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02699" y="55946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02699" y="56197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05747" y="564184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02699" y="57150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02699" y="57405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02699" y="57881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1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02699" y="58357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702699" y="58613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705747" y="5883402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702699" y="59565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702699" y="59817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05747" y="600379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02699" y="60769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702699" y="61024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02699" y="61501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1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702699" y="61977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02699" y="62232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05747" y="6245352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02699" y="631850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702699" y="63436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705747" y="6365747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702699" y="64389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702699" y="646442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8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702699" y="65120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702699" y="65596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702699" y="65852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05747" y="6607302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702699" y="66804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02699" y="67056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05747" y="6727697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02699" y="68008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702699" y="68263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02699" y="68740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0292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702699" y="692162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02699" y="69471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05747" y="6969252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702699" y="70424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02699" y="70675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705747" y="7089647"/>
            <a:ext cx="0" cy="51435"/>
          </a:xfrm>
          <a:custGeom>
            <a:avLst/>
            <a:gdLst/>
            <a:ahLst/>
            <a:cxnLst/>
            <a:rect l="l" t="t" r="r" b="b"/>
            <a:pathLst>
              <a:path h="5143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6095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02699" y="71628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702699" y="718832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857">
            <a:solidFill>
              <a:srgbClr val="0099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5227446" y="2176017"/>
            <a:ext cx="281686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为什么要进行人才盘点？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770005" y="1949195"/>
            <a:ext cx="504190" cy="653415"/>
          </a:xfrm>
          <a:custGeom>
            <a:avLst/>
            <a:gdLst/>
            <a:ahLst/>
            <a:cxnLst/>
            <a:rect l="l" t="t" r="r" b="b"/>
            <a:pathLst>
              <a:path w="504189" h="653414">
                <a:moveTo>
                  <a:pt x="503682" y="3810"/>
                </a:moveTo>
                <a:lnTo>
                  <a:pt x="498348" y="0"/>
                </a:lnTo>
                <a:lnTo>
                  <a:pt x="0" y="649224"/>
                </a:lnTo>
                <a:lnTo>
                  <a:pt x="5334" y="653034"/>
                </a:lnTo>
                <a:lnTo>
                  <a:pt x="503682" y="3810"/>
                </a:lnTo>
                <a:close/>
              </a:path>
            </a:pathLst>
          </a:custGeom>
          <a:solidFill>
            <a:srgbClr val="009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4652136" y="1723897"/>
            <a:ext cx="28003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5"/>
              </a:lnSpc>
            </a:pPr>
            <a:r>
              <a:rPr sz="4000" dirty="0">
                <a:solidFill>
                  <a:srgbClr val="00619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227446" y="3274821"/>
            <a:ext cx="256286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人才盘点的方法、路径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770005" y="3046476"/>
            <a:ext cx="504190" cy="654685"/>
          </a:xfrm>
          <a:custGeom>
            <a:avLst/>
            <a:gdLst/>
            <a:ahLst/>
            <a:cxnLst/>
            <a:rect l="l" t="t" r="r" b="b"/>
            <a:pathLst>
              <a:path w="504189" h="654685">
                <a:moveTo>
                  <a:pt x="503682" y="3810"/>
                </a:moveTo>
                <a:lnTo>
                  <a:pt x="498348" y="0"/>
                </a:lnTo>
                <a:lnTo>
                  <a:pt x="0" y="650748"/>
                </a:lnTo>
                <a:lnTo>
                  <a:pt x="5334" y="654558"/>
                </a:lnTo>
                <a:lnTo>
                  <a:pt x="503682" y="3810"/>
                </a:lnTo>
                <a:close/>
              </a:path>
            </a:pathLst>
          </a:custGeom>
          <a:solidFill>
            <a:srgbClr val="009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4652136" y="2821178"/>
            <a:ext cx="28003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5"/>
              </a:lnSpc>
            </a:pPr>
            <a:r>
              <a:rPr sz="4000" dirty="0">
                <a:solidFill>
                  <a:srgbClr val="00619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227446" y="4372864"/>
            <a:ext cx="23094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怎样实施人才盘点？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770005" y="4144517"/>
            <a:ext cx="504190" cy="655320"/>
          </a:xfrm>
          <a:custGeom>
            <a:avLst/>
            <a:gdLst/>
            <a:ahLst/>
            <a:cxnLst/>
            <a:rect l="l" t="t" r="r" b="b"/>
            <a:pathLst>
              <a:path w="504189" h="655320">
                <a:moveTo>
                  <a:pt x="503682" y="3810"/>
                </a:moveTo>
                <a:lnTo>
                  <a:pt x="498348" y="0"/>
                </a:lnTo>
                <a:lnTo>
                  <a:pt x="0" y="650748"/>
                </a:lnTo>
                <a:lnTo>
                  <a:pt x="5334" y="655320"/>
                </a:lnTo>
                <a:lnTo>
                  <a:pt x="503682" y="3810"/>
                </a:lnTo>
                <a:close/>
              </a:path>
            </a:pathLst>
          </a:custGeom>
          <a:solidFill>
            <a:srgbClr val="009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652136" y="3919220"/>
            <a:ext cx="28003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5"/>
              </a:lnSpc>
            </a:pPr>
            <a:r>
              <a:rPr sz="4000" dirty="0">
                <a:solidFill>
                  <a:srgbClr val="00619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227446" y="5471667"/>
            <a:ext cx="256286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人才盘点的结果及运用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770005" y="5243321"/>
            <a:ext cx="504190" cy="653415"/>
          </a:xfrm>
          <a:custGeom>
            <a:avLst/>
            <a:gdLst/>
            <a:ahLst/>
            <a:cxnLst/>
            <a:rect l="l" t="t" r="r" b="b"/>
            <a:pathLst>
              <a:path w="504189" h="653414">
                <a:moveTo>
                  <a:pt x="503682" y="3810"/>
                </a:moveTo>
                <a:lnTo>
                  <a:pt x="498348" y="0"/>
                </a:lnTo>
                <a:lnTo>
                  <a:pt x="0" y="649224"/>
                </a:lnTo>
                <a:lnTo>
                  <a:pt x="5334" y="653034"/>
                </a:lnTo>
                <a:lnTo>
                  <a:pt x="503682" y="3810"/>
                </a:lnTo>
                <a:close/>
              </a:path>
            </a:pathLst>
          </a:custGeom>
          <a:solidFill>
            <a:srgbClr val="0099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4652136" y="5018023"/>
            <a:ext cx="28003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5"/>
              </a:lnSpc>
            </a:pPr>
            <a:r>
              <a:rPr sz="4000" dirty="0">
                <a:solidFill>
                  <a:srgbClr val="00619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927" y="937005"/>
            <a:ext cx="491871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一、为什么要进行人才盘点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9541" y="1762505"/>
            <a:ext cx="7332726" cy="5410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100" y="352425"/>
            <a:ext cx="9372600" cy="693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5523" y="2338577"/>
            <a:ext cx="7360919" cy="3284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5969" y="1152652"/>
            <a:ext cx="491871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二、人才盘点的方法、路径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6131</Words>
  <Application>WPS 演示</Application>
  <PresentationFormat>自定义</PresentationFormat>
  <Paragraphs>1093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</vt:lpstr>
      <vt:lpstr>宋体</vt:lpstr>
      <vt:lpstr>Wingdings</vt:lpstr>
      <vt:lpstr>Microsoft JhengHei</vt:lpstr>
      <vt:lpstr>Times New Roman</vt:lpstr>
      <vt:lpstr>Arial</vt:lpstr>
      <vt:lpstr>Wingdings</vt:lpstr>
      <vt:lpstr>黑体</vt:lpstr>
      <vt:lpstr>Calibri</vt:lpstr>
      <vt:lpstr>微软雅黑</vt:lpstr>
      <vt:lpstr>Arial Unicode MS</vt:lpstr>
      <vt:lpstr>新宋体</vt:lpstr>
      <vt:lpstr>Calibri</vt:lpstr>
      <vt:lpstr>Office Theme</vt:lpstr>
      <vt:lpstr>关键岗位人才盘点</vt:lpstr>
      <vt:lpstr>用一个常见的案例来开始吧</vt:lpstr>
      <vt:lpstr>在人才管理方面，公司的年度核心任务是：</vt:lpstr>
      <vt:lpstr>PowerPoint 演示文稿</vt:lpstr>
      <vt:lpstr>人才盘点模型</vt:lpstr>
      <vt:lpstr>PowerPoint 演示文稿</vt:lpstr>
      <vt:lpstr>一、为什么要进行人才盘点</vt:lpstr>
      <vt:lpstr>PowerPoint 演示文稿</vt:lpstr>
      <vt:lpstr>二、人才盘点的方法、路径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三、怎样实施人才盘点</vt:lpstr>
      <vt:lpstr>方案实施流程：</vt:lpstr>
      <vt:lpstr>实施步骤</vt:lpstr>
      <vt:lpstr>步骤一：实施领导力测评</vt:lpstr>
      <vt:lpstr>领导力测评标准：</vt:lpstr>
      <vt:lpstr>1、360度测评报告样例—能力方面</vt:lpstr>
      <vt:lpstr>2、360度测评报告样例—组织氛围调查</vt:lpstr>
      <vt:lpstr>3、360度测评报告样例—敬业度</vt:lpstr>
      <vt:lpstr>4、干部履历表事例</vt:lpstr>
      <vt:lpstr>组织层面的成果：组织领导力诊断报告和发展规划</vt:lpstr>
      <vt:lpstr>个人层面的成果：个人领导力测评报告</vt:lpstr>
      <vt:lpstr>步骤二：上级评价</vt:lpstr>
      <vt:lpstr>评价操作流程：</vt:lpstr>
      <vt:lpstr>用到的评价工具/表格</vt:lpstr>
      <vt:lpstr>用到的评价工具/表格</vt:lpstr>
      <vt:lpstr>用到的评价工具/表格</vt:lpstr>
      <vt:lpstr>用到的评价工具/表格</vt:lpstr>
      <vt:lpstr>步骤三：人才盘点会议</vt:lpstr>
      <vt:lpstr>人才盘点会议：Organization and Talent Review</vt:lpstr>
      <vt:lpstr>人才实施要点：</vt:lpstr>
      <vt:lpstr>以人才要求为标准，对在岗人员及后备人员的数量和质量进行盘点</vt:lpstr>
      <vt:lpstr>四、人才盘点的结果及运用</vt:lpstr>
      <vt:lpstr>对参与本次人才盘点的人员进行一对一反馈</vt:lpstr>
      <vt:lpstr>关于个人发展</vt:lpstr>
      <vt:lpstr>PowerPoint 演示文稿</vt:lpstr>
      <vt:lpstr>公司将如何发展人才</vt:lpstr>
      <vt:lpstr>公司将如何发展人才</vt:lpstr>
      <vt:lpstr>培养方案设计方法论之一：关键岗位管理人才发展方式</vt:lpstr>
      <vt:lpstr>培养方案设计方法论之二：混合式学习模式</vt:lpstr>
      <vt:lpstr>您的问题？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&lt;4D6963726F736F667420506F776572506F696E74202D20B9D8BCFCB8DACEBBC8CBB2C5C5CCB5E32E707074205BBCE6C8DDC4A3CABD5D&gt;</dc:title>
  <dc:creator>Administrator</dc:creator>
  <cp:lastModifiedBy>Administrator</cp:lastModifiedBy>
  <cp:revision>5</cp:revision>
  <dcterms:created xsi:type="dcterms:W3CDTF">2017-05-31T01:48:00Z</dcterms:created>
  <dcterms:modified xsi:type="dcterms:W3CDTF">2017-08-09T08:28:30Z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2017-05-31T00:00:00Z</vt:filetime>
  </property>
  <property fmtid="{D5CDD505-2E9C-101B-9397-08002B2CF9AE}" pid="5" name="KSOProductBuildVer">
    <vt:lpwstr>2052-10.1.0.6690</vt:lpwstr>
  </property>
</Properties>
</file>