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>
          <p15:clr>
            <a:srgbClr val="A4A3A4"/>
          </p15:clr>
        </p15:guide>
        <p15:guide id="2" pos="14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2B52"/>
    <a:srgbClr val="CC0066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37" autoAdjust="0"/>
    <p:restoredTop sz="95545" autoAdjust="0"/>
  </p:normalViewPr>
  <p:slideViewPr>
    <p:cSldViewPr>
      <p:cViewPr varScale="1">
        <p:scale>
          <a:sx n="107" d="100"/>
          <a:sy n="107" d="100"/>
        </p:scale>
        <p:origin x="1728" y="176"/>
      </p:cViewPr>
      <p:guideLst>
        <p:guide orient="horz" pos="2150"/>
        <p:guide pos="14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file:////C:\Colleen\C&#30424;&#25991;&#26723;\Projects\&#36884;&#29275;\&#35775;&#35848;\&#39640;&#31649;&#35775;&#35848;\&#39640;&#31649;&#24847;&#35265;&#24635;&#32467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1" i="0" u="none" strike="noStrike" kern="1200" cap="none" spc="2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en-US" sz="1600" dirty="0">
                <a:solidFill>
                  <a:schemeClr val="tx1"/>
                </a:solidFill>
              </a:rPr>
              <a:t>人数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Sheet1!$Q$1</c:f>
              <c:strCache>
                <c:ptCount val="1"/>
                <c:pt idx="0">
                  <c:v>人数</c:v>
                </c:pt>
              </c:strCache>
            </c:strRef>
          </c:tx>
          <c:spPr>
            <a:solidFill>
              <a:sysClr val="windowText" lastClr="000000">
                <a:lumMod val="50000"/>
                <a:lumOff val="50000"/>
              </a:sysClr>
            </a:soli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Sheet1!$P$2:$P$14</c:f>
              <c:strCache>
                <c:ptCount val="13"/>
                <c:pt idx="0">
                  <c:v>具系统性思维的执行</c:v>
                </c:pt>
                <c:pt idx="1">
                  <c:v>协作影响</c:v>
                </c:pt>
                <c:pt idx="2">
                  <c:v>自我驱动</c:v>
                </c:pt>
                <c:pt idx="3">
                  <c:v>适应性/韧劲</c:v>
                </c:pt>
                <c:pt idx="4">
                  <c:v>学习能力</c:v>
                </c:pt>
                <c:pt idx="5">
                  <c:v>团队感染力</c:v>
                </c:pt>
                <c:pt idx="6">
                  <c:v>信息分析</c:v>
                </c:pt>
                <c:pt idx="7">
                  <c:v>服务意识</c:v>
                </c:pt>
                <c:pt idx="8">
                  <c:v>市场敏锐</c:v>
                </c:pt>
                <c:pt idx="9">
                  <c:v>专业精深</c:v>
                </c:pt>
                <c:pt idx="10">
                  <c:v>理解业务</c:v>
                </c:pt>
                <c:pt idx="11">
                  <c:v>目标导向</c:v>
                </c:pt>
                <c:pt idx="12">
                  <c:v>行动力</c:v>
                </c:pt>
              </c:strCache>
            </c:strRef>
          </c:cat>
          <c:val>
            <c:numRef>
              <c:f>Sheet1!$Q$2:$Q$14</c:f>
              <c:numCache>
                <c:formatCode>General</c:formatCode>
                <c:ptCount val="13"/>
                <c:pt idx="0">
                  <c:v>7.0</c:v>
                </c:pt>
                <c:pt idx="1">
                  <c:v>7.0</c:v>
                </c:pt>
                <c:pt idx="2">
                  <c:v>6.0</c:v>
                </c:pt>
                <c:pt idx="3">
                  <c:v>5.0</c:v>
                </c:pt>
                <c:pt idx="4">
                  <c:v>5.0</c:v>
                </c:pt>
                <c:pt idx="5">
                  <c:v>4.0</c:v>
                </c:pt>
                <c:pt idx="6">
                  <c:v>4.0</c:v>
                </c:pt>
                <c:pt idx="7">
                  <c:v>3.0</c:v>
                </c:pt>
                <c:pt idx="8">
                  <c:v>3.0</c:v>
                </c:pt>
                <c:pt idx="9">
                  <c:v>3.0</c:v>
                </c:pt>
                <c:pt idx="10">
                  <c:v>2.0</c:v>
                </c:pt>
                <c:pt idx="11">
                  <c:v>2.0</c:v>
                </c:pt>
                <c:pt idx="12">
                  <c:v>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312174848"/>
        <c:axId val="1283017584"/>
      </c:barChart>
      <c:catAx>
        <c:axId val="1312174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83017584"/>
        <c:crosses val="autoZero"/>
        <c:auto val="1"/>
        <c:lblAlgn val="ctr"/>
        <c:lblOffset val="100"/>
        <c:noMultiLvlLbl val="0"/>
      </c:catAx>
      <c:valAx>
        <c:axId val="1283017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12174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2">
    <c:autoUpdate val="0"/>
  </c:externalData>
</c:chartSpace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#1">
  <dgm:title val=""/>
  <dgm:desc val=""/>
  <dgm:catLst>
    <dgm:cat type="mainScheme" pri="10200"/>
  </dgm:catLst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#4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3E58A4-9632-4E21-9401-237E9EB0E5ED}" type="doc">
      <dgm:prSet loTypeId="urn:microsoft.com/office/officeart/2005/8/layout/vList2#1" loCatId="list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8DF665E8-AB8D-467F-A220-449E2FA1FDF2}">
      <dgm:prSet phldrT="[文本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快</a:t>
          </a:r>
          <a:endParaRPr lang="zh-CN" alt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9E0474-9FCC-4FEE-8E04-6D6D678BD325}" type="parTrans" cxnId="{47E2336B-45CC-47C9-8F67-45EEA9C586D1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EF2BBDE-716B-4312-AEDF-04FFBED8287D}" type="sibTrans" cxnId="{47E2336B-45CC-47C9-8F67-45EEA9C586D1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1DE4BB-62E7-4102-AE03-CAF09FEEC0A2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从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0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元到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200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亿（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2016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年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GMV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E772C61-940A-473A-BDA5-E853D6FF056D}" type="parTrans" cxnId="{060E2BB0-0EF2-457F-9E36-1C54E31D3942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71103C-8026-49CE-94F5-65339A2B0DF8}" type="sibTrans" cxnId="{060E2BB0-0EF2-457F-9E36-1C54E31D3942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5AC881-8F42-4D4F-B06A-33AD836759D8}">
      <dgm:prSet phldrT="[文本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年轻</a:t>
          </a:r>
          <a:endParaRPr lang="zh-CN" alt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38172B-D4DF-47B9-A7DD-2213A41C2CE6}" type="parTrans" cxnId="{B89BFAC6-D16A-472E-99AA-6F11EE29115B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E56A590-A197-49AF-A579-4EE5C8389979}" type="sibTrans" cxnId="{B89BFAC6-D16A-472E-99AA-6F11EE29115B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D0D00D-14CD-4532-9AF5-31F6ED6620A1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创始人：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80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后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DDFD32-5393-43D1-AA5C-63249CBF36AE}" type="parTrans" cxnId="{6E9DC1E0-491B-4152-A148-042554372BDD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1F7298-96C9-46BD-A588-2ACDFC72B803}" type="sibTrans" cxnId="{6E9DC1E0-491B-4152-A148-042554372BDD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929B23-1D39-490F-9205-1122AF965FD9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从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人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8000+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人，其中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2014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年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1400+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2016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年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8000+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01F385B-34EE-460B-A4D9-DE51DE0ABF6A}" type="parTrans" cxnId="{554B97EF-8B7A-4F5E-9FF8-47456A631663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C6ADDF1-B2E6-4EC6-8DD7-63730FE329CE}" type="sibTrans" cxnId="{554B97EF-8B7A-4F5E-9FF8-47456A631663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7D8710B-F1C5-4D3B-A181-BACDF387B498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员工：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80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后，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90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后占比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95%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6E2081-E81B-4787-B6A6-31E09BA2AB0D}" type="parTrans" cxnId="{20437E00-7B00-45D8-B082-78AA9A9A8CE0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9AFD710-2563-4629-819F-29BA26A5175E}" type="sibTrans" cxnId="{20437E00-7B00-45D8-B082-78AA9A9A8CE0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0584739-B1C8-40D8-BECD-BD3D8CCD2C60}">
      <dgm:prSet phldrT="[文本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复杂</a:t>
          </a:r>
          <a:endParaRPr lang="zh-CN" alt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3631BC8-FCD5-4884-978F-1FFA985F7AB4}" type="parTrans" cxnId="{88694E94-235A-42A7-BD67-7AB43C8EE188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C7ED1A-ED51-431D-8EEF-265C7CF82A7A}" type="sibTrans" cxnId="{88694E94-235A-42A7-BD67-7AB43C8EE188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AFC3B0-C425-4B69-B61E-3EDE42B8EF47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互联网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旅游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金融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7BB4C4-0008-4BC0-933E-5F51DD141E32}" type="parTrans" cxnId="{DB2E2543-7271-4A70-8896-FD06119956F9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DCDDD5-3F62-4E05-BDF0-2EAF00DF53F2}" type="sibTrans" cxnId="{DB2E2543-7271-4A70-8896-FD06119956F9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E7021A-7392-4407-B1A2-74484BD1D206}">
      <dgm:prSet phldrT="[文本]" custT="1"/>
      <dgm:spPr/>
      <dgm:t>
        <a:bodyPr/>
        <a:lstStyle/>
        <a:p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5018C5-E3E3-4D87-A26C-475EDC0D4504}" type="parTrans" cxnId="{6F1BF298-FCB1-4A21-AE93-F9EA4711638B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37CF2F-520A-44E5-96E6-07759EBD2186}" type="sibTrans" cxnId="{6F1BF298-FCB1-4A21-AE93-F9EA4711638B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F4AF6F-AB21-404A-9726-F1D2EB747130}">
      <dgm:prSet phldrT="[文本]" custT="1"/>
      <dgm:spPr/>
      <dgm:t>
        <a:bodyPr/>
        <a:lstStyle/>
        <a:p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ECB69AE-F749-40D7-9BB9-A91F0EADC83E}" type="parTrans" cxnId="{06F34FDF-92E2-4BD4-8498-346ED8EA96BA}">
      <dgm:prSet/>
      <dgm:spPr/>
      <dgm:t>
        <a:bodyPr/>
        <a:lstStyle/>
        <a:p>
          <a:endParaRPr lang="zh-CN" altLang="en-US"/>
        </a:p>
      </dgm:t>
    </dgm:pt>
    <dgm:pt modelId="{DD6347C2-B9D0-4C70-AE2A-2AE4CB638828}" type="sibTrans" cxnId="{06F34FDF-92E2-4BD4-8498-346ED8EA96BA}">
      <dgm:prSet/>
      <dgm:spPr/>
      <dgm:t>
        <a:bodyPr/>
        <a:lstStyle/>
        <a:p>
          <a:endParaRPr lang="zh-CN" altLang="en-US"/>
        </a:p>
      </dgm:t>
    </dgm:pt>
    <dgm:pt modelId="{C8B4A8A1-6AD1-4878-99B1-F07C60F71DF4}">
      <dgm:prSet phldrT="[文本]" custT="1"/>
      <dgm:spPr/>
      <dgm:t>
        <a:bodyPr/>
        <a:lstStyle/>
        <a:p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4BA389-11C2-430E-9E84-A014A51D21CF}" type="parTrans" cxnId="{6FE15B07-6370-4803-9935-6150E9B9221D}">
      <dgm:prSet/>
      <dgm:spPr/>
      <dgm:t>
        <a:bodyPr/>
        <a:lstStyle/>
        <a:p>
          <a:endParaRPr lang="zh-CN" altLang="en-US"/>
        </a:p>
      </dgm:t>
    </dgm:pt>
    <dgm:pt modelId="{18F8E308-C5D9-4AA6-95EA-A15BC4778AA5}" type="sibTrans" cxnId="{6FE15B07-6370-4803-9935-6150E9B9221D}">
      <dgm:prSet/>
      <dgm:spPr/>
      <dgm:t>
        <a:bodyPr/>
        <a:lstStyle/>
        <a:p>
          <a:endParaRPr lang="zh-CN" altLang="en-US"/>
        </a:p>
      </dgm:t>
    </dgm:pt>
    <dgm:pt modelId="{57CB65B3-60E9-4F20-87BA-0AC863AF7F25}" type="pres">
      <dgm:prSet presAssocID="{7B3E58A4-9632-4E21-9401-237E9EB0E5E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F3A5119-5711-4D7B-B03E-A3917290BF9C}" type="pres">
      <dgm:prSet presAssocID="{8DF665E8-AB8D-467F-A220-449E2FA1FDF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7C5F8D-0158-4EA5-9ADB-43CBA1B8F6BE}" type="pres">
      <dgm:prSet presAssocID="{8DF665E8-AB8D-467F-A220-449E2FA1FDF2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7A44DB-1EE9-42B1-99C6-4507FE0AE8A0}" type="pres">
      <dgm:prSet presAssocID="{8C5AC881-8F42-4D4F-B06A-33AD836759D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B7FAB2-143A-438D-AB0E-C43E9D948FA7}" type="pres">
      <dgm:prSet presAssocID="{8C5AC881-8F42-4D4F-B06A-33AD836759D8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8DC3D8-8267-4A2F-9043-81FFB8CE05F3}" type="pres">
      <dgm:prSet presAssocID="{B0584739-B1C8-40D8-BECD-BD3D8CCD2C6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4086DB-E14C-4E99-A15C-430152F873FF}" type="pres">
      <dgm:prSet presAssocID="{B0584739-B1C8-40D8-BECD-BD3D8CCD2C60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12FFBD4-DC4A-4E97-843B-5E4C4CF603FD}" type="presOf" srcId="{7B3E58A4-9632-4E21-9401-237E9EB0E5ED}" destId="{57CB65B3-60E9-4F20-87BA-0AC863AF7F25}" srcOrd="0" destOrd="0" presId="urn:microsoft.com/office/officeart/2005/8/layout/vList2#1"/>
    <dgm:cxn modelId="{DB2E2543-7271-4A70-8896-FD06119956F9}" srcId="{B0584739-B1C8-40D8-BECD-BD3D8CCD2C60}" destId="{EDAFC3B0-C425-4B69-B61E-3EDE42B8EF47}" srcOrd="0" destOrd="0" parTransId="{8F7BB4C4-0008-4BC0-933E-5F51DD141E32}" sibTransId="{0CDCDDD5-3F62-4E05-BDF0-2EAF00DF53F2}"/>
    <dgm:cxn modelId="{79EF4000-7F2F-4491-B55F-4A7D6D214377}" type="presOf" srcId="{481DE4BB-62E7-4102-AE03-CAF09FEEC0A2}" destId="{F97C5F8D-0158-4EA5-9ADB-43CBA1B8F6BE}" srcOrd="0" destOrd="0" presId="urn:microsoft.com/office/officeart/2005/8/layout/vList2#1"/>
    <dgm:cxn modelId="{8074506C-0E10-46C5-AD58-5FBC5838CD17}" type="presOf" srcId="{9B929B23-1D39-490F-9205-1122AF965FD9}" destId="{F97C5F8D-0158-4EA5-9ADB-43CBA1B8F6BE}" srcOrd="0" destOrd="1" presId="urn:microsoft.com/office/officeart/2005/8/layout/vList2#1"/>
    <dgm:cxn modelId="{077C09B6-3F74-48A2-B361-46168C2AAAB9}" type="presOf" srcId="{C8B4A8A1-6AD1-4878-99B1-F07C60F71DF4}" destId="{34B7FAB2-143A-438D-AB0E-C43E9D948FA7}" srcOrd="0" destOrd="2" presId="urn:microsoft.com/office/officeart/2005/8/layout/vList2#1"/>
    <dgm:cxn modelId="{47E2336B-45CC-47C9-8F67-45EEA9C586D1}" srcId="{7B3E58A4-9632-4E21-9401-237E9EB0E5ED}" destId="{8DF665E8-AB8D-467F-A220-449E2FA1FDF2}" srcOrd="0" destOrd="0" parTransId="{E89E0474-9FCC-4FEE-8E04-6D6D678BD325}" sibTransId="{AEF2BBDE-716B-4312-AEDF-04FFBED8287D}"/>
    <dgm:cxn modelId="{7CE08C41-EA00-44E7-B842-48597085AC50}" type="presOf" srcId="{2FD0D00D-14CD-4532-9AF5-31F6ED6620A1}" destId="{34B7FAB2-143A-438D-AB0E-C43E9D948FA7}" srcOrd="0" destOrd="0" presId="urn:microsoft.com/office/officeart/2005/8/layout/vList2#1"/>
    <dgm:cxn modelId="{6F1BF298-FCB1-4A21-AE93-F9EA4711638B}" srcId="{B0584739-B1C8-40D8-BECD-BD3D8CCD2C60}" destId="{13E7021A-7392-4407-B1A2-74484BD1D206}" srcOrd="1" destOrd="0" parTransId="{255018C5-E3E3-4D87-A26C-475EDC0D4504}" sibTransId="{CB37CF2F-520A-44E5-96E6-07759EBD2186}"/>
    <dgm:cxn modelId="{DD6B3198-E3F0-4EC9-B63E-7F3BD6F45C7E}" type="presOf" srcId="{CDF4AF6F-AB21-404A-9726-F1D2EB747130}" destId="{F97C5F8D-0158-4EA5-9ADB-43CBA1B8F6BE}" srcOrd="0" destOrd="2" presId="urn:microsoft.com/office/officeart/2005/8/layout/vList2#1"/>
    <dgm:cxn modelId="{B89BFAC6-D16A-472E-99AA-6F11EE29115B}" srcId="{7B3E58A4-9632-4E21-9401-237E9EB0E5ED}" destId="{8C5AC881-8F42-4D4F-B06A-33AD836759D8}" srcOrd="1" destOrd="0" parTransId="{8038172B-D4DF-47B9-A7DD-2213A41C2CE6}" sibTransId="{5E56A590-A197-49AF-A579-4EE5C8389979}"/>
    <dgm:cxn modelId="{554B97EF-8B7A-4F5E-9FF8-47456A631663}" srcId="{8DF665E8-AB8D-467F-A220-449E2FA1FDF2}" destId="{9B929B23-1D39-490F-9205-1122AF965FD9}" srcOrd="1" destOrd="0" parTransId="{E01F385B-34EE-460B-A4D9-DE51DE0ABF6A}" sibTransId="{BC6ADDF1-B2E6-4EC6-8DD7-63730FE329CE}"/>
    <dgm:cxn modelId="{B4BD0575-3038-4C36-B01F-1E0F199A2B5E}" type="presOf" srcId="{13E7021A-7392-4407-B1A2-74484BD1D206}" destId="{C84086DB-E14C-4E99-A15C-430152F873FF}" srcOrd="0" destOrd="1" presId="urn:microsoft.com/office/officeart/2005/8/layout/vList2#1"/>
    <dgm:cxn modelId="{6E9DC1E0-491B-4152-A148-042554372BDD}" srcId="{8C5AC881-8F42-4D4F-B06A-33AD836759D8}" destId="{2FD0D00D-14CD-4532-9AF5-31F6ED6620A1}" srcOrd="0" destOrd="0" parTransId="{6EDDFD32-5393-43D1-AA5C-63249CBF36AE}" sibTransId="{281F7298-96C9-46BD-A588-2ACDFC72B803}"/>
    <dgm:cxn modelId="{88694E94-235A-42A7-BD67-7AB43C8EE188}" srcId="{7B3E58A4-9632-4E21-9401-237E9EB0E5ED}" destId="{B0584739-B1C8-40D8-BECD-BD3D8CCD2C60}" srcOrd="2" destOrd="0" parTransId="{E3631BC8-FCD5-4884-978F-1FFA985F7AB4}" sibTransId="{EFC7ED1A-ED51-431D-8EEF-265C7CF82A7A}"/>
    <dgm:cxn modelId="{20C40F1D-490F-4C3F-88F7-FB4D63F2A170}" type="presOf" srcId="{8C5AC881-8F42-4D4F-B06A-33AD836759D8}" destId="{447A44DB-1EE9-42B1-99C6-4507FE0AE8A0}" srcOrd="0" destOrd="0" presId="urn:microsoft.com/office/officeart/2005/8/layout/vList2#1"/>
    <dgm:cxn modelId="{FE52B62C-E159-4F57-95F1-474ED8D76A99}" type="presOf" srcId="{EDAFC3B0-C425-4B69-B61E-3EDE42B8EF47}" destId="{C84086DB-E14C-4E99-A15C-430152F873FF}" srcOrd="0" destOrd="0" presId="urn:microsoft.com/office/officeart/2005/8/layout/vList2#1"/>
    <dgm:cxn modelId="{06F34FDF-92E2-4BD4-8498-346ED8EA96BA}" srcId="{8DF665E8-AB8D-467F-A220-449E2FA1FDF2}" destId="{CDF4AF6F-AB21-404A-9726-F1D2EB747130}" srcOrd="2" destOrd="0" parTransId="{9ECB69AE-F749-40D7-9BB9-A91F0EADC83E}" sibTransId="{DD6347C2-B9D0-4C70-AE2A-2AE4CB638828}"/>
    <dgm:cxn modelId="{6FE15B07-6370-4803-9935-6150E9B9221D}" srcId="{8C5AC881-8F42-4D4F-B06A-33AD836759D8}" destId="{C8B4A8A1-6AD1-4878-99B1-F07C60F71DF4}" srcOrd="2" destOrd="0" parTransId="{334BA389-11C2-430E-9E84-A014A51D21CF}" sibTransId="{18F8E308-C5D9-4AA6-95EA-A15BC4778AA5}"/>
    <dgm:cxn modelId="{D858965F-7BCC-4882-90AC-733E5CBAE478}" type="presOf" srcId="{B0584739-B1C8-40D8-BECD-BD3D8CCD2C60}" destId="{FD8DC3D8-8267-4A2F-9043-81FFB8CE05F3}" srcOrd="0" destOrd="0" presId="urn:microsoft.com/office/officeart/2005/8/layout/vList2#1"/>
    <dgm:cxn modelId="{20437E00-7B00-45D8-B082-78AA9A9A8CE0}" srcId="{8C5AC881-8F42-4D4F-B06A-33AD836759D8}" destId="{97D8710B-F1C5-4D3B-A181-BACDF387B498}" srcOrd="1" destOrd="0" parTransId="{796E2081-E81B-4787-B6A6-31E09BA2AB0D}" sibTransId="{39AFD710-2563-4629-819F-29BA26A5175E}"/>
    <dgm:cxn modelId="{56749AF5-3F02-474A-8A52-CDD5AFCB36CA}" type="presOf" srcId="{8DF665E8-AB8D-467F-A220-449E2FA1FDF2}" destId="{8F3A5119-5711-4D7B-B03E-A3917290BF9C}" srcOrd="0" destOrd="0" presId="urn:microsoft.com/office/officeart/2005/8/layout/vList2#1"/>
    <dgm:cxn modelId="{44A619C7-660E-4054-83EB-4A53414B402E}" type="presOf" srcId="{97D8710B-F1C5-4D3B-A181-BACDF387B498}" destId="{34B7FAB2-143A-438D-AB0E-C43E9D948FA7}" srcOrd="0" destOrd="1" presId="urn:microsoft.com/office/officeart/2005/8/layout/vList2#1"/>
    <dgm:cxn modelId="{060E2BB0-0EF2-457F-9E36-1C54E31D3942}" srcId="{8DF665E8-AB8D-467F-A220-449E2FA1FDF2}" destId="{481DE4BB-62E7-4102-AE03-CAF09FEEC0A2}" srcOrd="0" destOrd="0" parTransId="{CE772C61-940A-473A-BDA5-E853D6FF056D}" sibTransId="{3871103C-8026-49CE-94F5-65339A2B0DF8}"/>
    <dgm:cxn modelId="{E72B88A2-6F99-45BF-AF84-AD33FF161BEE}" type="presParOf" srcId="{57CB65B3-60E9-4F20-87BA-0AC863AF7F25}" destId="{8F3A5119-5711-4D7B-B03E-A3917290BF9C}" srcOrd="0" destOrd="0" presId="urn:microsoft.com/office/officeart/2005/8/layout/vList2#1"/>
    <dgm:cxn modelId="{D8AC73D9-E35E-46A3-8F28-8139938218F6}" type="presParOf" srcId="{57CB65B3-60E9-4F20-87BA-0AC863AF7F25}" destId="{F97C5F8D-0158-4EA5-9ADB-43CBA1B8F6BE}" srcOrd="1" destOrd="0" presId="urn:microsoft.com/office/officeart/2005/8/layout/vList2#1"/>
    <dgm:cxn modelId="{8CDC8493-2709-4338-84B0-727002C27FF9}" type="presParOf" srcId="{57CB65B3-60E9-4F20-87BA-0AC863AF7F25}" destId="{447A44DB-1EE9-42B1-99C6-4507FE0AE8A0}" srcOrd="2" destOrd="0" presId="urn:microsoft.com/office/officeart/2005/8/layout/vList2#1"/>
    <dgm:cxn modelId="{2437C3E4-5AB2-4D04-AD4C-D5DD1330A432}" type="presParOf" srcId="{57CB65B3-60E9-4F20-87BA-0AC863AF7F25}" destId="{34B7FAB2-143A-438D-AB0E-C43E9D948FA7}" srcOrd="3" destOrd="0" presId="urn:microsoft.com/office/officeart/2005/8/layout/vList2#1"/>
    <dgm:cxn modelId="{DE45FA85-B450-4D0F-B270-3281EDB64F3B}" type="presParOf" srcId="{57CB65B3-60E9-4F20-87BA-0AC863AF7F25}" destId="{FD8DC3D8-8267-4A2F-9043-81FFB8CE05F3}" srcOrd="4" destOrd="0" presId="urn:microsoft.com/office/officeart/2005/8/layout/vList2#1"/>
    <dgm:cxn modelId="{2976A98F-53F7-4637-BCD0-F845E4E3CACA}" type="presParOf" srcId="{57CB65B3-60E9-4F20-87BA-0AC863AF7F25}" destId="{C84086DB-E14C-4E99-A15C-430152F873FF}" srcOrd="5" destOrd="0" presId="urn:microsoft.com/office/officeart/2005/8/layout/vList2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2C1EAE-DF67-4FBE-9E1D-6B800E221957}" type="doc">
      <dgm:prSet loTypeId="urn:microsoft.com/office/officeart/2005/8/layout/radial6#1" loCatId="relationship" qsTypeId="urn:microsoft.com/office/officeart/2005/8/quickstyle/simple1#2" qsCatId="simple" csTypeId="urn:microsoft.com/office/officeart/2005/8/colors/accent0_2#1" csCatId="mainScheme" phldr="1"/>
      <dgm:spPr/>
      <dgm:t>
        <a:bodyPr/>
        <a:lstStyle/>
        <a:p>
          <a:endParaRPr lang="zh-CN" altLang="en-US"/>
        </a:p>
      </dgm:t>
    </dgm:pt>
    <dgm:pt modelId="{94EB942B-0A19-4D9E-B3A3-5E7113564F24}">
      <dgm:prSet phldrT="[文本]"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US" altLang="zh-CN" b="1" dirty="0" smtClean="0"/>
            <a:t>VUCA</a:t>
          </a:r>
          <a:endParaRPr lang="zh-CN" altLang="en-US" b="1" dirty="0"/>
        </a:p>
      </dgm:t>
    </dgm:pt>
    <dgm:pt modelId="{7ED9E66D-3F56-4051-8F4E-63D85E2C93E1}" type="parTrans" cxnId="{DF7A8B3B-21E4-46DA-92A8-3D51AD7F5EEB}">
      <dgm:prSet/>
      <dgm:spPr/>
      <dgm:t>
        <a:bodyPr/>
        <a:lstStyle/>
        <a:p>
          <a:endParaRPr lang="zh-CN" altLang="en-US"/>
        </a:p>
      </dgm:t>
    </dgm:pt>
    <dgm:pt modelId="{38A20D14-8B69-41CF-A6DF-5E53E8D67EB6}" type="sibTrans" cxnId="{DF7A8B3B-21E4-46DA-92A8-3D51AD7F5EEB}">
      <dgm:prSet/>
      <dgm:spPr/>
      <dgm:t>
        <a:bodyPr/>
        <a:lstStyle/>
        <a:p>
          <a:endParaRPr lang="zh-CN" altLang="en-US"/>
        </a:p>
      </dgm:t>
    </dgm:pt>
    <dgm:pt modelId="{148C3928-E955-4215-8BAD-4D29A28B277D}">
      <dgm:prSet phldrT="[文本]" custT="1"/>
      <dgm:spPr>
        <a:ln>
          <a:solidFill>
            <a:srgbClr val="B62B52"/>
          </a:solidFill>
        </a:ln>
      </dgm:spPr>
      <dgm:t>
        <a:bodyPr/>
        <a:lstStyle/>
        <a:p>
          <a:r>
            <a:rPr lang="zh-CN" altLang="en-US" sz="14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易变性</a:t>
          </a:r>
          <a:endParaRPr lang="zh-CN" altLang="en-US" sz="1400" b="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07DAB0-F3CB-43B6-8AAC-342BDDD77382}" type="parTrans" cxnId="{0BA2614A-839D-42C7-BD27-D93DE301B01E}">
      <dgm:prSet/>
      <dgm:spPr/>
      <dgm:t>
        <a:bodyPr/>
        <a:lstStyle/>
        <a:p>
          <a:endParaRPr lang="zh-CN" altLang="en-US"/>
        </a:p>
      </dgm:t>
    </dgm:pt>
    <dgm:pt modelId="{0714F390-D733-49BC-B46E-480BEF23B20A}" type="sibTrans" cxnId="{0BA2614A-839D-42C7-BD27-D93DE301B01E}">
      <dgm:prSet/>
      <dgm:spPr>
        <a:solidFill>
          <a:srgbClr val="B62B52"/>
        </a:solidFill>
      </dgm:spPr>
      <dgm:t>
        <a:bodyPr/>
        <a:lstStyle/>
        <a:p>
          <a:endParaRPr lang="zh-CN" altLang="en-US"/>
        </a:p>
      </dgm:t>
    </dgm:pt>
    <dgm:pt modelId="{0EB77B9C-93B3-4E2B-9F79-8145A0126041}">
      <dgm:prSet phldrT="[文本]" custT="1"/>
      <dgm:spPr>
        <a:ln>
          <a:solidFill>
            <a:srgbClr val="00B050"/>
          </a:solidFill>
        </a:ln>
      </dgm:spPr>
      <dgm:t>
        <a:bodyPr/>
        <a:lstStyle/>
        <a:p>
          <a:r>
            <a:rPr lang="zh-CN" altLang="en-US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不确定</a:t>
          </a:r>
          <a:endParaRPr lang="zh-CN" altLang="en-US" sz="14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C3FA9FE-A90B-4452-A4F0-C939B8D160CD}" type="parTrans" cxnId="{BB20382A-FBC8-4867-BE66-6BE12C3E88C0}">
      <dgm:prSet/>
      <dgm:spPr/>
      <dgm:t>
        <a:bodyPr/>
        <a:lstStyle/>
        <a:p>
          <a:endParaRPr lang="zh-CN" altLang="en-US"/>
        </a:p>
      </dgm:t>
    </dgm:pt>
    <dgm:pt modelId="{4C1A2F79-AED1-4338-BA33-1409666A1319}" type="sibTrans" cxnId="{BB20382A-FBC8-4867-BE66-6BE12C3E88C0}">
      <dgm:prSet/>
      <dgm:spPr>
        <a:solidFill>
          <a:srgbClr val="00B050"/>
        </a:solidFill>
      </dgm:spPr>
      <dgm:t>
        <a:bodyPr/>
        <a:lstStyle/>
        <a:p>
          <a:endParaRPr lang="zh-CN" altLang="en-US"/>
        </a:p>
      </dgm:t>
    </dgm:pt>
    <dgm:pt modelId="{9DBF8350-63DE-4765-A89D-6082F4390F06}">
      <dgm:prSet phldrT="[文本]" custT="1"/>
      <dgm:spPr>
        <a:ln>
          <a:solidFill>
            <a:srgbClr val="00B0F0"/>
          </a:solidFill>
        </a:ln>
      </dgm:spPr>
      <dgm:t>
        <a:bodyPr/>
        <a:lstStyle/>
        <a:p>
          <a:r>
            <a:rPr lang="zh-CN" altLang="en-US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复杂性</a:t>
          </a:r>
          <a:endParaRPr lang="zh-CN" altLang="en-US" sz="14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8BB871-14E5-4958-B241-F16FF46313F1}" type="parTrans" cxnId="{110B9D7A-1D52-4D8D-960F-9A79C8AD184D}">
      <dgm:prSet/>
      <dgm:spPr/>
      <dgm:t>
        <a:bodyPr/>
        <a:lstStyle/>
        <a:p>
          <a:endParaRPr lang="zh-CN" altLang="en-US"/>
        </a:p>
      </dgm:t>
    </dgm:pt>
    <dgm:pt modelId="{4F094BB9-3A4E-459C-BBFB-161C04B07B05}" type="sibTrans" cxnId="{110B9D7A-1D52-4D8D-960F-9A79C8AD184D}">
      <dgm:prSet/>
      <dgm:spPr>
        <a:solidFill>
          <a:srgbClr val="00B0F0"/>
        </a:solidFill>
      </dgm:spPr>
      <dgm:t>
        <a:bodyPr/>
        <a:lstStyle/>
        <a:p>
          <a:endParaRPr lang="zh-CN" altLang="en-US"/>
        </a:p>
      </dgm:t>
    </dgm:pt>
    <dgm:pt modelId="{5E5DD64A-EF01-4CFD-BE05-B932F2CFDFD6}">
      <dgm:prSet phldrT="[文本]" custT="1"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zh-CN" altLang="en-US" sz="14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模糊性</a:t>
          </a:r>
          <a:endParaRPr lang="zh-CN" altLang="en-US" sz="1400" b="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6BB5AF-2DEC-4A34-B2AB-88058DB710D8}" type="parTrans" cxnId="{6A2C4019-D775-46E7-B1FE-5CA607F0D3FE}">
      <dgm:prSet/>
      <dgm:spPr/>
      <dgm:t>
        <a:bodyPr/>
        <a:lstStyle/>
        <a:p>
          <a:endParaRPr lang="zh-CN" altLang="en-US"/>
        </a:p>
      </dgm:t>
    </dgm:pt>
    <dgm:pt modelId="{1EEC63DD-DDB4-44AE-96D2-99594445A26E}" type="sibTrans" cxnId="{6A2C4019-D775-46E7-B1FE-5CA607F0D3FE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zh-CN" altLang="en-US"/>
        </a:p>
      </dgm:t>
    </dgm:pt>
    <dgm:pt modelId="{FE4C51F6-5A84-43AE-A3F4-EB2DFA067298}" type="pres">
      <dgm:prSet presAssocID="{EF2C1EAE-DF67-4FBE-9E1D-6B800E22195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3396690-1893-4C4F-886A-605358C0B04D}" type="pres">
      <dgm:prSet presAssocID="{94EB942B-0A19-4D9E-B3A3-5E7113564F24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3535E72B-D6D7-4570-979E-C9F411E857E0}" type="pres">
      <dgm:prSet presAssocID="{148C3928-E955-4215-8BAD-4D29A28B277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316B0A-EC5E-4A38-A05B-13AF05519696}" type="pres">
      <dgm:prSet presAssocID="{148C3928-E955-4215-8BAD-4D29A28B277D}" presName="dummy" presStyleCnt="0"/>
      <dgm:spPr/>
    </dgm:pt>
    <dgm:pt modelId="{5E0619E4-5D18-4E7B-B9ED-D29E966D406D}" type="pres">
      <dgm:prSet presAssocID="{0714F390-D733-49BC-B46E-480BEF23B20A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63F1FDF1-0DDB-4DF0-B0E3-4587A8B962F7}" type="pres">
      <dgm:prSet presAssocID="{0EB77B9C-93B3-4E2B-9F79-8145A012604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07816B-295C-4D67-8442-BDA735B0B7CB}" type="pres">
      <dgm:prSet presAssocID="{0EB77B9C-93B3-4E2B-9F79-8145A0126041}" presName="dummy" presStyleCnt="0"/>
      <dgm:spPr/>
    </dgm:pt>
    <dgm:pt modelId="{5BDC14C3-136A-4166-9645-EB15B0C4F3EF}" type="pres">
      <dgm:prSet presAssocID="{4C1A2F79-AED1-4338-BA33-1409666A1319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7CEF1D9A-3135-40FD-B909-1097E345AAE9}" type="pres">
      <dgm:prSet presAssocID="{9DBF8350-63DE-4765-A89D-6082F4390F0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8FF02A-6928-4BD6-B30F-75A8F5F8AC42}" type="pres">
      <dgm:prSet presAssocID="{9DBF8350-63DE-4765-A89D-6082F4390F06}" presName="dummy" presStyleCnt="0"/>
      <dgm:spPr/>
    </dgm:pt>
    <dgm:pt modelId="{2117B5B3-EB94-45C1-BEB7-E702BCCCD510}" type="pres">
      <dgm:prSet presAssocID="{4F094BB9-3A4E-459C-BBFB-161C04B07B05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9B0E0C9E-2671-445C-9A83-D3143F58EE69}" type="pres">
      <dgm:prSet presAssocID="{5E5DD64A-EF01-4CFD-BE05-B932F2CFDFD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453FE7-CD23-4CC0-9E65-41EF7065D6AD}" type="pres">
      <dgm:prSet presAssocID="{5E5DD64A-EF01-4CFD-BE05-B932F2CFDFD6}" presName="dummy" presStyleCnt="0"/>
      <dgm:spPr/>
    </dgm:pt>
    <dgm:pt modelId="{59258F52-1EED-4C27-8B9B-A709EF34791C}" type="pres">
      <dgm:prSet presAssocID="{1EEC63DD-DDB4-44AE-96D2-99594445A26E}" presName="sibTrans" presStyleLbl="sibTrans2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031EA444-F532-4647-A4B2-A3D22933F530}" type="presOf" srcId="{4F094BB9-3A4E-459C-BBFB-161C04B07B05}" destId="{2117B5B3-EB94-45C1-BEB7-E702BCCCD510}" srcOrd="0" destOrd="0" presId="urn:microsoft.com/office/officeart/2005/8/layout/radial6#1"/>
    <dgm:cxn modelId="{BB20382A-FBC8-4867-BE66-6BE12C3E88C0}" srcId="{94EB942B-0A19-4D9E-B3A3-5E7113564F24}" destId="{0EB77B9C-93B3-4E2B-9F79-8145A0126041}" srcOrd="1" destOrd="0" parTransId="{BC3FA9FE-A90B-4452-A4F0-C939B8D160CD}" sibTransId="{4C1A2F79-AED1-4338-BA33-1409666A1319}"/>
    <dgm:cxn modelId="{661A7188-01D2-4DDB-A3C7-562C60E544A9}" type="presOf" srcId="{0714F390-D733-49BC-B46E-480BEF23B20A}" destId="{5E0619E4-5D18-4E7B-B9ED-D29E966D406D}" srcOrd="0" destOrd="0" presId="urn:microsoft.com/office/officeart/2005/8/layout/radial6#1"/>
    <dgm:cxn modelId="{6B731ABE-C282-47A3-B3D2-A5092EB6D697}" type="presOf" srcId="{94EB942B-0A19-4D9E-B3A3-5E7113564F24}" destId="{13396690-1893-4C4F-886A-605358C0B04D}" srcOrd="0" destOrd="0" presId="urn:microsoft.com/office/officeart/2005/8/layout/radial6#1"/>
    <dgm:cxn modelId="{0BA2614A-839D-42C7-BD27-D93DE301B01E}" srcId="{94EB942B-0A19-4D9E-B3A3-5E7113564F24}" destId="{148C3928-E955-4215-8BAD-4D29A28B277D}" srcOrd="0" destOrd="0" parTransId="{0807DAB0-F3CB-43B6-8AAC-342BDDD77382}" sibTransId="{0714F390-D733-49BC-B46E-480BEF23B20A}"/>
    <dgm:cxn modelId="{96DACC30-1868-49E3-93A6-AC3C8641D379}" type="presOf" srcId="{EF2C1EAE-DF67-4FBE-9E1D-6B800E221957}" destId="{FE4C51F6-5A84-43AE-A3F4-EB2DFA067298}" srcOrd="0" destOrd="0" presId="urn:microsoft.com/office/officeart/2005/8/layout/radial6#1"/>
    <dgm:cxn modelId="{A9B6F8D4-D5B6-445A-9353-F30DE9046440}" type="presOf" srcId="{148C3928-E955-4215-8BAD-4D29A28B277D}" destId="{3535E72B-D6D7-4570-979E-C9F411E857E0}" srcOrd="0" destOrd="0" presId="urn:microsoft.com/office/officeart/2005/8/layout/radial6#1"/>
    <dgm:cxn modelId="{4B2ADAA1-11F5-4260-B63D-6AE36D51B135}" type="presOf" srcId="{1EEC63DD-DDB4-44AE-96D2-99594445A26E}" destId="{59258F52-1EED-4C27-8B9B-A709EF34791C}" srcOrd="0" destOrd="0" presId="urn:microsoft.com/office/officeart/2005/8/layout/radial6#1"/>
    <dgm:cxn modelId="{110B9D7A-1D52-4D8D-960F-9A79C8AD184D}" srcId="{94EB942B-0A19-4D9E-B3A3-5E7113564F24}" destId="{9DBF8350-63DE-4765-A89D-6082F4390F06}" srcOrd="2" destOrd="0" parTransId="{6E8BB871-14E5-4958-B241-F16FF46313F1}" sibTransId="{4F094BB9-3A4E-459C-BBFB-161C04B07B05}"/>
    <dgm:cxn modelId="{DF7A8B3B-21E4-46DA-92A8-3D51AD7F5EEB}" srcId="{EF2C1EAE-DF67-4FBE-9E1D-6B800E221957}" destId="{94EB942B-0A19-4D9E-B3A3-5E7113564F24}" srcOrd="0" destOrd="0" parTransId="{7ED9E66D-3F56-4051-8F4E-63D85E2C93E1}" sibTransId="{38A20D14-8B69-41CF-A6DF-5E53E8D67EB6}"/>
    <dgm:cxn modelId="{F5BA66F7-2A85-4E76-8F11-0301F79B48E1}" type="presOf" srcId="{5E5DD64A-EF01-4CFD-BE05-B932F2CFDFD6}" destId="{9B0E0C9E-2671-445C-9A83-D3143F58EE69}" srcOrd="0" destOrd="0" presId="urn:microsoft.com/office/officeart/2005/8/layout/radial6#1"/>
    <dgm:cxn modelId="{615280EA-57B5-4517-A55F-E58CA2240681}" type="presOf" srcId="{0EB77B9C-93B3-4E2B-9F79-8145A0126041}" destId="{63F1FDF1-0DDB-4DF0-B0E3-4587A8B962F7}" srcOrd="0" destOrd="0" presId="urn:microsoft.com/office/officeart/2005/8/layout/radial6#1"/>
    <dgm:cxn modelId="{6A2C4019-D775-46E7-B1FE-5CA607F0D3FE}" srcId="{94EB942B-0A19-4D9E-B3A3-5E7113564F24}" destId="{5E5DD64A-EF01-4CFD-BE05-B932F2CFDFD6}" srcOrd="3" destOrd="0" parTransId="{F66BB5AF-2DEC-4A34-B2AB-88058DB710D8}" sibTransId="{1EEC63DD-DDB4-44AE-96D2-99594445A26E}"/>
    <dgm:cxn modelId="{7DD118CD-69D0-4678-891A-E3228D1D640F}" type="presOf" srcId="{9DBF8350-63DE-4765-A89D-6082F4390F06}" destId="{7CEF1D9A-3135-40FD-B909-1097E345AAE9}" srcOrd="0" destOrd="0" presId="urn:microsoft.com/office/officeart/2005/8/layout/radial6#1"/>
    <dgm:cxn modelId="{F985CF92-AF70-4851-8D76-04675A99C26A}" type="presOf" srcId="{4C1A2F79-AED1-4338-BA33-1409666A1319}" destId="{5BDC14C3-136A-4166-9645-EB15B0C4F3EF}" srcOrd="0" destOrd="0" presId="urn:microsoft.com/office/officeart/2005/8/layout/radial6#1"/>
    <dgm:cxn modelId="{B5DD4C93-406B-4DE4-9E8D-71BFE8E556DB}" type="presParOf" srcId="{FE4C51F6-5A84-43AE-A3F4-EB2DFA067298}" destId="{13396690-1893-4C4F-886A-605358C0B04D}" srcOrd="0" destOrd="0" presId="urn:microsoft.com/office/officeart/2005/8/layout/radial6#1"/>
    <dgm:cxn modelId="{62FDE278-90BB-4EAC-9EE0-3D9FA95F6533}" type="presParOf" srcId="{FE4C51F6-5A84-43AE-A3F4-EB2DFA067298}" destId="{3535E72B-D6D7-4570-979E-C9F411E857E0}" srcOrd="1" destOrd="0" presId="urn:microsoft.com/office/officeart/2005/8/layout/radial6#1"/>
    <dgm:cxn modelId="{DF838A38-1CCF-4C81-A57E-F2ABF53E2DD9}" type="presParOf" srcId="{FE4C51F6-5A84-43AE-A3F4-EB2DFA067298}" destId="{2F316B0A-EC5E-4A38-A05B-13AF05519696}" srcOrd="2" destOrd="0" presId="urn:microsoft.com/office/officeart/2005/8/layout/radial6#1"/>
    <dgm:cxn modelId="{91385744-F261-46E2-8B06-188DFA50D8AA}" type="presParOf" srcId="{FE4C51F6-5A84-43AE-A3F4-EB2DFA067298}" destId="{5E0619E4-5D18-4E7B-B9ED-D29E966D406D}" srcOrd="3" destOrd="0" presId="urn:microsoft.com/office/officeart/2005/8/layout/radial6#1"/>
    <dgm:cxn modelId="{8E3D9EE3-6E64-4A4D-8046-27D8E7719B6A}" type="presParOf" srcId="{FE4C51F6-5A84-43AE-A3F4-EB2DFA067298}" destId="{63F1FDF1-0DDB-4DF0-B0E3-4587A8B962F7}" srcOrd="4" destOrd="0" presId="urn:microsoft.com/office/officeart/2005/8/layout/radial6#1"/>
    <dgm:cxn modelId="{456BFFDC-CC08-4FF6-B975-95EA9816585D}" type="presParOf" srcId="{FE4C51F6-5A84-43AE-A3F4-EB2DFA067298}" destId="{F807816B-295C-4D67-8442-BDA735B0B7CB}" srcOrd="5" destOrd="0" presId="urn:microsoft.com/office/officeart/2005/8/layout/radial6#1"/>
    <dgm:cxn modelId="{5FB2ACB2-4A96-4AA7-80C0-E829500EFFB6}" type="presParOf" srcId="{FE4C51F6-5A84-43AE-A3F4-EB2DFA067298}" destId="{5BDC14C3-136A-4166-9645-EB15B0C4F3EF}" srcOrd="6" destOrd="0" presId="urn:microsoft.com/office/officeart/2005/8/layout/radial6#1"/>
    <dgm:cxn modelId="{F26C64EF-C2FD-4166-9263-D4A9C9350777}" type="presParOf" srcId="{FE4C51F6-5A84-43AE-A3F4-EB2DFA067298}" destId="{7CEF1D9A-3135-40FD-B909-1097E345AAE9}" srcOrd="7" destOrd="0" presId="urn:microsoft.com/office/officeart/2005/8/layout/radial6#1"/>
    <dgm:cxn modelId="{6971B4A9-8497-4BE5-A17C-EE6A2E44FA1E}" type="presParOf" srcId="{FE4C51F6-5A84-43AE-A3F4-EB2DFA067298}" destId="{6A8FF02A-6928-4BD6-B30F-75A8F5F8AC42}" srcOrd="8" destOrd="0" presId="urn:microsoft.com/office/officeart/2005/8/layout/radial6#1"/>
    <dgm:cxn modelId="{D8396949-6A16-4E17-8DFB-2300786CA600}" type="presParOf" srcId="{FE4C51F6-5A84-43AE-A3F4-EB2DFA067298}" destId="{2117B5B3-EB94-45C1-BEB7-E702BCCCD510}" srcOrd="9" destOrd="0" presId="urn:microsoft.com/office/officeart/2005/8/layout/radial6#1"/>
    <dgm:cxn modelId="{0A464713-D29A-4914-AF0A-E824C62B70A5}" type="presParOf" srcId="{FE4C51F6-5A84-43AE-A3F4-EB2DFA067298}" destId="{9B0E0C9E-2671-445C-9A83-D3143F58EE69}" srcOrd="10" destOrd="0" presId="urn:microsoft.com/office/officeart/2005/8/layout/radial6#1"/>
    <dgm:cxn modelId="{51E783F2-40FA-4514-A7E8-8F40C37877D5}" type="presParOf" srcId="{FE4C51F6-5A84-43AE-A3F4-EB2DFA067298}" destId="{55453FE7-CD23-4CC0-9E65-41EF7065D6AD}" srcOrd="11" destOrd="0" presId="urn:microsoft.com/office/officeart/2005/8/layout/radial6#1"/>
    <dgm:cxn modelId="{6992AA76-FEE6-4658-869B-44FCC4E1FBD2}" type="presParOf" srcId="{FE4C51F6-5A84-43AE-A3F4-EB2DFA067298}" destId="{59258F52-1EED-4C27-8B9B-A709EF34791C}" srcOrd="12" destOrd="0" presId="urn:microsoft.com/office/officeart/2005/8/layout/radial6#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50B4D3-0B1F-4DE3-B9D9-03ECB68B2B77}" type="doc">
      <dgm:prSet loTypeId="urn:microsoft.com/office/officeart/2005/8/layout/radial5" loCatId="relationship" qsTypeId="urn:microsoft.com/office/officeart/2005/8/quickstyle/simple1#3" qsCatId="simple" csTypeId="urn:microsoft.com/office/officeart/2005/8/colors/accent1_2#2" csCatId="accent1" phldr="1"/>
      <dgm:spPr/>
      <dgm:t>
        <a:bodyPr/>
        <a:lstStyle/>
        <a:p>
          <a:endParaRPr lang="zh-CN" altLang="en-US"/>
        </a:p>
      </dgm:t>
    </dgm:pt>
    <dgm:pt modelId="{572126FB-F69D-48FE-A94B-7B727A7210C1}">
      <dgm:prSet phldrT="[文本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zh-CN" altLang="en-US" b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盘点维度</a:t>
          </a:r>
          <a:endParaRPr lang="zh-CN" altLang="en-US" b="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F7A8491-53D4-41EC-9CBA-B3F75B2526D3}" type="parTrans" cxnId="{105B0CD1-F657-4821-93C0-4C634642E725}">
      <dgm:prSet/>
      <dgm:spPr/>
      <dgm:t>
        <a:bodyPr/>
        <a:lstStyle/>
        <a:p>
          <a:endParaRPr lang="zh-CN" altLang="en-US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E49B62-A33B-468F-8076-C954098C4C42}" type="sibTrans" cxnId="{105B0CD1-F657-4821-93C0-4C634642E725}">
      <dgm:prSet/>
      <dgm:spPr/>
      <dgm:t>
        <a:bodyPr/>
        <a:lstStyle/>
        <a:p>
          <a:endParaRPr lang="zh-CN" altLang="en-US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1279DD3-9924-4077-9BA5-3138960BE5DD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b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潜能</a:t>
          </a:r>
          <a:endParaRPr lang="zh-CN" altLang="en-US" b="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3AC89F7-FFEC-4AE5-9298-A137AC51B848}" type="parTrans" cxnId="{C8347A95-3DAF-469C-BE04-EA93031C9177}">
      <dgm:prSet/>
      <dgm:spPr/>
      <dgm:t>
        <a:bodyPr/>
        <a:lstStyle/>
        <a:p>
          <a:endParaRPr lang="zh-CN" altLang="en-US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A432D9-22DE-42AA-8D9D-9E69E14C8D79}" type="sibTrans" cxnId="{C8347A95-3DAF-469C-BE04-EA93031C9177}">
      <dgm:prSet/>
      <dgm:spPr/>
      <dgm:t>
        <a:bodyPr/>
        <a:lstStyle/>
        <a:p>
          <a:endParaRPr lang="zh-CN" altLang="en-US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3748BBB-148B-45C1-853F-7E8FB3AC851B}">
      <dgm:prSet phldrT="[文本]"/>
      <dgm:spPr>
        <a:solidFill>
          <a:srgbClr val="00B050"/>
        </a:solidFill>
      </dgm:spPr>
      <dgm:t>
        <a:bodyPr/>
        <a:lstStyle/>
        <a:p>
          <a:r>
            <a:rPr lang="zh-CN" altLang="en-US" b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能力</a:t>
          </a:r>
          <a:endParaRPr lang="zh-CN" altLang="en-US" b="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F2D002-B54B-4ECC-8B59-9754648E052D}" type="parTrans" cxnId="{D0A8C873-8AA6-4FE1-9114-27B5B66100C0}">
      <dgm:prSet/>
      <dgm:spPr/>
      <dgm:t>
        <a:bodyPr/>
        <a:lstStyle/>
        <a:p>
          <a:endParaRPr lang="zh-CN" altLang="en-US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72D9A60-AD9F-49D4-A083-154D71589F7D}" type="sibTrans" cxnId="{D0A8C873-8AA6-4FE1-9114-27B5B66100C0}">
      <dgm:prSet/>
      <dgm:spPr/>
      <dgm:t>
        <a:bodyPr/>
        <a:lstStyle/>
        <a:p>
          <a:endParaRPr lang="zh-CN" altLang="en-US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035FB4-FBBD-46E4-B226-6E9207C9FE1B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b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风险</a:t>
          </a:r>
          <a:endParaRPr lang="zh-CN" altLang="en-US" b="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D0F24A-B52C-432C-9876-4E7F85DB7C0B}" type="parTrans" cxnId="{E62BCC57-2DD0-477F-B57D-08480CC829D1}">
      <dgm:prSet/>
      <dgm:spPr/>
      <dgm:t>
        <a:bodyPr/>
        <a:lstStyle/>
        <a:p>
          <a:endParaRPr lang="zh-CN" altLang="en-US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EEEE169-8AC2-4866-A44D-47F40AD7701C}" type="sibTrans" cxnId="{E62BCC57-2DD0-477F-B57D-08480CC829D1}">
      <dgm:prSet/>
      <dgm:spPr/>
      <dgm:t>
        <a:bodyPr/>
        <a:lstStyle/>
        <a:p>
          <a:endParaRPr lang="zh-CN" altLang="en-US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34B6E7-B234-4F06-AE25-5A1D8AD5C27B}">
      <dgm:prSet phldrT="[文本]"/>
      <dgm:spPr>
        <a:solidFill>
          <a:srgbClr val="B62B52"/>
        </a:solidFill>
        <a:ln>
          <a:noFill/>
        </a:ln>
      </dgm:spPr>
      <dgm:t>
        <a:bodyPr/>
        <a:lstStyle/>
        <a:p>
          <a:r>
            <a:rPr lang="zh-CN" altLang="en-US" b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绩效</a:t>
          </a:r>
          <a:endParaRPr lang="zh-CN" altLang="en-US" b="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6B52C7-F017-481E-8D11-0762A564D26D}" type="parTrans" cxnId="{DE3C132F-A6D7-4B04-BCF3-049D932F1615}">
      <dgm:prSet/>
      <dgm:spPr/>
      <dgm:t>
        <a:bodyPr/>
        <a:lstStyle/>
        <a:p>
          <a:endParaRPr lang="zh-CN" altLang="en-US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A9DB34-B31E-4BB0-BA20-223EBAF446BB}" type="sibTrans" cxnId="{DE3C132F-A6D7-4B04-BCF3-049D932F1615}">
      <dgm:prSet/>
      <dgm:spPr/>
      <dgm:t>
        <a:bodyPr/>
        <a:lstStyle/>
        <a:p>
          <a:endParaRPr lang="zh-CN" altLang="en-US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9A534BE-5969-4E55-B4C2-9E2817B9E5A7}" type="pres">
      <dgm:prSet presAssocID="{3250B4D3-0B1F-4DE3-B9D9-03ECB68B2B7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66424A0-303F-43EC-9576-BB8B7A550435}" type="pres">
      <dgm:prSet presAssocID="{572126FB-F69D-48FE-A94B-7B727A7210C1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01F00782-7959-4E47-AF48-20117D17E0D4}" type="pres">
      <dgm:prSet presAssocID="{E3AC89F7-FFEC-4AE5-9298-A137AC51B848}" presName="parTrans" presStyleLbl="sibTrans2D1" presStyleIdx="0" presStyleCnt="4"/>
      <dgm:spPr/>
      <dgm:t>
        <a:bodyPr/>
        <a:lstStyle/>
        <a:p>
          <a:endParaRPr lang="zh-CN" altLang="en-US"/>
        </a:p>
      </dgm:t>
    </dgm:pt>
    <dgm:pt modelId="{C389DB0D-01D4-485B-97CC-3B986DF601AE}" type="pres">
      <dgm:prSet presAssocID="{E3AC89F7-FFEC-4AE5-9298-A137AC51B848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D7B51264-D577-4683-A660-04677AFA1944}" type="pres">
      <dgm:prSet presAssocID="{31279DD3-9924-4077-9BA5-3138960BE5D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2FBEA2-58D5-48EA-A24B-83068686E7A4}" type="pres">
      <dgm:prSet presAssocID="{C1F2D002-B54B-4ECC-8B59-9754648E052D}" presName="parTrans" presStyleLbl="sibTrans2D1" presStyleIdx="1" presStyleCnt="4"/>
      <dgm:spPr/>
      <dgm:t>
        <a:bodyPr/>
        <a:lstStyle/>
        <a:p>
          <a:endParaRPr lang="zh-CN" altLang="en-US"/>
        </a:p>
      </dgm:t>
    </dgm:pt>
    <dgm:pt modelId="{EBE30674-BE2C-4D43-9E7B-0A23E5977A81}" type="pres">
      <dgm:prSet presAssocID="{C1F2D002-B54B-4ECC-8B59-9754648E052D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E67732D8-E18D-4B23-9107-3D34BBD3C3D7}" type="pres">
      <dgm:prSet presAssocID="{D3748BBB-148B-45C1-853F-7E8FB3AC851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9258D3-B801-48F9-8ABA-633386E6A776}" type="pres">
      <dgm:prSet presAssocID="{C8D0F24A-B52C-432C-9876-4E7F85DB7C0B}" presName="parTrans" presStyleLbl="sibTrans2D1" presStyleIdx="2" presStyleCnt="4"/>
      <dgm:spPr/>
      <dgm:t>
        <a:bodyPr/>
        <a:lstStyle/>
        <a:p>
          <a:endParaRPr lang="zh-CN" altLang="en-US"/>
        </a:p>
      </dgm:t>
    </dgm:pt>
    <dgm:pt modelId="{7A36981F-567F-46CE-B076-B42A008D495C}" type="pres">
      <dgm:prSet presAssocID="{C8D0F24A-B52C-432C-9876-4E7F85DB7C0B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198F1770-15AB-4DAC-8A98-A5BF4D0F401E}" type="pres">
      <dgm:prSet presAssocID="{ED035FB4-FBBD-46E4-B226-6E9207C9FE1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418D18-11BD-4E33-8A39-54A26D62B2AD}" type="pres">
      <dgm:prSet presAssocID="{5D6B52C7-F017-481E-8D11-0762A564D26D}" presName="parTrans" presStyleLbl="sibTrans2D1" presStyleIdx="3" presStyleCnt="4"/>
      <dgm:spPr/>
      <dgm:t>
        <a:bodyPr/>
        <a:lstStyle/>
        <a:p>
          <a:endParaRPr lang="zh-CN" altLang="en-US"/>
        </a:p>
      </dgm:t>
    </dgm:pt>
    <dgm:pt modelId="{10FD05BC-007B-4813-B2A6-B43103E9B410}" type="pres">
      <dgm:prSet presAssocID="{5D6B52C7-F017-481E-8D11-0762A564D26D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48AB32E2-F235-402A-BBEF-D79227EA1F43}" type="pres">
      <dgm:prSet presAssocID="{E834B6E7-B234-4F06-AE25-5A1D8AD5C27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976F5DB-0500-477F-B67E-BEB36541420F}" type="presOf" srcId="{C8D0F24A-B52C-432C-9876-4E7F85DB7C0B}" destId="{5F9258D3-B801-48F9-8ABA-633386E6A776}" srcOrd="0" destOrd="0" presId="urn:microsoft.com/office/officeart/2005/8/layout/radial5"/>
    <dgm:cxn modelId="{5B6B002A-5C51-4C28-8BB8-172A65B3C86B}" type="presOf" srcId="{5D6B52C7-F017-481E-8D11-0762A564D26D}" destId="{5C418D18-11BD-4E33-8A39-54A26D62B2AD}" srcOrd="0" destOrd="0" presId="urn:microsoft.com/office/officeart/2005/8/layout/radial5"/>
    <dgm:cxn modelId="{EA5503CF-4AF0-42F8-A285-88AF29E60A95}" type="presOf" srcId="{E3AC89F7-FFEC-4AE5-9298-A137AC51B848}" destId="{C389DB0D-01D4-485B-97CC-3B986DF601AE}" srcOrd="1" destOrd="0" presId="urn:microsoft.com/office/officeart/2005/8/layout/radial5"/>
    <dgm:cxn modelId="{BB16FFA4-4C09-422A-BF60-550BF8B3BF36}" type="presOf" srcId="{C8D0F24A-B52C-432C-9876-4E7F85DB7C0B}" destId="{7A36981F-567F-46CE-B076-B42A008D495C}" srcOrd="1" destOrd="0" presId="urn:microsoft.com/office/officeart/2005/8/layout/radial5"/>
    <dgm:cxn modelId="{E4093B19-04F6-4B11-862C-77384722F521}" type="presOf" srcId="{5D6B52C7-F017-481E-8D11-0762A564D26D}" destId="{10FD05BC-007B-4813-B2A6-B43103E9B410}" srcOrd="1" destOrd="0" presId="urn:microsoft.com/office/officeart/2005/8/layout/radial5"/>
    <dgm:cxn modelId="{D0A8C873-8AA6-4FE1-9114-27B5B66100C0}" srcId="{572126FB-F69D-48FE-A94B-7B727A7210C1}" destId="{D3748BBB-148B-45C1-853F-7E8FB3AC851B}" srcOrd="1" destOrd="0" parTransId="{C1F2D002-B54B-4ECC-8B59-9754648E052D}" sibTransId="{C72D9A60-AD9F-49D4-A083-154D71589F7D}"/>
    <dgm:cxn modelId="{2E89AC33-7AAE-4BAB-A99C-E83699FB077B}" type="presOf" srcId="{3250B4D3-0B1F-4DE3-B9D9-03ECB68B2B77}" destId="{A9A534BE-5969-4E55-B4C2-9E2817B9E5A7}" srcOrd="0" destOrd="0" presId="urn:microsoft.com/office/officeart/2005/8/layout/radial5"/>
    <dgm:cxn modelId="{C8347A95-3DAF-469C-BE04-EA93031C9177}" srcId="{572126FB-F69D-48FE-A94B-7B727A7210C1}" destId="{31279DD3-9924-4077-9BA5-3138960BE5DD}" srcOrd="0" destOrd="0" parTransId="{E3AC89F7-FFEC-4AE5-9298-A137AC51B848}" sibTransId="{E1A432D9-22DE-42AA-8D9D-9E69E14C8D79}"/>
    <dgm:cxn modelId="{DE3C132F-A6D7-4B04-BCF3-049D932F1615}" srcId="{572126FB-F69D-48FE-A94B-7B727A7210C1}" destId="{E834B6E7-B234-4F06-AE25-5A1D8AD5C27B}" srcOrd="3" destOrd="0" parTransId="{5D6B52C7-F017-481E-8D11-0762A564D26D}" sibTransId="{9BA9DB34-B31E-4BB0-BA20-223EBAF446BB}"/>
    <dgm:cxn modelId="{A5CC282F-FAB9-4827-B61C-5193AC02EDD1}" type="presOf" srcId="{C1F2D002-B54B-4ECC-8B59-9754648E052D}" destId="{062FBEA2-58D5-48EA-A24B-83068686E7A4}" srcOrd="0" destOrd="0" presId="urn:microsoft.com/office/officeart/2005/8/layout/radial5"/>
    <dgm:cxn modelId="{8F8AD6BA-2034-4086-BB7C-E3B542A51832}" type="presOf" srcId="{31279DD3-9924-4077-9BA5-3138960BE5DD}" destId="{D7B51264-D577-4683-A660-04677AFA1944}" srcOrd="0" destOrd="0" presId="urn:microsoft.com/office/officeart/2005/8/layout/radial5"/>
    <dgm:cxn modelId="{DF14EE10-0DF7-4E6D-9A26-F18C1BA0A808}" type="presOf" srcId="{E834B6E7-B234-4F06-AE25-5A1D8AD5C27B}" destId="{48AB32E2-F235-402A-BBEF-D79227EA1F43}" srcOrd="0" destOrd="0" presId="urn:microsoft.com/office/officeart/2005/8/layout/radial5"/>
    <dgm:cxn modelId="{E62BCC57-2DD0-477F-B57D-08480CC829D1}" srcId="{572126FB-F69D-48FE-A94B-7B727A7210C1}" destId="{ED035FB4-FBBD-46E4-B226-6E9207C9FE1B}" srcOrd="2" destOrd="0" parTransId="{C8D0F24A-B52C-432C-9876-4E7F85DB7C0B}" sibTransId="{BEEEE169-8AC2-4866-A44D-47F40AD7701C}"/>
    <dgm:cxn modelId="{9F133BBB-D830-4B5A-8D6F-A37E83728997}" type="presOf" srcId="{572126FB-F69D-48FE-A94B-7B727A7210C1}" destId="{D66424A0-303F-43EC-9576-BB8B7A550435}" srcOrd="0" destOrd="0" presId="urn:microsoft.com/office/officeart/2005/8/layout/radial5"/>
    <dgm:cxn modelId="{105B0CD1-F657-4821-93C0-4C634642E725}" srcId="{3250B4D3-0B1F-4DE3-B9D9-03ECB68B2B77}" destId="{572126FB-F69D-48FE-A94B-7B727A7210C1}" srcOrd="0" destOrd="0" parTransId="{FF7A8491-53D4-41EC-9CBA-B3F75B2526D3}" sibTransId="{5BE49B62-A33B-468F-8076-C954098C4C42}"/>
    <dgm:cxn modelId="{6FF56005-894C-4255-A8FC-A4C323426A09}" type="presOf" srcId="{D3748BBB-148B-45C1-853F-7E8FB3AC851B}" destId="{E67732D8-E18D-4B23-9107-3D34BBD3C3D7}" srcOrd="0" destOrd="0" presId="urn:microsoft.com/office/officeart/2005/8/layout/radial5"/>
    <dgm:cxn modelId="{CBD91365-0CE6-4B99-92CC-9CBF2D502DB2}" type="presOf" srcId="{E3AC89F7-FFEC-4AE5-9298-A137AC51B848}" destId="{01F00782-7959-4E47-AF48-20117D17E0D4}" srcOrd="0" destOrd="0" presId="urn:microsoft.com/office/officeart/2005/8/layout/radial5"/>
    <dgm:cxn modelId="{8A1192CE-F184-475D-98F6-5460C369974A}" type="presOf" srcId="{ED035FB4-FBBD-46E4-B226-6E9207C9FE1B}" destId="{198F1770-15AB-4DAC-8A98-A5BF4D0F401E}" srcOrd="0" destOrd="0" presId="urn:microsoft.com/office/officeart/2005/8/layout/radial5"/>
    <dgm:cxn modelId="{62E637BA-9A81-430C-A790-E2A511A0453B}" type="presOf" srcId="{C1F2D002-B54B-4ECC-8B59-9754648E052D}" destId="{EBE30674-BE2C-4D43-9E7B-0A23E5977A81}" srcOrd="1" destOrd="0" presId="urn:microsoft.com/office/officeart/2005/8/layout/radial5"/>
    <dgm:cxn modelId="{10C6BB80-0201-4594-BDCC-B8F3FCEB0611}" type="presParOf" srcId="{A9A534BE-5969-4E55-B4C2-9E2817B9E5A7}" destId="{D66424A0-303F-43EC-9576-BB8B7A550435}" srcOrd="0" destOrd="0" presId="urn:microsoft.com/office/officeart/2005/8/layout/radial5"/>
    <dgm:cxn modelId="{44CC74C8-B541-43C4-AB2B-69D2D16FFDB8}" type="presParOf" srcId="{A9A534BE-5969-4E55-B4C2-9E2817B9E5A7}" destId="{01F00782-7959-4E47-AF48-20117D17E0D4}" srcOrd="1" destOrd="0" presId="urn:microsoft.com/office/officeart/2005/8/layout/radial5"/>
    <dgm:cxn modelId="{0CB377CA-1C95-4FA3-B882-506E3A53C6B7}" type="presParOf" srcId="{01F00782-7959-4E47-AF48-20117D17E0D4}" destId="{C389DB0D-01D4-485B-97CC-3B986DF601AE}" srcOrd="0" destOrd="0" presId="urn:microsoft.com/office/officeart/2005/8/layout/radial5"/>
    <dgm:cxn modelId="{B703E00E-5DF8-48F3-AB1D-B5E7C3129124}" type="presParOf" srcId="{A9A534BE-5969-4E55-B4C2-9E2817B9E5A7}" destId="{D7B51264-D577-4683-A660-04677AFA1944}" srcOrd="2" destOrd="0" presId="urn:microsoft.com/office/officeart/2005/8/layout/radial5"/>
    <dgm:cxn modelId="{979B1988-281F-4F80-8652-97C07544414E}" type="presParOf" srcId="{A9A534BE-5969-4E55-B4C2-9E2817B9E5A7}" destId="{062FBEA2-58D5-48EA-A24B-83068686E7A4}" srcOrd="3" destOrd="0" presId="urn:microsoft.com/office/officeart/2005/8/layout/radial5"/>
    <dgm:cxn modelId="{BE55EBEB-493B-4D39-9862-AC8FFAA5A9BD}" type="presParOf" srcId="{062FBEA2-58D5-48EA-A24B-83068686E7A4}" destId="{EBE30674-BE2C-4D43-9E7B-0A23E5977A81}" srcOrd="0" destOrd="0" presId="urn:microsoft.com/office/officeart/2005/8/layout/radial5"/>
    <dgm:cxn modelId="{06F22832-2714-4D33-9167-A7BBBE58C8D1}" type="presParOf" srcId="{A9A534BE-5969-4E55-B4C2-9E2817B9E5A7}" destId="{E67732D8-E18D-4B23-9107-3D34BBD3C3D7}" srcOrd="4" destOrd="0" presId="urn:microsoft.com/office/officeart/2005/8/layout/radial5"/>
    <dgm:cxn modelId="{96B5E81E-F42E-44FC-8D7E-56A84FB1DFFA}" type="presParOf" srcId="{A9A534BE-5969-4E55-B4C2-9E2817B9E5A7}" destId="{5F9258D3-B801-48F9-8ABA-633386E6A776}" srcOrd="5" destOrd="0" presId="urn:microsoft.com/office/officeart/2005/8/layout/radial5"/>
    <dgm:cxn modelId="{CB06AC44-7E92-41F9-A3A2-BCA76ADD4FA7}" type="presParOf" srcId="{5F9258D3-B801-48F9-8ABA-633386E6A776}" destId="{7A36981F-567F-46CE-B076-B42A008D495C}" srcOrd="0" destOrd="0" presId="urn:microsoft.com/office/officeart/2005/8/layout/radial5"/>
    <dgm:cxn modelId="{60213852-C100-441A-A5B1-E9B43AAA3450}" type="presParOf" srcId="{A9A534BE-5969-4E55-B4C2-9E2817B9E5A7}" destId="{198F1770-15AB-4DAC-8A98-A5BF4D0F401E}" srcOrd="6" destOrd="0" presId="urn:microsoft.com/office/officeart/2005/8/layout/radial5"/>
    <dgm:cxn modelId="{50042A23-1BB5-4732-8F8F-FA5ED95B97FA}" type="presParOf" srcId="{A9A534BE-5969-4E55-B4C2-9E2817B9E5A7}" destId="{5C418D18-11BD-4E33-8A39-54A26D62B2AD}" srcOrd="7" destOrd="0" presId="urn:microsoft.com/office/officeart/2005/8/layout/radial5"/>
    <dgm:cxn modelId="{D0A10BA0-0343-48BE-BAD5-5A4E4611A94E}" type="presParOf" srcId="{5C418D18-11BD-4E33-8A39-54A26D62B2AD}" destId="{10FD05BC-007B-4813-B2A6-B43103E9B410}" srcOrd="0" destOrd="0" presId="urn:microsoft.com/office/officeart/2005/8/layout/radial5"/>
    <dgm:cxn modelId="{BC83CA09-5540-4030-848B-6E45B84D02C8}" type="presParOf" srcId="{A9A534BE-5969-4E55-B4C2-9E2817B9E5A7}" destId="{48AB32E2-F235-402A-BBEF-D79227EA1F43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103CAF-567D-4811-9206-0EE8F0B4922A}" type="doc">
      <dgm:prSet loTypeId="urn:microsoft.com/office/officeart/2005/8/layout/radial2#1" loCatId="relationship" qsTypeId="urn:microsoft.com/office/officeart/2005/8/quickstyle/simple1#4" qsCatId="simple" csTypeId="urn:microsoft.com/office/officeart/2005/8/colors/accent1_2#3" csCatId="accent1" phldr="1"/>
      <dgm:spPr/>
      <dgm:t>
        <a:bodyPr/>
        <a:lstStyle/>
        <a:p>
          <a:endParaRPr lang="zh-CN" altLang="en-US"/>
        </a:p>
      </dgm:t>
    </dgm:pt>
    <dgm:pt modelId="{19D7DDA6-BFD1-4608-933F-092DA60913EB}">
      <dgm:prSet phldrT="[文本]" custT="1"/>
      <dgm:spPr>
        <a:solidFill>
          <a:srgbClr val="B62B52"/>
        </a:solidFill>
      </dgm:spPr>
      <dgm:t>
        <a:bodyPr/>
        <a:lstStyle/>
        <a:p>
          <a:r>
            <a: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总经理</a:t>
          </a:r>
          <a:endParaRPr lang="zh-CN" alt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289E56-DAB4-4A34-9CF1-A1B031677CC2}" type="parTrans" cxnId="{A4E742F6-9ED9-4EF5-93E6-72CE1A0CF391}">
      <dgm:prSet/>
      <dgm:spPr>
        <a:ln>
          <a:solidFill>
            <a:srgbClr val="B62B52"/>
          </a:solidFill>
        </a:ln>
      </dgm:spPr>
      <dgm:t>
        <a:bodyPr/>
        <a:lstStyle/>
        <a:p>
          <a:endParaRPr lang="zh-CN" altLang="en-US"/>
        </a:p>
      </dgm:t>
    </dgm:pt>
    <dgm:pt modelId="{F12068EC-BE12-4068-91F3-2A4333DF1B8E}" type="sibTrans" cxnId="{A4E742F6-9ED9-4EF5-93E6-72CE1A0CF391}">
      <dgm:prSet/>
      <dgm:spPr/>
      <dgm:t>
        <a:bodyPr/>
        <a:lstStyle/>
        <a:p>
          <a:endParaRPr lang="zh-CN" altLang="en-US"/>
        </a:p>
      </dgm:t>
    </dgm:pt>
    <dgm:pt modelId="{C72001E3-E735-41B2-9680-9BCE6EDBADA1}">
      <dgm:prSet phldrT="[文本]" custT="1"/>
      <dgm:spPr>
        <a:solidFill>
          <a:schemeClr val="tx1">
            <a:lumMod val="75000"/>
            <a:lumOff val="25000"/>
          </a:schemeClr>
        </a:solidFill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总监</a:t>
          </a:r>
          <a:endParaRPr lang="zh-CN" alt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02BF6FB-0F34-47D4-9F80-E8C2AD0C91BC}" type="parTrans" cxnId="{8046EA4E-B4C4-4066-9305-3D8E59EC050C}">
      <dgm:prSet/>
      <dgm:spPr>
        <a:ln>
          <a:solidFill>
            <a:srgbClr val="A6A6A6"/>
          </a:solidFill>
        </a:ln>
      </dgm:spPr>
      <dgm:t>
        <a:bodyPr/>
        <a:lstStyle/>
        <a:p>
          <a:endParaRPr lang="zh-CN" altLang="en-US"/>
        </a:p>
      </dgm:t>
    </dgm:pt>
    <dgm:pt modelId="{781C4FDC-70C7-41C2-BF61-C41682B4EA1E}" type="sibTrans" cxnId="{8046EA4E-B4C4-4066-9305-3D8E59EC050C}">
      <dgm:prSet/>
      <dgm:spPr/>
      <dgm:t>
        <a:bodyPr/>
        <a:lstStyle/>
        <a:p>
          <a:endParaRPr lang="zh-CN" altLang="en-US"/>
        </a:p>
      </dgm:t>
    </dgm:pt>
    <dgm:pt modelId="{8FF8EEAA-9990-433E-B067-FE6CEF336018}">
      <dgm:prSet phldrT="[文本]" custT="1"/>
      <dgm:spPr/>
      <dgm:t>
        <a:bodyPr/>
        <a:lstStyle/>
        <a:p>
          <a:endParaRPr lang="zh-CN" altLang="en-US" sz="1200" dirty="0"/>
        </a:p>
      </dgm:t>
    </dgm:pt>
    <dgm:pt modelId="{B46916B2-E2C6-46B0-A251-5762C4B0D435}" type="parTrans" cxnId="{90675F1A-1617-4366-89E5-544C964C81B4}">
      <dgm:prSet/>
      <dgm:spPr/>
      <dgm:t>
        <a:bodyPr/>
        <a:lstStyle/>
        <a:p>
          <a:endParaRPr lang="zh-CN" altLang="en-US"/>
        </a:p>
      </dgm:t>
    </dgm:pt>
    <dgm:pt modelId="{E5C42027-98A0-41C8-ADE0-2C36B4FD3685}" type="sibTrans" cxnId="{90675F1A-1617-4366-89E5-544C964C81B4}">
      <dgm:prSet/>
      <dgm:spPr/>
      <dgm:t>
        <a:bodyPr/>
        <a:lstStyle/>
        <a:p>
          <a:endParaRPr lang="zh-CN" altLang="en-US"/>
        </a:p>
      </dgm:t>
    </dgm:pt>
    <dgm:pt modelId="{36E1279C-9FA1-434B-A976-C25F96A4B298}">
      <dgm:prSet phldrT="[文本]" custT="1"/>
      <dgm:spPr>
        <a:solidFill>
          <a:srgbClr val="00B0F0"/>
        </a:solidFill>
      </dgm:spPr>
      <dgm:t>
        <a:bodyPr/>
        <a:lstStyle/>
        <a:p>
          <a:r>
            <a: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经理</a:t>
          </a:r>
          <a:endParaRPr lang="zh-CN" alt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412A7A-A4E4-4190-86B8-92B86B4436BD}" type="parTrans" cxnId="{76A62956-4E05-4FB4-9EEC-A31B53547BEC}">
      <dgm:prSet/>
      <dgm:spPr>
        <a:ln>
          <a:solidFill>
            <a:srgbClr val="A6A6A6"/>
          </a:solidFill>
        </a:ln>
      </dgm:spPr>
      <dgm:t>
        <a:bodyPr/>
        <a:lstStyle/>
        <a:p>
          <a:endParaRPr lang="zh-CN" altLang="en-US"/>
        </a:p>
      </dgm:t>
    </dgm:pt>
    <dgm:pt modelId="{CAA2F3F5-F215-4FD1-97E5-330FFFCFA11C}" type="sibTrans" cxnId="{76A62956-4E05-4FB4-9EEC-A31B53547BEC}">
      <dgm:prSet/>
      <dgm:spPr/>
      <dgm:t>
        <a:bodyPr/>
        <a:lstStyle/>
        <a:p>
          <a:endParaRPr lang="zh-CN" altLang="en-US"/>
        </a:p>
      </dgm:t>
    </dgm:pt>
    <dgm:pt modelId="{01635739-4FC9-4FCC-BE42-B564E11B2F47}">
      <dgm:prSet phldrT="[文本]" custT="1"/>
      <dgm:spPr/>
      <dgm:t>
        <a:bodyPr/>
        <a:lstStyle/>
        <a:p>
          <a:endParaRPr lang="zh-CN" altLang="en-US" sz="1200" dirty="0"/>
        </a:p>
      </dgm:t>
    </dgm:pt>
    <dgm:pt modelId="{81C4000C-9B1A-48A7-9982-6A4E1C707FD8}" type="parTrans" cxnId="{B7A5F4C3-E670-4748-96E0-54387F25FB3A}">
      <dgm:prSet/>
      <dgm:spPr/>
      <dgm:t>
        <a:bodyPr/>
        <a:lstStyle/>
        <a:p>
          <a:endParaRPr lang="zh-CN" altLang="en-US"/>
        </a:p>
      </dgm:t>
    </dgm:pt>
    <dgm:pt modelId="{BA732582-9D1E-4851-9C4A-70C2667E2501}" type="sibTrans" cxnId="{B7A5F4C3-E670-4748-96E0-54387F25FB3A}">
      <dgm:prSet/>
      <dgm:spPr/>
      <dgm:t>
        <a:bodyPr/>
        <a:lstStyle/>
        <a:p>
          <a:endParaRPr lang="zh-CN" altLang="en-US"/>
        </a:p>
      </dgm:t>
    </dgm:pt>
    <dgm:pt modelId="{F3E8CB28-2FEE-41DF-A123-EED83DBD4B84}">
      <dgm:prSet phldrT="[文本]" custT="1"/>
      <dgm:spPr>
        <a:solidFill>
          <a:srgbClr val="00B050"/>
        </a:solidFill>
      </dgm:spPr>
      <dgm:t>
        <a:bodyPr/>
        <a:lstStyle/>
        <a:p>
          <a:r>
            <a: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员工</a:t>
          </a:r>
          <a:endParaRPr lang="zh-CN" alt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A561621-8D7C-458E-9F8B-6B37BAFA6DC3}" type="parTrans" cxnId="{57A46F2C-AFD0-4AD3-83C8-164ADCC5771F}">
      <dgm:prSet/>
      <dgm:spPr>
        <a:ln>
          <a:solidFill>
            <a:srgbClr val="A6A6A6"/>
          </a:solidFill>
        </a:ln>
      </dgm:spPr>
      <dgm:t>
        <a:bodyPr/>
        <a:lstStyle/>
        <a:p>
          <a:endParaRPr lang="zh-CN" altLang="en-US"/>
        </a:p>
      </dgm:t>
    </dgm:pt>
    <dgm:pt modelId="{F87A3759-0203-4E06-BF7F-BD03180D4D78}" type="sibTrans" cxnId="{57A46F2C-AFD0-4AD3-83C8-164ADCC5771F}">
      <dgm:prSet/>
      <dgm:spPr/>
      <dgm:t>
        <a:bodyPr/>
        <a:lstStyle/>
        <a:p>
          <a:endParaRPr lang="zh-CN" altLang="en-US"/>
        </a:p>
      </dgm:t>
    </dgm:pt>
    <dgm:pt modelId="{D7939D65-E5C6-4E19-B23C-50D7A56319A3}">
      <dgm:prSet phldrT="[文本]" custT="1"/>
      <dgm:spPr/>
      <dgm:t>
        <a:bodyPr/>
        <a:lstStyle/>
        <a:p>
          <a:endParaRPr lang="zh-CN" altLang="en-US" sz="1200" dirty="0"/>
        </a:p>
      </dgm:t>
    </dgm:pt>
    <dgm:pt modelId="{81FA28D3-8670-495D-9B22-C1F21FDCAE06}" type="parTrans" cxnId="{52A8F5B7-79B9-4E79-926B-B0E3B045510D}">
      <dgm:prSet/>
      <dgm:spPr/>
      <dgm:t>
        <a:bodyPr/>
        <a:lstStyle/>
        <a:p>
          <a:endParaRPr lang="zh-CN" altLang="en-US"/>
        </a:p>
      </dgm:t>
    </dgm:pt>
    <dgm:pt modelId="{A7CDAB02-507F-46D0-8475-2B58F9174920}" type="sibTrans" cxnId="{52A8F5B7-79B9-4E79-926B-B0E3B045510D}">
      <dgm:prSet/>
      <dgm:spPr/>
      <dgm:t>
        <a:bodyPr/>
        <a:lstStyle/>
        <a:p>
          <a:endParaRPr lang="zh-CN" altLang="en-US"/>
        </a:p>
      </dgm:t>
    </dgm:pt>
    <dgm:pt modelId="{326A3311-368C-442F-9F40-33D8B9E8CA4D}">
      <dgm:prSet phldrT="[文本]" custT="1"/>
      <dgm:spPr/>
      <dgm:t>
        <a:bodyPr/>
        <a:lstStyle/>
        <a:p>
          <a:endParaRPr lang="zh-CN" altLang="en-US" sz="1200" dirty="0"/>
        </a:p>
      </dgm:t>
    </dgm:pt>
    <dgm:pt modelId="{08AC6A2A-FD28-449E-A415-BDA1B84B784D}" type="parTrans" cxnId="{2B2E1CB2-152B-4E24-BA14-872299FBA92F}">
      <dgm:prSet/>
      <dgm:spPr/>
      <dgm:t>
        <a:bodyPr/>
        <a:lstStyle/>
        <a:p>
          <a:endParaRPr lang="zh-CN" altLang="en-US"/>
        </a:p>
      </dgm:t>
    </dgm:pt>
    <dgm:pt modelId="{BE55A999-D6A1-44B7-B91B-AC6D3B66650D}" type="sibTrans" cxnId="{2B2E1CB2-152B-4E24-BA14-872299FBA92F}">
      <dgm:prSet/>
      <dgm:spPr/>
      <dgm:t>
        <a:bodyPr/>
        <a:lstStyle/>
        <a:p>
          <a:endParaRPr lang="zh-CN" altLang="en-US"/>
        </a:p>
      </dgm:t>
    </dgm:pt>
    <dgm:pt modelId="{AB2033CC-0592-4E31-9AE2-7EEEFC462CF7}" type="pres">
      <dgm:prSet presAssocID="{BC103CAF-567D-4811-9206-0EE8F0B4922A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BB133F5-3991-450E-8C3B-B6F4E119061E}" type="pres">
      <dgm:prSet presAssocID="{BC103CAF-567D-4811-9206-0EE8F0B4922A}" presName="cycle" presStyleCnt="0"/>
      <dgm:spPr/>
    </dgm:pt>
    <dgm:pt modelId="{2F282B68-7296-4742-979B-0037D777BBA6}" type="pres">
      <dgm:prSet presAssocID="{BC103CAF-567D-4811-9206-0EE8F0B4922A}" presName="centerShape" presStyleCnt="0"/>
      <dgm:spPr/>
    </dgm:pt>
    <dgm:pt modelId="{C97F79A6-99AF-4D22-BBFF-FB11FB6A3667}" type="pres">
      <dgm:prSet presAssocID="{BC103CAF-567D-4811-9206-0EE8F0B4922A}" presName="connSite" presStyleLbl="node1" presStyleIdx="0" presStyleCnt="5"/>
      <dgm:spPr/>
    </dgm:pt>
    <dgm:pt modelId="{2E9FAEDF-01AC-4C11-B31E-E26C8BD4E0FA}" type="pres">
      <dgm:prSet presAssocID="{BC103CAF-567D-4811-9206-0EE8F0B4922A}" presName="visible" presStyleLbl="nod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</dgm:spPr>
    </dgm:pt>
    <dgm:pt modelId="{CB1111D0-1728-4F50-A82D-173444C5C12D}" type="pres">
      <dgm:prSet presAssocID="{34289E56-DAB4-4A34-9CF1-A1B031677CC2}" presName="Name25" presStyleLbl="parChTrans1D1" presStyleIdx="0" presStyleCnt="4"/>
      <dgm:spPr/>
      <dgm:t>
        <a:bodyPr/>
        <a:lstStyle/>
        <a:p>
          <a:endParaRPr lang="zh-CN" altLang="en-US"/>
        </a:p>
      </dgm:t>
    </dgm:pt>
    <dgm:pt modelId="{A321E274-77A5-4F43-9116-FCCBEAD73619}" type="pres">
      <dgm:prSet presAssocID="{19D7DDA6-BFD1-4608-933F-092DA60913EB}" presName="node" presStyleCnt="0"/>
      <dgm:spPr/>
    </dgm:pt>
    <dgm:pt modelId="{D09226D1-83BC-4170-91F2-230DFABD8790}" type="pres">
      <dgm:prSet presAssocID="{19D7DDA6-BFD1-4608-933F-092DA60913EB}" presName="parentNode" presStyleLbl="node1" presStyleIdx="1" presStyleCnt="5" custLinFactNeighborX="-2537" custLinFactNeighborY="157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2DAB4C-09F4-4C4E-9366-AA43B8062E57}" type="pres">
      <dgm:prSet presAssocID="{19D7DDA6-BFD1-4608-933F-092DA60913EB}" presName="child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4FE65E-C005-4792-9036-0051AD867B97}" type="pres">
      <dgm:prSet presAssocID="{C02BF6FB-0F34-47D4-9F80-E8C2AD0C91BC}" presName="Name25" presStyleLbl="parChTrans1D1" presStyleIdx="1" presStyleCnt="4"/>
      <dgm:spPr/>
      <dgm:t>
        <a:bodyPr/>
        <a:lstStyle/>
        <a:p>
          <a:endParaRPr lang="zh-CN" altLang="en-US"/>
        </a:p>
      </dgm:t>
    </dgm:pt>
    <dgm:pt modelId="{2FBCD863-9EB9-4DB1-9DD0-384F556F19C4}" type="pres">
      <dgm:prSet presAssocID="{C72001E3-E735-41B2-9680-9BCE6EDBADA1}" presName="node" presStyleCnt="0"/>
      <dgm:spPr/>
    </dgm:pt>
    <dgm:pt modelId="{EB7951FD-A778-4E35-984B-059C16856855}" type="pres">
      <dgm:prSet presAssocID="{C72001E3-E735-41B2-9680-9BCE6EDBADA1}" presName="parentNode" presStyleLbl="node1" presStyleIdx="2" presStyleCnt="5" custLinFactNeighborX="14480" custLinFactNeighborY="-92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CA7F98-3102-4B1E-BA99-5E10254589CD}" type="pres">
      <dgm:prSet presAssocID="{C72001E3-E735-41B2-9680-9BCE6EDBADA1}" presName="child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C279B9-5851-4B12-AE21-ED8531109C4C}" type="pres">
      <dgm:prSet presAssocID="{45412A7A-A4E4-4190-86B8-92B86B4436BD}" presName="Name25" presStyleLbl="parChTrans1D1" presStyleIdx="2" presStyleCnt="4"/>
      <dgm:spPr/>
      <dgm:t>
        <a:bodyPr/>
        <a:lstStyle/>
        <a:p>
          <a:endParaRPr lang="zh-CN" altLang="en-US"/>
        </a:p>
      </dgm:t>
    </dgm:pt>
    <dgm:pt modelId="{D6645FFD-3A78-4854-BEEA-FFA5E619EC84}" type="pres">
      <dgm:prSet presAssocID="{36E1279C-9FA1-434B-A976-C25F96A4B298}" presName="node" presStyleCnt="0"/>
      <dgm:spPr/>
    </dgm:pt>
    <dgm:pt modelId="{4691B9E1-7204-446D-965D-D3B34DE0946B}" type="pres">
      <dgm:prSet presAssocID="{36E1279C-9FA1-434B-A976-C25F96A4B298}" presName="parentNode" presStyleLbl="node1" presStyleIdx="3" presStyleCnt="5" custLinFactNeighborX="51421" custLinFactNeighborY="-989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BFD2E4-94E3-4CA6-859A-F0691A0A449E}" type="pres">
      <dgm:prSet presAssocID="{36E1279C-9FA1-434B-A976-C25F96A4B298}" presName="child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6B770A-797F-4499-BC9A-25E76CB63924}" type="pres">
      <dgm:prSet presAssocID="{DA561621-8D7C-458E-9F8B-6B37BAFA6DC3}" presName="Name25" presStyleLbl="parChTrans1D1" presStyleIdx="3" presStyleCnt="4"/>
      <dgm:spPr/>
      <dgm:t>
        <a:bodyPr/>
        <a:lstStyle/>
        <a:p>
          <a:endParaRPr lang="zh-CN" altLang="en-US"/>
        </a:p>
      </dgm:t>
    </dgm:pt>
    <dgm:pt modelId="{4E2DA296-90D7-4737-B8B3-581669854ACF}" type="pres">
      <dgm:prSet presAssocID="{F3E8CB28-2FEE-41DF-A123-EED83DBD4B84}" presName="node" presStyleCnt="0"/>
      <dgm:spPr/>
    </dgm:pt>
    <dgm:pt modelId="{ACEB0735-C578-42C8-A4D6-9AEE3CB084EB}" type="pres">
      <dgm:prSet presAssocID="{F3E8CB28-2FEE-41DF-A123-EED83DBD4B84}" presName="parentNode" presStyleLbl="node1" presStyleIdx="4" presStyleCnt="5" custLinFactNeighborX="5111" custLinFactNeighborY="-1846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23B619-3C76-43CA-80F3-F2FDE31BA87C}" type="pres">
      <dgm:prSet presAssocID="{F3E8CB28-2FEE-41DF-A123-EED83DBD4B84}" presName="childNode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B0D90E7-9DF7-4E97-BC86-F004BFFA6CD0}" type="presOf" srcId="{36E1279C-9FA1-434B-A976-C25F96A4B298}" destId="{4691B9E1-7204-446D-965D-D3B34DE0946B}" srcOrd="0" destOrd="0" presId="urn:microsoft.com/office/officeart/2005/8/layout/radial2#1"/>
    <dgm:cxn modelId="{5E889BDD-F45F-437C-9BA3-4795DBD74210}" type="presOf" srcId="{326A3311-368C-442F-9F40-33D8B9E8CA4D}" destId="{E323B619-3C76-43CA-80F3-F2FDE31BA87C}" srcOrd="0" destOrd="0" presId="urn:microsoft.com/office/officeart/2005/8/layout/radial2#1"/>
    <dgm:cxn modelId="{2B2E1CB2-152B-4E24-BA14-872299FBA92F}" srcId="{F3E8CB28-2FEE-41DF-A123-EED83DBD4B84}" destId="{326A3311-368C-442F-9F40-33D8B9E8CA4D}" srcOrd="0" destOrd="0" parTransId="{08AC6A2A-FD28-449E-A415-BDA1B84B784D}" sibTransId="{BE55A999-D6A1-44B7-B91B-AC6D3B66650D}"/>
    <dgm:cxn modelId="{CC20A421-9CFA-4B17-A181-414C238DC9C3}" type="presOf" srcId="{34289E56-DAB4-4A34-9CF1-A1B031677CC2}" destId="{CB1111D0-1728-4F50-A82D-173444C5C12D}" srcOrd="0" destOrd="0" presId="urn:microsoft.com/office/officeart/2005/8/layout/radial2#1"/>
    <dgm:cxn modelId="{52A8F5B7-79B9-4E79-926B-B0E3B045510D}" srcId="{19D7DDA6-BFD1-4608-933F-092DA60913EB}" destId="{D7939D65-E5C6-4E19-B23C-50D7A56319A3}" srcOrd="0" destOrd="0" parTransId="{81FA28D3-8670-495D-9B22-C1F21FDCAE06}" sibTransId="{A7CDAB02-507F-46D0-8475-2B58F9174920}"/>
    <dgm:cxn modelId="{AFF8CF12-393E-4BB1-B0D1-1CD4CFAC9D6A}" type="presOf" srcId="{45412A7A-A4E4-4190-86B8-92B86B4436BD}" destId="{FDC279B9-5851-4B12-AE21-ED8531109C4C}" srcOrd="0" destOrd="0" presId="urn:microsoft.com/office/officeart/2005/8/layout/radial2#1"/>
    <dgm:cxn modelId="{48438D58-8AB8-4E4F-92FF-A97402110C12}" type="presOf" srcId="{DA561621-8D7C-458E-9F8B-6B37BAFA6DC3}" destId="{736B770A-797F-4499-BC9A-25E76CB63924}" srcOrd="0" destOrd="0" presId="urn:microsoft.com/office/officeart/2005/8/layout/radial2#1"/>
    <dgm:cxn modelId="{643A8F5F-9EF6-4EC8-9594-246016C448D9}" type="presOf" srcId="{C72001E3-E735-41B2-9680-9BCE6EDBADA1}" destId="{EB7951FD-A778-4E35-984B-059C16856855}" srcOrd="0" destOrd="0" presId="urn:microsoft.com/office/officeart/2005/8/layout/radial2#1"/>
    <dgm:cxn modelId="{813392E8-584F-4C91-9A0F-1A223E93D5AA}" type="presOf" srcId="{C02BF6FB-0F34-47D4-9F80-E8C2AD0C91BC}" destId="{714FE65E-C005-4792-9036-0051AD867B97}" srcOrd="0" destOrd="0" presId="urn:microsoft.com/office/officeart/2005/8/layout/radial2#1"/>
    <dgm:cxn modelId="{EAA26DD5-595F-47B3-A4E8-3AAE402AB85E}" type="presOf" srcId="{BC103CAF-567D-4811-9206-0EE8F0B4922A}" destId="{AB2033CC-0592-4E31-9AE2-7EEEFC462CF7}" srcOrd="0" destOrd="0" presId="urn:microsoft.com/office/officeart/2005/8/layout/radial2#1"/>
    <dgm:cxn modelId="{B7A5F4C3-E670-4748-96E0-54387F25FB3A}" srcId="{36E1279C-9FA1-434B-A976-C25F96A4B298}" destId="{01635739-4FC9-4FCC-BE42-B564E11B2F47}" srcOrd="0" destOrd="0" parTransId="{81C4000C-9B1A-48A7-9982-6A4E1C707FD8}" sibTransId="{BA732582-9D1E-4851-9C4A-70C2667E2501}"/>
    <dgm:cxn modelId="{DEB3FEAC-5775-4DF1-BA7D-901B95268954}" type="presOf" srcId="{D7939D65-E5C6-4E19-B23C-50D7A56319A3}" destId="{7D2DAB4C-09F4-4C4E-9366-AA43B8062E57}" srcOrd="0" destOrd="0" presId="urn:microsoft.com/office/officeart/2005/8/layout/radial2#1"/>
    <dgm:cxn modelId="{76A62956-4E05-4FB4-9EEC-A31B53547BEC}" srcId="{BC103CAF-567D-4811-9206-0EE8F0B4922A}" destId="{36E1279C-9FA1-434B-A976-C25F96A4B298}" srcOrd="2" destOrd="0" parTransId="{45412A7A-A4E4-4190-86B8-92B86B4436BD}" sibTransId="{CAA2F3F5-F215-4FD1-97E5-330FFFCFA11C}"/>
    <dgm:cxn modelId="{0157B1AA-9E37-47F9-AE19-912B10E56825}" type="presOf" srcId="{19D7DDA6-BFD1-4608-933F-092DA60913EB}" destId="{D09226D1-83BC-4170-91F2-230DFABD8790}" srcOrd="0" destOrd="0" presId="urn:microsoft.com/office/officeart/2005/8/layout/radial2#1"/>
    <dgm:cxn modelId="{8046EA4E-B4C4-4066-9305-3D8E59EC050C}" srcId="{BC103CAF-567D-4811-9206-0EE8F0B4922A}" destId="{C72001E3-E735-41B2-9680-9BCE6EDBADA1}" srcOrd="1" destOrd="0" parTransId="{C02BF6FB-0F34-47D4-9F80-E8C2AD0C91BC}" sibTransId="{781C4FDC-70C7-41C2-BF61-C41682B4EA1E}"/>
    <dgm:cxn modelId="{A4E742F6-9ED9-4EF5-93E6-72CE1A0CF391}" srcId="{BC103CAF-567D-4811-9206-0EE8F0B4922A}" destId="{19D7DDA6-BFD1-4608-933F-092DA60913EB}" srcOrd="0" destOrd="0" parTransId="{34289E56-DAB4-4A34-9CF1-A1B031677CC2}" sibTransId="{F12068EC-BE12-4068-91F3-2A4333DF1B8E}"/>
    <dgm:cxn modelId="{AE597690-487A-43CA-B83F-67968C6629AA}" type="presOf" srcId="{01635739-4FC9-4FCC-BE42-B564E11B2F47}" destId="{55BFD2E4-94E3-4CA6-859A-F0691A0A449E}" srcOrd="0" destOrd="0" presId="urn:microsoft.com/office/officeart/2005/8/layout/radial2#1"/>
    <dgm:cxn modelId="{84E7D9D9-81B8-46E0-9E24-389D8D8476ED}" type="presOf" srcId="{F3E8CB28-2FEE-41DF-A123-EED83DBD4B84}" destId="{ACEB0735-C578-42C8-A4D6-9AEE3CB084EB}" srcOrd="0" destOrd="0" presId="urn:microsoft.com/office/officeart/2005/8/layout/radial2#1"/>
    <dgm:cxn modelId="{6BB2B218-1AC1-4D14-8A36-4FDF90BA92EF}" type="presOf" srcId="{8FF8EEAA-9990-433E-B067-FE6CEF336018}" destId="{40CA7F98-3102-4B1E-BA99-5E10254589CD}" srcOrd="0" destOrd="0" presId="urn:microsoft.com/office/officeart/2005/8/layout/radial2#1"/>
    <dgm:cxn modelId="{57A46F2C-AFD0-4AD3-83C8-164ADCC5771F}" srcId="{BC103CAF-567D-4811-9206-0EE8F0B4922A}" destId="{F3E8CB28-2FEE-41DF-A123-EED83DBD4B84}" srcOrd="3" destOrd="0" parTransId="{DA561621-8D7C-458E-9F8B-6B37BAFA6DC3}" sibTransId="{F87A3759-0203-4E06-BF7F-BD03180D4D78}"/>
    <dgm:cxn modelId="{90675F1A-1617-4366-89E5-544C964C81B4}" srcId="{C72001E3-E735-41B2-9680-9BCE6EDBADA1}" destId="{8FF8EEAA-9990-433E-B067-FE6CEF336018}" srcOrd="0" destOrd="0" parTransId="{B46916B2-E2C6-46B0-A251-5762C4B0D435}" sibTransId="{E5C42027-98A0-41C8-ADE0-2C36B4FD3685}"/>
    <dgm:cxn modelId="{EAA7506D-3425-4A76-AA44-5A0A597E830F}" type="presParOf" srcId="{AB2033CC-0592-4E31-9AE2-7EEEFC462CF7}" destId="{5BB133F5-3991-450E-8C3B-B6F4E119061E}" srcOrd="0" destOrd="0" presId="urn:microsoft.com/office/officeart/2005/8/layout/radial2#1"/>
    <dgm:cxn modelId="{4216676E-260A-4840-B5F2-021D9BC5C307}" type="presParOf" srcId="{5BB133F5-3991-450E-8C3B-B6F4E119061E}" destId="{2F282B68-7296-4742-979B-0037D777BBA6}" srcOrd="0" destOrd="0" presId="urn:microsoft.com/office/officeart/2005/8/layout/radial2#1"/>
    <dgm:cxn modelId="{20087CD0-B09E-4021-9265-28439EECA0CA}" type="presParOf" srcId="{2F282B68-7296-4742-979B-0037D777BBA6}" destId="{C97F79A6-99AF-4D22-BBFF-FB11FB6A3667}" srcOrd="0" destOrd="0" presId="urn:microsoft.com/office/officeart/2005/8/layout/radial2#1"/>
    <dgm:cxn modelId="{E3A858E1-AEAE-4FFE-A47D-BF63F642421A}" type="presParOf" srcId="{2F282B68-7296-4742-979B-0037D777BBA6}" destId="{2E9FAEDF-01AC-4C11-B31E-E26C8BD4E0FA}" srcOrd="1" destOrd="0" presId="urn:microsoft.com/office/officeart/2005/8/layout/radial2#1"/>
    <dgm:cxn modelId="{C0422430-1058-4E73-AED1-B21609749C6E}" type="presParOf" srcId="{5BB133F5-3991-450E-8C3B-B6F4E119061E}" destId="{CB1111D0-1728-4F50-A82D-173444C5C12D}" srcOrd="1" destOrd="0" presId="urn:microsoft.com/office/officeart/2005/8/layout/radial2#1"/>
    <dgm:cxn modelId="{EA01F948-2E00-4E10-84AD-16490655AA08}" type="presParOf" srcId="{5BB133F5-3991-450E-8C3B-B6F4E119061E}" destId="{A321E274-77A5-4F43-9116-FCCBEAD73619}" srcOrd="2" destOrd="0" presId="urn:microsoft.com/office/officeart/2005/8/layout/radial2#1"/>
    <dgm:cxn modelId="{274DC2A0-8808-4207-BAC0-6D1FBB3DE5F2}" type="presParOf" srcId="{A321E274-77A5-4F43-9116-FCCBEAD73619}" destId="{D09226D1-83BC-4170-91F2-230DFABD8790}" srcOrd="0" destOrd="0" presId="urn:microsoft.com/office/officeart/2005/8/layout/radial2#1"/>
    <dgm:cxn modelId="{13B97999-BB4D-43EC-9730-D5EC02C21927}" type="presParOf" srcId="{A321E274-77A5-4F43-9116-FCCBEAD73619}" destId="{7D2DAB4C-09F4-4C4E-9366-AA43B8062E57}" srcOrd="1" destOrd="0" presId="urn:microsoft.com/office/officeart/2005/8/layout/radial2#1"/>
    <dgm:cxn modelId="{2356B4C5-B814-4FC8-91DF-027AC86B7744}" type="presParOf" srcId="{5BB133F5-3991-450E-8C3B-B6F4E119061E}" destId="{714FE65E-C005-4792-9036-0051AD867B97}" srcOrd="3" destOrd="0" presId="urn:microsoft.com/office/officeart/2005/8/layout/radial2#1"/>
    <dgm:cxn modelId="{6BA8C4AC-BEB2-4AFD-8CAB-59CA66777566}" type="presParOf" srcId="{5BB133F5-3991-450E-8C3B-B6F4E119061E}" destId="{2FBCD863-9EB9-4DB1-9DD0-384F556F19C4}" srcOrd="4" destOrd="0" presId="urn:microsoft.com/office/officeart/2005/8/layout/radial2#1"/>
    <dgm:cxn modelId="{9DDCB5EE-EFC9-4674-9201-435B4B07B5B8}" type="presParOf" srcId="{2FBCD863-9EB9-4DB1-9DD0-384F556F19C4}" destId="{EB7951FD-A778-4E35-984B-059C16856855}" srcOrd="0" destOrd="0" presId="urn:microsoft.com/office/officeart/2005/8/layout/radial2#1"/>
    <dgm:cxn modelId="{2864DF87-B7F4-4C08-AAC8-04204D7A10E1}" type="presParOf" srcId="{2FBCD863-9EB9-4DB1-9DD0-384F556F19C4}" destId="{40CA7F98-3102-4B1E-BA99-5E10254589CD}" srcOrd="1" destOrd="0" presId="urn:microsoft.com/office/officeart/2005/8/layout/radial2#1"/>
    <dgm:cxn modelId="{4DFA3C8D-C991-49BE-A093-E533DA71202C}" type="presParOf" srcId="{5BB133F5-3991-450E-8C3B-B6F4E119061E}" destId="{FDC279B9-5851-4B12-AE21-ED8531109C4C}" srcOrd="5" destOrd="0" presId="urn:microsoft.com/office/officeart/2005/8/layout/radial2#1"/>
    <dgm:cxn modelId="{3BE00A80-C315-40CE-A39F-B33017FB6DCB}" type="presParOf" srcId="{5BB133F5-3991-450E-8C3B-B6F4E119061E}" destId="{D6645FFD-3A78-4854-BEEA-FFA5E619EC84}" srcOrd="6" destOrd="0" presId="urn:microsoft.com/office/officeart/2005/8/layout/radial2#1"/>
    <dgm:cxn modelId="{9BB513D9-37A1-49DA-81C1-3EB675E52909}" type="presParOf" srcId="{D6645FFD-3A78-4854-BEEA-FFA5E619EC84}" destId="{4691B9E1-7204-446D-965D-D3B34DE0946B}" srcOrd="0" destOrd="0" presId="urn:microsoft.com/office/officeart/2005/8/layout/radial2#1"/>
    <dgm:cxn modelId="{EC34DC19-E739-4551-83E9-F07F8C8159E9}" type="presParOf" srcId="{D6645FFD-3A78-4854-BEEA-FFA5E619EC84}" destId="{55BFD2E4-94E3-4CA6-859A-F0691A0A449E}" srcOrd="1" destOrd="0" presId="urn:microsoft.com/office/officeart/2005/8/layout/radial2#1"/>
    <dgm:cxn modelId="{20A6613A-844B-4B23-81F9-163D5BF84318}" type="presParOf" srcId="{5BB133F5-3991-450E-8C3B-B6F4E119061E}" destId="{736B770A-797F-4499-BC9A-25E76CB63924}" srcOrd="7" destOrd="0" presId="urn:microsoft.com/office/officeart/2005/8/layout/radial2#1"/>
    <dgm:cxn modelId="{40DED2AF-F788-4A74-89DD-1AB367ABF7DD}" type="presParOf" srcId="{5BB133F5-3991-450E-8C3B-B6F4E119061E}" destId="{4E2DA296-90D7-4737-B8B3-581669854ACF}" srcOrd="8" destOrd="0" presId="urn:microsoft.com/office/officeart/2005/8/layout/radial2#1"/>
    <dgm:cxn modelId="{CB8BBCF8-1706-48CB-A46B-3FA78BABC23D}" type="presParOf" srcId="{4E2DA296-90D7-4737-B8B3-581669854ACF}" destId="{ACEB0735-C578-42C8-A4D6-9AEE3CB084EB}" srcOrd="0" destOrd="0" presId="urn:microsoft.com/office/officeart/2005/8/layout/radial2#1"/>
    <dgm:cxn modelId="{37736EA5-84DB-4455-B010-E70CF77D81F3}" type="presParOf" srcId="{4E2DA296-90D7-4737-B8B3-581669854ACF}" destId="{E323B619-3C76-43CA-80F3-F2FDE31BA87C}" srcOrd="1" destOrd="0" presId="urn:microsoft.com/office/officeart/2005/8/layout/radial2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B17BB4F-B37A-457F-A63D-BB4F38090C8A}" type="doc">
      <dgm:prSet loTypeId="urn:microsoft.com/office/officeart/2005/8/layout/hierarchy3#1" loCatId="hierarchy" qsTypeId="urn:microsoft.com/office/officeart/2005/8/quickstyle/simple1#5" qsCatId="simple" csTypeId="urn:microsoft.com/office/officeart/2005/8/colors/accent1_2#4" csCatId="accent1" phldr="1"/>
      <dgm:spPr/>
      <dgm:t>
        <a:bodyPr/>
        <a:lstStyle/>
        <a:p>
          <a:endParaRPr lang="zh-CN" altLang="en-US"/>
        </a:p>
      </dgm:t>
    </dgm:pt>
    <dgm:pt modelId="{26AE2394-2E3E-4648-A16E-31D559E2A364}">
      <dgm:prSet phldrT="[文本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数据准备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FE87E33-AEE3-47FE-9183-B2923E0880D4}" type="parTrans" cxnId="{2E1D1163-60CF-4128-AD0E-FA4D412440C5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B3AC5E-6A28-4026-93B1-B37F38A6A7BD}" type="sibTrans" cxnId="{2E1D1163-60CF-4128-AD0E-FA4D412440C5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CD01B9-1B47-4154-B7F8-522D9B2825DE}">
      <dgm:prSet phldrT="[文本]" custT="1"/>
      <dgm:spPr>
        <a:ln>
          <a:solidFill>
            <a:schemeClr val="bg2">
              <a:lumMod val="10000"/>
            </a:schemeClr>
          </a:solidFill>
        </a:ln>
      </dgm:spPr>
      <dgm:t>
        <a:bodyPr/>
        <a:lstStyle/>
        <a:p>
          <a:r>
            <a:rPr lang="zh-CN" altLang="en-US" sz="105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能力素质模型搭建</a:t>
          </a:r>
          <a:endParaRPr lang="zh-CN" alt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B64F48-17D9-40E5-A52A-D4633ED04FFA}" type="sibTrans" cxnId="{180D5613-4AA9-4D78-BA15-77AE668ED620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31FE2A6-9221-45E4-AA1A-430D1CB786D8}" type="parTrans" cxnId="{180D5613-4AA9-4D78-BA15-77AE668ED620}">
      <dgm:prSet/>
      <dgm:spPr>
        <a:ln>
          <a:solidFill>
            <a:schemeClr val="bg2">
              <a:lumMod val="10000"/>
            </a:schemeClr>
          </a:solidFill>
        </a:ln>
      </dgm:spPr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827B38-390A-4685-8C4E-C7ABF339667C}">
      <dgm:prSet phldrT="[文本]" custT="1"/>
      <dgm:spPr>
        <a:ln>
          <a:solidFill>
            <a:schemeClr val="bg2">
              <a:lumMod val="10000"/>
            </a:schemeClr>
          </a:solidFill>
        </a:ln>
      </dgm:spPr>
      <dgm:t>
        <a:bodyPr/>
        <a:lstStyle/>
        <a:p>
          <a:r>
            <a:rPr lang="zh-CN" altLang="en-US" sz="105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盘点维度与九宫格关系配置</a:t>
          </a:r>
          <a:endParaRPr lang="zh-CN" alt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4D4935-063B-4FBD-9E14-B52EA73E9C63}" type="sibTrans" cxnId="{465B48F1-4AC9-4EB0-9380-9080DEB10937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492AC1-3AED-492B-B5D9-036C714D1956}" type="parTrans" cxnId="{465B48F1-4AC9-4EB0-9380-9080DEB10937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4B7A6C-BD59-4EEC-96DF-D336ADD2D916}">
      <dgm:prSet phldrT="[文本]" custT="1"/>
      <dgm:spPr>
        <a:ln>
          <a:solidFill>
            <a:schemeClr val="bg2">
              <a:lumMod val="10000"/>
            </a:schemeClr>
          </a:solidFill>
        </a:ln>
      </dgm:spPr>
      <dgm:t>
        <a:bodyPr/>
        <a:lstStyle/>
        <a:p>
          <a:r>
            <a:rPr lang="zh-CN" altLang="en-US" sz="105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继任计划默认值设定</a:t>
          </a:r>
          <a:endParaRPr lang="zh-CN" alt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B348A05-1499-49FB-A3ED-DA414A4DDD16}" type="sibTrans" cxnId="{32EA0D0E-D7F9-4307-B7D6-5A386A4C2C7E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AD1773-8961-4279-8136-B19F859E5377}" type="parTrans" cxnId="{32EA0D0E-D7F9-4307-B7D6-5A386A4C2C7E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09C11A1-4E52-47F7-8699-EBCE3622EE91}">
      <dgm:prSet phldrT="[文本]" custT="1"/>
      <dgm:spPr>
        <a:ln>
          <a:solidFill>
            <a:schemeClr val="bg2">
              <a:lumMod val="10000"/>
            </a:schemeClr>
          </a:solidFill>
        </a:ln>
      </dgm:spPr>
      <dgm:t>
        <a:bodyPr/>
        <a:lstStyle/>
        <a:p>
          <a:r>
            <a:rPr lang="zh-CN" altLang="en-US" sz="105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盘点维度定义</a:t>
          </a:r>
          <a:endParaRPr lang="zh-CN" alt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F48FB2-8897-49BD-8551-A83A87EE17BE}" type="sibTrans" cxnId="{A702E697-B873-45CB-BA54-12CCA0A66B42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E0FAE2-BF86-4567-9AE3-24743333A9EB}" type="parTrans" cxnId="{A702E697-B873-45CB-BA54-12CCA0A66B42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C70321-7F56-48AF-B1E0-0D1EB276094A}">
      <dgm:prSet phldrT="[文本]" custT="1"/>
      <dgm:spPr>
        <a:ln>
          <a:solidFill>
            <a:schemeClr val="bg2">
              <a:lumMod val="10000"/>
            </a:schemeClr>
          </a:solidFill>
        </a:ln>
      </dgm:spPr>
      <dgm:t>
        <a:bodyPr/>
        <a:lstStyle/>
        <a:p>
          <a:r>
            <a:rPr lang="zh-CN" altLang="en-US" sz="105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人才库配置</a:t>
          </a:r>
          <a:endParaRPr lang="zh-CN" alt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0CE5379-D472-4F39-8F4F-4826EED14005}" type="sibTrans" cxnId="{F43939F8-624C-4E41-B5BF-A8041FA39EC8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0EB82C-B32B-411D-BC1D-9C6EFF251FA1}" type="parTrans" cxnId="{F43939F8-624C-4E41-B5BF-A8041FA39EC8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50775C-B505-4825-9771-77461A1009D2}">
      <dgm:prSet phldrT="[文本]" custT="1"/>
      <dgm:spPr>
        <a:ln>
          <a:solidFill>
            <a:schemeClr val="bg2">
              <a:lumMod val="10000"/>
            </a:schemeClr>
          </a:solidFill>
        </a:ln>
      </dgm:spPr>
      <dgm:t>
        <a:bodyPr/>
        <a:lstStyle/>
        <a:p>
          <a:r>
            <a:rPr lang="zh-CN" altLang="en-US" sz="105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关键职位组配置</a:t>
          </a:r>
          <a:endParaRPr lang="zh-CN" alt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F42DC4-9B8A-448B-8DC2-F50C2D2C5666}" type="sibTrans" cxnId="{127E3EA9-5030-423E-8979-621793CC42B0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0CD626E-8667-4E21-B3C2-1B8ABC7C10EF}" type="parTrans" cxnId="{127E3EA9-5030-423E-8979-621793CC42B0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1A748AA-EB9F-4FA9-B65A-1A8500A57CEB}" type="pres">
      <dgm:prSet presAssocID="{DB17BB4F-B37A-457F-A63D-BB4F38090C8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BC670CD2-4178-4A1E-A4B7-5700D6BC1431}" type="pres">
      <dgm:prSet presAssocID="{26AE2394-2E3E-4648-A16E-31D559E2A364}" presName="root" presStyleCnt="0"/>
      <dgm:spPr/>
    </dgm:pt>
    <dgm:pt modelId="{5812FC2A-E4BF-4E5B-ABD5-4B2FF8948EF1}" type="pres">
      <dgm:prSet presAssocID="{26AE2394-2E3E-4648-A16E-31D559E2A364}" presName="rootComposite" presStyleCnt="0"/>
      <dgm:spPr/>
    </dgm:pt>
    <dgm:pt modelId="{3BD89DD7-ACD0-4329-B90E-E3FCD0AA23DF}" type="pres">
      <dgm:prSet presAssocID="{26AE2394-2E3E-4648-A16E-31D559E2A364}" presName="rootText" presStyleLbl="node1" presStyleIdx="0" presStyleCnt="1"/>
      <dgm:spPr/>
      <dgm:t>
        <a:bodyPr/>
        <a:lstStyle/>
        <a:p>
          <a:endParaRPr lang="zh-CN" altLang="en-US"/>
        </a:p>
      </dgm:t>
    </dgm:pt>
    <dgm:pt modelId="{512DB179-5DAC-4A81-BC5F-791CE6B37643}" type="pres">
      <dgm:prSet presAssocID="{26AE2394-2E3E-4648-A16E-31D559E2A364}" presName="rootConnector" presStyleLbl="node1" presStyleIdx="0" presStyleCnt="1"/>
      <dgm:spPr/>
      <dgm:t>
        <a:bodyPr/>
        <a:lstStyle/>
        <a:p>
          <a:endParaRPr lang="zh-CN" altLang="en-US"/>
        </a:p>
      </dgm:t>
    </dgm:pt>
    <dgm:pt modelId="{4BADA8BF-E772-4A63-B537-2F17F6C17C2E}" type="pres">
      <dgm:prSet presAssocID="{26AE2394-2E3E-4648-A16E-31D559E2A364}" presName="childShape" presStyleCnt="0"/>
      <dgm:spPr/>
    </dgm:pt>
    <dgm:pt modelId="{3B08E802-1C31-41D8-9BCC-875FF9DB5306}" type="pres">
      <dgm:prSet presAssocID="{F0CD626E-8667-4E21-B3C2-1B8ABC7C10EF}" presName="Name13" presStyleLbl="parChTrans1D2" presStyleIdx="0" presStyleCnt="6"/>
      <dgm:spPr/>
      <dgm:t>
        <a:bodyPr/>
        <a:lstStyle/>
        <a:p>
          <a:endParaRPr lang="zh-CN" altLang="en-US"/>
        </a:p>
      </dgm:t>
    </dgm:pt>
    <dgm:pt modelId="{30C864AD-FBC7-44D9-B785-EDAB8DB8E0F8}" type="pres">
      <dgm:prSet presAssocID="{5150775C-B505-4825-9771-77461A1009D2}" presName="childText" presStyleLbl="bgAcc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3C3718-90A5-4F00-9C40-D7056E41CEAB}" type="pres">
      <dgm:prSet presAssocID="{730EB82C-B32B-411D-BC1D-9C6EFF251FA1}" presName="Name13" presStyleLbl="parChTrans1D2" presStyleIdx="1" presStyleCnt="6"/>
      <dgm:spPr/>
      <dgm:t>
        <a:bodyPr/>
        <a:lstStyle/>
        <a:p>
          <a:endParaRPr lang="zh-CN" altLang="en-US"/>
        </a:p>
      </dgm:t>
    </dgm:pt>
    <dgm:pt modelId="{016DC5BF-4F3B-4670-A0D8-331808BD4B2E}" type="pres">
      <dgm:prSet presAssocID="{5AC70321-7F56-48AF-B1E0-0D1EB276094A}" presName="childText" presStyleLbl="bgAcc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C55D2E-FAA5-4F40-9836-1152BA0D57A5}" type="pres">
      <dgm:prSet presAssocID="{7CE0FAE2-BF86-4567-9AE3-24743333A9EB}" presName="Name13" presStyleLbl="parChTrans1D2" presStyleIdx="2" presStyleCnt="6"/>
      <dgm:spPr/>
      <dgm:t>
        <a:bodyPr/>
        <a:lstStyle/>
        <a:p>
          <a:endParaRPr lang="zh-CN" altLang="en-US"/>
        </a:p>
      </dgm:t>
    </dgm:pt>
    <dgm:pt modelId="{DF57AA94-FCDA-4200-A251-5C651C9184D5}" type="pres">
      <dgm:prSet presAssocID="{409C11A1-4E52-47F7-8699-EBCE3622EE91}" presName="childText" presStyleLbl="bgAcc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DFAE4A-81A1-4ECD-9D7E-4C3286C6B5DA}" type="pres">
      <dgm:prSet presAssocID="{7EAD1773-8961-4279-8136-B19F859E5377}" presName="Name13" presStyleLbl="parChTrans1D2" presStyleIdx="3" presStyleCnt="6"/>
      <dgm:spPr/>
      <dgm:t>
        <a:bodyPr/>
        <a:lstStyle/>
        <a:p>
          <a:endParaRPr lang="zh-CN" altLang="en-US"/>
        </a:p>
      </dgm:t>
    </dgm:pt>
    <dgm:pt modelId="{35B9EBF7-8E03-4683-AA04-E043FDDC094C}" type="pres">
      <dgm:prSet presAssocID="{FA4B7A6C-BD59-4EEC-96DF-D336ADD2D916}" presName="childText" presStyleLbl="bgAcc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118B52-9AD5-4CB6-80A9-87A42044BCCB}" type="pres">
      <dgm:prSet presAssocID="{2E492AC1-3AED-492B-B5D9-036C714D1956}" presName="Name13" presStyleLbl="parChTrans1D2" presStyleIdx="4" presStyleCnt="6"/>
      <dgm:spPr/>
      <dgm:t>
        <a:bodyPr/>
        <a:lstStyle/>
        <a:p>
          <a:endParaRPr lang="zh-CN" altLang="en-US"/>
        </a:p>
      </dgm:t>
    </dgm:pt>
    <dgm:pt modelId="{B49A4D7F-7A23-4479-925E-2DDF2980468D}" type="pres">
      <dgm:prSet presAssocID="{A7827B38-390A-4685-8C4E-C7ABF339667C}" presName="childText" presStyleLbl="bgAcc1" presStyleIdx="4" presStyleCnt="6" custScaleY="9583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14470E-61C4-4746-AD67-CA523EEA287D}" type="pres">
      <dgm:prSet presAssocID="{A31FE2A6-9221-45E4-AA1A-430D1CB786D8}" presName="Name13" presStyleLbl="parChTrans1D2" presStyleIdx="5" presStyleCnt="6"/>
      <dgm:spPr/>
      <dgm:t>
        <a:bodyPr/>
        <a:lstStyle/>
        <a:p>
          <a:endParaRPr lang="zh-CN" altLang="en-US"/>
        </a:p>
      </dgm:t>
    </dgm:pt>
    <dgm:pt modelId="{D7DBE4B0-DA16-43FE-8890-9FF5EBDAA8DD}" type="pres">
      <dgm:prSet presAssocID="{9FCD01B9-1B47-4154-B7F8-522D9B2825DE}" presName="childText" presStyleLbl="bgAcc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80D5613-4AA9-4D78-BA15-77AE668ED620}" srcId="{26AE2394-2E3E-4648-A16E-31D559E2A364}" destId="{9FCD01B9-1B47-4154-B7F8-522D9B2825DE}" srcOrd="5" destOrd="0" parTransId="{A31FE2A6-9221-45E4-AA1A-430D1CB786D8}" sibTransId="{3CB64F48-17D9-40E5-A52A-D4633ED04FFA}"/>
    <dgm:cxn modelId="{F43939F8-624C-4E41-B5BF-A8041FA39EC8}" srcId="{26AE2394-2E3E-4648-A16E-31D559E2A364}" destId="{5AC70321-7F56-48AF-B1E0-0D1EB276094A}" srcOrd="1" destOrd="0" parTransId="{730EB82C-B32B-411D-BC1D-9C6EFF251FA1}" sibTransId="{10CE5379-D472-4F39-8F4F-4826EED14005}"/>
    <dgm:cxn modelId="{E0369338-C72C-4EC3-919B-A749AFA3CE02}" type="presOf" srcId="{A7827B38-390A-4685-8C4E-C7ABF339667C}" destId="{B49A4D7F-7A23-4479-925E-2DDF2980468D}" srcOrd="0" destOrd="0" presId="urn:microsoft.com/office/officeart/2005/8/layout/hierarchy3#1"/>
    <dgm:cxn modelId="{8E3CA5C1-9AB6-43E5-B2DF-4239D7828368}" type="presOf" srcId="{26AE2394-2E3E-4648-A16E-31D559E2A364}" destId="{3BD89DD7-ACD0-4329-B90E-E3FCD0AA23DF}" srcOrd="0" destOrd="0" presId="urn:microsoft.com/office/officeart/2005/8/layout/hierarchy3#1"/>
    <dgm:cxn modelId="{B17FEDFC-95F0-49F1-ACB2-5106CFCFA93B}" type="presOf" srcId="{409C11A1-4E52-47F7-8699-EBCE3622EE91}" destId="{DF57AA94-FCDA-4200-A251-5C651C9184D5}" srcOrd="0" destOrd="0" presId="urn:microsoft.com/office/officeart/2005/8/layout/hierarchy3#1"/>
    <dgm:cxn modelId="{E2F3CFA4-9E34-43A0-A77B-4F9D74EAAB90}" type="presOf" srcId="{F0CD626E-8667-4E21-B3C2-1B8ABC7C10EF}" destId="{3B08E802-1C31-41D8-9BCC-875FF9DB5306}" srcOrd="0" destOrd="0" presId="urn:microsoft.com/office/officeart/2005/8/layout/hierarchy3#1"/>
    <dgm:cxn modelId="{7CAA6820-FF71-4CE8-AD83-73D914125E5D}" type="presOf" srcId="{7CE0FAE2-BF86-4567-9AE3-24743333A9EB}" destId="{E9C55D2E-FAA5-4F40-9836-1152BA0D57A5}" srcOrd="0" destOrd="0" presId="urn:microsoft.com/office/officeart/2005/8/layout/hierarchy3#1"/>
    <dgm:cxn modelId="{E230667A-0295-45BE-8CA0-910E3BCF35F9}" type="presOf" srcId="{7EAD1773-8961-4279-8136-B19F859E5377}" destId="{39DFAE4A-81A1-4ECD-9D7E-4C3286C6B5DA}" srcOrd="0" destOrd="0" presId="urn:microsoft.com/office/officeart/2005/8/layout/hierarchy3#1"/>
    <dgm:cxn modelId="{B13F8464-DC3B-4584-9258-5576D5E972CF}" type="presOf" srcId="{26AE2394-2E3E-4648-A16E-31D559E2A364}" destId="{512DB179-5DAC-4A81-BC5F-791CE6B37643}" srcOrd="1" destOrd="0" presId="urn:microsoft.com/office/officeart/2005/8/layout/hierarchy3#1"/>
    <dgm:cxn modelId="{ED99D10B-F3B6-464E-9ED4-812AA972BB16}" type="presOf" srcId="{9FCD01B9-1B47-4154-B7F8-522D9B2825DE}" destId="{D7DBE4B0-DA16-43FE-8890-9FF5EBDAA8DD}" srcOrd="0" destOrd="0" presId="urn:microsoft.com/office/officeart/2005/8/layout/hierarchy3#1"/>
    <dgm:cxn modelId="{93CA9CF4-E85C-42B1-B4A4-2F5E38D61E75}" type="presOf" srcId="{730EB82C-B32B-411D-BC1D-9C6EFF251FA1}" destId="{B63C3718-90A5-4F00-9C40-D7056E41CEAB}" srcOrd="0" destOrd="0" presId="urn:microsoft.com/office/officeart/2005/8/layout/hierarchy3#1"/>
    <dgm:cxn modelId="{127E3EA9-5030-423E-8979-621793CC42B0}" srcId="{26AE2394-2E3E-4648-A16E-31D559E2A364}" destId="{5150775C-B505-4825-9771-77461A1009D2}" srcOrd="0" destOrd="0" parTransId="{F0CD626E-8667-4E21-B3C2-1B8ABC7C10EF}" sibTransId="{13F42DC4-9B8A-448B-8DC2-F50C2D2C5666}"/>
    <dgm:cxn modelId="{06091128-729D-4A25-AE80-1D7FEE66AF5F}" type="presOf" srcId="{DB17BB4F-B37A-457F-A63D-BB4F38090C8A}" destId="{91A748AA-EB9F-4FA9-B65A-1A8500A57CEB}" srcOrd="0" destOrd="0" presId="urn:microsoft.com/office/officeart/2005/8/layout/hierarchy3#1"/>
    <dgm:cxn modelId="{2E1D1163-60CF-4128-AD0E-FA4D412440C5}" srcId="{DB17BB4F-B37A-457F-A63D-BB4F38090C8A}" destId="{26AE2394-2E3E-4648-A16E-31D559E2A364}" srcOrd="0" destOrd="0" parTransId="{1FE87E33-AEE3-47FE-9183-B2923E0880D4}" sibTransId="{0AB3AC5E-6A28-4026-93B1-B37F38A6A7BD}"/>
    <dgm:cxn modelId="{249F1FA4-5A75-4F10-B7E7-E12A18DEDD13}" type="presOf" srcId="{2E492AC1-3AED-492B-B5D9-036C714D1956}" destId="{C1118B52-9AD5-4CB6-80A9-87A42044BCCB}" srcOrd="0" destOrd="0" presId="urn:microsoft.com/office/officeart/2005/8/layout/hierarchy3#1"/>
    <dgm:cxn modelId="{32EA0D0E-D7F9-4307-B7D6-5A386A4C2C7E}" srcId="{26AE2394-2E3E-4648-A16E-31D559E2A364}" destId="{FA4B7A6C-BD59-4EEC-96DF-D336ADD2D916}" srcOrd="3" destOrd="0" parTransId="{7EAD1773-8961-4279-8136-B19F859E5377}" sibTransId="{2B348A05-1499-49FB-A3ED-DA414A4DDD16}"/>
    <dgm:cxn modelId="{A702E697-B873-45CB-BA54-12CCA0A66B42}" srcId="{26AE2394-2E3E-4648-A16E-31D559E2A364}" destId="{409C11A1-4E52-47F7-8699-EBCE3622EE91}" srcOrd="2" destOrd="0" parTransId="{7CE0FAE2-BF86-4567-9AE3-24743333A9EB}" sibTransId="{73F48FB2-8897-49BD-8551-A83A87EE17BE}"/>
    <dgm:cxn modelId="{465B48F1-4AC9-4EB0-9380-9080DEB10937}" srcId="{26AE2394-2E3E-4648-A16E-31D559E2A364}" destId="{A7827B38-390A-4685-8C4E-C7ABF339667C}" srcOrd="4" destOrd="0" parTransId="{2E492AC1-3AED-492B-B5D9-036C714D1956}" sibTransId="{764D4935-063B-4FBD-9E14-B52EA73E9C63}"/>
    <dgm:cxn modelId="{62ECBAA0-CF0D-45C5-AB09-42C942B5ABE0}" type="presOf" srcId="{5150775C-B505-4825-9771-77461A1009D2}" destId="{30C864AD-FBC7-44D9-B785-EDAB8DB8E0F8}" srcOrd="0" destOrd="0" presId="urn:microsoft.com/office/officeart/2005/8/layout/hierarchy3#1"/>
    <dgm:cxn modelId="{9E547369-CBBD-4F64-BB9D-A31A75EB38F7}" type="presOf" srcId="{5AC70321-7F56-48AF-B1E0-0D1EB276094A}" destId="{016DC5BF-4F3B-4670-A0D8-331808BD4B2E}" srcOrd="0" destOrd="0" presId="urn:microsoft.com/office/officeart/2005/8/layout/hierarchy3#1"/>
    <dgm:cxn modelId="{0213601C-6F41-49EC-AB35-2F3C00E06A01}" type="presOf" srcId="{A31FE2A6-9221-45E4-AA1A-430D1CB786D8}" destId="{8B14470E-61C4-4746-AD67-CA523EEA287D}" srcOrd="0" destOrd="0" presId="urn:microsoft.com/office/officeart/2005/8/layout/hierarchy3#1"/>
    <dgm:cxn modelId="{39D89021-FEE7-4051-81B4-9226936D9160}" type="presOf" srcId="{FA4B7A6C-BD59-4EEC-96DF-D336ADD2D916}" destId="{35B9EBF7-8E03-4683-AA04-E043FDDC094C}" srcOrd="0" destOrd="0" presId="urn:microsoft.com/office/officeart/2005/8/layout/hierarchy3#1"/>
    <dgm:cxn modelId="{12318646-BE53-421E-A99B-279B579F5222}" type="presParOf" srcId="{91A748AA-EB9F-4FA9-B65A-1A8500A57CEB}" destId="{BC670CD2-4178-4A1E-A4B7-5700D6BC1431}" srcOrd="0" destOrd="0" presId="urn:microsoft.com/office/officeart/2005/8/layout/hierarchy3#1"/>
    <dgm:cxn modelId="{E8C1051D-FFF2-48C2-A30F-2517157AB793}" type="presParOf" srcId="{BC670CD2-4178-4A1E-A4B7-5700D6BC1431}" destId="{5812FC2A-E4BF-4E5B-ABD5-4B2FF8948EF1}" srcOrd="0" destOrd="0" presId="urn:microsoft.com/office/officeart/2005/8/layout/hierarchy3#1"/>
    <dgm:cxn modelId="{AE956D47-FBAA-4510-8F35-22E163D9B4E5}" type="presParOf" srcId="{5812FC2A-E4BF-4E5B-ABD5-4B2FF8948EF1}" destId="{3BD89DD7-ACD0-4329-B90E-E3FCD0AA23DF}" srcOrd="0" destOrd="0" presId="urn:microsoft.com/office/officeart/2005/8/layout/hierarchy3#1"/>
    <dgm:cxn modelId="{3671201B-4343-41C6-ABB5-498F15B38639}" type="presParOf" srcId="{5812FC2A-E4BF-4E5B-ABD5-4B2FF8948EF1}" destId="{512DB179-5DAC-4A81-BC5F-791CE6B37643}" srcOrd="1" destOrd="0" presId="urn:microsoft.com/office/officeart/2005/8/layout/hierarchy3#1"/>
    <dgm:cxn modelId="{8C0D0511-B13F-4F73-9AE8-54BF820133A3}" type="presParOf" srcId="{BC670CD2-4178-4A1E-A4B7-5700D6BC1431}" destId="{4BADA8BF-E772-4A63-B537-2F17F6C17C2E}" srcOrd="1" destOrd="0" presId="urn:microsoft.com/office/officeart/2005/8/layout/hierarchy3#1"/>
    <dgm:cxn modelId="{E8D1983A-D08A-4D1F-8545-B1CB2D3DF54F}" type="presParOf" srcId="{4BADA8BF-E772-4A63-B537-2F17F6C17C2E}" destId="{3B08E802-1C31-41D8-9BCC-875FF9DB5306}" srcOrd="0" destOrd="0" presId="urn:microsoft.com/office/officeart/2005/8/layout/hierarchy3#1"/>
    <dgm:cxn modelId="{FF3CEE8E-E4AF-49CE-94EC-95C6F260599D}" type="presParOf" srcId="{4BADA8BF-E772-4A63-B537-2F17F6C17C2E}" destId="{30C864AD-FBC7-44D9-B785-EDAB8DB8E0F8}" srcOrd="1" destOrd="0" presId="urn:microsoft.com/office/officeart/2005/8/layout/hierarchy3#1"/>
    <dgm:cxn modelId="{D356B965-D154-4CC7-AC73-9C572F8E4D5D}" type="presParOf" srcId="{4BADA8BF-E772-4A63-B537-2F17F6C17C2E}" destId="{B63C3718-90A5-4F00-9C40-D7056E41CEAB}" srcOrd="2" destOrd="0" presId="urn:microsoft.com/office/officeart/2005/8/layout/hierarchy3#1"/>
    <dgm:cxn modelId="{0F1DAA58-ACCB-4713-AB85-78C52CD3A2B4}" type="presParOf" srcId="{4BADA8BF-E772-4A63-B537-2F17F6C17C2E}" destId="{016DC5BF-4F3B-4670-A0D8-331808BD4B2E}" srcOrd="3" destOrd="0" presId="urn:microsoft.com/office/officeart/2005/8/layout/hierarchy3#1"/>
    <dgm:cxn modelId="{CB9B16BD-8655-4090-BAB7-0B03E12A6729}" type="presParOf" srcId="{4BADA8BF-E772-4A63-B537-2F17F6C17C2E}" destId="{E9C55D2E-FAA5-4F40-9836-1152BA0D57A5}" srcOrd="4" destOrd="0" presId="urn:microsoft.com/office/officeart/2005/8/layout/hierarchy3#1"/>
    <dgm:cxn modelId="{2AC63F24-8A19-4AEC-858F-CA1092120157}" type="presParOf" srcId="{4BADA8BF-E772-4A63-B537-2F17F6C17C2E}" destId="{DF57AA94-FCDA-4200-A251-5C651C9184D5}" srcOrd="5" destOrd="0" presId="urn:microsoft.com/office/officeart/2005/8/layout/hierarchy3#1"/>
    <dgm:cxn modelId="{7DCC75C4-8151-4553-A61E-C07DECE2DFBD}" type="presParOf" srcId="{4BADA8BF-E772-4A63-B537-2F17F6C17C2E}" destId="{39DFAE4A-81A1-4ECD-9D7E-4C3286C6B5DA}" srcOrd="6" destOrd="0" presId="urn:microsoft.com/office/officeart/2005/8/layout/hierarchy3#1"/>
    <dgm:cxn modelId="{FFD95F53-6657-4B46-94EC-C03DB6168054}" type="presParOf" srcId="{4BADA8BF-E772-4A63-B537-2F17F6C17C2E}" destId="{35B9EBF7-8E03-4683-AA04-E043FDDC094C}" srcOrd="7" destOrd="0" presId="urn:microsoft.com/office/officeart/2005/8/layout/hierarchy3#1"/>
    <dgm:cxn modelId="{ECD37DDB-5F23-499E-9FAC-A064EFFD1D38}" type="presParOf" srcId="{4BADA8BF-E772-4A63-B537-2F17F6C17C2E}" destId="{C1118B52-9AD5-4CB6-80A9-87A42044BCCB}" srcOrd="8" destOrd="0" presId="urn:microsoft.com/office/officeart/2005/8/layout/hierarchy3#1"/>
    <dgm:cxn modelId="{87FAD976-C589-4AE2-A44C-B3F32384A1F9}" type="presParOf" srcId="{4BADA8BF-E772-4A63-B537-2F17F6C17C2E}" destId="{B49A4D7F-7A23-4479-925E-2DDF2980468D}" srcOrd="9" destOrd="0" presId="urn:microsoft.com/office/officeart/2005/8/layout/hierarchy3#1"/>
    <dgm:cxn modelId="{D2E63737-ECC8-447A-9A75-9537981E2C67}" type="presParOf" srcId="{4BADA8BF-E772-4A63-B537-2F17F6C17C2E}" destId="{8B14470E-61C4-4746-AD67-CA523EEA287D}" srcOrd="10" destOrd="0" presId="urn:microsoft.com/office/officeart/2005/8/layout/hierarchy3#1"/>
    <dgm:cxn modelId="{AD4177C5-4D9A-46C2-895A-517A0D079556}" type="presParOf" srcId="{4BADA8BF-E772-4A63-B537-2F17F6C17C2E}" destId="{D7DBE4B0-DA16-43FE-8890-9FF5EBDAA8DD}" srcOrd="11" destOrd="0" presId="urn:microsoft.com/office/officeart/2005/8/layout/hierarchy3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3A5119-5711-4D7B-B03E-A3917290BF9C}">
      <dsp:nvSpPr>
        <dsp:cNvPr id="0" name=""/>
        <dsp:cNvSpPr/>
      </dsp:nvSpPr>
      <dsp:spPr>
        <a:xfrm>
          <a:off x="0" y="3948"/>
          <a:ext cx="5977086" cy="465351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快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717" y="26665"/>
        <a:ext cx="5931652" cy="419917"/>
      </dsp:txXfrm>
    </dsp:sp>
    <dsp:sp modelId="{F97C5F8D-0158-4EA5-9ADB-43CBA1B8F6BE}">
      <dsp:nvSpPr>
        <dsp:cNvPr id="0" name=""/>
        <dsp:cNvSpPr/>
      </dsp:nvSpPr>
      <dsp:spPr>
        <a:xfrm>
          <a:off x="0" y="469300"/>
          <a:ext cx="5977086" cy="965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9772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从</a:t>
          </a: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0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元到</a:t>
          </a: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200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亿（</a:t>
          </a: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2016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年</a:t>
          </a: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GMV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从</a:t>
          </a: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人</a:t>
          </a: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8000+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人，其中</a:t>
          </a: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2014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年</a:t>
          </a: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1400+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2016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年</a:t>
          </a: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8000+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469300"/>
        <a:ext cx="5977086" cy="965810"/>
      </dsp:txXfrm>
    </dsp:sp>
    <dsp:sp modelId="{447A44DB-1EE9-42B1-99C6-4507FE0AE8A0}">
      <dsp:nvSpPr>
        <dsp:cNvPr id="0" name=""/>
        <dsp:cNvSpPr/>
      </dsp:nvSpPr>
      <dsp:spPr>
        <a:xfrm>
          <a:off x="0" y="1435110"/>
          <a:ext cx="5977086" cy="465351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年轻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717" y="1457827"/>
        <a:ext cx="5931652" cy="419917"/>
      </dsp:txXfrm>
    </dsp:sp>
    <dsp:sp modelId="{34B7FAB2-143A-438D-AB0E-C43E9D948FA7}">
      <dsp:nvSpPr>
        <dsp:cNvPr id="0" name=""/>
        <dsp:cNvSpPr/>
      </dsp:nvSpPr>
      <dsp:spPr>
        <a:xfrm>
          <a:off x="0" y="1900461"/>
          <a:ext cx="5977086" cy="965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9772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创始人：</a:t>
          </a: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80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后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员工：</a:t>
          </a: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80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后，</a:t>
          </a: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90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后占比</a:t>
          </a: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95%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900461"/>
        <a:ext cx="5977086" cy="965810"/>
      </dsp:txXfrm>
    </dsp:sp>
    <dsp:sp modelId="{FD8DC3D8-8267-4A2F-9043-81FFB8CE05F3}">
      <dsp:nvSpPr>
        <dsp:cNvPr id="0" name=""/>
        <dsp:cNvSpPr/>
      </dsp:nvSpPr>
      <dsp:spPr>
        <a:xfrm>
          <a:off x="0" y="2866272"/>
          <a:ext cx="5977086" cy="465351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复杂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717" y="2888989"/>
        <a:ext cx="5931652" cy="419917"/>
      </dsp:txXfrm>
    </dsp:sp>
    <dsp:sp modelId="{C84086DB-E14C-4E99-A15C-430152F873FF}">
      <dsp:nvSpPr>
        <dsp:cNvPr id="0" name=""/>
        <dsp:cNvSpPr/>
      </dsp:nvSpPr>
      <dsp:spPr>
        <a:xfrm>
          <a:off x="0" y="3331623"/>
          <a:ext cx="5977086" cy="649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9772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互联网</a:t>
          </a: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旅游</a:t>
          </a: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金融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331623"/>
        <a:ext cx="5977086" cy="6491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258F52-1EED-4C27-8B9B-A709EF34791C}">
      <dsp:nvSpPr>
        <dsp:cNvPr id="0" name=""/>
        <dsp:cNvSpPr/>
      </dsp:nvSpPr>
      <dsp:spPr>
        <a:xfrm>
          <a:off x="417065" y="291051"/>
          <a:ext cx="1938176" cy="1938176"/>
        </a:xfrm>
        <a:prstGeom prst="blockArc">
          <a:avLst>
            <a:gd name="adj1" fmla="val 10800000"/>
            <a:gd name="adj2" fmla="val 16200000"/>
            <a:gd name="adj3" fmla="val 4639"/>
          </a:avLst>
        </a:prstGeom>
        <a:solidFill>
          <a:schemeClr val="tx1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17B5B3-EB94-45C1-BEB7-E702BCCCD510}">
      <dsp:nvSpPr>
        <dsp:cNvPr id="0" name=""/>
        <dsp:cNvSpPr/>
      </dsp:nvSpPr>
      <dsp:spPr>
        <a:xfrm>
          <a:off x="417065" y="291051"/>
          <a:ext cx="1938176" cy="1938176"/>
        </a:xfrm>
        <a:prstGeom prst="blockArc">
          <a:avLst>
            <a:gd name="adj1" fmla="val 5400000"/>
            <a:gd name="adj2" fmla="val 10800000"/>
            <a:gd name="adj3" fmla="val 4639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DC14C3-136A-4166-9645-EB15B0C4F3EF}">
      <dsp:nvSpPr>
        <dsp:cNvPr id="0" name=""/>
        <dsp:cNvSpPr/>
      </dsp:nvSpPr>
      <dsp:spPr>
        <a:xfrm>
          <a:off x="417065" y="291051"/>
          <a:ext cx="1938176" cy="1938176"/>
        </a:xfrm>
        <a:prstGeom prst="blockArc">
          <a:avLst>
            <a:gd name="adj1" fmla="val 0"/>
            <a:gd name="adj2" fmla="val 5400000"/>
            <a:gd name="adj3" fmla="val 4639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0619E4-5D18-4E7B-B9ED-D29E966D406D}">
      <dsp:nvSpPr>
        <dsp:cNvPr id="0" name=""/>
        <dsp:cNvSpPr/>
      </dsp:nvSpPr>
      <dsp:spPr>
        <a:xfrm>
          <a:off x="417065" y="291051"/>
          <a:ext cx="1938176" cy="1938176"/>
        </a:xfrm>
        <a:prstGeom prst="blockArc">
          <a:avLst>
            <a:gd name="adj1" fmla="val 16200000"/>
            <a:gd name="adj2" fmla="val 0"/>
            <a:gd name="adj3" fmla="val 4639"/>
          </a:avLst>
        </a:prstGeom>
        <a:solidFill>
          <a:srgbClr val="B62B5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96690-1893-4C4F-886A-605358C0B04D}">
      <dsp:nvSpPr>
        <dsp:cNvPr id="0" name=""/>
        <dsp:cNvSpPr/>
      </dsp:nvSpPr>
      <dsp:spPr>
        <a:xfrm>
          <a:off x="940121" y="814107"/>
          <a:ext cx="892065" cy="8920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b="1" kern="1200" dirty="0" smtClean="0"/>
            <a:t>VUCA</a:t>
          </a:r>
          <a:endParaRPr lang="zh-CN" altLang="en-US" sz="1900" b="1" kern="1200" dirty="0"/>
        </a:p>
      </dsp:txBody>
      <dsp:txXfrm>
        <a:off x="1070761" y="944747"/>
        <a:ext cx="630785" cy="630785"/>
      </dsp:txXfrm>
    </dsp:sp>
    <dsp:sp modelId="{3535E72B-D6D7-4570-979E-C9F411E857E0}">
      <dsp:nvSpPr>
        <dsp:cNvPr id="0" name=""/>
        <dsp:cNvSpPr/>
      </dsp:nvSpPr>
      <dsp:spPr>
        <a:xfrm>
          <a:off x="1073930" y="1308"/>
          <a:ext cx="624446" cy="6244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B62B5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易变性</a:t>
          </a:r>
          <a:endParaRPr lang="zh-CN" altLang="en-US" sz="1400" b="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65378" y="92756"/>
        <a:ext cx="441550" cy="441550"/>
      </dsp:txXfrm>
    </dsp:sp>
    <dsp:sp modelId="{63F1FDF1-0DDB-4DF0-B0E3-4587A8B962F7}">
      <dsp:nvSpPr>
        <dsp:cNvPr id="0" name=""/>
        <dsp:cNvSpPr/>
      </dsp:nvSpPr>
      <dsp:spPr>
        <a:xfrm>
          <a:off x="2020539" y="947916"/>
          <a:ext cx="624446" cy="6244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不确定</a:t>
          </a:r>
          <a:endParaRPr lang="zh-CN" altLang="en-US" sz="14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11987" y="1039364"/>
        <a:ext cx="441550" cy="441550"/>
      </dsp:txXfrm>
    </dsp:sp>
    <dsp:sp modelId="{7CEF1D9A-3135-40FD-B909-1097E345AAE9}">
      <dsp:nvSpPr>
        <dsp:cNvPr id="0" name=""/>
        <dsp:cNvSpPr/>
      </dsp:nvSpPr>
      <dsp:spPr>
        <a:xfrm>
          <a:off x="1073930" y="1894525"/>
          <a:ext cx="624446" cy="6244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复杂性</a:t>
          </a:r>
          <a:endParaRPr lang="zh-CN" altLang="en-US" sz="14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65378" y="1985973"/>
        <a:ext cx="441550" cy="441550"/>
      </dsp:txXfrm>
    </dsp:sp>
    <dsp:sp modelId="{9B0E0C9E-2671-445C-9A83-D3143F58EE69}">
      <dsp:nvSpPr>
        <dsp:cNvPr id="0" name=""/>
        <dsp:cNvSpPr/>
      </dsp:nvSpPr>
      <dsp:spPr>
        <a:xfrm>
          <a:off x="127322" y="947916"/>
          <a:ext cx="624446" cy="6244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模糊性</a:t>
          </a:r>
          <a:endParaRPr lang="zh-CN" altLang="en-US" sz="1400" b="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8770" y="1039364"/>
        <a:ext cx="441550" cy="4415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6424A0-303F-43EC-9576-BB8B7A550435}">
      <dsp:nvSpPr>
        <dsp:cNvPr id="0" name=""/>
        <dsp:cNvSpPr/>
      </dsp:nvSpPr>
      <dsp:spPr>
        <a:xfrm>
          <a:off x="1527981" y="1485025"/>
          <a:ext cx="1058837" cy="1058837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b="0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盘点维度</a:t>
          </a:r>
          <a:endParaRPr lang="zh-CN" altLang="en-US" sz="1700" b="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3044" y="1640088"/>
        <a:ext cx="748711" cy="748711"/>
      </dsp:txXfrm>
    </dsp:sp>
    <dsp:sp modelId="{01F00782-7959-4E47-AF48-20117D17E0D4}">
      <dsp:nvSpPr>
        <dsp:cNvPr id="0" name=""/>
        <dsp:cNvSpPr/>
      </dsp:nvSpPr>
      <dsp:spPr>
        <a:xfrm rot="16200000">
          <a:off x="1945000" y="1099310"/>
          <a:ext cx="224799" cy="3600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78720" y="1205031"/>
        <a:ext cx="157359" cy="216002"/>
      </dsp:txXfrm>
    </dsp:sp>
    <dsp:sp modelId="{D7B51264-D577-4683-A660-04677AFA1944}">
      <dsp:nvSpPr>
        <dsp:cNvPr id="0" name=""/>
        <dsp:cNvSpPr/>
      </dsp:nvSpPr>
      <dsp:spPr>
        <a:xfrm>
          <a:off x="1527981" y="2038"/>
          <a:ext cx="1058837" cy="1058837"/>
        </a:xfrm>
        <a:prstGeom prst="ellipse">
          <a:avLst/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b="0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潜能</a:t>
          </a:r>
          <a:endParaRPr lang="zh-CN" altLang="en-US" sz="1700" b="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3044" y="157101"/>
        <a:ext cx="748711" cy="748711"/>
      </dsp:txXfrm>
    </dsp:sp>
    <dsp:sp modelId="{062FBEA2-58D5-48EA-A24B-83068686E7A4}">
      <dsp:nvSpPr>
        <dsp:cNvPr id="0" name=""/>
        <dsp:cNvSpPr/>
      </dsp:nvSpPr>
      <dsp:spPr>
        <a:xfrm>
          <a:off x="2680131" y="1834442"/>
          <a:ext cx="224799" cy="3600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80131" y="1906443"/>
        <a:ext cx="157359" cy="216002"/>
      </dsp:txXfrm>
    </dsp:sp>
    <dsp:sp modelId="{E67732D8-E18D-4B23-9107-3D34BBD3C3D7}">
      <dsp:nvSpPr>
        <dsp:cNvPr id="0" name=""/>
        <dsp:cNvSpPr/>
      </dsp:nvSpPr>
      <dsp:spPr>
        <a:xfrm>
          <a:off x="3010968" y="1485025"/>
          <a:ext cx="1058837" cy="1058837"/>
        </a:xfrm>
        <a:prstGeom prst="ellipse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b="0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能力</a:t>
          </a:r>
          <a:endParaRPr lang="zh-CN" altLang="en-US" sz="1700" b="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66031" y="1640088"/>
        <a:ext cx="748711" cy="748711"/>
      </dsp:txXfrm>
    </dsp:sp>
    <dsp:sp modelId="{5F9258D3-B801-48F9-8ABA-633386E6A776}">
      <dsp:nvSpPr>
        <dsp:cNvPr id="0" name=""/>
        <dsp:cNvSpPr/>
      </dsp:nvSpPr>
      <dsp:spPr>
        <a:xfrm rot="5400000">
          <a:off x="1945000" y="2569573"/>
          <a:ext cx="224799" cy="3600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78720" y="2607854"/>
        <a:ext cx="157359" cy="216002"/>
      </dsp:txXfrm>
    </dsp:sp>
    <dsp:sp modelId="{198F1770-15AB-4DAC-8A98-A5BF4D0F401E}">
      <dsp:nvSpPr>
        <dsp:cNvPr id="0" name=""/>
        <dsp:cNvSpPr/>
      </dsp:nvSpPr>
      <dsp:spPr>
        <a:xfrm>
          <a:off x="1527981" y="2968012"/>
          <a:ext cx="1058837" cy="1058837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b="0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风险</a:t>
          </a:r>
          <a:endParaRPr lang="zh-CN" altLang="en-US" sz="1700" b="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3044" y="3123075"/>
        <a:ext cx="748711" cy="748711"/>
      </dsp:txXfrm>
    </dsp:sp>
    <dsp:sp modelId="{5C418D18-11BD-4E33-8A39-54A26D62B2AD}">
      <dsp:nvSpPr>
        <dsp:cNvPr id="0" name=""/>
        <dsp:cNvSpPr/>
      </dsp:nvSpPr>
      <dsp:spPr>
        <a:xfrm rot="10800000">
          <a:off x="1209869" y="1834442"/>
          <a:ext cx="224799" cy="3600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277309" y="1906443"/>
        <a:ext cx="157359" cy="216002"/>
      </dsp:txXfrm>
    </dsp:sp>
    <dsp:sp modelId="{48AB32E2-F235-402A-BBEF-D79227EA1F43}">
      <dsp:nvSpPr>
        <dsp:cNvPr id="0" name=""/>
        <dsp:cNvSpPr/>
      </dsp:nvSpPr>
      <dsp:spPr>
        <a:xfrm>
          <a:off x="44994" y="1485025"/>
          <a:ext cx="1058837" cy="1058837"/>
        </a:xfrm>
        <a:prstGeom prst="ellipse">
          <a:avLst/>
        </a:prstGeom>
        <a:solidFill>
          <a:srgbClr val="B62B5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b="0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绩效</a:t>
          </a:r>
          <a:endParaRPr lang="zh-CN" altLang="en-US" sz="1700" b="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0057" y="1640088"/>
        <a:ext cx="748711" cy="7487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6B770A-797F-4499-BC9A-25E76CB63924}">
      <dsp:nvSpPr>
        <dsp:cNvPr id="0" name=""/>
        <dsp:cNvSpPr/>
      </dsp:nvSpPr>
      <dsp:spPr>
        <a:xfrm rot="3437947">
          <a:off x="2013038" y="3420297"/>
          <a:ext cx="748016" cy="49218"/>
        </a:xfrm>
        <a:custGeom>
          <a:avLst/>
          <a:gdLst/>
          <a:ahLst/>
          <a:cxnLst/>
          <a:rect l="0" t="0" r="0" b="0"/>
          <a:pathLst>
            <a:path>
              <a:moveTo>
                <a:pt x="0" y="24609"/>
              </a:moveTo>
              <a:lnTo>
                <a:pt x="748016" y="24609"/>
              </a:lnTo>
            </a:path>
          </a:pathLst>
        </a:custGeom>
        <a:noFill/>
        <a:ln w="25400" cap="flat" cmpd="sng" algn="ctr">
          <a:solidFill>
            <a:srgbClr val="A6A6A6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C279B9-5851-4B12-AE21-ED8531109C4C}">
      <dsp:nvSpPr>
        <dsp:cNvPr id="0" name=""/>
        <dsp:cNvSpPr/>
      </dsp:nvSpPr>
      <dsp:spPr>
        <a:xfrm rot="866041">
          <a:off x="2395864" y="2777949"/>
          <a:ext cx="1195105" cy="49218"/>
        </a:xfrm>
        <a:custGeom>
          <a:avLst/>
          <a:gdLst/>
          <a:ahLst/>
          <a:cxnLst/>
          <a:rect l="0" t="0" r="0" b="0"/>
          <a:pathLst>
            <a:path>
              <a:moveTo>
                <a:pt x="0" y="24609"/>
              </a:moveTo>
              <a:lnTo>
                <a:pt x="1195105" y="24609"/>
              </a:lnTo>
            </a:path>
          </a:pathLst>
        </a:custGeom>
        <a:noFill/>
        <a:ln w="25400" cap="flat" cmpd="sng" algn="ctr">
          <a:solidFill>
            <a:srgbClr val="A6A6A6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FE65E-C005-4792-9036-0051AD867B97}">
      <dsp:nvSpPr>
        <dsp:cNvPr id="0" name=""/>
        <dsp:cNvSpPr/>
      </dsp:nvSpPr>
      <dsp:spPr>
        <a:xfrm rot="20370992">
          <a:off x="2388795" y="2080574"/>
          <a:ext cx="820259" cy="49218"/>
        </a:xfrm>
        <a:custGeom>
          <a:avLst/>
          <a:gdLst/>
          <a:ahLst/>
          <a:cxnLst/>
          <a:rect l="0" t="0" r="0" b="0"/>
          <a:pathLst>
            <a:path>
              <a:moveTo>
                <a:pt x="0" y="24609"/>
              </a:moveTo>
              <a:lnTo>
                <a:pt x="820259" y="24609"/>
              </a:lnTo>
            </a:path>
          </a:pathLst>
        </a:custGeom>
        <a:noFill/>
        <a:ln w="25400" cap="flat" cmpd="sng" algn="ctr">
          <a:solidFill>
            <a:srgbClr val="A6A6A6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1111D0-1728-4F50-A82D-173444C5C12D}">
      <dsp:nvSpPr>
        <dsp:cNvPr id="0" name=""/>
        <dsp:cNvSpPr/>
      </dsp:nvSpPr>
      <dsp:spPr>
        <a:xfrm rot="17891671">
          <a:off x="1879593" y="1425437"/>
          <a:ext cx="900069" cy="49218"/>
        </a:xfrm>
        <a:custGeom>
          <a:avLst/>
          <a:gdLst/>
          <a:ahLst/>
          <a:cxnLst/>
          <a:rect l="0" t="0" r="0" b="0"/>
          <a:pathLst>
            <a:path>
              <a:moveTo>
                <a:pt x="0" y="24609"/>
              </a:moveTo>
              <a:lnTo>
                <a:pt x="900069" y="24609"/>
              </a:lnTo>
            </a:path>
          </a:pathLst>
        </a:custGeom>
        <a:noFill/>
        <a:ln w="25400" cap="flat" cmpd="sng" algn="ctr">
          <a:solidFill>
            <a:srgbClr val="B62B5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9FAEDF-01AC-4C11-B31E-E26C8BD4E0FA}">
      <dsp:nvSpPr>
        <dsp:cNvPr id="0" name=""/>
        <dsp:cNvSpPr/>
      </dsp:nvSpPr>
      <dsp:spPr>
        <a:xfrm>
          <a:off x="856198" y="1571650"/>
          <a:ext cx="1833562" cy="1833562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226D1-83BC-4170-91F2-230DFABD8790}">
      <dsp:nvSpPr>
        <dsp:cNvPr id="0" name=""/>
        <dsp:cNvSpPr/>
      </dsp:nvSpPr>
      <dsp:spPr>
        <a:xfrm>
          <a:off x="2252074" y="18538"/>
          <a:ext cx="1100137" cy="1100137"/>
        </a:xfrm>
        <a:prstGeom prst="ellipse">
          <a:avLst/>
        </a:prstGeom>
        <a:solidFill>
          <a:srgbClr val="B62B5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总经理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3185" y="179649"/>
        <a:ext cx="777915" cy="777915"/>
      </dsp:txXfrm>
    </dsp:sp>
    <dsp:sp modelId="{7D2DAB4C-09F4-4C4E-9366-AA43B8062E57}">
      <dsp:nvSpPr>
        <dsp:cNvPr id="0" name=""/>
        <dsp:cNvSpPr/>
      </dsp:nvSpPr>
      <dsp:spPr>
        <a:xfrm>
          <a:off x="3462226" y="18538"/>
          <a:ext cx="1650206" cy="1100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200" kern="1200" dirty="0"/>
        </a:p>
      </dsp:txBody>
      <dsp:txXfrm>
        <a:off x="3462226" y="18538"/>
        <a:ext cx="1650206" cy="1100137"/>
      </dsp:txXfrm>
    </dsp:sp>
    <dsp:sp modelId="{EB7951FD-A778-4E35-984B-059C16856855}">
      <dsp:nvSpPr>
        <dsp:cNvPr id="0" name=""/>
        <dsp:cNvSpPr/>
      </dsp:nvSpPr>
      <dsp:spPr>
        <a:xfrm>
          <a:off x="3148344" y="1219105"/>
          <a:ext cx="1100137" cy="1100137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tx1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总监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09455" y="1380216"/>
        <a:ext cx="777915" cy="777915"/>
      </dsp:txXfrm>
    </dsp:sp>
    <dsp:sp modelId="{40CA7F98-3102-4B1E-BA99-5E10254589CD}">
      <dsp:nvSpPr>
        <dsp:cNvPr id="0" name=""/>
        <dsp:cNvSpPr/>
      </dsp:nvSpPr>
      <dsp:spPr>
        <a:xfrm>
          <a:off x="4358495" y="1219105"/>
          <a:ext cx="1650206" cy="1100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200" kern="1200" dirty="0"/>
        </a:p>
      </dsp:txBody>
      <dsp:txXfrm>
        <a:off x="4358495" y="1219105"/>
        <a:ext cx="1650206" cy="1100137"/>
      </dsp:txXfrm>
    </dsp:sp>
    <dsp:sp modelId="{4691B9E1-7204-446D-965D-D3B34DE0946B}">
      <dsp:nvSpPr>
        <dsp:cNvPr id="0" name=""/>
        <dsp:cNvSpPr/>
      </dsp:nvSpPr>
      <dsp:spPr>
        <a:xfrm>
          <a:off x="3554746" y="2538551"/>
          <a:ext cx="1100137" cy="1100137"/>
        </a:xfrm>
        <a:prstGeom prst="ellipse">
          <a:avLst/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经理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15857" y="2699662"/>
        <a:ext cx="777915" cy="777915"/>
      </dsp:txXfrm>
    </dsp:sp>
    <dsp:sp modelId="{55BFD2E4-94E3-4CA6-859A-F0691A0A449E}">
      <dsp:nvSpPr>
        <dsp:cNvPr id="0" name=""/>
        <dsp:cNvSpPr/>
      </dsp:nvSpPr>
      <dsp:spPr>
        <a:xfrm>
          <a:off x="4764897" y="2538551"/>
          <a:ext cx="1650206" cy="1100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200" kern="1200" dirty="0"/>
        </a:p>
      </dsp:txBody>
      <dsp:txXfrm>
        <a:off x="4764897" y="2538551"/>
        <a:ext cx="1650206" cy="1100137"/>
      </dsp:txXfrm>
    </dsp:sp>
    <dsp:sp modelId="{ACEB0735-C578-42C8-A4D6-9AEE3CB084EB}">
      <dsp:nvSpPr>
        <dsp:cNvPr id="0" name=""/>
        <dsp:cNvSpPr/>
      </dsp:nvSpPr>
      <dsp:spPr>
        <a:xfrm>
          <a:off x="2336213" y="3672451"/>
          <a:ext cx="1100137" cy="1100137"/>
        </a:xfrm>
        <a:prstGeom prst="ellipse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员工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97324" y="3833562"/>
        <a:ext cx="777915" cy="777915"/>
      </dsp:txXfrm>
    </dsp:sp>
    <dsp:sp modelId="{E323B619-3C76-43CA-80F3-F2FDE31BA87C}">
      <dsp:nvSpPr>
        <dsp:cNvPr id="0" name=""/>
        <dsp:cNvSpPr/>
      </dsp:nvSpPr>
      <dsp:spPr>
        <a:xfrm>
          <a:off x="3546364" y="3672451"/>
          <a:ext cx="1650206" cy="1100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200" kern="1200" dirty="0"/>
        </a:p>
      </dsp:txBody>
      <dsp:txXfrm>
        <a:off x="3546364" y="3672451"/>
        <a:ext cx="1650206" cy="11001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D89DD7-ACD0-4329-B90E-E3FCD0AA23DF}">
      <dsp:nvSpPr>
        <dsp:cNvPr id="0" name=""/>
        <dsp:cNvSpPr/>
      </dsp:nvSpPr>
      <dsp:spPr>
        <a:xfrm>
          <a:off x="61300" y="1382"/>
          <a:ext cx="1120410" cy="560205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数据准备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7708" y="17790"/>
        <a:ext cx="1087594" cy="527389"/>
      </dsp:txXfrm>
    </dsp:sp>
    <dsp:sp modelId="{3B08E802-1C31-41D8-9BCC-875FF9DB5306}">
      <dsp:nvSpPr>
        <dsp:cNvPr id="0" name=""/>
        <dsp:cNvSpPr/>
      </dsp:nvSpPr>
      <dsp:spPr>
        <a:xfrm>
          <a:off x="173341" y="561587"/>
          <a:ext cx="112041" cy="420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0153"/>
              </a:lnTo>
              <a:lnTo>
                <a:pt x="112041" y="4201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C864AD-FBC7-44D9-B785-EDAB8DB8E0F8}">
      <dsp:nvSpPr>
        <dsp:cNvPr id="0" name=""/>
        <dsp:cNvSpPr/>
      </dsp:nvSpPr>
      <dsp:spPr>
        <a:xfrm>
          <a:off x="285382" y="701638"/>
          <a:ext cx="896328" cy="5602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2">
              <a:lumMod val="1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关键职位组配置</a:t>
          </a:r>
          <a:endParaRPr lang="zh-CN" alt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1790" y="718046"/>
        <a:ext cx="863512" cy="527389"/>
      </dsp:txXfrm>
    </dsp:sp>
    <dsp:sp modelId="{B63C3718-90A5-4F00-9C40-D7056E41CEAB}">
      <dsp:nvSpPr>
        <dsp:cNvPr id="0" name=""/>
        <dsp:cNvSpPr/>
      </dsp:nvSpPr>
      <dsp:spPr>
        <a:xfrm>
          <a:off x="173341" y="561587"/>
          <a:ext cx="112041" cy="1120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0410"/>
              </a:lnTo>
              <a:lnTo>
                <a:pt x="112041" y="112041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6DC5BF-4F3B-4670-A0D8-331808BD4B2E}">
      <dsp:nvSpPr>
        <dsp:cNvPr id="0" name=""/>
        <dsp:cNvSpPr/>
      </dsp:nvSpPr>
      <dsp:spPr>
        <a:xfrm>
          <a:off x="285382" y="1401894"/>
          <a:ext cx="896328" cy="5602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2">
              <a:lumMod val="1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人才库配置</a:t>
          </a:r>
          <a:endParaRPr lang="zh-CN" alt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1790" y="1418302"/>
        <a:ext cx="863512" cy="527389"/>
      </dsp:txXfrm>
    </dsp:sp>
    <dsp:sp modelId="{E9C55D2E-FAA5-4F40-9836-1152BA0D57A5}">
      <dsp:nvSpPr>
        <dsp:cNvPr id="0" name=""/>
        <dsp:cNvSpPr/>
      </dsp:nvSpPr>
      <dsp:spPr>
        <a:xfrm>
          <a:off x="173341" y="561587"/>
          <a:ext cx="112041" cy="18206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0666"/>
              </a:lnTo>
              <a:lnTo>
                <a:pt x="112041" y="18206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57AA94-FCDA-4200-A251-5C651C9184D5}">
      <dsp:nvSpPr>
        <dsp:cNvPr id="0" name=""/>
        <dsp:cNvSpPr/>
      </dsp:nvSpPr>
      <dsp:spPr>
        <a:xfrm>
          <a:off x="285382" y="2102151"/>
          <a:ext cx="896328" cy="5602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2">
              <a:lumMod val="1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盘点维度定义</a:t>
          </a:r>
          <a:endParaRPr lang="zh-CN" alt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1790" y="2118559"/>
        <a:ext cx="863512" cy="527389"/>
      </dsp:txXfrm>
    </dsp:sp>
    <dsp:sp modelId="{39DFAE4A-81A1-4ECD-9D7E-4C3286C6B5DA}">
      <dsp:nvSpPr>
        <dsp:cNvPr id="0" name=""/>
        <dsp:cNvSpPr/>
      </dsp:nvSpPr>
      <dsp:spPr>
        <a:xfrm>
          <a:off x="173341" y="561587"/>
          <a:ext cx="112041" cy="2520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0923"/>
              </a:lnTo>
              <a:lnTo>
                <a:pt x="112041" y="25209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B9EBF7-8E03-4683-AA04-E043FDDC094C}">
      <dsp:nvSpPr>
        <dsp:cNvPr id="0" name=""/>
        <dsp:cNvSpPr/>
      </dsp:nvSpPr>
      <dsp:spPr>
        <a:xfrm>
          <a:off x="285382" y="2802407"/>
          <a:ext cx="896328" cy="5602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2">
              <a:lumMod val="1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继任计划默认值设定</a:t>
          </a:r>
          <a:endParaRPr lang="zh-CN" alt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1790" y="2818815"/>
        <a:ext cx="863512" cy="527389"/>
      </dsp:txXfrm>
    </dsp:sp>
    <dsp:sp modelId="{C1118B52-9AD5-4CB6-80A9-87A42044BCCB}">
      <dsp:nvSpPr>
        <dsp:cNvPr id="0" name=""/>
        <dsp:cNvSpPr/>
      </dsp:nvSpPr>
      <dsp:spPr>
        <a:xfrm>
          <a:off x="173341" y="561587"/>
          <a:ext cx="112041" cy="32095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09521"/>
              </a:lnTo>
              <a:lnTo>
                <a:pt x="112041" y="32095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9A4D7F-7A23-4479-925E-2DDF2980468D}">
      <dsp:nvSpPr>
        <dsp:cNvPr id="0" name=""/>
        <dsp:cNvSpPr/>
      </dsp:nvSpPr>
      <dsp:spPr>
        <a:xfrm>
          <a:off x="285382" y="3502664"/>
          <a:ext cx="896328" cy="5368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2">
              <a:lumMod val="1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盘点维度与九宫格关系配置</a:t>
          </a:r>
          <a:endParaRPr lang="zh-CN" alt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1107" y="3518389"/>
        <a:ext cx="864878" cy="505439"/>
      </dsp:txXfrm>
    </dsp:sp>
    <dsp:sp modelId="{8B14470E-61C4-4746-AD67-CA523EEA287D}">
      <dsp:nvSpPr>
        <dsp:cNvPr id="0" name=""/>
        <dsp:cNvSpPr/>
      </dsp:nvSpPr>
      <dsp:spPr>
        <a:xfrm>
          <a:off x="173341" y="561587"/>
          <a:ext cx="112041" cy="38981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98120"/>
              </a:lnTo>
              <a:lnTo>
                <a:pt x="112041" y="3898120"/>
              </a:lnTo>
            </a:path>
          </a:pathLst>
        </a:custGeom>
        <a:noFill/>
        <a:ln w="25400" cap="flat" cmpd="sng" algn="ctr">
          <a:solidFill>
            <a:schemeClr val="bg2">
              <a:lumMod val="1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DBE4B0-DA16-43FE-8890-9FF5EBDAA8DD}">
      <dsp:nvSpPr>
        <dsp:cNvPr id="0" name=""/>
        <dsp:cNvSpPr/>
      </dsp:nvSpPr>
      <dsp:spPr>
        <a:xfrm>
          <a:off x="285382" y="4179604"/>
          <a:ext cx="896328" cy="5602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2">
              <a:lumMod val="1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能力素质模型搭建</a:t>
          </a:r>
          <a:endParaRPr lang="zh-CN" alt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1790" y="4196012"/>
        <a:ext cx="863512" cy="5273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#1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#1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dstNode" val="node"/>
                    <dgm:param type="begSty" val="noArr"/>
                    <dgm:param type="endSty" val="noArr"/>
                    <dgm:param type="connRout" val="curve"/>
                    <dgm:param type="begPts" val="ctr"/>
                    <dgm:param type="endPts" val="ctr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srcNode" val="dummyConnPt"/>
                    <dgm:param type="dstNode" val="dummyConnPt"/>
                    <dgm:param type="begSty" val="noArr"/>
                    <dgm:param type="endSty" val="noArr"/>
                    <dgm:param type="connRout" val="longCurve"/>
                    <dgm:param type="begPts" val="bCtr"/>
                    <dgm:param type="endPts" val="tCtr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2#1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srcNode" val="connSite"/>
              <dgm:param type="dstNode" val="parentNode"/>
              <dgm:param type="dim" val="1D"/>
              <dgm:param type="endSty" val="noArr"/>
              <dgm:param type="begPts" val="auto"/>
              <dgm:param type="endPts" val="auto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#1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linDir" val="fromT"/>
              <dgm:param type="chAlign" val="l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srcNode" val="rootConnector"/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srcNode" val="rootConnector"/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tags" Target="../tags/tag11.xml"/><Relationship Id="rId12" Type="http://schemas.openxmlformats.org/officeDocument/2006/relationships/tags" Target="../tags/tag12.xml"/><Relationship Id="rId13" Type="http://schemas.openxmlformats.org/officeDocument/2006/relationships/tags" Target="../tags/tag13.xml"/><Relationship Id="rId14" Type="http://schemas.openxmlformats.org/officeDocument/2006/relationships/tags" Target="../tags/tag14.xml"/><Relationship Id="rId15" Type="http://schemas.openxmlformats.org/officeDocument/2006/relationships/tags" Target="../tags/tag15.xml"/><Relationship Id="rId16" Type="http://schemas.openxmlformats.org/officeDocument/2006/relationships/tags" Target="../tags/tag16.xml"/><Relationship Id="rId17" Type="http://schemas.openxmlformats.org/officeDocument/2006/relationships/tags" Target="../tags/tag17.xml"/><Relationship Id="rId18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tags" Target="../tags/tag8.xml"/><Relationship Id="rId9" Type="http://schemas.openxmlformats.org/officeDocument/2006/relationships/tags" Target="../tags/tag9.xml"/><Relationship Id="rId10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.xml"/><Relationship Id="rId12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diagramData" Target="../diagrams/data2.xml"/><Relationship Id="rId9" Type="http://schemas.openxmlformats.org/officeDocument/2006/relationships/diagramLayout" Target="../diagrams/layout2.xml"/><Relationship Id="rId10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93944"/>
            <a:ext cx="9144000" cy="457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71" y="2843736"/>
            <a:ext cx="9144000" cy="404164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12" r="17275"/>
          <a:stretch>
            <a:fillRect/>
          </a:stretch>
        </p:blipFill>
        <p:spPr>
          <a:xfrm>
            <a:off x="0" y="0"/>
            <a:ext cx="9144635" cy="375729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936939" y="2769015"/>
            <a:ext cx="5262980" cy="9883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构建人才驱动型组织</a:t>
            </a:r>
            <a:endParaRPr lang="en-US" altLang="zh-CN" sz="4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27481" y="3645024"/>
            <a:ext cx="41857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</a:t>
            </a:r>
            <a:r>
              <a:rPr lang="zh-CN" altLang="en-US" sz="32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途牛人才</a:t>
            </a:r>
            <a:r>
              <a:rPr lang="zh-CN" altLang="en-US" sz="32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盘点</a:t>
            </a:r>
            <a:r>
              <a:rPr lang="zh-CN" altLang="en-US" sz="32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</a:t>
            </a:r>
            <a:endParaRPr lang="zh-CN" altLang="en-US" sz="24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56792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3936"/>
            <a:ext cx="9144000" cy="146585"/>
          </a:xfrm>
          <a:prstGeom prst="rect">
            <a:avLst/>
          </a:prstGeom>
        </p:spPr>
      </p:pic>
      <p:sp>
        <p:nvSpPr>
          <p:cNvPr id="6" name="标题 3"/>
          <p:cNvSpPr txBox="1"/>
          <p:nvPr/>
        </p:nvSpPr>
        <p:spPr bwMode="auto">
          <a:xfrm>
            <a:off x="107504" y="273720"/>
            <a:ext cx="698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2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途牛人才标准构建</a:t>
            </a:r>
          </a:p>
        </p:txBody>
      </p:sp>
      <p:cxnSp>
        <p:nvCxnSpPr>
          <p:cNvPr id="43" name="直接连接符 42"/>
          <p:cNvCxnSpPr/>
          <p:nvPr/>
        </p:nvCxnSpPr>
        <p:spPr>
          <a:xfrm>
            <a:off x="251520" y="836712"/>
            <a:ext cx="576064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323528" y="910679"/>
            <a:ext cx="8280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III. </a:t>
            </a:r>
            <a:r>
              <a:rPr lang="zh-CN" altLang="en-US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岗位特性：纵向从岗位阶梯定位，横向从前中后台特点进行分析，推导总经理的行为素质要求</a:t>
            </a:r>
          </a:p>
        </p:txBody>
      </p:sp>
      <p:sp>
        <p:nvSpPr>
          <p:cNvPr id="13" name="等腰三角形 12"/>
          <p:cNvSpPr/>
          <p:nvPr/>
        </p:nvSpPr>
        <p:spPr>
          <a:xfrm>
            <a:off x="457200" y="1889472"/>
            <a:ext cx="6799263" cy="3987800"/>
          </a:xfrm>
          <a:prstGeom prst="triangl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600325" y="2354609"/>
            <a:ext cx="2447925" cy="431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公司高管</a:t>
            </a:r>
            <a:endParaRPr lang="en-US" altLang="zh-CN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战略制定者</a:t>
            </a:r>
          </a:p>
        </p:txBody>
      </p:sp>
      <p:sp>
        <p:nvSpPr>
          <p:cNvPr id="15" name="矩形 14"/>
          <p:cNvSpPr/>
          <p:nvPr/>
        </p:nvSpPr>
        <p:spPr>
          <a:xfrm>
            <a:off x="2978150" y="3021359"/>
            <a:ext cx="1692275" cy="431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总经理：</a:t>
            </a:r>
            <a:endParaRPr lang="en-US" altLang="zh-CN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战略理解与分解</a:t>
            </a:r>
          </a:p>
        </p:txBody>
      </p:sp>
      <p:sp>
        <p:nvSpPr>
          <p:cNvPr id="16" name="矩形 15"/>
          <p:cNvSpPr/>
          <p:nvPr/>
        </p:nvSpPr>
        <p:spPr>
          <a:xfrm>
            <a:off x="2762250" y="4265959"/>
            <a:ext cx="2124075" cy="431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总监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具体目标分解与执行</a:t>
            </a:r>
          </a:p>
        </p:txBody>
      </p:sp>
      <p:sp>
        <p:nvSpPr>
          <p:cNvPr id="17" name="矩形 16"/>
          <p:cNvSpPr/>
          <p:nvPr/>
        </p:nvSpPr>
        <p:spPr>
          <a:xfrm>
            <a:off x="2449513" y="5180359"/>
            <a:ext cx="2749550" cy="431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基层管理者及员工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执行具体工作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2011363" y="4050059"/>
            <a:ext cx="3671887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2932113" y="2916584"/>
            <a:ext cx="1800225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284288" y="4913659"/>
            <a:ext cx="5146675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389688" y="2446684"/>
            <a:ext cx="2297112" cy="679450"/>
          </a:xfrm>
          <a:prstGeom prst="rect">
            <a:avLst/>
          </a:prstGeom>
          <a:solidFill>
            <a:srgbClr val="B62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1.1.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纵向：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岗位阶梯定位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肘形连接符 21"/>
          <p:cNvCxnSpPr>
            <a:endCxn id="21" idx="1"/>
          </p:cNvCxnSpPr>
          <p:nvPr/>
        </p:nvCxnSpPr>
        <p:spPr>
          <a:xfrm flipV="1">
            <a:off x="5048250" y="2786409"/>
            <a:ext cx="1341438" cy="500063"/>
          </a:xfrm>
          <a:prstGeom prst="bentConnector3">
            <a:avLst/>
          </a:prstGeom>
          <a:ln w="19050">
            <a:solidFill>
              <a:srgbClr val="B62B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706688" y="3475384"/>
            <a:ext cx="755650" cy="517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前台</a:t>
            </a:r>
          </a:p>
        </p:txBody>
      </p:sp>
      <p:sp>
        <p:nvSpPr>
          <p:cNvPr id="24" name="矩形 23"/>
          <p:cNvSpPr/>
          <p:nvPr/>
        </p:nvSpPr>
        <p:spPr>
          <a:xfrm>
            <a:off x="3451225" y="3475384"/>
            <a:ext cx="757238" cy="5175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中台</a:t>
            </a:r>
          </a:p>
        </p:txBody>
      </p:sp>
      <p:sp>
        <p:nvSpPr>
          <p:cNvPr id="25" name="矩形 24"/>
          <p:cNvSpPr/>
          <p:nvPr/>
        </p:nvSpPr>
        <p:spPr>
          <a:xfrm>
            <a:off x="4202113" y="3475384"/>
            <a:ext cx="755650" cy="5175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</a:t>
            </a:r>
          </a:p>
        </p:txBody>
      </p:sp>
      <p:sp>
        <p:nvSpPr>
          <p:cNvPr id="26" name="矩形 25"/>
          <p:cNvSpPr/>
          <p:nvPr/>
        </p:nvSpPr>
        <p:spPr>
          <a:xfrm>
            <a:off x="6389688" y="3773834"/>
            <a:ext cx="2297112" cy="68103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横向：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前中后台角色特征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肘形连接符 26"/>
          <p:cNvCxnSpPr>
            <a:stCxn id="25" idx="3"/>
            <a:endCxn id="26" idx="1"/>
          </p:cNvCxnSpPr>
          <p:nvPr/>
        </p:nvCxnSpPr>
        <p:spPr>
          <a:xfrm>
            <a:off x="4957763" y="3734147"/>
            <a:ext cx="1431925" cy="379412"/>
          </a:xfrm>
          <a:prstGeom prst="bentConnector3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2163763" y="2829272"/>
            <a:ext cx="3232150" cy="134937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56792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3936"/>
            <a:ext cx="9144000" cy="146585"/>
          </a:xfrm>
          <a:prstGeom prst="rect">
            <a:avLst/>
          </a:prstGeom>
        </p:spPr>
      </p:pic>
      <p:sp>
        <p:nvSpPr>
          <p:cNvPr id="6" name="标题 3"/>
          <p:cNvSpPr txBox="1"/>
          <p:nvPr/>
        </p:nvSpPr>
        <p:spPr bwMode="auto">
          <a:xfrm>
            <a:off x="107504" y="273720"/>
            <a:ext cx="698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2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途牛人才标准构建</a:t>
            </a:r>
          </a:p>
        </p:txBody>
      </p:sp>
      <p:cxnSp>
        <p:nvCxnSpPr>
          <p:cNvPr id="43" name="直接连接符 42"/>
          <p:cNvCxnSpPr/>
          <p:nvPr/>
        </p:nvCxnSpPr>
        <p:spPr>
          <a:xfrm>
            <a:off x="251520" y="836712"/>
            <a:ext cx="576064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323528" y="910679"/>
            <a:ext cx="8280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III. </a:t>
            </a:r>
            <a:r>
              <a:rPr lang="zh-CN" altLang="en-US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岗位特性：纵向从岗位阶梯定位，横向从前中后台特点进行分析，推导总经理的行为素质要求</a:t>
            </a:r>
          </a:p>
        </p:txBody>
      </p:sp>
      <p:sp>
        <p:nvSpPr>
          <p:cNvPr id="29" name="等腰三角形 28"/>
          <p:cNvSpPr/>
          <p:nvPr/>
        </p:nvSpPr>
        <p:spPr>
          <a:xfrm rot="16200000">
            <a:off x="1530722" y="2936949"/>
            <a:ext cx="2967037" cy="1404937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等腰三角形 29"/>
          <p:cNvSpPr/>
          <p:nvPr/>
        </p:nvSpPr>
        <p:spPr>
          <a:xfrm>
            <a:off x="275704" y="2321842"/>
            <a:ext cx="2700338" cy="3627438"/>
          </a:xfrm>
          <a:prstGeom prst="triangl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632892" y="3353717"/>
            <a:ext cx="1944687" cy="568325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01117" y="2582192"/>
            <a:ext cx="2449512" cy="431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公司高管</a:t>
            </a:r>
            <a:endParaRPr lang="en-US" altLang="zh-CN" sz="1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战略制定者</a:t>
            </a:r>
          </a:p>
        </p:txBody>
      </p:sp>
      <p:sp>
        <p:nvSpPr>
          <p:cNvPr id="33" name="矩形 32"/>
          <p:cNvSpPr/>
          <p:nvPr/>
        </p:nvSpPr>
        <p:spPr>
          <a:xfrm>
            <a:off x="813867" y="3410867"/>
            <a:ext cx="1692275" cy="431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总经理：</a:t>
            </a:r>
            <a:endParaRPr lang="en-US" altLang="zh-CN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战略理解与分解</a:t>
            </a:r>
          </a:p>
        </p:txBody>
      </p:sp>
      <p:sp>
        <p:nvSpPr>
          <p:cNvPr id="34" name="矩形 33"/>
          <p:cNvSpPr/>
          <p:nvPr/>
        </p:nvSpPr>
        <p:spPr>
          <a:xfrm>
            <a:off x="588442" y="4318917"/>
            <a:ext cx="2124075" cy="431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总监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具体目标分解与执行</a:t>
            </a:r>
          </a:p>
        </p:txBody>
      </p:sp>
      <p:sp>
        <p:nvSpPr>
          <p:cNvPr id="35" name="矩形 34"/>
          <p:cNvSpPr/>
          <p:nvPr/>
        </p:nvSpPr>
        <p:spPr>
          <a:xfrm>
            <a:off x="275704" y="5303167"/>
            <a:ext cx="2749550" cy="431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基层管理者及员工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执行具体工作</a:t>
            </a:r>
          </a:p>
        </p:txBody>
      </p:sp>
      <p:cxnSp>
        <p:nvCxnSpPr>
          <p:cNvPr id="36" name="直接连接符 35"/>
          <p:cNvCxnSpPr/>
          <p:nvPr/>
        </p:nvCxnSpPr>
        <p:spPr>
          <a:xfrm>
            <a:off x="740842" y="3118767"/>
            <a:ext cx="1836737" cy="0"/>
          </a:xfrm>
          <a:prstGeom prst="line">
            <a:avLst/>
          </a:prstGeom>
          <a:ln>
            <a:solidFill>
              <a:srgbClr val="3C9D1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90017" y="4134767"/>
            <a:ext cx="2339975" cy="0"/>
          </a:xfrm>
          <a:prstGeom prst="line">
            <a:avLst/>
          </a:prstGeom>
          <a:ln>
            <a:solidFill>
              <a:srgbClr val="3C9D1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275704" y="4918992"/>
            <a:ext cx="2749550" cy="0"/>
          </a:xfrm>
          <a:prstGeom prst="line">
            <a:avLst/>
          </a:prstGeom>
          <a:ln>
            <a:solidFill>
              <a:srgbClr val="3C9D1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下箭头 38"/>
          <p:cNvSpPr/>
          <p:nvPr/>
        </p:nvSpPr>
        <p:spPr>
          <a:xfrm>
            <a:off x="3909888" y="3568774"/>
            <a:ext cx="1287462" cy="733425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300788" y="4303786"/>
            <a:ext cx="1584325" cy="74295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协同影响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下箭头 40"/>
          <p:cNvSpPr/>
          <p:nvPr/>
        </p:nvSpPr>
        <p:spPr>
          <a:xfrm>
            <a:off x="5654550" y="3568774"/>
            <a:ext cx="1289050" cy="733425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786063" y="2370211"/>
            <a:ext cx="1584325" cy="139700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93980" indent="-9398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摸索具体打法，实现战略目标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：围绕条线大的业务方向，制定具体打法，坚决落地战略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732088" y="4327599"/>
            <a:ext cx="1584325" cy="744537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战术执行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目标导向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下箭头 44"/>
          <p:cNvSpPr/>
          <p:nvPr/>
        </p:nvSpPr>
        <p:spPr>
          <a:xfrm>
            <a:off x="7380163" y="3568774"/>
            <a:ext cx="1289050" cy="733425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541838" y="2370211"/>
            <a:ext cx="1725612" cy="1397000"/>
          </a:xfrm>
          <a:prstGeom prst="rect">
            <a:avLst/>
          </a:prstGeom>
          <a:solidFill>
            <a:schemeClr val="bg1"/>
          </a:solidFill>
          <a:ln>
            <a:solidFill>
              <a:srgbClr val="B62B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93980" indent="-9398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“火车头”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：凝聚一支队伍，激发员工最大能量，打造团队能力，带领团队攻城略地</a:t>
            </a:r>
          </a:p>
        </p:txBody>
      </p:sp>
      <p:sp>
        <p:nvSpPr>
          <p:cNvPr id="47" name="矩形 46"/>
          <p:cNvSpPr/>
          <p:nvPr/>
        </p:nvSpPr>
        <p:spPr>
          <a:xfrm>
            <a:off x="5533900" y="4299024"/>
            <a:ext cx="1584325" cy="742950"/>
          </a:xfrm>
          <a:prstGeom prst="rect">
            <a:avLst/>
          </a:prstGeom>
          <a:solidFill>
            <a:schemeClr val="bg1"/>
          </a:solidFill>
          <a:ln>
            <a:solidFill>
              <a:srgbClr val="B62B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自我驱动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团队搭建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团队凝聚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380163" y="2352749"/>
            <a:ext cx="1584325" cy="13970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93980" indent="-9398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横向拉动，配置资源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：能够影响平级部门，前瞻性地管理关系网络和资源配置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"/>
          <p:cNvSpPr txBox="1">
            <a:spLocks noChangeArrowheads="1"/>
          </p:cNvSpPr>
          <p:nvPr/>
        </p:nvSpPr>
        <p:spPr bwMode="auto">
          <a:xfrm>
            <a:off x="4413125" y="1839986"/>
            <a:ext cx="37449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总经理的角色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56792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3936"/>
            <a:ext cx="9144000" cy="146585"/>
          </a:xfrm>
          <a:prstGeom prst="rect">
            <a:avLst/>
          </a:prstGeom>
        </p:spPr>
      </p:pic>
      <p:sp>
        <p:nvSpPr>
          <p:cNvPr id="6" name="标题 3"/>
          <p:cNvSpPr txBox="1"/>
          <p:nvPr/>
        </p:nvSpPr>
        <p:spPr bwMode="auto">
          <a:xfrm>
            <a:off x="107504" y="273720"/>
            <a:ext cx="698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2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途牛人才标准构建</a:t>
            </a:r>
          </a:p>
        </p:txBody>
      </p:sp>
      <p:cxnSp>
        <p:nvCxnSpPr>
          <p:cNvPr id="43" name="直接连接符 42"/>
          <p:cNvCxnSpPr/>
          <p:nvPr/>
        </p:nvCxnSpPr>
        <p:spPr>
          <a:xfrm>
            <a:off x="251520" y="836712"/>
            <a:ext cx="576064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323528" y="910679"/>
            <a:ext cx="8280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III. </a:t>
            </a:r>
            <a:r>
              <a:rPr lang="zh-CN" altLang="en-US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岗位特性：纵向从岗位阶梯定位，横向从前中后台特点进行分析，推导总经理的行为素质要求</a:t>
            </a:r>
          </a:p>
        </p:txBody>
      </p:sp>
      <p:sp>
        <p:nvSpPr>
          <p:cNvPr id="27" name="灯片编号占位符 2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088211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77CABF37-B19A-4123-8A0A-55930765C6FA}" type="slidenum">
              <a:rPr lang="zh-CN" altLang="en-US" smtClean="0">
                <a:solidFill>
                  <a:srgbClr val="898989"/>
                </a:solidFill>
              </a:rPr>
              <a:t>12</a:t>
            </a:fld>
            <a:endParaRPr lang="zh-CN" altLang="en-US" smtClean="0">
              <a:solidFill>
                <a:srgbClr val="898989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039938" y="3168650"/>
            <a:ext cx="947737" cy="8842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4519613" y="3168650"/>
            <a:ext cx="947737" cy="8842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6999288" y="3168650"/>
            <a:ext cx="947737" cy="8842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52" name="下箭头 51"/>
          <p:cNvSpPr/>
          <p:nvPr/>
        </p:nvSpPr>
        <p:spPr>
          <a:xfrm>
            <a:off x="4006850" y="4797425"/>
            <a:ext cx="1970088" cy="733425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53" name="下箭头 52"/>
          <p:cNvSpPr/>
          <p:nvPr/>
        </p:nvSpPr>
        <p:spPr>
          <a:xfrm>
            <a:off x="6488113" y="4797425"/>
            <a:ext cx="1970087" cy="733425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54" name="下箭头 53"/>
          <p:cNvSpPr/>
          <p:nvPr/>
        </p:nvSpPr>
        <p:spPr>
          <a:xfrm>
            <a:off x="1525588" y="4811713"/>
            <a:ext cx="1970087" cy="733425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1238250" y="1704975"/>
            <a:ext cx="2420938" cy="41751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前台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238250" y="2122488"/>
            <a:ext cx="2420938" cy="1216025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980" indent="-93980">
              <a:buFont typeface="Arial" panose="020B0604020202020204" pitchFamily="34" charset="0"/>
              <a:buChar char="•"/>
              <a:defRPr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对最终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结果承担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责任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3980" indent="-93980">
              <a:buFont typeface="Arial" panose="020B0604020202020204" pitchFamily="34" charset="0"/>
              <a:buChar char="•"/>
              <a:defRPr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直接对公司盈亏产生影响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3980" indent="-93980">
              <a:buFont typeface="Arial" panose="020B0604020202020204" pitchFamily="34" charset="0"/>
              <a:buChar char="•"/>
              <a:defRPr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直接贴近市场与客户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751263" y="1704975"/>
            <a:ext cx="2422525" cy="417513"/>
          </a:xfrm>
          <a:prstGeom prst="rect">
            <a:avLst/>
          </a:prstGeom>
          <a:solidFill>
            <a:srgbClr val="B62B52"/>
          </a:solidFill>
          <a:ln>
            <a:solidFill>
              <a:srgbClr val="B62B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中台</a:t>
            </a:r>
          </a:p>
        </p:txBody>
      </p:sp>
      <p:sp>
        <p:nvSpPr>
          <p:cNvPr id="58" name="矩形 57"/>
          <p:cNvSpPr/>
          <p:nvPr/>
        </p:nvSpPr>
        <p:spPr>
          <a:xfrm>
            <a:off x="3751263" y="2122488"/>
            <a:ext cx="2422525" cy="1216025"/>
          </a:xfrm>
          <a:prstGeom prst="rect">
            <a:avLst/>
          </a:prstGeom>
          <a:solidFill>
            <a:schemeClr val="bg1"/>
          </a:solidFill>
          <a:ln>
            <a:solidFill>
              <a:srgbClr val="B62B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980" indent="-93980"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为实现业务目标提供直接的支持</a:t>
            </a:r>
          </a:p>
          <a:p>
            <a:pPr marL="93980" indent="-93980">
              <a:buFont typeface="Arial" panose="020B0604020202020204" pitchFamily="34" charset="0"/>
              <a:buChar char="•"/>
              <a:defRPr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发动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多个业务单元共同合作，合力完成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3980" indent="-93980"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协调各项工作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265863" y="1704975"/>
            <a:ext cx="2420937" cy="41751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265863" y="2122488"/>
            <a:ext cx="2420937" cy="121602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980" indent="-93980">
              <a:buFont typeface="Arial" panose="020B0604020202020204" pitchFamily="34" charset="0"/>
              <a:buChar char="•"/>
              <a:defRPr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建立公司流程、章程、制度、规范，提供指南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3980" indent="-93980"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向其他部门提供专业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57200" y="2457450"/>
            <a:ext cx="655638" cy="4429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57200" y="4121150"/>
            <a:ext cx="655638" cy="4429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途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牛代表族群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95300" y="5731023"/>
            <a:ext cx="657225" cy="4429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特有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画像</a:t>
            </a:r>
          </a:p>
        </p:txBody>
      </p:sp>
      <p:sp>
        <p:nvSpPr>
          <p:cNvPr id="64" name="矩形 63"/>
          <p:cNvSpPr/>
          <p:nvPr/>
        </p:nvSpPr>
        <p:spPr>
          <a:xfrm>
            <a:off x="1238250" y="3481388"/>
            <a:ext cx="2420938" cy="146050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980" indent="-93980">
              <a:buFont typeface="Arial" panose="020B0604020202020204" pitchFamily="34" charset="0"/>
              <a:buChar char="•"/>
              <a:defRPr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区域部门，如华东大区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3980" indent="-93980"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旅游产品，如国内产品事业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3980" indent="-93980">
              <a:buFont typeface="Arial" panose="020B0604020202020204" pitchFamily="34" charset="0"/>
              <a:buChar char="•"/>
              <a:defRPr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客户服务，如旅游顾问中心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 marL="93980" indent="-93980"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市场营销，如营销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中心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751263" y="3481388"/>
            <a:ext cx="2422525" cy="1460500"/>
          </a:xfrm>
          <a:prstGeom prst="rect">
            <a:avLst/>
          </a:prstGeom>
          <a:solidFill>
            <a:schemeClr val="bg1"/>
          </a:solidFill>
          <a:ln>
            <a:solidFill>
              <a:srgbClr val="B62B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980" indent="-93980">
              <a:buFont typeface="Arial" panose="020B0604020202020204" pitchFamily="34" charset="0"/>
              <a:buChar char="•"/>
              <a:defRPr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技术研发，如无线中心、研发中心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3980" indent="-93980">
              <a:buFont typeface="Arial" panose="020B0604020202020204" pitchFamily="34" charset="0"/>
              <a:buChar char="•"/>
              <a:defRPr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供应链中心、流程部等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259513" y="3481388"/>
            <a:ext cx="2422525" cy="1460500"/>
          </a:xfrm>
          <a:prstGeom prst="rect">
            <a:avLst/>
          </a:prstGeom>
          <a:solidFill>
            <a:schemeClr val="bg1"/>
          </a:solidFill>
          <a:ln>
            <a:solidFill>
              <a:srgbClr val="3C9D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980" indent="-93980">
              <a:buFont typeface="Arial" panose="020B0604020202020204" pitchFamily="34" charset="0"/>
              <a:buChar char="•"/>
              <a:defRPr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人力行政、财务、法务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  <p:sp>
        <p:nvSpPr>
          <p:cNvPr id="67" name="矩形 66"/>
          <p:cNvSpPr/>
          <p:nvPr/>
        </p:nvSpPr>
        <p:spPr>
          <a:xfrm>
            <a:off x="1238250" y="5537348"/>
            <a:ext cx="2420938" cy="8636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  <a:defRPr/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具有市场嗅觉和敏锐度，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  <a:defRPr/>
            </a:pP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紧跟市场，捕捉商机</a:t>
            </a:r>
            <a:endParaRPr lang="zh-CN" altLang="en-US" sz="1400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748088" y="5537348"/>
            <a:ext cx="2422525" cy="863600"/>
          </a:xfrm>
          <a:prstGeom prst="rect">
            <a:avLst/>
          </a:prstGeom>
          <a:noFill/>
          <a:ln>
            <a:solidFill>
              <a:srgbClr val="B62B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善于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积累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，沉淀体系、提炼模式，产生洞见</a:t>
            </a:r>
            <a:endParaRPr lang="zh-CN" altLang="en-US" sz="1400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259513" y="5537348"/>
            <a:ext cx="2422525" cy="86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理解业务，备足粮草，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真正成为一名业务伙伴；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832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3936"/>
            <a:ext cx="9144000" cy="146585"/>
          </a:xfrm>
          <a:prstGeom prst="rect">
            <a:avLst/>
          </a:prstGeom>
        </p:spPr>
      </p:pic>
      <p:sp>
        <p:nvSpPr>
          <p:cNvPr id="6" name="标题 3"/>
          <p:cNvSpPr txBox="1"/>
          <p:nvPr/>
        </p:nvSpPr>
        <p:spPr bwMode="auto">
          <a:xfrm>
            <a:off x="107504" y="273720"/>
            <a:ext cx="698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2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途牛人才标准构建</a:t>
            </a:r>
          </a:p>
        </p:txBody>
      </p:sp>
      <p:cxnSp>
        <p:nvCxnSpPr>
          <p:cNvPr id="43" name="直接连接符 42"/>
          <p:cNvCxnSpPr/>
          <p:nvPr/>
        </p:nvCxnSpPr>
        <p:spPr>
          <a:xfrm>
            <a:off x="251520" y="836712"/>
            <a:ext cx="576064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93"/>
          <p:cNvGrpSpPr/>
          <p:nvPr/>
        </p:nvGrpSpPr>
        <p:grpSpPr bwMode="auto">
          <a:xfrm>
            <a:off x="5867400" y="4745062"/>
            <a:ext cx="1827213" cy="1801813"/>
            <a:chOff x="6089167" y="4121740"/>
            <a:chExt cx="1867209" cy="2064676"/>
          </a:xfrm>
        </p:grpSpPr>
        <p:sp>
          <p:nvSpPr>
            <p:cNvPr id="30" name="圆角矩形 29"/>
            <p:cNvSpPr/>
            <p:nvPr/>
          </p:nvSpPr>
          <p:spPr>
            <a:xfrm>
              <a:off x="6089167" y="4842103"/>
              <a:ext cx="1867209" cy="52753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市场嗅觉</a:t>
              </a:r>
              <a:endPara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defRPr/>
              </a:pPr>
              <a:r>
                <a:rPr lang="zh-CN" altLang="en-US" sz="12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（前台类）</a:t>
              </a: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6089167" y="4121740"/>
              <a:ext cx="1867209" cy="527538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信息牛人</a:t>
              </a: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6089167" y="5658878"/>
              <a:ext cx="1867209" cy="52753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业务伙伴</a:t>
              </a:r>
              <a:endPara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defRPr/>
              </a:pPr>
              <a:r>
                <a:rPr lang="zh-CN" altLang="en-US" sz="12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（中后台类）</a:t>
              </a:r>
            </a:p>
          </p:txBody>
        </p:sp>
      </p:grpSp>
      <p:grpSp>
        <p:nvGrpSpPr>
          <p:cNvPr id="33" name="组合 97"/>
          <p:cNvGrpSpPr/>
          <p:nvPr/>
        </p:nvGrpSpPr>
        <p:grpSpPr bwMode="auto">
          <a:xfrm>
            <a:off x="5883275" y="1628800"/>
            <a:ext cx="1854200" cy="2890837"/>
            <a:chOff x="6019004" y="1254775"/>
            <a:chExt cx="1828070" cy="3978189"/>
          </a:xfrm>
          <a:solidFill>
            <a:srgbClr val="00B0F0"/>
          </a:solidFill>
        </p:grpSpPr>
        <p:sp>
          <p:nvSpPr>
            <p:cNvPr id="34" name="圆角矩形 33"/>
            <p:cNvSpPr/>
            <p:nvPr/>
          </p:nvSpPr>
          <p:spPr>
            <a:xfrm>
              <a:off x="6047176" y="1254775"/>
              <a:ext cx="1799898" cy="648831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非凡执行</a:t>
              </a: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6047176" y="2908530"/>
              <a:ext cx="1799898" cy="648832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感染团队</a:t>
              </a:r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6019004" y="4584133"/>
              <a:ext cx="1799898" cy="648831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点燃自我</a:t>
              </a:r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6019004" y="3668777"/>
              <a:ext cx="1799898" cy="679417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武装自己</a:t>
              </a:r>
              <a:endPara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6047176" y="2091483"/>
              <a:ext cx="1799898" cy="681601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协同影响</a:t>
              </a:r>
              <a:endPara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9" name="矩形 38"/>
          <p:cNvSpPr/>
          <p:nvPr/>
        </p:nvSpPr>
        <p:spPr>
          <a:xfrm>
            <a:off x="4000500" y="1655787"/>
            <a:ext cx="1574800" cy="182563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系统思维</a:t>
            </a:r>
          </a:p>
        </p:txBody>
      </p:sp>
      <p:sp>
        <p:nvSpPr>
          <p:cNvPr id="40" name="矩形 39"/>
          <p:cNvSpPr/>
          <p:nvPr/>
        </p:nvSpPr>
        <p:spPr>
          <a:xfrm>
            <a:off x="4000500" y="1909787"/>
            <a:ext cx="1574800" cy="182563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目标达成</a:t>
            </a:r>
          </a:p>
        </p:txBody>
      </p:sp>
      <p:sp>
        <p:nvSpPr>
          <p:cNvPr id="41" name="矩形 40"/>
          <p:cNvSpPr/>
          <p:nvPr/>
        </p:nvSpPr>
        <p:spPr>
          <a:xfrm>
            <a:off x="2222500" y="1655787"/>
            <a:ext cx="1574800" cy="182563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目标分解</a:t>
            </a:r>
          </a:p>
        </p:txBody>
      </p:sp>
      <p:sp>
        <p:nvSpPr>
          <p:cNvPr id="42" name="矩形 41"/>
          <p:cNvSpPr/>
          <p:nvPr/>
        </p:nvSpPr>
        <p:spPr>
          <a:xfrm>
            <a:off x="444500" y="1670075"/>
            <a:ext cx="1574800" cy="182562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战术执行</a:t>
            </a:r>
          </a:p>
        </p:txBody>
      </p:sp>
      <p:sp>
        <p:nvSpPr>
          <p:cNvPr id="44" name="矩形 43"/>
          <p:cNvSpPr/>
          <p:nvPr/>
        </p:nvSpPr>
        <p:spPr>
          <a:xfrm>
            <a:off x="2222500" y="1909787"/>
            <a:ext cx="1574800" cy="182563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行动力</a:t>
            </a:r>
          </a:p>
        </p:txBody>
      </p:sp>
      <p:sp>
        <p:nvSpPr>
          <p:cNvPr id="45" name="矩形 44"/>
          <p:cNvSpPr/>
          <p:nvPr/>
        </p:nvSpPr>
        <p:spPr>
          <a:xfrm>
            <a:off x="444500" y="2365400"/>
            <a:ext cx="1574800" cy="18415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跨界资源整合</a:t>
            </a:r>
          </a:p>
        </p:txBody>
      </p:sp>
      <p:sp>
        <p:nvSpPr>
          <p:cNvPr id="46" name="矩形 45"/>
          <p:cNvSpPr/>
          <p:nvPr/>
        </p:nvSpPr>
        <p:spPr>
          <a:xfrm>
            <a:off x="2222500" y="2365400"/>
            <a:ext cx="1574800" cy="18415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协作互助</a:t>
            </a:r>
          </a:p>
        </p:txBody>
      </p:sp>
      <p:sp>
        <p:nvSpPr>
          <p:cNvPr id="47" name="矩形 46"/>
          <p:cNvSpPr/>
          <p:nvPr/>
        </p:nvSpPr>
        <p:spPr>
          <a:xfrm>
            <a:off x="4000500" y="2365400"/>
            <a:ext cx="1574800" cy="18415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沟通影响</a:t>
            </a:r>
          </a:p>
        </p:txBody>
      </p:sp>
      <p:sp>
        <p:nvSpPr>
          <p:cNvPr id="48" name="矩形 47"/>
          <p:cNvSpPr/>
          <p:nvPr/>
        </p:nvSpPr>
        <p:spPr>
          <a:xfrm>
            <a:off x="4000500" y="2933725"/>
            <a:ext cx="1574800" cy="18415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团队感染力</a:t>
            </a:r>
          </a:p>
        </p:txBody>
      </p:sp>
      <p:sp>
        <p:nvSpPr>
          <p:cNvPr id="49" name="矩形 48"/>
          <p:cNvSpPr/>
          <p:nvPr/>
        </p:nvSpPr>
        <p:spPr>
          <a:xfrm>
            <a:off x="444500" y="2933725"/>
            <a:ext cx="1574800" cy="18415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团队搭建</a:t>
            </a:r>
          </a:p>
        </p:txBody>
      </p:sp>
      <p:sp>
        <p:nvSpPr>
          <p:cNvPr id="70" name="矩形 69"/>
          <p:cNvSpPr/>
          <p:nvPr/>
        </p:nvSpPr>
        <p:spPr>
          <a:xfrm>
            <a:off x="2222500" y="2933725"/>
            <a:ext cx="1574800" cy="18415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团队凝聚</a:t>
            </a:r>
          </a:p>
        </p:txBody>
      </p:sp>
      <p:sp>
        <p:nvSpPr>
          <p:cNvPr id="71" name="矩形 70"/>
          <p:cNvSpPr/>
          <p:nvPr/>
        </p:nvSpPr>
        <p:spPr>
          <a:xfrm>
            <a:off x="2222500" y="3565550"/>
            <a:ext cx="1574800" cy="182562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开放创新</a:t>
            </a:r>
          </a:p>
        </p:txBody>
      </p:sp>
      <p:sp>
        <p:nvSpPr>
          <p:cNvPr id="72" name="矩形 71"/>
          <p:cNvSpPr/>
          <p:nvPr/>
        </p:nvSpPr>
        <p:spPr>
          <a:xfrm>
            <a:off x="4000500" y="3573487"/>
            <a:ext cx="1574800" cy="182563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学习能力</a:t>
            </a:r>
          </a:p>
        </p:txBody>
      </p:sp>
      <p:sp>
        <p:nvSpPr>
          <p:cNvPr id="73" name="矩形 72"/>
          <p:cNvSpPr/>
          <p:nvPr/>
        </p:nvSpPr>
        <p:spPr>
          <a:xfrm>
            <a:off x="4000500" y="4338662"/>
            <a:ext cx="1574800" cy="182563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危机感</a:t>
            </a:r>
          </a:p>
        </p:txBody>
      </p:sp>
      <p:sp>
        <p:nvSpPr>
          <p:cNvPr id="74" name="矩形 73"/>
          <p:cNvSpPr/>
          <p:nvPr/>
        </p:nvSpPr>
        <p:spPr>
          <a:xfrm>
            <a:off x="2222500" y="4087837"/>
            <a:ext cx="1574800" cy="18415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自我驱动</a:t>
            </a:r>
          </a:p>
        </p:txBody>
      </p:sp>
      <p:sp>
        <p:nvSpPr>
          <p:cNvPr id="75" name="矩形 74"/>
          <p:cNvSpPr/>
          <p:nvPr/>
        </p:nvSpPr>
        <p:spPr>
          <a:xfrm>
            <a:off x="2222500" y="4330725"/>
            <a:ext cx="1574800" cy="18415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使命感</a:t>
            </a:r>
          </a:p>
        </p:txBody>
      </p:sp>
      <p:sp>
        <p:nvSpPr>
          <p:cNvPr id="76" name="矩形 75"/>
          <p:cNvSpPr/>
          <p:nvPr/>
        </p:nvSpPr>
        <p:spPr>
          <a:xfrm>
            <a:off x="444500" y="4092600"/>
            <a:ext cx="1574800" cy="18415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有韧劲</a:t>
            </a:r>
          </a:p>
        </p:txBody>
      </p:sp>
      <p:sp>
        <p:nvSpPr>
          <p:cNvPr id="77" name="矩形 76"/>
          <p:cNvSpPr/>
          <p:nvPr/>
        </p:nvSpPr>
        <p:spPr>
          <a:xfrm>
            <a:off x="4000500" y="4087837"/>
            <a:ext cx="1574800" cy="18415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适应性</a:t>
            </a:r>
          </a:p>
        </p:txBody>
      </p:sp>
      <p:cxnSp>
        <p:nvCxnSpPr>
          <p:cNvPr id="78" name="直接连接符 77"/>
          <p:cNvCxnSpPr/>
          <p:nvPr/>
        </p:nvCxnSpPr>
        <p:spPr>
          <a:xfrm>
            <a:off x="179388" y="4652987"/>
            <a:ext cx="7899400" cy="0"/>
          </a:xfrm>
          <a:prstGeom prst="line">
            <a:avLst/>
          </a:prstGeom>
          <a:ln>
            <a:solidFill>
              <a:srgbClr val="3C9D1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147638" y="3932262"/>
            <a:ext cx="7897812" cy="0"/>
          </a:xfrm>
          <a:prstGeom prst="line">
            <a:avLst/>
          </a:prstGeom>
          <a:ln>
            <a:solidFill>
              <a:srgbClr val="3C9D1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157163" y="3356000"/>
            <a:ext cx="7897812" cy="0"/>
          </a:xfrm>
          <a:prstGeom prst="line">
            <a:avLst/>
          </a:prstGeom>
          <a:ln>
            <a:solidFill>
              <a:srgbClr val="3C9D1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157163" y="2781325"/>
            <a:ext cx="7897812" cy="0"/>
          </a:xfrm>
          <a:prstGeom prst="line">
            <a:avLst/>
          </a:prstGeom>
          <a:ln>
            <a:solidFill>
              <a:srgbClr val="3C9D1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>
            <a:off x="157163" y="2205062"/>
            <a:ext cx="7897812" cy="0"/>
          </a:xfrm>
          <a:prstGeom prst="line">
            <a:avLst/>
          </a:prstGeom>
          <a:ln>
            <a:solidFill>
              <a:srgbClr val="3C9D1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157163" y="5300687"/>
            <a:ext cx="7897812" cy="0"/>
          </a:xfrm>
          <a:prstGeom prst="line">
            <a:avLst/>
          </a:prstGeom>
          <a:ln>
            <a:solidFill>
              <a:srgbClr val="3C9D1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219075" y="5948387"/>
            <a:ext cx="7899400" cy="0"/>
          </a:xfrm>
          <a:prstGeom prst="line">
            <a:avLst/>
          </a:prstGeom>
          <a:ln>
            <a:solidFill>
              <a:srgbClr val="3C9D1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2222500" y="5518175"/>
            <a:ext cx="1574800" cy="182562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市场敏锐</a:t>
            </a:r>
          </a:p>
        </p:txBody>
      </p:sp>
      <p:sp>
        <p:nvSpPr>
          <p:cNvPr id="86" name="矩形 85"/>
          <p:cNvSpPr/>
          <p:nvPr/>
        </p:nvSpPr>
        <p:spPr>
          <a:xfrm>
            <a:off x="4000500" y="5518175"/>
            <a:ext cx="1574800" cy="182562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用户感知</a:t>
            </a:r>
          </a:p>
        </p:txBody>
      </p:sp>
      <p:sp>
        <p:nvSpPr>
          <p:cNvPr id="87" name="矩形 86"/>
          <p:cNvSpPr/>
          <p:nvPr/>
        </p:nvSpPr>
        <p:spPr>
          <a:xfrm>
            <a:off x="444500" y="4891112"/>
            <a:ext cx="1574800" cy="182563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沉淀</a:t>
            </a:r>
          </a:p>
        </p:txBody>
      </p:sp>
      <p:sp>
        <p:nvSpPr>
          <p:cNvPr id="88" name="矩形 87"/>
          <p:cNvSpPr/>
          <p:nvPr/>
        </p:nvSpPr>
        <p:spPr>
          <a:xfrm>
            <a:off x="4000500" y="4891112"/>
            <a:ext cx="1574800" cy="182563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提炼模式</a:t>
            </a:r>
          </a:p>
        </p:txBody>
      </p:sp>
      <p:sp>
        <p:nvSpPr>
          <p:cNvPr id="89" name="矩形 88"/>
          <p:cNvSpPr/>
          <p:nvPr/>
        </p:nvSpPr>
        <p:spPr>
          <a:xfrm>
            <a:off x="2222500" y="4891112"/>
            <a:ext cx="1574800" cy="182563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信息分析</a:t>
            </a:r>
          </a:p>
        </p:txBody>
      </p:sp>
      <p:sp>
        <p:nvSpPr>
          <p:cNvPr id="90" name="矩形 89"/>
          <p:cNvSpPr/>
          <p:nvPr/>
        </p:nvSpPr>
        <p:spPr>
          <a:xfrm>
            <a:off x="2222500" y="6143650"/>
            <a:ext cx="1574800" cy="18415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业务理解</a:t>
            </a:r>
          </a:p>
        </p:txBody>
      </p:sp>
      <p:sp>
        <p:nvSpPr>
          <p:cNvPr id="91" name="矩形 90"/>
          <p:cNvSpPr/>
          <p:nvPr/>
        </p:nvSpPr>
        <p:spPr>
          <a:xfrm>
            <a:off x="4000500" y="6142062"/>
            <a:ext cx="1574800" cy="182563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服务意识</a:t>
            </a:r>
          </a:p>
        </p:txBody>
      </p:sp>
      <p:sp>
        <p:nvSpPr>
          <p:cNvPr id="92" name="右大括号 91"/>
          <p:cNvSpPr/>
          <p:nvPr/>
        </p:nvSpPr>
        <p:spPr>
          <a:xfrm>
            <a:off x="7885113" y="1747862"/>
            <a:ext cx="233362" cy="3325813"/>
          </a:xfrm>
          <a:prstGeom prst="rightBrac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8028384" y="2745757"/>
            <a:ext cx="500650" cy="1356269"/>
          </a:xfrm>
          <a:prstGeom prst="rect">
            <a:avLst/>
          </a:prstGeom>
        </p:spPr>
        <p:txBody>
          <a:bodyPr vert="wordArtVertRtl" wrap="none">
            <a:spAutoFit/>
          </a:bodyPr>
          <a:lstStyle/>
          <a:p>
            <a:pPr algn="dist">
              <a:defRPr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通用素质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右大括号 93"/>
          <p:cNvSpPr/>
          <p:nvPr/>
        </p:nvSpPr>
        <p:spPr>
          <a:xfrm>
            <a:off x="7885113" y="5518175"/>
            <a:ext cx="233362" cy="935037"/>
          </a:xfrm>
          <a:prstGeom prst="rightBrac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8028384" y="5313264"/>
            <a:ext cx="500650" cy="1356269"/>
          </a:xfrm>
          <a:prstGeom prst="rect">
            <a:avLst/>
          </a:prstGeom>
        </p:spPr>
        <p:txBody>
          <a:bodyPr vert="wordArtVertRtl" wrap="none">
            <a:spAutoFit/>
          </a:bodyPr>
          <a:lstStyle/>
          <a:p>
            <a:pPr algn="dist">
              <a:defRPr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特有素质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51"/>
          <p:cNvSpPr>
            <a:spLocks noChangeArrowheads="1"/>
          </p:cNvSpPr>
          <p:nvPr/>
        </p:nvSpPr>
        <p:spPr bwMode="auto">
          <a:xfrm>
            <a:off x="539750" y="1042988"/>
            <a:ext cx="2952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▼途牛总经理</a:t>
            </a:r>
            <a:r>
              <a:rPr lang="en-US" altLang="zh-CN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6+1</a:t>
            </a:r>
            <a:r>
              <a:rPr lang="zh-CN" altLang="en-US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素质模型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832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3936"/>
            <a:ext cx="9144000" cy="146585"/>
          </a:xfrm>
          <a:prstGeom prst="rect">
            <a:avLst/>
          </a:prstGeom>
        </p:spPr>
      </p:pic>
      <p:sp>
        <p:nvSpPr>
          <p:cNvPr id="6" name="标题 3"/>
          <p:cNvSpPr txBox="1"/>
          <p:nvPr/>
        </p:nvSpPr>
        <p:spPr bwMode="auto">
          <a:xfrm>
            <a:off x="107504" y="273720"/>
            <a:ext cx="698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32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盘点会议实施</a:t>
            </a:r>
          </a:p>
        </p:txBody>
      </p:sp>
      <p:cxnSp>
        <p:nvCxnSpPr>
          <p:cNvPr id="43" name="直接连接符 42"/>
          <p:cNvCxnSpPr/>
          <p:nvPr/>
        </p:nvCxnSpPr>
        <p:spPr>
          <a:xfrm>
            <a:off x="251520" y="836712"/>
            <a:ext cx="576064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"/>
          <p:cNvGrpSpPr/>
          <p:nvPr/>
        </p:nvGrpSpPr>
        <p:grpSpPr bwMode="auto">
          <a:xfrm>
            <a:off x="827088" y="1856385"/>
            <a:ext cx="3168651" cy="4244975"/>
            <a:chOff x="955327" y="1784931"/>
            <a:chExt cx="3746017" cy="4244115"/>
          </a:xfrm>
        </p:grpSpPr>
        <p:grpSp>
          <p:nvGrpSpPr>
            <p:cNvPr id="55" name="组合 6"/>
            <p:cNvGrpSpPr/>
            <p:nvPr/>
          </p:nvGrpSpPr>
          <p:grpSpPr bwMode="auto">
            <a:xfrm>
              <a:off x="955327" y="1784931"/>
              <a:ext cx="3627271" cy="4244115"/>
              <a:chOff x="367077" y="1991901"/>
              <a:chExt cx="5483651" cy="4244116"/>
            </a:xfrm>
          </p:grpSpPr>
          <p:sp>
            <p:nvSpPr>
              <p:cNvPr id="58" name="TextBox 4"/>
              <p:cNvSpPr txBox="1">
                <a:spLocks noChangeArrowheads="1"/>
              </p:cNvSpPr>
              <p:nvPr/>
            </p:nvSpPr>
            <p:spPr bwMode="auto">
              <a:xfrm rot="1519109">
                <a:off x="367077" y="3036571"/>
                <a:ext cx="1090494" cy="31540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ts val="1200"/>
                  </a:spcBef>
                </a:pPr>
                <a:r>
                  <a:rPr lang="zh-CN" altLang="en-US" sz="1400" b="1" dirty="0">
                    <a:solidFill>
                      <a:schemeClr val="bg2">
                        <a:lumMod val="1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线上：</a:t>
                </a:r>
                <a:endParaRPr lang="en-US" altLang="zh-CN" sz="14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400" dirty="0">
                    <a:solidFill>
                      <a:schemeClr val="bg2">
                        <a:lumMod val="1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途牛</a:t>
                </a:r>
                <a:r>
                  <a:rPr lang="en-US" altLang="zh-CN" sz="1400" dirty="0">
                    <a:solidFill>
                      <a:schemeClr val="bg2">
                        <a:lumMod val="1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FM</a:t>
                </a:r>
              </a:p>
              <a:p>
                <a:pPr eaLnBrk="1" hangingPunct="1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400" dirty="0">
                    <a:solidFill>
                      <a:schemeClr val="bg2">
                        <a:lumMod val="1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企业微信号</a:t>
                </a:r>
                <a:endParaRPr lang="en-US" altLang="zh-CN" sz="14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400" dirty="0">
                    <a:solidFill>
                      <a:schemeClr val="bg2">
                        <a:lumMod val="1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途牛内网</a:t>
                </a:r>
                <a:endParaRPr lang="en-US" altLang="zh-CN" sz="14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400" dirty="0">
                    <a:solidFill>
                      <a:schemeClr val="bg2">
                        <a:lumMod val="1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……</a:t>
                </a:r>
              </a:p>
              <a:p>
                <a:pPr eaLnBrk="1" hangingPunct="1"/>
                <a:endParaRPr lang="en-US" altLang="zh-CN" sz="11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/>
                <a:endParaRPr lang="en-US" altLang="zh-CN" sz="11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/>
                <a:endParaRPr lang="zh-CN" altLang="en-US" sz="11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59" name="组合 10"/>
              <p:cNvGrpSpPr/>
              <p:nvPr/>
            </p:nvGrpSpPr>
            <p:grpSpPr bwMode="auto">
              <a:xfrm>
                <a:off x="450128" y="2491601"/>
                <a:ext cx="5400600" cy="3744416"/>
                <a:chOff x="2370816" y="2060848"/>
                <a:chExt cx="3281304" cy="2892428"/>
              </a:xfrm>
            </p:grpSpPr>
            <p:grpSp>
              <p:nvGrpSpPr>
                <p:cNvPr id="61" name="组合 12"/>
                <p:cNvGrpSpPr/>
                <p:nvPr/>
              </p:nvGrpSpPr>
              <p:grpSpPr bwMode="auto">
                <a:xfrm>
                  <a:off x="2411760" y="2060848"/>
                  <a:ext cx="3235327" cy="2892428"/>
                  <a:chOff x="1547664" y="2420888"/>
                  <a:chExt cx="3235327" cy="2892428"/>
                </a:xfrm>
              </p:grpSpPr>
              <p:sp>
                <p:nvSpPr>
                  <p:cNvPr id="64" name="Freeform 10"/>
                  <p:cNvSpPr>
                    <a:spLocks noChangeAspect="1"/>
                  </p:cNvSpPr>
                  <p:nvPr/>
                </p:nvSpPr>
                <p:spPr bwMode="gray">
                  <a:xfrm>
                    <a:off x="1547624" y="2421090"/>
                    <a:ext cx="3235696" cy="2892226"/>
                  </a:xfrm>
                  <a:custGeom>
                    <a:avLst/>
                    <a:gdLst/>
                    <a:ahLst/>
                    <a:cxnLst>
                      <a:cxn ang="0">
                        <a:pos x="0" y="575"/>
                      </a:cxn>
                      <a:cxn ang="0">
                        <a:pos x="762" y="575"/>
                      </a:cxn>
                      <a:cxn ang="0">
                        <a:pos x="381" y="0"/>
                      </a:cxn>
                      <a:cxn ang="0">
                        <a:pos x="0" y="575"/>
                      </a:cxn>
                    </a:cxnLst>
                    <a:rect l="0" t="0" r="r" b="b"/>
                    <a:pathLst>
                      <a:path w="762" h="575">
                        <a:moveTo>
                          <a:pt x="0" y="575"/>
                        </a:moveTo>
                        <a:lnTo>
                          <a:pt x="762" y="575"/>
                        </a:lnTo>
                        <a:lnTo>
                          <a:pt x="381" y="0"/>
                        </a:lnTo>
                        <a:lnTo>
                          <a:pt x="0" y="575"/>
                        </a:lnTo>
                        <a:close/>
                      </a:path>
                    </a:pathLst>
                  </a:custGeom>
                  <a:solidFill>
                    <a:srgbClr val="00B050"/>
                  </a:solidFill>
                  <a:ln w="76200" cmpd="sng">
                    <a:noFill/>
                    <a:prstDash val="solid"/>
                    <a:rou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1600" b="1" kern="0">
                      <a:solidFill>
                        <a:sysClr val="windowText" lastClr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5" name="Freeform 11"/>
                  <p:cNvSpPr>
                    <a:spLocks noChangeAspect="1"/>
                  </p:cNvSpPr>
                  <p:nvPr/>
                </p:nvSpPr>
                <p:spPr bwMode="gray">
                  <a:xfrm>
                    <a:off x="2087194" y="2421090"/>
                    <a:ext cx="2156555" cy="1928560"/>
                  </a:xfrm>
                  <a:custGeom>
                    <a:avLst/>
                    <a:gdLst/>
                    <a:ahLst/>
                    <a:cxnLst>
                      <a:cxn ang="0">
                        <a:pos x="0" y="575"/>
                      </a:cxn>
                      <a:cxn ang="0">
                        <a:pos x="762" y="575"/>
                      </a:cxn>
                      <a:cxn ang="0">
                        <a:pos x="381" y="0"/>
                      </a:cxn>
                      <a:cxn ang="0">
                        <a:pos x="0" y="575"/>
                      </a:cxn>
                    </a:cxnLst>
                    <a:rect l="0" t="0" r="r" b="b"/>
                    <a:pathLst>
                      <a:path w="762" h="575">
                        <a:moveTo>
                          <a:pt x="0" y="575"/>
                        </a:moveTo>
                        <a:lnTo>
                          <a:pt x="762" y="575"/>
                        </a:lnTo>
                        <a:lnTo>
                          <a:pt x="381" y="0"/>
                        </a:lnTo>
                        <a:lnTo>
                          <a:pt x="0" y="575"/>
                        </a:lnTo>
                        <a:close/>
                      </a:path>
                    </a:pathLst>
                  </a:custGeom>
                  <a:solidFill>
                    <a:srgbClr val="B62B52"/>
                  </a:solidFill>
                  <a:ln w="76200" cmpd="sng">
                    <a:noFill/>
                    <a:prstDash val="solid"/>
                    <a:rou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1600" b="1" kern="0">
                      <a:solidFill>
                        <a:sysClr val="windowText" lastClr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6" name="Freeform 12"/>
                  <p:cNvSpPr>
                    <a:spLocks noChangeAspect="1"/>
                  </p:cNvSpPr>
                  <p:nvPr/>
                </p:nvSpPr>
                <p:spPr bwMode="gray">
                  <a:xfrm>
                    <a:off x="2628488" y="2421090"/>
                    <a:ext cx="1073968" cy="964893"/>
                  </a:xfrm>
                  <a:custGeom>
                    <a:avLst/>
                    <a:gdLst/>
                    <a:ahLst/>
                    <a:cxnLst>
                      <a:cxn ang="0">
                        <a:pos x="0" y="575"/>
                      </a:cxn>
                      <a:cxn ang="0">
                        <a:pos x="762" y="575"/>
                      </a:cxn>
                      <a:cxn ang="0">
                        <a:pos x="381" y="0"/>
                      </a:cxn>
                      <a:cxn ang="0">
                        <a:pos x="0" y="575"/>
                      </a:cxn>
                    </a:cxnLst>
                    <a:rect l="0" t="0" r="r" b="b"/>
                    <a:pathLst>
                      <a:path w="762" h="575">
                        <a:moveTo>
                          <a:pt x="0" y="575"/>
                        </a:moveTo>
                        <a:lnTo>
                          <a:pt x="762" y="575"/>
                        </a:lnTo>
                        <a:lnTo>
                          <a:pt x="381" y="0"/>
                        </a:lnTo>
                        <a:lnTo>
                          <a:pt x="0" y="575"/>
                        </a:lnTo>
                        <a:close/>
                      </a:path>
                    </a:pathLst>
                  </a:custGeom>
                  <a:solidFill>
                    <a:srgbClr val="00B0F0"/>
                  </a:solidFill>
                  <a:ln w="3175" cmpd="sng">
                    <a:noFill/>
                    <a:prstDash val="solid"/>
                    <a:rou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1600" b="1" kern="0">
                      <a:solidFill>
                        <a:sysClr val="windowText" lastClr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7" name="Text Box 15"/>
                  <p:cNvSpPr txBox="1">
                    <a:spLocks noChangeArrowheads="1"/>
                  </p:cNvSpPr>
                  <p:nvPr/>
                </p:nvSpPr>
                <p:spPr bwMode="gray">
                  <a:xfrm>
                    <a:off x="2169940" y="4651255"/>
                    <a:ext cx="1994512" cy="191262"/>
                  </a:xfrm>
                  <a:prstGeom prst="rect">
                    <a:avLst/>
                  </a:prstGeom>
                  <a:noFill/>
                  <a:ln w="6350">
                    <a:noFill/>
                    <a:miter lim="800000"/>
                  </a:ln>
                  <a:effectLst/>
                </p:spPr>
                <p:txBody>
                  <a:bodyPr lIns="0" tIns="0" rIns="0" bIns="0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zh-CN" altLang="en-US" sz="1600" b="1" kern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总监及以下</a:t>
                    </a:r>
                    <a:endParaRPr lang="en-US" sz="1600" b="1" kern="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8" name="Text Box 16"/>
                  <p:cNvSpPr txBox="1">
                    <a:spLocks noChangeArrowheads="1"/>
                  </p:cNvSpPr>
                  <p:nvPr/>
                </p:nvSpPr>
                <p:spPr bwMode="gray">
                  <a:xfrm>
                    <a:off x="2562981" y="3781993"/>
                    <a:ext cx="1208429" cy="190036"/>
                  </a:xfrm>
                  <a:prstGeom prst="rect">
                    <a:avLst/>
                  </a:prstGeom>
                  <a:noFill/>
                  <a:ln w="6350">
                    <a:noFill/>
                    <a:miter lim="800000"/>
                  </a:ln>
                  <a:effectLst/>
                </p:spPr>
                <p:txBody>
                  <a:bodyPr lIns="0" tIns="0" rIns="0" bIns="0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zh-CN" altLang="en-US" sz="1600" b="1" kern="0" dirty="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总经理</a:t>
                    </a:r>
                    <a:endParaRPr lang="en-US" sz="1600" b="1" kern="0" dirty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9" name="Text Box 17"/>
                  <p:cNvSpPr txBox="1">
                    <a:spLocks noChangeArrowheads="1"/>
                  </p:cNvSpPr>
                  <p:nvPr/>
                </p:nvSpPr>
                <p:spPr bwMode="gray">
                  <a:xfrm>
                    <a:off x="2854314" y="2962999"/>
                    <a:ext cx="625764" cy="190036"/>
                  </a:xfrm>
                  <a:prstGeom prst="rect">
                    <a:avLst/>
                  </a:prstGeom>
                  <a:noFill/>
                  <a:ln w="6350">
                    <a:noFill/>
                    <a:miter lim="800000"/>
                  </a:ln>
                  <a:effectLst/>
                </p:spPr>
                <p:txBody>
                  <a:bodyPr lIns="0" tIns="0" rIns="0" bIns="0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600" b="1" kern="0" dirty="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EMT</a:t>
                    </a:r>
                    <a:endParaRPr lang="en-US" sz="1600" b="1" kern="0" dirty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cxnSp>
              <p:nvCxnSpPr>
                <p:cNvPr id="62" name="直接箭头连接符 13"/>
                <p:cNvCxnSpPr>
                  <a:cxnSpLocks noChangeShapeType="1"/>
                </p:cNvCxnSpPr>
                <p:nvPr/>
              </p:nvCxnSpPr>
              <p:spPr bwMode="auto">
                <a:xfrm flipH="1">
                  <a:off x="2370816" y="2204864"/>
                  <a:ext cx="1440160" cy="2592288"/>
                </a:xfrm>
                <a:prstGeom prst="straightConnector1">
                  <a:avLst/>
                </a:prstGeom>
                <a:noFill/>
                <a:ln w="38100" algn="ctr">
                  <a:solidFill>
                    <a:srgbClr val="606060"/>
                  </a:solidFill>
                  <a:rou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3" name="直接箭头连接符 14"/>
                <p:cNvCxnSpPr>
                  <a:cxnSpLocks noChangeShapeType="1"/>
                </p:cNvCxnSpPr>
                <p:nvPr/>
              </p:nvCxnSpPr>
              <p:spPr bwMode="auto">
                <a:xfrm>
                  <a:off x="4211960" y="2204864"/>
                  <a:ext cx="1440160" cy="2520280"/>
                </a:xfrm>
                <a:prstGeom prst="straightConnector1">
                  <a:avLst/>
                </a:prstGeom>
                <a:noFill/>
                <a:ln w="38100" algn="ctr">
                  <a:solidFill>
                    <a:srgbClr val="606060"/>
                  </a:solidFill>
                  <a:rou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57" name="圆角矩形 56"/>
              <p:cNvSpPr/>
              <p:nvPr/>
            </p:nvSpPr>
            <p:spPr>
              <a:xfrm>
                <a:off x="1138811" y="1991901"/>
                <a:ext cx="4255888" cy="7428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9050" cap="flat" cmpd="sng" algn="ctr">
                <a:solidFill>
                  <a:srgbClr val="E0E0E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 kern="0">
                  <a:solidFill>
                    <a:srgbClr val="00B7F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TextBox 31"/>
              <p:cNvSpPr txBox="1">
                <a:spLocks noChangeArrowheads="1"/>
              </p:cNvSpPr>
              <p:nvPr/>
            </p:nvSpPr>
            <p:spPr bwMode="auto">
              <a:xfrm>
                <a:off x="1475658" y="2052336"/>
                <a:ext cx="3618009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自上而下，全面铺开</a:t>
                </a:r>
                <a:endPara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eaLnBrk="1" hangingPunct="1"/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高度曝光，预热宣传</a:t>
                </a:r>
              </a:p>
            </p:txBody>
          </p:sp>
        </p:grpSp>
        <p:sp>
          <p:nvSpPr>
            <p:cNvPr id="56" name="TextBox 4"/>
            <p:cNvSpPr txBox="1">
              <a:spLocks noChangeArrowheads="1"/>
            </p:cNvSpPr>
            <p:nvPr/>
          </p:nvSpPr>
          <p:spPr bwMode="auto">
            <a:xfrm rot="20060480">
              <a:off x="3980015" y="2740662"/>
              <a:ext cx="721329" cy="3154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ts val="1200"/>
                </a:spcBef>
              </a:pPr>
              <a:r>
                <a:rPr lang="zh-CN" altLang="en-US" sz="14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线下：</a:t>
              </a:r>
              <a:endParaRPr lang="en-US" altLang="zh-CN" sz="14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EMT</a:t>
              </a:r>
              <a:r>
                <a:rPr lang="zh-CN" altLang="en-US" sz="14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会</a:t>
              </a:r>
              <a:endParaRPr lang="en-US" altLang="zh-CN" sz="1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部门会议</a:t>
              </a:r>
              <a:endParaRPr lang="en-US" altLang="zh-CN" sz="1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易拉宝</a:t>
              </a:r>
              <a:endParaRPr lang="en-US" altLang="zh-CN" sz="1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宣传海报</a:t>
              </a:r>
              <a:endParaRPr lang="en-US" altLang="zh-CN" sz="1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en-US" altLang="zh-CN" sz="11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</a:p>
            <a:p>
              <a:pPr eaLnBrk="1" hangingPunct="1"/>
              <a:endParaRPr lang="en-US" altLang="zh-CN" sz="11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endParaRPr lang="zh-CN" altLang="en-US" sz="11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7" name="矩形 96"/>
          <p:cNvSpPr/>
          <p:nvPr/>
        </p:nvSpPr>
        <p:spPr>
          <a:xfrm>
            <a:off x="5303838" y="1845270"/>
            <a:ext cx="936625" cy="450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总经理</a:t>
            </a:r>
          </a:p>
        </p:txBody>
      </p:sp>
      <p:sp>
        <p:nvSpPr>
          <p:cNvPr id="98" name="矩形 97"/>
          <p:cNvSpPr/>
          <p:nvPr/>
        </p:nvSpPr>
        <p:spPr>
          <a:xfrm>
            <a:off x="6324600" y="1845270"/>
            <a:ext cx="2109788" cy="450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TBEI+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素质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360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</a:p>
        </p:txBody>
      </p:sp>
      <p:sp>
        <p:nvSpPr>
          <p:cNvPr id="99" name="矩形 98"/>
          <p:cNvSpPr/>
          <p:nvPr/>
        </p:nvSpPr>
        <p:spPr>
          <a:xfrm>
            <a:off x="604838" y="1926233"/>
            <a:ext cx="576262" cy="6048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宣贯</a:t>
            </a:r>
          </a:p>
        </p:txBody>
      </p:sp>
      <p:sp>
        <p:nvSpPr>
          <p:cNvPr id="100" name="矩形 99"/>
          <p:cNvSpPr/>
          <p:nvPr/>
        </p:nvSpPr>
        <p:spPr>
          <a:xfrm>
            <a:off x="4586288" y="1835745"/>
            <a:ext cx="633412" cy="1597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信息收集</a:t>
            </a:r>
          </a:p>
        </p:txBody>
      </p:sp>
      <p:sp>
        <p:nvSpPr>
          <p:cNvPr id="101" name="矩形 100"/>
          <p:cNvSpPr/>
          <p:nvPr/>
        </p:nvSpPr>
        <p:spPr>
          <a:xfrm>
            <a:off x="5303838" y="2388195"/>
            <a:ext cx="936625" cy="450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总监</a:t>
            </a:r>
          </a:p>
        </p:txBody>
      </p:sp>
      <p:sp>
        <p:nvSpPr>
          <p:cNvPr id="102" name="矩形 101"/>
          <p:cNvSpPr/>
          <p:nvPr/>
        </p:nvSpPr>
        <p:spPr>
          <a:xfrm>
            <a:off x="6324600" y="2388195"/>
            <a:ext cx="2109788" cy="450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素质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360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</a:p>
        </p:txBody>
      </p:sp>
      <p:sp>
        <p:nvSpPr>
          <p:cNvPr id="103" name="矩形 102"/>
          <p:cNvSpPr/>
          <p:nvPr/>
        </p:nvSpPr>
        <p:spPr>
          <a:xfrm>
            <a:off x="5303838" y="2981920"/>
            <a:ext cx="936625" cy="450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经理</a:t>
            </a:r>
          </a:p>
        </p:txBody>
      </p:sp>
      <p:sp>
        <p:nvSpPr>
          <p:cNvPr id="104" name="矩形 103"/>
          <p:cNvSpPr/>
          <p:nvPr/>
        </p:nvSpPr>
        <p:spPr>
          <a:xfrm>
            <a:off x="6324600" y="2981920"/>
            <a:ext cx="2109788" cy="450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素质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360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</a:p>
        </p:txBody>
      </p:sp>
      <p:sp>
        <p:nvSpPr>
          <p:cNvPr id="105" name="矩形 104"/>
          <p:cNvSpPr/>
          <p:nvPr/>
        </p:nvSpPr>
        <p:spPr>
          <a:xfrm>
            <a:off x="4592638" y="3882033"/>
            <a:ext cx="631825" cy="24272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盘点会议准备</a:t>
            </a:r>
          </a:p>
        </p:txBody>
      </p:sp>
      <p:sp>
        <p:nvSpPr>
          <p:cNvPr id="106" name="矩形 105"/>
          <p:cNvSpPr/>
          <p:nvPr/>
        </p:nvSpPr>
        <p:spPr>
          <a:xfrm>
            <a:off x="5330825" y="3882033"/>
            <a:ext cx="3103563" cy="24272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圆桌会议盘点材料：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信息收集表，包括基本信息和述职报告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TBEI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故事整理（如有）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360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度在线测评结果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绩效结果和面谈记录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上一年盘点结果和发展计划实施情况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预打分表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31"/>
          <p:cNvSpPr>
            <a:spLocks noChangeArrowheads="1"/>
          </p:cNvSpPr>
          <p:nvPr/>
        </p:nvSpPr>
        <p:spPr bwMode="auto">
          <a:xfrm>
            <a:off x="539750" y="1052513"/>
            <a:ext cx="5175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I.</a:t>
            </a:r>
            <a:r>
              <a:rPr lang="zh-CN" altLang="en-US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会前准备：包括宣贯、信息收集和盘点会议准备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832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3936"/>
            <a:ext cx="9144000" cy="146585"/>
          </a:xfrm>
          <a:prstGeom prst="rect">
            <a:avLst/>
          </a:prstGeom>
        </p:spPr>
      </p:pic>
      <p:sp>
        <p:nvSpPr>
          <p:cNvPr id="6" name="标题 3"/>
          <p:cNvSpPr txBox="1"/>
          <p:nvPr/>
        </p:nvSpPr>
        <p:spPr bwMode="auto">
          <a:xfrm>
            <a:off x="107504" y="273720"/>
            <a:ext cx="698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32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盘点会议实施</a:t>
            </a:r>
          </a:p>
        </p:txBody>
      </p:sp>
      <p:cxnSp>
        <p:nvCxnSpPr>
          <p:cNvPr id="43" name="直接连接符 42"/>
          <p:cNvCxnSpPr/>
          <p:nvPr/>
        </p:nvCxnSpPr>
        <p:spPr>
          <a:xfrm>
            <a:off x="251520" y="836712"/>
            <a:ext cx="576064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611560" y="1699791"/>
          <a:ext cx="7704139" cy="47545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99998"/>
                <a:gridCol w="1651466"/>
                <a:gridCol w="2955256"/>
                <a:gridCol w="2697419"/>
              </a:tblGrid>
              <a:tr h="361057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环节</a:t>
                      </a:r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分工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1" marR="91431" marT="45730" marB="4573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kern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评价人（间接上级）</a:t>
                      </a:r>
                    </a:p>
                  </a:txBody>
                  <a:tcPr marL="91431" marR="91431" marT="45730" marB="4573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200" b="1" kern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陈述人（直接上级）</a:t>
                      </a:r>
                      <a:endParaRPr lang="zh-CN" altLang="en-US" sz="12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1" marR="91431" marT="45730" marB="4573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497726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1200" b="1" strike="noStrike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anose="020B0604020202020204" pitchFamily="34" charset="-122"/>
                        </a:rPr>
                        <a:t>1</a:t>
                      </a:r>
                      <a:endParaRPr lang="zh-CN" altLang="en-US" sz="1200" b="1" strike="noStrike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431" marR="91431" marT="45730" marB="45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strike="noStrike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被盘点人基本信息介绍</a:t>
                      </a:r>
                    </a:p>
                  </a:txBody>
                  <a:tcPr marL="91431" marR="91431" marT="45730" marB="45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听取陈述人介绍被盘点人基本信息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1" marR="91431" marT="45730" marB="45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1200" b="0" kern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陈述被盘点人的基本信息：分管工作、个人基本信息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1" marR="91431" marT="45730" marB="45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890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anose="020B0604020202020204" pitchFamily="34" charset="-122"/>
                        </a:rPr>
                        <a:t>2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431" marR="91431" marT="45730" marB="45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strike="noStrike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当前岗位特点</a:t>
                      </a:r>
                    </a:p>
                  </a:txBody>
                  <a:tcPr marL="91431" marR="91431" marT="45730" marB="45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讨论的当前岗位特点，如所处阶段、主要职责等，以及当前岗位对人的要求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1" marR="91431" marT="45730" marB="45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076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anose="020B0604020202020204" pitchFamily="34" charset="-122"/>
                        </a:rPr>
                        <a:t>3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431" marR="91431" marT="45730" marB="45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strike="noStrike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素质项评价</a:t>
                      </a:r>
                    </a:p>
                  </a:txBody>
                  <a:tcPr marL="91431" marR="91431" marT="45730" marB="45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听取陈述人介绍并提问；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对被盘点人的素质项进行打分，并就与预打分结果的差异进行讨论，形成共识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1" marR="91431" marT="45730" marB="45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陈述对被盘点人秀七条素质项预打分结果、行为示例及打分理由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1" marR="91431" marT="45730" marB="45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076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anose="020B0604020202020204" pitchFamily="34" charset="-122"/>
                        </a:rPr>
                        <a:t>4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431" marR="91431" marT="45730" marB="45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strike="noStrike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绩效评价</a:t>
                      </a:r>
                    </a:p>
                  </a:txBody>
                  <a:tcPr marL="91431" marR="91431" marT="45730" marB="45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听取陈述人介绍并提问；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对被盘点人的绩效进行打分，并就与预打分结果的差异进行讨论，形成共识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1" marR="91431" marT="45730" marB="45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陈述对被盘点人绩效预打分结果及打分理由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1" marR="91431" marT="45730" marB="45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77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anose="020B0604020202020204" pitchFamily="34" charset="-122"/>
                        </a:rPr>
                        <a:t>5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431" marR="91431" marT="45730" marB="45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strike="noStrike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关键经历及个人特点讨论</a:t>
                      </a:r>
                    </a:p>
                  </a:txBody>
                  <a:tcPr marL="91431" marR="91431" marT="45730" marB="45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听取陈述人介绍，并进行必要的讨论，形成共识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1" marR="91431" marT="45730" marB="45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陈述被盘点人的关键经历及个人提点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1" marR="91431" marT="45730" marB="45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890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anose="020B0604020202020204" pitchFamily="34" charset="-122"/>
                        </a:rPr>
                        <a:t>6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marL="91431" marR="91431" marT="45730" marB="45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strike="noStrike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评价小结及未来发展建议</a:t>
                      </a:r>
                    </a:p>
                  </a:txBody>
                  <a:tcPr marL="91431" marR="91431" marT="45730" marB="45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共同讨论总结被盘点人的优势不足、九宫格分布位子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对被盘点人提出发展建议，讨论并达成一致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1" marR="91431" marT="45730" marB="45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4" name="矩形 6"/>
          <p:cNvSpPr>
            <a:spLocks noChangeArrowheads="1"/>
          </p:cNvSpPr>
          <p:nvPr/>
        </p:nvSpPr>
        <p:spPr bwMode="auto">
          <a:xfrm>
            <a:off x="539750" y="1052513"/>
            <a:ext cx="17891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II.</a:t>
            </a:r>
            <a:r>
              <a:rPr lang="zh-CN" altLang="en-US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盘点会议流程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832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3936"/>
            <a:ext cx="9144000" cy="146585"/>
          </a:xfrm>
          <a:prstGeom prst="rect">
            <a:avLst/>
          </a:prstGeom>
        </p:spPr>
      </p:pic>
      <p:sp>
        <p:nvSpPr>
          <p:cNvPr id="6" name="标题 3"/>
          <p:cNvSpPr txBox="1"/>
          <p:nvPr/>
        </p:nvSpPr>
        <p:spPr bwMode="auto">
          <a:xfrm>
            <a:off x="107504" y="273720"/>
            <a:ext cx="698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32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途牛人才盘点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251520" y="836712"/>
            <a:ext cx="576064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 rot="16200000">
            <a:off x="1849839" y="1410752"/>
            <a:ext cx="1742303" cy="52861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858162" y="1795371"/>
            <a:ext cx="1717590" cy="44505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13"/>
          <p:cNvSpPr txBox="1"/>
          <p:nvPr/>
        </p:nvSpPr>
        <p:spPr>
          <a:xfrm>
            <a:off x="1813689" y="3730388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继任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 descr="继任.png"/>
          <p:cNvPicPr>
            <a:picLocks noChangeAspect="1"/>
          </p:cNvPicPr>
          <p:nvPr/>
        </p:nvPicPr>
        <p:blipFill>
          <a:blip r:embed="rId3" cstate="print">
            <a:biLevel thresh="25000"/>
          </a:blip>
          <a:stretch>
            <a:fillRect/>
          </a:stretch>
        </p:blipFill>
        <p:spPr>
          <a:xfrm>
            <a:off x="2034183" y="3763291"/>
            <a:ext cx="580526" cy="580526"/>
          </a:xfrm>
          <a:prstGeom prst="rect">
            <a:avLst/>
          </a:prstGeom>
        </p:spPr>
      </p:pic>
      <p:sp>
        <p:nvSpPr>
          <p:cNvPr id="12" name="八角星 11"/>
          <p:cNvSpPr/>
          <p:nvPr/>
        </p:nvSpPr>
        <p:spPr>
          <a:xfrm>
            <a:off x="1498818" y="2832175"/>
            <a:ext cx="2442755" cy="2442755"/>
          </a:xfrm>
          <a:prstGeom prst="star8">
            <a:avLst>
              <a:gd name="adj" fmla="val 385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3"/>
          <p:cNvSpPr txBox="1"/>
          <p:nvPr/>
        </p:nvSpPr>
        <p:spPr>
          <a:xfrm>
            <a:off x="2373889" y="1844824"/>
            <a:ext cx="105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评价人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 descr="继任.png"/>
          <p:cNvPicPr>
            <a:picLocks noChangeAspect="1"/>
          </p:cNvPicPr>
          <p:nvPr/>
        </p:nvPicPr>
        <p:blipFill>
          <a:blip r:embed="rId3" cstate="print">
            <a:biLevel thresh="25000"/>
          </a:blip>
          <a:stretch>
            <a:fillRect/>
          </a:stretch>
        </p:blipFill>
        <p:spPr>
          <a:xfrm>
            <a:off x="3721627" y="3323399"/>
            <a:ext cx="439892" cy="439892"/>
          </a:xfrm>
          <a:prstGeom prst="rect">
            <a:avLst/>
          </a:prstGeom>
        </p:spPr>
      </p:pic>
      <p:pic>
        <p:nvPicPr>
          <p:cNvPr id="15" name="图片 14" descr="高潜.png"/>
          <p:cNvPicPr>
            <a:picLocks noChangeAspect="1"/>
          </p:cNvPicPr>
          <p:nvPr/>
        </p:nvPicPr>
        <p:blipFill>
          <a:blip r:embed="rId4" cstate="print">
            <a:lum bright="70000" contrast="-70000"/>
          </a:blip>
          <a:stretch>
            <a:fillRect/>
          </a:stretch>
        </p:blipFill>
        <p:spPr>
          <a:xfrm>
            <a:off x="1861744" y="5035948"/>
            <a:ext cx="477964" cy="477964"/>
          </a:xfrm>
          <a:prstGeom prst="rect">
            <a:avLst/>
          </a:prstGeom>
        </p:spPr>
      </p:pic>
      <p:sp>
        <p:nvSpPr>
          <p:cNvPr id="16" name="TextBox 13"/>
          <p:cNvSpPr txBox="1"/>
          <p:nvPr/>
        </p:nvSpPr>
        <p:spPr>
          <a:xfrm>
            <a:off x="90015" y="3246358"/>
            <a:ext cx="105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陈述人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Group 1492"/>
          <p:cNvGrpSpPr/>
          <p:nvPr/>
        </p:nvGrpSpPr>
        <p:grpSpPr>
          <a:xfrm>
            <a:off x="2049270" y="3768969"/>
            <a:ext cx="454805" cy="574848"/>
            <a:chOff x="1971676" y="3683000"/>
            <a:chExt cx="427038" cy="539751"/>
          </a:xfrm>
          <a:solidFill>
            <a:schemeClr val="accent4">
              <a:lumMod val="75000"/>
            </a:schemeClr>
          </a:solidFill>
        </p:grpSpPr>
        <p:sp>
          <p:nvSpPr>
            <p:cNvPr id="18" name="Freeform 29"/>
            <p:cNvSpPr/>
            <p:nvPr/>
          </p:nvSpPr>
          <p:spPr bwMode="auto">
            <a:xfrm>
              <a:off x="1971676" y="3751263"/>
              <a:ext cx="427038" cy="471488"/>
            </a:xfrm>
            <a:custGeom>
              <a:avLst/>
              <a:gdLst>
                <a:gd name="T0" fmla="*/ 195 w 202"/>
                <a:gd name="T1" fmla="*/ 0 h 223"/>
                <a:gd name="T2" fmla="*/ 160 w 202"/>
                <a:gd name="T3" fmla="*/ 0 h 223"/>
                <a:gd name="T4" fmla="*/ 158 w 202"/>
                <a:gd name="T5" fmla="*/ 1 h 223"/>
                <a:gd name="T6" fmla="*/ 157 w 202"/>
                <a:gd name="T7" fmla="*/ 13 h 223"/>
                <a:gd name="T8" fmla="*/ 158 w 202"/>
                <a:gd name="T9" fmla="*/ 14 h 223"/>
                <a:gd name="T10" fmla="*/ 181 w 202"/>
                <a:gd name="T11" fmla="*/ 14 h 223"/>
                <a:gd name="T12" fmla="*/ 188 w 202"/>
                <a:gd name="T13" fmla="*/ 21 h 223"/>
                <a:gd name="T14" fmla="*/ 188 w 202"/>
                <a:gd name="T15" fmla="*/ 202 h 223"/>
                <a:gd name="T16" fmla="*/ 181 w 202"/>
                <a:gd name="T17" fmla="*/ 209 h 223"/>
                <a:gd name="T18" fmla="*/ 21 w 202"/>
                <a:gd name="T19" fmla="*/ 209 h 223"/>
                <a:gd name="T20" fmla="*/ 14 w 202"/>
                <a:gd name="T21" fmla="*/ 202 h 223"/>
                <a:gd name="T22" fmla="*/ 14 w 202"/>
                <a:gd name="T23" fmla="*/ 21 h 223"/>
                <a:gd name="T24" fmla="*/ 21 w 202"/>
                <a:gd name="T25" fmla="*/ 14 h 223"/>
                <a:gd name="T26" fmla="*/ 45 w 202"/>
                <a:gd name="T27" fmla="*/ 14 h 223"/>
                <a:gd name="T28" fmla="*/ 46 w 202"/>
                <a:gd name="T29" fmla="*/ 13 h 223"/>
                <a:gd name="T30" fmla="*/ 44 w 202"/>
                <a:gd name="T31" fmla="*/ 1 h 223"/>
                <a:gd name="T32" fmla="*/ 43 w 202"/>
                <a:gd name="T33" fmla="*/ 0 h 223"/>
                <a:gd name="T34" fmla="*/ 7 w 202"/>
                <a:gd name="T35" fmla="*/ 0 h 223"/>
                <a:gd name="T36" fmla="*/ 0 w 202"/>
                <a:gd name="T37" fmla="*/ 7 h 223"/>
                <a:gd name="T38" fmla="*/ 0 w 202"/>
                <a:gd name="T39" fmla="*/ 216 h 223"/>
                <a:gd name="T40" fmla="*/ 7 w 202"/>
                <a:gd name="T41" fmla="*/ 223 h 223"/>
                <a:gd name="T42" fmla="*/ 195 w 202"/>
                <a:gd name="T43" fmla="*/ 223 h 223"/>
                <a:gd name="T44" fmla="*/ 202 w 202"/>
                <a:gd name="T45" fmla="*/ 216 h 223"/>
                <a:gd name="T46" fmla="*/ 202 w 202"/>
                <a:gd name="T47" fmla="*/ 7 h 223"/>
                <a:gd name="T48" fmla="*/ 195 w 202"/>
                <a:gd name="T4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2" h="223">
                  <a:moveTo>
                    <a:pt x="195" y="0"/>
                  </a:moveTo>
                  <a:cubicBezTo>
                    <a:pt x="195" y="0"/>
                    <a:pt x="171" y="0"/>
                    <a:pt x="160" y="0"/>
                  </a:cubicBezTo>
                  <a:cubicBezTo>
                    <a:pt x="158" y="0"/>
                    <a:pt x="158" y="1"/>
                    <a:pt x="158" y="1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3"/>
                    <a:pt x="156" y="14"/>
                    <a:pt x="158" y="14"/>
                  </a:cubicBezTo>
                  <a:cubicBezTo>
                    <a:pt x="166" y="14"/>
                    <a:pt x="181" y="14"/>
                    <a:pt x="181" y="14"/>
                  </a:cubicBezTo>
                  <a:cubicBezTo>
                    <a:pt x="185" y="14"/>
                    <a:pt x="188" y="17"/>
                    <a:pt x="188" y="21"/>
                  </a:cubicBezTo>
                  <a:cubicBezTo>
                    <a:pt x="188" y="202"/>
                    <a:pt x="188" y="202"/>
                    <a:pt x="188" y="202"/>
                  </a:cubicBezTo>
                  <a:cubicBezTo>
                    <a:pt x="188" y="206"/>
                    <a:pt x="185" y="209"/>
                    <a:pt x="181" y="209"/>
                  </a:cubicBezTo>
                  <a:cubicBezTo>
                    <a:pt x="21" y="209"/>
                    <a:pt x="21" y="209"/>
                    <a:pt x="21" y="209"/>
                  </a:cubicBezTo>
                  <a:cubicBezTo>
                    <a:pt x="17" y="209"/>
                    <a:pt x="14" y="206"/>
                    <a:pt x="14" y="202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17"/>
                    <a:pt x="17" y="14"/>
                    <a:pt x="21" y="14"/>
                  </a:cubicBezTo>
                  <a:cubicBezTo>
                    <a:pt x="21" y="14"/>
                    <a:pt x="37" y="14"/>
                    <a:pt x="45" y="14"/>
                  </a:cubicBezTo>
                  <a:cubicBezTo>
                    <a:pt x="46" y="14"/>
                    <a:pt x="46" y="13"/>
                    <a:pt x="46" y="13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4" y="1"/>
                    <a:pt x="44" y="0"/>
                    <a:pt x="43" y="0"/>
                  </a:cubicBezTo>
                  <a:cubicBezTo>
                    <a:pt x="32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220"/>
                    <a:pt x="3" y="223"/>
                    <a:pt x="7" y="223"/>
                  </a:cubicBezTo>
                  <a:cubicBezTo>
                    <a:pt x="195" y="223"/>
                    <a:pt x="195" y="223"/>
                    <a:pt x="195" y="223"/>
                  </a:cubicBezTo>
                  <a:cubicBezTo>
                    <a:pt x="199" y="223"/>
                    <a:pt x="202" y="220"/>
                    <a:pt x="202" y="216"/>
                  </a:cubicBezTo>
                  <a:cubicBezTo>
                    <a:pt x="202" y="7"/>
                    <a:pt x="202" y="7"/>
                    <a:pt x="202" y="7"/>
                  </a:cubicBezTo>
                  <a:cubicBezTo>
                    <a:pt x="202" y="3"/>
                    <a:pt x="199" y="0"/>
                    <a:pt x="19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" name="Freeform 30"/>
            <p:cNvSpPr>
              <a:spLocks noEditPoints="1"/>
            </p:cNvSpPr>
            <p:nvPr/>
          </p:nvSpPr>
          <p:spPr bwMode="auto">
            <a:xfrm>
              <a:off x="2093913" y="3683000"/>
              <a:ext cx="182563" cy="115888"/>
            </a:xfrm>
            <a:custGeom>
              <a:avLst/>
              <a:gdLst>
                <a:gd name="T0" fmla="*/ 82 w 86"/>
                <a:gd name="T1" fmla="*/ 21 h 55"/>
                <a:gd name="T2" fmla="*/ 68 w 86"/>
                <a:gd name="T3" fmla="*/ 21 h 55"/>
                <a:gd name="T4" fmla="*/ 67 w 86"/>
                <a:gd name="T5" fmla="*/ 19 h 55"/>
                <a:gd name="T6" fmla="*/ 43 w 86"/>
                <a:gd name="T7" fmla="*/ 0 h 55"/>
                <a:gd name="T8" fmla="*/ 20 w 86"/>
                <a:gd name="T9" fmla="*/ 18 h 55"/>
                <a:gd name="T10" fmla="*/ 18 w 86"/>
                <a:gd name="T11" fmla="*/ 21 h 55"/>
                <a:gd name="T12" fmla="*/ 4 w 86"/>
                <a:gd name="T13" fmla="*/ 21 h 55"/>
                <a:gd name="T14" fmla="*/ 0 w 86"/>
                <a:gd name="T15" fmla="*/ 25 h 55"/>
                <a:gd name="T16" fmla="*/ 4 w 86"/>
                <a:gd name="T17" fmla="*/ 51 h 55"/>
                <a:gd name="T18" fmla="*/ 9 w 86"/>
                <a:gd name="T19" fmla="*/ 55 h 55"/>
                <a:gd name="T20" fmla="*/ 77 w 86"/>
                <a:gd name="T21" fmla="*/ 55 h 55"/>
                <a:gd name="T22" fmla="*/ 82 w 86"/>
                <a:gd name="T23" fmla="*/ 51 h 55"/>
                <a:gd name="T24" fmla="*/ 86 w 86"/>
                <a:gd name="T25" fmla="*/ 25 h 55"/>
                <a:gd name="T26" fmla="*/ 82 w 86"/>
                <a:gd name="T27" fmla="*/ 21 h 55"/>
                <a:gd name="T28" fmla="*/ 43 w 86"/>
                <a:gd name="T29" fmla="*/ 27 h 55"/>
                <a:gd name="T30" fmla="*/ 36 w 86"/>
                <a:gd name="T31" fmla="*/ 19 h 55"/>
                <a:gd name="T32" fmla="*/ 43 w 86"/>
                <a:gd name="T33" fmla="*/ 12 h 55"/>
                <a:gd name="T34" fmla="*/ 50 w 86"/>
                <a:gd name="T35" fmla="*/ 19 h 55"/>
                <a:gd name="T36" fmla="*/ 43 w 86"/>
                <a:gd name="T37" fmla="*/ 2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6" h="55">
                  <a:moveTo>
                    <a:pt x="82" y="21"/>
                  </a:moveTo>
                  <a:cubicBezTo>
                    <a:pt x="68" y="21"/>
                    <a:pt x="68" y="21"/>
                    <a:pt x="68" y="21"/>
                  </a:cubicBezTo>
                  <a:cubicBezTo>
                    <a:pt x="67" y="21"/>
                    <a:pt x="67" y="19"/>
                    <a:pt x="67" y="19"/>
                  </a:cubicBezTo>
                  <a:cubicBezTo>
                    <a:pt x="64" y="8"/>
                    <a:pt x="55" y="0"/>
                    <a:pt x="43" y="0"/>
                  </a:cubicBezTo>
                  <a:cubicBezTo>
                    <a:pt x="32" y="0"/>
                    <a:pt x="22" y="8"/>
                    <a:pt x="20" y="18"/>
                  </a:cubicBezTo>
                  <a:cubicBezTo>
                    <a:pt x="19" y="19"/>
                    <a:pt x="20" y="21"/>
                    <a:pt x="18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23"/>
                    <a:pt x="0" y="25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" y="54"/>
                    <a:pt x="6" y="55"/>
                    <a:pt x="9" y="55"/>
                  </a:cubicBezTo>
                  <a:cubicBezTo>
                    <a:pt x="77" y="55"/>
                    <a:pt x="77" y="55"/>
                    <a:pt x="77" y="55"/>
                  </a:cubicBezTo>
                  <a:cubicBezTo>
                    <a:pt x="80" y="55"/>
                    <a:pt x="82" y="54"/>
                    <a:pt x="82" y="51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23"/>
                    <a:pt x="85" y="21"/>
                    <a:pt x="82" y="21"/>
                  </a:cubicBezTo>
                  <a:close/>
                  <a:moveTo>
                    <a:pt x="43" y="27"/>
                  </a:moveTo>
                  <a:cubicBezTo>
                    <a:pt x="39" y="27"/>
                    <a:pt x="36" y="23"/>
                    <a:pt x="36" y="19"/>
                  </a:cubicBezTo>
                  <a:cubicBezTo>
                    <a:pt x="36" y="15"/>
                    <a:pt x="39" y="12"/>
                    <a:pt x="43" y="12"/>
                  </a:cubicBezTo>
                  <a:cubicBezTo>
                    <a:pt x="47" y="12"/>
                    <a:pt x="50" y="15"/>
                    <a:pt x="50" y="19"/>
                  </a:cubicBezTo>
                  <a:cubicBezTo>
                    <a:pt x="50" y="23"/>
                    <a:pt x="47" y="27"/>
                    <a:pt x="43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" name="Freeform 31"/>
            <p:cNvSpPr/>
            <p:nvPr/>
          </p:nvSpPr>
          <p:spPr bwMode="auto">
            <a:xfrm>
              <a:off x="2044701" y="3867150"/>
              <a:ext cx="174625" cy="23813"/>
            </a:xfrm>
            <a:custGeom>
              <a:avLst/>
              <a:gdLst>
                <a:gd name="T0" fmla="*/ 82 w 82"/>
                <a:gd name="T1" fmla="*/ 8 h 11"/>
                <a:gd name="T2" fmla="*/ 79 w 82"/>
                <a:gd name="T3" fmla="*/ 11 h 11"/>
                <a:gd name="T4" fmla="*/ 3 w 82"/>
                <a:gd name="T5" fmla="*/ 11 h 11"/>
                <a:gd name="T6" fmla="*/ 0 w 82"/>
                <a:gd name="T7" fmla="*/ 8 h 11"/>
                <a:gd name="T8" fmla="*/ 0 w 82"/>
                <a:gd name="T9" fmla="*/ 2 h 11"/>
                <a:gd name="T10" fmla="*/ 3 w 82"/>
                <a:gd name="T11" fmla="*/ 0 h 11"/>
                <a:gd name="T12" fmla="*/ 79 w 82"/>
                <a:gd name="T13" fmla="*/ 0 h 11"/>
                <a:gd name="T14" fmla="*/ 82 w 82"/>
                <a:gd name="T15" fmla="*/ 2 h 11"/>
                <a:gd name="T16" fmla="*/ 82 w 82"/>
                <a:gd name="T17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" h="11">
                  <a:moveTo>
                    <a:pt x="82" y="8"/>
                  </a:moveTo>
                  <a:cubicBezTo>
                    <a:pt x="82" y="10"/>
                    <a:pt x="81" y="11"/>
                    <a:pt x="79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1" y="11"/>
                    <a:pt x="0" y="10"/>
                    <a:pt x="0" y="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1" y="0"/>
                    <a:pt x="82" y="1"/>
                    <a:pt x="82" y="2"/>
                  </a:cubicBezTo>
                  <a:cubicBezTo>
                    <a:pt x="82" y="8"/>
                    <a:pt x="82" y="8"/>
                    <a:pt x="8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Freeform 32"/>
            <p:cNvSpPr/>
            <p:nvPr/>
          </p:nvSpPr>
          <p:spPr bwMode="auto">
            <a:xfrm>
              <a:off x="2263776" y="3849688"/>
              <a:ext cx="71438" cy="55563"/>
            </a:xfrm>
            <a:custGeom>
              <a:avLst/>
              <a:gdLst>
                <a:gd name="T0" fmla="*/ 16 w 34"/>
                <a:gd name="T1" fmla="*/ 25 h 26"/>
                <a:gd name="T2" fmla="*/ 12 w 34"/>
                <a:gd name="T3" fmla="*/ 25 h 26"/>
                <a:gd name="T4" fmla="*/ 1 w 34"/>
                <a:gd name="T5" fmla="*/ 14 h 26"/>
                <a:gd name="T6" fmla="*/ 1 w 34"/>
                <a:gd name="T7" fmla="*/ 10 h 26"/>
                <a:gd name="T8" fmla="*/ 4 w 34"/>
                <a:gd name="T9" fmla="*/ 7 h 26"/>
                <a:gd name="T10" fmla="*/ 8 w 34"/>
                <a:gd name="T11" fmla="*/ 7 h 26"/>
                <a:gd name="T12" fmla="*/ 12 w 34"/>
                <a:gd name="T13" fmla="*/ 11 h 26"/>
                <a:gd name="T14" fmla="*/ 16 w 34"/>
                <a:gd name="T15" fmla="*/ 11 h 26"/>
                <a:gd name="T16" fmla="*/ 26 w 34"/>
                <a:gd name="T17" fmla="*/ 2 h 26"/>
                <a:gd name="T18" fmla="*/ 30 w 34"/>
                <a:gd name="T19" fmla="*/ 2 h 26"/>
                <a:gd name="T20" fmla="*/ 33 w 34"/>
                <a:gd name="T21" fmla="*/ 4 h 26"/>
                <a:gd name="T22" fmla="*/ 33 w 34"/>
                <a:gd name="T23" fmla="*/ 9 h 26"/>
                <a:gd name="T24" fmla="*/ 16 w 34"/>
                <a:gd name="T25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26">
                  <a:moveTo>
                    <a:pt x="16" y="25"/>
                  </a:moveTo>
                  <a:cubicBezTo>
                    <a:pt x="15" y="26"/>
                    <a:pt x="13" y="26"/>
                    <a:pt x="12" y="2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3"/>
                    <a:pt x="0" y="11"/>
                    <a:pt x="1" y="10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5" y="6"/>
                    <a:pt x="7" y="6"/>
                    <a:pt x="8" y="7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3" y="12"/>
                    <a:pt x="15" y="12"/>
                    <a:pt x="16" y="11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7" y="0"/>
                    <a:pt x="29" y="0"/>
                    <a:pt x="30" y="2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4" y="6"/>
                    <a:pt x="34" y="8"/>
                    <a:pt x="33" y="9"/>
                  </a:cubicBezTo>
                  <a:lnTo>
                    <a:pt x="16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" name="Freeform 33"/>
            <p:cNvSpPr/>
            <p:nvPr/>
          </p:nvSpPr>
          <p:spPr bwMode="auto">
            <a:xfrm>
              <a:off x="2044701" y="3949700"/>
              <a:ext cx="174625" cy="25400"/>
            </a:xfrm>
            <a:custGeom>
              <a:avLst/>
              <a:gdLst>
                <a:gd name="T0" fmla="*/ 82 w 82"/>
                <a:gd name="T1" fmla="*/ 9 h 12"/>
                <a:gd name="T2" fmla="*/ 79 w 82"/>
                <a:gd name="T3" fmla="*/ 12 h 12"/>
                <a:gd name="T4" fmla="*/ 3 w 82"/>
                <a:gd name="T5" fmla="*/ 12 h 12"/>
                <a:gd name="T6" fmla="*/ 0 w 82"/>
                <a:gd name="T7" fmla="*/ 9 h 12"/>
                <a:gd name="T8" fmla="*/ 0 w 82"/>
                <a:gd name="T9" fmla="*/ 3 h 12"/>
                <a:gd name="T10" fmla="*/ 3 w 82"/>
                <a:gd name="T11" fmla="*/ 0 h 12"/>
                <a:gd name="T12" fmla="*/ 79 w 82"/>
                <a:gd name="T13" fmla="*/ 0 h 12"/>
                <a:gd name="T14" fmla="*/ 82 w 82"/>
                <a:gd name="T15" fmla="*/ 3 h 12"/>
                <a:gd name="T16" fmla="*/ 82 w 82"/>
                <a:gd name="T1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" h="12">
                  <a:moveTo>
                    <a:pt x="82" y="9"/>
                  </a:moveTo>
                  <a:cubicBezTo>
                    <a:pt x="82" y="10"/>
                    <a:pt x="81" y="12"/>
                    <a:pt x="79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2"/>
                    <a:pt x="0" y="10"/>
                    <a:pt x="0" y="9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1" y="0"/>
                    <a:pt x="82" y="1"/>
                    <a:pt x="82" y="3"/>
                  </a:cubicBezTo>
                  <a:cubicBezTo>
                    <a:pt x="82" y="9"/>
                    <a:pt x="82" y="9"/>
                    <a:pt x="8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3" name="Freeform 34"/>
            <p:cNvSpPr/>
            <p:nvPr/>
          </p:nvSpPr>
          <p:spPr bwMode="auto">
            <a:xfrm>
              <a:off x="2263776" y="3935413"/>
              <a:ext cx="71438" cy="55563"/>
            </a:xfrm>
            <a:custGeom>
              <a:avLst/>
              <a:gdLst>
                <a:gd name="T0" fmla="*/ 16 w 34"/>
                <a:gd name="T1" fmla="*/ 25 h 26"/>
                <a:gd name="T2" fmla="*/ 12 w 34"/>
                <a:gd name="T3" fmla="*/ 25 h 26"/>
                <a:gd name="T4" fmla="*/ 1 w 34"/>
                <a:gd name="T5" fmla="*/ 14 h 26"/>
                <a:gd name="T6" fmla="*/ 1 w 34"/>
                <a:gd name="T7" fmla="*/ 9 h 26"/>
                <a:gd name="T8" fmla="*/ 4 w 34"/>
                <a:gd name="T9" fmla="*/ 6 h 26"/>
                <a:gd name="T10" fmla="*/ 8 w 34"/>
                <a:gd name="T11" fmla="*/ 6 h 26"/>
                <a:gd name="T12" fmla="*/ 12 w 34"/>
                <a:gd name="T13" fmla="*/ 10 h 26"/>
                <a:gd name="T14" fmla="*/ 16 w 34"/>
                <a:gd name="T15" fmla="*/ 10 h 26"/>
                <a:gd name="T16" fmla="*/ 26 w 34"/>
                <a:gd name="T17" fmla="*/ 1 h 26"/>
                <a:gd name="T18" fmla="*/ 30 w 34"/>
                <a:gd name="T19" fmla="*/ 1 h 26"/>
                <a:gd name="T20" fmla="*/ 33 w 34"/>
                <a:gd name="T21" fmla="*/ 4 h 26"/>
                <a:gd name="T22" fmla="*/ 33 w 34"/>
                <a:gd name="T23" fmla="*/ 8 h 26"/>
                <a:gd name="T24" fmla="*/ 16 w 34"/>
                <a:gd name="T25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26">
                  <a:moveTo>
                    <a:pt x="16" y="25"/>
                  </a:moveTo>
                  <a:cubicBezTo>
                    <a:pt x="15" y="26"/>
                    <a:pt x="13" y="26"/>
                    <a:pt x="12" y="2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2"/>
                    <a:pt x="0" y="11"/>
                    <a:pt x="1" y="9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7" y="5"/>
                    <a:pt x="8" y="6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3" y="12"/>
                    <a:pt x="15" y="12"/>
                    <a:pt x="16" y="10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0"/>
                    <a:pt x="29" y="0"/>
                    <a:pt x="30" y="1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4" y="5"/>
                    <a:pt x="34" y="7"/>
                    <a:pt x="33" y="8"/>
                  </a:cubicBezTo>
                  <a:lnTo>
                    <a:pt x="16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" name="Freeform 35"/>
            <p:cNvSpPr/>
            <p:nvPr/>
          </p:nvSpPr>
          <p:spPr bwMode="auto">
            <a:xfrm>
              <a:off x="2044701" y="4035425"/>
              <a:ext cx="125413" cy="22225"/>
            </a:xfrm>
            <a:custGeom>
              <a:avLst/>
              <a:gdLst>
                <a:gd name="T0" fmla="*/ 59 w 59"/>
                <a:gd name="T1" fmla="*/ 8 h 11"/>
                <a:gd name="T2" fmla="*/ 56 w 59"/>
                <a:gd name="T3" fmla="*/ 11 h 11"/>
                <a:gd name="T4" fmla="*/ 3 w 59"/>
                <a:gd name="T5" fmla="*/ 11 h 11"/>
                <a:gd name="T6" fmla="*/ 0 w 59"/>
                <a:gd name="T7" fmla="*/ 8 h 11"/>
                <a:gd name="T8" fmla="*/ 0 w 59"/>
                <a:gd name="T9" fmla="*/ 2 h 11"/>
                <a:gd name="T10" fmla="*/ 3 w 59"/>
                <a:gd name="T11" fmla="*/ 0 h 11"/>
                <a:gd name="T12" fmla="*/ 56 w 59"/>
                <a:gd name="T13" fmla="*/ 0 h 11"/>
                <a:gd name="T14" fmla="*/ 59 w 59"/>
                <a:gd name="T15" fmla="*/ 2 h 11"/>
                <a:gd name="T16" fmla="*/ 59 w 59"/>
                <a:gd name="T17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1">
                  <a:moveTo>
                    <a:pt x="59" y="8"/>
                  </a:moveTo>
                  <a:cubicBezTo>
                    <a:pt x="59" y="10"/>
                    <a:pt x="58" y="11"/>
                    <a:pt x="56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1" y="11"/>
                    <a:pt x="0" y="10"/>
                    <a:pt x="0" y="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59" y="1"/>
                    <a:pt x="59" y="2"/>
                  </a:cubicBezTo>
                  <a:cubicBezTo>
                    <a:pt x="59" y="8"/>
                    <a:pt x="59" y="8"/>
                    <a:pt x="5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" name="Freeform 36"/>
            <p:cNvSpPr/>
            <p:nvPr/>
          </p:nvSpPr>
          <p:spPr bwMode="auto">
            <a:xfrm>
              <a:off x="2263776" y="4017963"/>
              <a:ext cx="71438" cy="55563"/>
            </a:xfrm>
            <a:custGeom>
              <a:avLst/>
              <a:gdLst>
                <a:gd name="T0" fmla="*/ 16 w 34"/>
                <a:gd name="T1" fmla="*/ 25 h 26"/>
                <a:gd name="T2" fmla="*/ 12 w 34"/>
                <a:gd name="T3" fmla="*/ 25 h 26"/>
                <a:gd name="T4" fmla="*/ 1 w 34"/>
                <a:gd name="T5" fmla="*/ 14 h 26"/>
                <a:gd name="T6" fmla="*/ 1 w 34"/>
                <a:gd name="T7" fmla="*/ 10 h 26"/>
                <a:gd name="T8" fmla="*/ 4 w 34"/>
                <a:gd name="T9" fmla="*/ 7 h 26"/>
                <a:gd name="T10" fmla="*/ 8 w 34"/>
                <a:gd name="T11" fmla="*/ 7 h 26"/>
                <a:gd name="T12" fmla="*/ 12 w 34"/>
                <a:gd name="T13" fmla="*/ 11 h 26"/>
                <a:gd name="T14" fmla="*/ 16 w 34"/>
                <a:gd name="T15" fmla="*/ 11 h 26"/>
                <a:gd name="T16" fmla="*/ 26 w 34"/>
                <a:gd name="T17" fmla="*/ 2 h 26"/>
                <a:gd name="T18" fmla="*/ 30 w 34"/>
                <a:gd name="T19" fmla="*/ 2 h 26"/>
                <a:gd name="T20" fmla="*/ 33 w 34"/>
                <a:gd name="T21" fmla="*/ 4 h 26"/>
                <a:gd name="T22" fmla="*/ 33 w 34"/>
                <a:gd name="T23" fmla="*/ 9 h 26"/>
                <a:gd name="T24" fmla="*/ 16 w 34"/>
                <a:gd name="T25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26">
                  <a:moveTo>
                    <a:pt x="16" y="25"/>
                  </a:moveTo>
                  <a:cubicBezTo>
                    <a:pt x="15" y="26"/>
                    <a:pt x="13" y="26"/>
                    <a:pt x="12" y="2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3"/>
                    <a:pt x="0" y="11"/>
                    <a:pt x="1" y="10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5" y="6"/>
                    <a:pt x="7" y="6"/>
                    <a:pt x="8" y="7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3" y="12"/>
                    <a:pt x="15" y="12"/>
                    <a:pt x="16" y="11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7" y="0"/>
                    <a:pt x="29" y="0"/>
                    <a:pt x="30" y="2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4" y="6"/>
                    <a:pt x="34" y="7"/>
                    <a:pt x="33" y="9"/>
                  </a:cubicBezTo>
                  <a:lnTo>
                    <a:pt x="16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6" name="TextBox 13"/>
          <p:cNvSpPr txBox="1"/>
          <p:nvPr/>
        </p:nvSpPr>
        <p:spPr>
          <a:xfrm>
            <a:off x="2504075" y="3323399"/>
            <a:ext cx="105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2C4D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主持人</a:t>
            </a:r>
            <a:endParaRPr lang="zh-CN" altLang="en-US" b="1" dirty="0">
              <a:solidFill>
                <a:srgbClr val="2C4D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" name="图片 26" descr="组织架构.png"/>
          <p:cNvPicPr>
            <a:picLocks noChangeAspect="1"/>
          </p:cNvPicPr>
          <p:nvPr/>
        </p:nvPicPr>
        <p:blipFill>
          <a:blip r:embed="rId5" cstate="print">
            <a:biLevel thresh="25000"/>
          </a:blip>
          <a:stretch>
            <a:fillRect/>
          </a:stretch>
        </p:blipFill>
        <p:spPr>
          <a:xfrm>
            <a:off x="1897331" y="1698113"/>
            <a:ext cx="427116" cy="660228"/>
          </a:xfrm>
          <a:prstGeom prst="rect">
            <a:avLst/>
          </a:prstGeom>
        </p:spPr>
      </p:pic>
      <p:sp>
        <p:nvSpPr>
          <p:cNvPr id="28" name="TextBox 13"/>
          <p:cNvSpPr txBox="1"/>
          <p:nvPr/>
        </p:nvSpPr>
        <p:spPr>
          <a:xfrm>
            <a:off x="4190375" y="3323399"/>
            <a:ext cx="105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记录人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13"/>
          <p:cNvSpPr txBox="1"/>
          <p:nvPr/>
        </p:nvSpPr>
        <p:spPr>
          <a:xfrm>
            <a:off x="1780853" y="5500975"/>
            <a:ext cx="744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外部专家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40" y="3156619"/>
            <a:ext cx="632421" cy="63242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97331" y="2204864"/>
            <a:ext cx="16634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人才盘点委员会人才小组组成，了解信息、质询研讨。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4855" y="3789040"/>
            <a:ext cx="16634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由直接上级担任，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全面介绍被盘点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31336" y="5589240"/>
            <a:ext cx="1337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提供第三方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意见。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17310" y="3789040"/>
            <a:ext cx="15907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人才盘点委员会人才小组担任，记录信息。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669531" y="3789818"/>
            <a:ext cx="1034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流程控制，</a:t>
            </a:r>
            <a:endParaRPr lang="en-US" altLang="zh-CN" sz="1200" dirty="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引导讨论。</a:t>
            </a:r>
            <a:endParaRPr lang="zh-CN" altLang="en-US" sz="1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7"/>
          <p:cNvSpPr>
            <a:spLocks noChangeArrowheads="1"/>
          </p:cNvSpPr>
          <p:nvPr/>
        </p:nvSpPr>
        <p:spPr bwMode="auto">
          <a:xfrm>
            <a:off x="5436096" y="1556792"/>
            <a:ext cx="3744416" cy="5187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50000"/>
              </a:lnSpc>
              <a:spcBef>
                <a:spcPts val="600"/>
              </a:spcBef>
              <a:defRPr/>
            </a:pPr>
            <a:r>
              <a:rPr lang="en-US" altLang="zh-CN" sz="1600" b="1" u="sng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I.</a:t>
            </a:r>
            <a:r>
              <a:rPr lang="zh-CN" altLang="en-US" sz="1600" b="1" u="sng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高潜人才选拔</a:t>
            </a:r>
            <a:endParaRPr lang="en-US" altLang="zh-CN" sz="1600" b="1" u="sng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①通过开展百余场人才盘点会议，最终共计选拔识别高潜人才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232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人。其中总监级高潜人才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39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人才，经理高潜人才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193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人。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②针对以上高潜人才，统一规划各类别各层级孵化营项目，如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《GM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梯队孵化营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省总梯队孵化营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等等，搭建了公司人才储备池，以此满足公司后期人才供给。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③结合人才盘点结果，核心干部全员推动个人发展计划（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IDP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），精准化全面提升个人能力素质，提升岗位胜任度。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片 4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832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3936"/>
            <a:ext cx="9144000" cy="146585"/>
          </a:xfrm>
          <a:prstGeom prst="rect">
            <a:avLst/>
          </a:prstGeom>
        </p:spPr>
      </p:pic>
      <p:sp>
        <p:nvSpPr>
          <p:cNvPr id="6" name="标题 3"/>
          <p:cNvSpPr txBox="1"/>
          <p:nvPr/>
        </p:nvSpPr>
        <p:spPr bwMode="auto">
          <a:xfrm>
            <a:off x="107504" y="273720"/>
            <a:ext cx="698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32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途牛人才盘点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251520" y="836712"/>
            <a:ext cx="576064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426403" y="1637459"/>
            <a:ext cx="4402138" cy="303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个人层面：制定发展计划并实施落实</a:t>
            </a:r>
          </a:p>
        </p:txBody>
      </p:sp>
      <p:sp>
        <p:nvSpPr>
          <p:cNvPr id="44" name="矩形 43"/>
          <p:cNvSpPr/>
          <p:nvPr/>
        </p:nvSpPr>
        <p:spPr>
          <a:xfrm>
            <a:off x="5120902" y="1628800"/>
            <a:ext cx="3411538" cy="303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整体层面：制定整体提升方案</a:t>
            </a: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3"/>
          <a:srcRect l="2413" t="2083" r="20265" b="-2083"/>
          <a:stretch>
            <a:fillRect/>
          </a:stretch>
        </p:blipFill>
        <p:spPr>
          <a:xfrm>
            <a:off x="107505" y="2089150"/>
            <a:ext cx="2637284" cy="4574436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632" y="2089150"/>
            <a:ext cx="3327328" cy="4292178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3109" y="2074862"/>
            <a:ext cx="3071949" cy="4320754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48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7" y="2060574"/>
            <a:ext cx="4328971" cy="4464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矩形 1"/>
          <p:cNvSpPr>
            <a:spLocks noChangeArrowheads="1"/>
          </p:cNvSpPr>
          <p:nvPr/>
        </p:nvSpPr>
        <p:spPr bwMode="auto">
          <a:xfrm>
            <a:off x="539750" y="981075"/>
            <a:ext cx="2943434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II.</a:t>
            </a:r>
            <a:r>
              <a:rPr lang="zh-CN" altLang="en-US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结果全面应用于员工发展</a:t>
            </a:r>
            <a:endParaRPr lang="en-US" altLang="zh-CN" b="1" u="sng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片 4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832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3936"/>
            <a:ext cx="9144000" cy="146585"/>
          </a:xfrm>
          <a:prstGeom prst="rect">
            <a:avLst/>
          </a:prstGeom>
        </p:spPr>
      </p:pic>
      <p:sp>
        <p:nvSpPr>
          <p:cNvPr id="6" name="标题 3"/>
          <p:cNvSpPr txBox="1"/>
          <p:nvPr/>
        </p:nvSpPr>
        <p:spPr bwMode="auto">
          <a:xfrm>
            <a:off x="107504" y="273720"/>
            <a:ext cx="698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32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H-ER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系统沉淀固化</a:t>
            </a:r>
          </a:p>
        </p:txBody>
      </p:sp>
      <p:cxnSp>
        <p:nvCxnSpPr>
          <p:cNvPr id="43" name="直接连接符 42"/>
          <p:cNvCxnSpPr/>
          <p:nvPr/>
        </p:nvCxnSpPr>
        <p:spPr>
          <a:xfrm>
            <a:off x="251520" y="836712"/>
            <a:ext cx="576064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95"/>
          <p:cNvSpPr>
            <a:spLocks noChangeArrowheads="1"/>
          </p:cNvSpPr>
          <p:nvPr/>
        </p:nvSpPr>
        <p:spPr bwMode="auto">
          <a:xfrm>
            <a:off x="3490821" y="2515094"/>
            <a:ext cx="3897219" cy="2825043"/>
          </a:xfrm>
          <a:prstGeom prst="rect">
            <a:avLst/>
          </a:prstGeom>
          <a:noFill/>
          <a:ln w="9525">
            <a:solidFill>
              <a:srgbClr val="B62B52"/>
            </a:solidFill>
            <a:miter lim="800000"/>
          </a:ln>
        </p:spPr>
        <p:txBody>
          <a:bodyPr wrap="none" lIns="82550" tIns="41275" rIns="82550" bIns="41275"/>
          <a:lstStyle/>
          <a:p>
            <a:pPr algn="ctr"/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绩效管理</a:t>
            </a: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5172309" y="3226853"/>
            <a:ext cx="900890" cy="239636"/>
          </a:xfrm>
          <a:prstGeom prst="roundRect">
            <a:avLst/>
          </a:prstGeom>
          <a:solidFill>
            <a:srgbClr val="B62B52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marL="230505" indent="-230505" algn="ctr" eaLnBrk="0" hangingPunct="0">
              <a:defRPr/>
            </a:pP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VP\GM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考核</a:t>
            </a:r>
          </a:p>
        </p:txBody>
      </p:sp>
      <p:sp>
        <p:nvSpPr>
          <p:cNvPr id="16" name="圆角矩形 15"/>
          <p:cNvSpPr/>
          <p:nvPr/>
        </p:nvSpPr>
        <p:spPr bwMode="auto">
          <a:xfrm>
            <a:off x="5172309" y="2888118"/>
            <a:ext cx="900890" cy="243240"/>
          </a:xfrm>
          <a:prstGeom prst="roundRect">
            <a:avLst/>
          </a:prstGeom>
          <a:solidFill>
            <a:srgbClr val="B62B52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marL="230505" indent="-230505" algn="ctr" eaLnBrk="0" hangingPunct="0"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组织绩效</a:t>
            </a:r>
          </a:p>
        </p:txBody>
      </p:sp>
      <p:sp>
        <p:nvSpPr>
          <p:cNvPr id="17" name="圆角矩形 16"/>
          <p:cNvSpPr/>
          <p:nvPr/>
        </p:nvSpPr>
        <p:spPr bwMode="auto">
          <a:xfrm>
            <a:off x="5181318" y="3581803"/>
            <a:ext cx="902691" cy="241438"/>
          </a:xfrm>
          <a:prstGeom prst="roundRect">
            <a:avLst/>
          </a:prstGeom>
          <a:solidFill>
            <a:srgbClr val="B62B52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marL="230505" indent="-230505" algn="ctr" eaLnBrk="0" hangingPunct="0"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价值观评定</a:t>
            </a:r>
          </a:p>
        </p:txBody>
      </p:sp>
      <p:sp>
        <p:nvSpPr>
          <p:cNvPr id="18" name="圆角矩形 17"/>
          <p:cNvSpPr/>
          <p:nvPr/>
        </p:nvSpPr>
        <p:spPr bwMode="auto">
          <a:xfrm>
            <a:off x="5181318" y="3934952"/>
            <a:ext cx="902691" cy="241438"/>
          </a:xfrm>
          <a:prstGeom prst="roundRect">
            <a:avLst/>
          </a:prstGeom>
          <a:solidFill>
            <a:srgbClr val="B62B52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marL="230505" indent="-230505" algn="ctr" eaLnBrk="0" hangingPunct="0">
              <a:defRPr/>
            </a:pP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360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测评</a:t>
            </a:r>
          </a:p>
        </p:txBody>
      </p:sp>
      <p:sp>
        <p:nvSpPr>
          <p:cNvPr id="19" name="圆角矩形 18"/>
          <p:cNvSpPr/>
          <p:nvPr/>
        </p:nvSpPr>
        <p:spPr bwMode="auto">
          <a:xfrm>
            <a:off x="5181318" y="4280894"/>
            <a:ext cx="902691" cy="241438"/>
          </a:xfrm>
          <a:prstGeom prst="roundRect">
            <a:avLst/>
          </a:prstGeom>
          <a:solidFill>
            <a:srgbClr val="B62B52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marL="230505" indent="-230505" algn="ctr" eaLnBrk="0" hangingPunct="0"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客户满意度</a:t>
            </a:r>
          </a:p>
        </p:txBody>
      </p:sp>
      <p:sp>
        <p:nvSpPr>
          <p:cNvPr id="20" name="圆角矩形 19"/>
          <p:cNvSpPr/>
          <p:nvPr/>
        </p:nvSpPr>
        <p:spPr bwMode="auto">
          <a:xfrm>
            <a:off x="5197533" y="4648458"/>
            <a:ext cx="902692" cy="241438"/>
          </a:xfrm>
          <a:prstGeom prst="roundRect">
            <a:avLst/>
          </a:prstGeom>
          <a:solidFill>
            <a:srgbClr val="B62B52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marL="230505" indent="-230505" algn="ctr" eaLnBrk="0" hangingPunct="0"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日常绩效考核</a:t>
            </a:r>
          </a:p>
        </p:txBody>
      </p:sp>
      <p:sp>
        <p:nvSpPr>
          <p:cNvPr id="21" name="圆角矩形 20"/>
          <p:cNvSpPr/>
          <p:nvPr/>
        </p:nvSpPr>
        <p:spPr bwMode="auto">
          <a:xfrm>
            <a:off x="6265990" y="3608831"/>
            <a:ext cx="900890" cy="239636"/>
          </a:xfrm>
          <a:prstGeom prst="roundRect">
            <a:avLst/>
          </a:prstGeom>
          <a:solidFill>
            <a:srgbClr val="B62B52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marL="230505" indent="-230505" algn="ctr" eaLnBrk="0" hangingPunct="0"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单项考核</a:t>
            </a:r>
          </a:p>
        </p:txBody>
      </p:sp>
      <p:sp>
        <p:nvSpPr>
          <p:cNvPr id="22" name="圆角矩形 21"/>
          <p:cNvSpPr/>
          <p:nvPr/>
        </p:nvSpPr>
        <p:spPr bwMode="auto">
          <a:xfrm>
            <a:off x="6242566" y="3963781"/>
            <a:ext cx="900890" cy="241438"/>
          </a:xfrm>
          <a:prstGeom prst="roundRect">
            <a:avLst/>
          </a:prstGeom>
          <a:solidFill>
            <a:srgbClr val="B62B52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marL="230505" indent="-230505" algn="ctr" eaLnBrk="0" hangingPunct="0"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星级考核</a:t>
            </a:r>
          </a:p>
        </p:txBody>
      </p:sp>
      <p:sp>
        <p:nvSpPr>
          <p:cNvPr id="23" name="圆角矩形 22"/>
          <p:cNvSpPr/>
          <p:nvPr/>
        </p:nvSpPr>
        <p:spPr bwMode="auto">
          <a:xfrm>
            <a:off x="6242566" y="4311525"/>
            <a:ext cx="900890" cy="243240"/>
          </a:xfrm>
          <a:prstGeom prst="roundRect">
            <a:avLst/>
          </a:prstGeom>
          <a:solidFill>
            <a:srgbClr val="B62B52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marL="230505" indent="-230505" algn="ctr" eaLnBrk="0" hangingPunct="0"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项目考核</a:t>
            </a:r>
          </a:p>
        </p:txBody>
      </p:sp>
      <p:sp>
        <p:nvSpPr>
          <p:cNvPr id="24" name="圆角矩形 23"/>
          <p:cNvSpPr/>
          <p:nvPr/>
        </p:nvSpPr>
        <p:spPr bwMode="auto">
          <a:xfrm>
            <a:off x="3642597" y="3754774"/>
            <a:ext cx="902691" cy="243241"/>
          </a:xfrm>
          <a:prstGeom prst="roundRect">
            <a:avLst/>
          </a:prstGeom>
          <a:solidFill>
            <a:srgbClr val="B62B52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marL="230505" indent="-230505" algn="ctr" eaLnBrk="0" hangingPunct="0">
              <a:defRPr/>
            </a:pP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271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排名</a:t>
            </a:r>
          </a:p>
        </p:txBody>
      </p:sp>
      <p:cxnSp>
        <p:nvCxnSpPr>
          <p:cNvPr id="25" name="肘形连接符 24"/>
          <p:cNvCxnSpPr>
            <a:stCxn id="16" idx="1"/>
          </p:cNvCxnSpPr>
          <p:nvPr/>
        </p:nvCxnSpPr>
        <p:spPr bwMode="auto">
          <a:xfrm rot="10800000" flipV="1">
            <a:off x="5172309" y="3008837"/>
            <a:ext cx="14414" cy="1760341"/>
          </a:xfrm>
          <a:prstGeom prst="bentConnector4">
            <a:avLst>
              <a:gd name="adj1" fmla="val 2391039"/>
              <a:gd name="adj2" fmla="val 100493"/>
            </a:avLst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直接连接符 25"/>
          <p:cNvCxnSpPr/>
          <p:nvPr/>
        </p:nvCxnSpPr>
        <p:spPr bwMode="auto">
          <a:xfrm>
            <a:off x="4866006" y="3345771"/>
            <a:ext cx="306303" cy="0"/>
          </a:xfrm>
          <a:prstGeom prst="line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直接连接符 26"/>
          <p:cNvCxnSpPr/>
          <p:nvPr/>
        </p:nvCxnSpPr>
        <p:spPr bwMode="auto">
          <a:xfrm>
            <a:off x="4867808" y="3702523"/>
            <a:ext cx="304501" cy="0"/>
          </a:xfrm>
          <a:prstGeom prst="line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直接连接符 27"/>
          <p:cNvCxnSpPr/>
          <p:nvPr/>
        </p:nvCxnSpPr>
        <p:spPr bwMode="auto">
          <a:xfrm>
            <a:off x="4866006" y="4055673"/>
            <a:ext cx="306303" cy="0"/>
          </a:xfrm>
          <a:prstGeom prst="line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/>
          <p:nvPr/>
        </p:nvCxnSpPr>
        <p:spPr bwMode="auto">
          <a:xfrm>
            <a:off x="4878619" y="4401615"/>
            <a:ext cx="293690" cy="0"/>
          </a:xfrm>
          <a:prstGeom prst="line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接箭头连接符 29"/>
          <p:cNvCxnSpPr/>
          <p:nvPr/>
        </p:nvCxnSpPr>
        <p:spPr bwMode="auto">
          <a:xfrm flipH="1">
            <a:off x="4521866" y="3859278"/>
            <a:ext cx="344140" cy="0"/>
          </a:xfrm>
          <a:prstGeom prst="straightConnector1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95"/>
          <p:cNvSpPr>
            <a:spLocks noChangeArrowheads="1"/>
          </p:cNvSpPr>
          <p:nvPr/>
        </p:nvSpPr>
        <p:spPr bwMode="auto">
          <a:xfrm>
            <a:off x="7549792" y="2515094"/>
            <a:ext cx="1442291" cy="28250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wrap="none" lIns="82550" tIns="41275" rIns="82550" bIns="41275"/>
          <a:lstStyle/>
          <a:p>
            <a:pPr algn="ctr"/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薪酬管理</a:t>
            </a:r>
            <a:endParaRPr kumimoji="1"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圆角矩形 31"/>
          <p:cNvSpPr/>
          <p:nvPr/>
        </p:nvSpPr>
        <p:spPr bwMode="auto">
          <a:xfrm>
            <a:off x="7921825" y="3608831"/>
            <a:ext cx="839630" cy="2324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marL="230505" indent="-230505" algn="ctr" eaLnBrk="0" hangingPunct="0">
              <a:defRPr/>
            </a:pPr>
            <a:r>
              <a:rPr lang="zh-CN" altLang="en-US" sz="105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单项奖惩</a:t>
            </a:r>
          </a:p>
        </p:txBody>
      </p:sp>
      <p:sp>
        <p:nvSpPr>
          <p:cNvPr id="33" name="圆角矩形 32"/>
          <p:cNvSpPr/>
          <p:nvPr/>
        </p:nvSpPr>
        <p:spPr bwMode="auto">
          <a:xfrm>
            <a:off x="7921825" y="3979997"/>
            <a:ext cx="839630" cy="23603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marL="230505" indent="-230505" algn="ctr" eaLnBrk="0" hangingPunct="0">
              <a:defRPr/>
            </a:pPr>
            <a:r>
              <a:rPr lang="zh-CN" altLang="en-US" sz="105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星级奖金</a:t>
            </a:r>
          </a:p>
        </p:txBody>
      </p:sp>
      <p:sp>
        <p:nvSpPr>
          <p:cNvPr id="34" name="圆角矩形 33"/>
          <p:cNvSpPr/>
          <p:nvPr/>
        </p:nvSpPr>
        <p:spPr bwMode="auto">
          <a:xfrm>
            <a:off x="7921825" y="4329543"/>
            <a:ext cx="839630" cy="23603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marL="230505" indent="-230505" algn="ctr" eaLnBrk="0" hangingPunct="0">
              <a:defRPr/>
            </a:pPr>
            <a:r>
              <a:rPr lang="zh-CN" altLang="en-US" sz="105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项目奖金</a:t>
            </a:r>
          </a:p>
        </p:txBody>
      </p:sp>
      <p:sp>
        <p:nvSpPr>
          <p:cNvPr id="35" name="圆角矩形 34"/>
          <p:cNvSpPr/>
          <p:nvPr/>
        </p:nvSpPr>
        <p:spPr bwMode="auto">
          <a:xfrm>
            <a:off x="7921825" y="4679088"/>
            <a:ext cx="839630" cy="2342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marL="230505" indent="-230505" algn="ctr" eaLnBrk="0" hangingPunct="0">
              <a:defRPr/>
            </a:pPr>
            <a:r>
              <a:rPr lang="zh-CN" altLang="en-US" sz="105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绩效薪资</a:t>
            </a:r>
            <a:endParaRPr lang="en-US" altLang="zh-CN" sz="105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/>
          <p:cNvCxnSpPr>
            <a:stCxn id="21" idx="3"/>
            <a:endCxn id="32" idx="1"/>
          </p:cNvCxnSpPr>
          <p:nvPr/>
        </p:nvCxnSpPr>
        <p:spPr bwMode="auto">
          <a:xfrm flipV="1">
            <a:off x="7166880" y="3725946"/>
            <a:ext cx="754946" cy="3603"/>
          </a:xfrm>
          <a:prstGeom prst="straightConnector1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直接箭头连接符 36"/>
          <p:cNvCxnSpPr>
            <a:endCxn id="33" idx="1"/>
          </p:cNvCxnSpPr>
          <p:nvPr/>
        </p:nvCxnSpPr>
        <p:spPr bwMode="auto">
          <a:xfrm>
            <a:off x="7143456" y="4097113"/>
            <a:ext cx="778369" cy="1802"/>
          </a:xfrm>
          <a:prstGeom prst="straightConnector1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直接箭头连接符 37"/>
          <p:cNvCxnSpPr>
            <a:stCxn id="23" idx="3"/>
          </p:cNvCxnSpPr>
          <p:nvPr/>
        </p:nvCxnSpPr>
        <p:spPr bwMode="auto">
          <a:xfrm>
            <a:off x="7143456" y="4432244"/>
            <a:ext cx="778369" cy="14414"/>
          </a:xfrm>
          <a:prstGeom prst="straightConnector1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直接箭头连接符 38"/>
          <p:cNvCxnSpPr>
            <a:endCxn id="35" idx="1"/>
          </p:cNvCxnSpPr>
          <p:nvPr/>
        </p:nvCxnSpPr>
        <p:spPr bwMode="auto">
          <a:xfrm>
            <a:off x="6100225" y="4796203"/>
            <a:ext cx="1821600" cy="0"/>
          </a:xfrm>
          <a:prstGeom prst="straightConnector1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圆角矩形 39"/>
          <p:cNvSpPr/>
          <p:nvPr/>
        </p:nvSpPr>
        <p:spPr bwMode="auto">
          <a:xfrm>
            <a:off x="7923628" y="5041246"/>
            <a:ext cx="837828" cy="2342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marL="230505" indent="-230505" algn="ctr" eaLnBrk="0" hangingPunct="0">
              <a:defRPr/>
            </a:pPr>
            <a:r>
              <a:rPr lang="zh-CN" altLang="en-US" sz="105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薪资调整</a:t>
            </a:r>
            <a:endParaRPr lang="en-US" altLang="zh-CN" sz="105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肘形连接符 40"/>
          <p:cNvCxnSpPr>
            <a:stCxn id="24" idx="2"/>
            <a:endCxn id="40" idx="1"/>
          </p:cNvCxnSpPr>
          <p:nvPr/>
        </p:nvCxnSpPr>
        <p:spPr bwMode="auto">
          <a:xfrm rot="16200000" flipH="1">
            <a:off x="5429062" y="2663797"/>
            <a:ext cx="1160347" cy="3828784"/>
          </a:xfrm>
          <a:prstGeom prst="bentConnector2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Rectangle 95"/>
          <p:cNvSpPr>
            <a:spLocks noChangeArrowheads="1"/>
          </p:cNvSpPr>
          <p:nvPr/>
        </p:nvSpPr>
        <p:spPr bwMode="auto">
          <a:xfrm>
            <a:off x="188379" y="2557890"/>
            <a:ext cx="3149115" cy="2265986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</a:ln>
        </p:spPr>
        <p:txBody>
          <a:bodyPr wrap="none" lIns="82550" tIns="41275" rIns="82550" bIns="41275"/>
          <a:lstStyle/>
          <a:p>
            <a:pPr algn="ctr"/>
            <a:r>
              <a:rPr kumimoji="1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C.</a:t>
            </a:r>
            <a:r>
              <a: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人才管理</a:t>
            </a:r>
            <a:endParaRPr kumimoji="1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圆角矩形 51"/>
          <p:cNvSpPr/>
          <p:nvPr/>
        </p:nvSpPr>
        <p:spPr bwMode="auto">
          <a:xfrm>
            <a:off x="1363345" y="3752973"/>
            <a:ext cx="904493" cy="241438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marL="230505" indent="-230505" algn="ctr" eaLnBrk="0" hangingPunct="0"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人才盘点</a:t>
            </a:r>
          </a:p>
        </p:txBody>
      </p:sp>
      <p:sp>
        <p:nvSpPr>
          <p:cNvPr id="53" name="圆角矩形 52"/>
          <p:cNvSpPr/>
          <p:nvPr/>
        </p:nvSpPr>
        <p:spPr bwMode="auto">
          <a:xfrm>
            <a:off x="2318288" y="2943973"/>
            <a:ext cx="902692" cy="241438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marL="230505" indent="-230505" algn="ctr" eaLnBrk="0" hangingPunct="0"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继任者计划</a:t>
            </a:r>
          </a:p>
        </p:txBody>
      </p:sp>
      <p:sp>
        <p:nvSpPr>
          <p:cNvPr id="54" name="圆角矩形 53"/>
          <p:cNvSpPr/>
          <p:nvPr/>
        </p:nvSpPr>
        <p:spPr bwMode="auto">
          <a:xfrm>
            <a:off x="1323705" y="2943973"/>
            <a:ext cx="902692" cy="241438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marL="230505" indent="-230505" algn="ctr" eaLnBrk="0" hangingPunct="0"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后备人才库</a:t>
            </a:r>
          </a:p>
        </p:txBody>
      </p:sp>
      <p:sp>
        <p:nvSpPr>
          <p:cNvPr id="55" name="圆角矩形 54"/>
          <p:cNvSpPr/>
          <p:nvPr/>
        </p:nvSpPr>
        <p:spPr bwMode="auto">
          <a:xfrm>
            <a:off x="321915" y="2943973"/>
            <a:ext cx="902692" cy="241438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marL="230505" indent="-230505" algn="ctr" eaLnBrk="0" hangingPunct="0"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个人发展计划</a:t>
            </a:r>
          </a:p>
        </p:txBody>
      </p:sp>
      <p:sp>
        <p:nvSpPr>
          <p:cNvPr id="56" name="圆角矩形 55"/>
          <p:cNvSpPr/>
          <p:nvPr/>
        </p:nvSpPr>
        <p:spPr bwMode="auto">
          <a:xfrm>
            <a:off x="1350732" y="4408822"/>
            <a:ext cx="900890" cy="243240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marL="230505" indent="-230505" algn="ctr" eaLnBrk="0" hangingPunct="0"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能力素质测评</a:t>
            </a:r>
          </a:p>
        </p:txBody>
      </p:sp>
      <p:cxnSp>
        <p:nvCxnSpPr>
          <p:cNvPr id="57" name="肘形连接符 56"/>
          <p:cNvCxnSpPr>
            <a:stCxn id="55" idx="2"/>
            <a:endCxn id="53" idx="2"/>
          </p:cNvCxnSpPr>
          <p:nvPr/>
        </p:nvCxnSpPr>
        <p:spPr bwMode="auto">
          <a:xfrm rot="16200000" flipH="1">
            <a:off x="1772348" y="2187227"/>
            <a:ext cx="10810" cy="1996373"/>
          </a:xfrm>
          <a:prstGeom prst="bentConnector3">
            <a:avLst>
              <a:gd name="adj1" fmla="val 1800000"/>
            </a:avLst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58" name="Rectangle 95"/>
          <p:cNvSpPr>
            <a:spLocks noChangeArrowheads="1"/>
          </p:cNvSpPr>
          <p:nvPr/>
        </p:nvSpPr>
        <p:spPr bwMode="auto">
          <a:xfrm>
            <a:off x="188379" y="4907925"/>
            <a:ext cx="3159224" cy="4322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eaVert" wrap="none" lIns="82550" tIns="41275" rIns="82550" bIns="41275"/>
          <a:lstStyle/>
          <a:p>
            <a:pPr algn="ctr"/>
            <a:endParaRPr kumimoji="1" lang="en-US" altLang="zh-CN" sz="14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kumimoji="1" lang="en-US" altLang="zh-CN" sz="14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圆角矩形 58"/>
          <p:cNvSpPr/>
          <p:nvPr/>
        </p:nvSpPr>
        <p:spPr bwMode="auto">
          <a:xfrm>
            <a:off x="395789" y="5025030"/>
            <a:ext cx="915304" cy="219817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marL="230505" indent="-230505" algn="ctr" eaLnBrk="0" hangingPunct="0"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任职资格标准</a:t>
            </a:r>
          </a:p>
        </p:txBody>
      </p:sp>
      <p:sp>
        <p:nvSpPr>
          <p:cNvPr id="60" name="圆角矩形 59"/>
          <p:cNvSpPr/>
          <p:nvPr/>
        </p:nvSpPr>
        <p:spPr bwMode="auto">
          <a:xfrm>
            <a:off x="1390371" y="5025030"/>
            <a:ext cx="875666" cy="219817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marL="230505" indent="-230505" algn="ctr" eaLnBrk="0" hangingPunct="0"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任职资格评定</a:t>
            </a:r>
          </a:p>
        </p:txBody>
      </p:sp>
      <p:cxnSp>
        <p:nvCxnSpPr>
          <p:cNvPr id="61" name="直接箭头连接符 60"/>
          <p:cNvCxnSpPr>
            <a:stCxn id="56" idx="0"/>
          </p:cNvCxnSpPr>
          <p:nvPr/>
        </p:nvCxnSpPr>
        <p:spPr bwMode="auto">
          <a:xfrm flipV="1">
            <a:off x="1801177" y="4111527"/>
            <a:ext cx="3603" cy="297294"/>
          </a:xfrm>
          <a:prstGeom prst="straightConnector1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肘形连接符 61"/>
          <p:cNvCxnSpPr>
            <a:stCxn id="60" idx="0"/>
          </p:cNvCxnSpPr>
          <p:nvPr/>
        </p:nvCxnSpPr>
        <p:spPr bwMode="auto">
          <a:xfrm rot="5400000" flipH="1" flipV="1">
            <a:off x="1648026" y="4055673"/>
            <a:ext cx="1149536" cy="789180"/>
          </a:xfrm>
          <a:prstGeom prst="bentConnector3">
            <a:avLst>
              <a:gd name="adj1" fmla="val 27715"/>
            </a:avLst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63" name="肘形连接符 62"/>
          <p:cNvCxnSpPr>
            <a:stCxn id="24" idx="1"/>
            <a:endCxn id="52" idx="3"/>
          </p:cNvCxnSpPr>
          <p:nvPr/>
        </p:nvCxnSpPr>
        <p:spPr bwMode="auto">
          <a:xfrm rot="10800000">
            <a:off x="2267838" y="3873692"/>
            <a:ext cx="1374759" cy="1802"/>
          </a:xfrm>
          <a:prstGeom prst="bentConnector3">
            <a:avLst>
              <a:gd name="adj1" fmla="val 50000"/>
            </a:avLst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Rectangle 95"/>
          <p:cNvSpPr>
            <a:spLocks noChangeArrowheads="1"/>
          </p:cNvSpPr>
          <p:nvPr/>
        </p:nvSpPr>
        <p:spPr bwMode="auto">
          <a:xfrm>
            <a:off x="188379" y="5539019"/>
            <a:ext cx="8803704" cy="338253"/>
          </a:xfrm>
          <a:prstGeom prst="rect">
            <a:avLst/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82550" tIns="41275" rIns="82550" bIns="41275" anchor="b"/>
          <a:lstStyle/>
          <a:p>
            <a:pPr algn="ctr"/>
            <a:r>
              <a:rPr kumimoji="1"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织事</a:t>
            </a:r>
            <a:endParaRPr kumimoji="1"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组人</a:t>
            </a:r>
            <a:endParaRPr kumimoji="1"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圆角矩形 64"/>
          <p:cNvSpPr/>
          <p:nvPr/>
        </p:nvSpPr>
        <p:spPr bwMode="auto">
          <a:xfrm>
            <a:off x="3500256" y="5623222"/>
            <a:ext cx="906297" cy="223421"/>
          </a:xfrm>
          <a:prstGeom prst="round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marL="230505" indent="-230505" algn="ctr" eaLnBrk="0" hangingPunct="0">
              <a:defRPr/>
            </a:pPr>
            <a:r>
              <a:rPr lang="zh-CN" altLang="en-US" sz="105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组织架构管理</a:t>
            </a:r>
          </a:p>
        </p:txBody>
      </p:sp>
      <p:sp>
        <p:nvSpPr>
          <p:cNvPr id="66" name="圆角矩形 65"/>
          <p:cNvSpPr/>
          <p:nvPr/>
        </p:nvSpPr>
        <p:spPr bwMode="auto">
          <a:xfrm>
            <a:off x="1235418" y="5608807"/>
            <a:ext cx="1082870" cy="237835"/>
          </a:xfrm>
          <a:prstGeom prst="round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marL="230505" indent="-230505" algn="ctr" eaLnBrk="0" hangingPunct="0">
              <a:defRPr/>
            </a:pPr>
            <a:r>
              <a:rPr lang="zh-CN" altLang="en-US" sz="105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职务职位管理</a:t>
            </a:r>
          </a:p>
        </p:txBody>
      </p:sp>
      <p:sp>
        <p:nvSpPr>
          <p:cNvPr id="67" name="圆角矩形 66"/>
          <p:cNvSpPr/>
          <p:nvPr/>
        </p:nvSpPr>
        <p:spPr bwMode="auto">
          <a:xfrm>
            <a:off x="7599307" y="5607005"/>
            <a:ext cx="648641" cy="239637"/>
          </a:xfrm>
          <a:prstGeom prst="round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marL="230505" indent="-230505" algn="ctr" eaLnBrk="0" hangingPunct="0">
              <a:defRPr/>
            </a:pPr>
            <a:r>
              <a:rPr lang="zh-CN" altLang="en-US" sz="105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异动管理</a:t>
            </a:r>
          </a:p>
        </p:txBody>
      </p:sp>
      <p:sp>
        <p:nvSpPr>
          <p:cNvPr id="68" name="圆角矩形 67"/>
          <p:cNvSpPr/>
          <p:nvPr/>
        </p:nvSpPr>
        <p:spPr bwMode="auto">
          <a:xfrm>
            <a:off x="5577709" y="5607005"/>
            <a:ext cx="969358" cy="239637"/>
          </a:xfrm>
          <a:prstGeom prst="round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marL="230505" indent="-230505" algn="ctr" eaLnBrk="0" hangingPunct="0">
              <a:defRPr/>
            </a:pPr>
            <a:r>
              <a:rPr lang="zh-CN" altLang="en-US" sz="105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人员信息管理</a:t>
            </a:r>
          </a:p>
        </p:txBody>
      </p:sp>
      <p:sp>
        <p:nvSpPr>
          <p:cNvPr id="69" name="右箭头 63"/>
          <p:cNvSpPr>
            <a:spLocks noChangeArrowheads="1"/>
          </p:cNvSpPr>
          <p:nvPr/>
        </p:nvSpPr>
        <p:spPr bwMode="auto">
          <a:xfrm rot="16200000">
            <a:off x="1523341" y="5121663"/>
            <a:ext cx="212974" cy="6217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none" anchor="ctr"/>
          <a:lstStyle/>
          <a:p>
            <a:pPr marL="230505" indent="-230505" eaLnBrk="0" hangingPunct="0"/>
            <a:endParaRPr lang="zh-CN" altLang="en-US" sz="2000" b="1">
              <a:solidFill>
                <a:srgbClr val="8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右箭头 64"/>
          <p:cNvSpPr>
            <a:spLocks noChangeArrowheads="1"/>
          </p:cNvSpPr>
          <p:nvPr/>
        </p:nvSpPr>
        <p:spPr bwMode="auto">
          <a:xfrm rot="16200000">
            <a:off x="8308511" y="5135757"/>
            <a:ext cx="212974" cy="62173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none" anchor="ctr"/>
          <a:lstStyle/>
          <a:p>
            <a:pPr marL="230505" indent="-230505" eaLnBrk="0" hangingPunct="0"/>
            <a:endParaRPr lang="zh-CN" altLang="en-US" sz="2000" b="1">
              <a:solidFill>
                <a:srgbClr val="8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Rectangle 87"/>
          <p:cNvSpPr>
            <a:spLocks noChangeArrowheads="1"/>
          </p:cNvSpPr>
          <p:nvPr/>
        </p:nvSpPr>
        <p:spPr bwMode="auto">
          <a:xfrm>
            <a:off x="188379" y="1832324"/>
            <a:ext cx="2323504" cy="508947"/>
          </a:xfrm>
          <a:prstGeom prst="rect">
            <a:avLst/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 anchor="ctr"/>
          <a:lstStyle/>
          <a:p>
            <a:pPr algn="ctr" defTabSz="739775"/>
            <a:endParaRPr kumimoji="1" lang="en-US" altLang="zh-CN" sz="105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文本框 95"/>
          <p:cNvSpPr txBox="1">
            <a:spLocks noChangeArrowheads="1"/>
          </p:cNvSpPr>
          <p:nvPr/>
        </p:nvSpPr>
        <p:spPr bwMode="auto">
          <a:xfrm>
            <a:off x="217023" y="1772816"/>
            <a:ext cx="13479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E-Learning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Rectangle 87"/>
          <p:cNvSpPr>
            <a:spLocks noChangeArrowheads="1"/>
          </p:cNvSpPr>
          <p:nvPr/>
        </p:nvSpPr>
        <p:spPr bwMode="auto">
          <a:xfrm>
            <a:off x="2650047" y="1846418"/>
            <a:ext cx="3358425" cy="499550"/>
          </a:xfrm>
          <a:prstGeom prst="rect">
            <a:avLst/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/>
          <a:lstStyle/>
          <a:p>
            <a:pPr algn="ctr"/>
            <a:endParaRPr kumimoji="1" lang="en-US" altLang="zh-CN" sz="105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圆角矩形 73"/>
          <p:cNvSpPr/>
          <p:nvPr/>
        </p:nvSpPr>
        <p:spPr bwMode="auto">
          <a:xfrm>
            <a:off x="3262421" y="2035876"/>
            <a:ext cx="1066654" cy="196394"/>
          </a:xfrm>
          <a:prstGeom prst="roundRect">
            <a:avLst/>
          </a:prstGeom>
          <a:solidFill>
            <a:srgbClr val="B62B52"/>
          </a:solidFill>
          <a:ln>
            <a:solidFill>
              <a:srgbClr val="B62B5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marL="230505" indent="-230505" algn="ctr" eaLnBrk="0" hangingPunct="0">
              <a:defRPr/>
            </a:pP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绩效申诉流程</a:t>
            </a:r>
          </a:p>
        </p:txBody>
      </p:sp>
      <p:sp>
        <p:nvSpPr>
          <p:cNvPr id="75" name="圆角矩形 74"/>
          <p:cNvSpPr/>
          <p:nvPr/>
        </p:nvSpPr>
        <p:spPr bwMode="auto">
          <a:xfrm>
            <a:off x="4577721" y="2035876"/>
            <a:ext cx="1165753" cy="180178"/>
          </a:xfrm>
          <a:prstGeom prst="roundRect">
            <a:avLst/>
          </a:prstGeom>
          <a:solidFill>
            <a:srgbClr val="B62B52"/>
          </a:solidFill>
          <a:ln>
            <a:solidFill>
              <a:srgbClr val="B62B5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marL="230505" indent="-230505" algn="ctr" eaLnBrk="0" hangingPunct="0">
              <a:defRPr/>
            </a:pP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 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自助管理</a:t>
            </a:r>
          </a:p>
        </p:txBody>
      </p:sp>
      <p:sp>
        <p:nvSpPr>
          <p:cNvPr id="76" name="文本框 87"/>
          <p:cNvSpPr txBox="1">
            <a:spLocks noChangeArrowheads="1"/>
          </p:cNvSpPr>
          <p:nvPr/>
        </p:nvSpPr>
        <p:spPr bwMode="auto">
          <a:xfrm>
            <a:off x="2591074" y="1821362"/>
            <a:ext cx="8323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OA</a:t>
            </a:r>
          </a:p>
          <a:p>
            <a:pPr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</a:p>
        </p:txBody>
      </p:sp>
      <p:sp>
        <p:nvSpPr>
          <p:cNvPr id="77" name="圆角矩形 76"/>
          <p:cNvSpPr/>
          <p:nvPr/>
        </p:nvSpPr>
        <p:spPr bwMode="auto">
          <a:xfrm>
            <a:off x="628218" y="2059300"/>
            <a:ext cx="607200" cy="180178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marL="230505" indent="-230505" algn="ctr" eaLnBrk="0" hangingPunct="0"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培训结果</a:t>
            </a:r>
          </a:p>
        </p:txBody>
      </p:sp>
      <p:sp>
        <p:nvSpPr>
          <p:cNvPr id="78" name="圆角矩形 77"/>
          <p:cNvSpPr/>
          <p:nvPr/>
        </p:nvSpPr>
        <p:spPr bwMode="auto">
          <a:xfrm>
            <a:off x="1543522" y="2059300"/>
            <a:ext cx="607200" cy="180178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marL="230505" indent="-230505" algn="ctr" eaLnBrk="0" hangingPunct="0"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</a:p>
        </p:txBody>
      </p:sp>
      <p:sp>
        <p:nvSpPr>
          <p:cNvPr id="79" name="Rectangle 87"/>
          <p:cNvSpPr>
            <a:spLocks noChangeArrowheads="1"/>
          </p:cNvSpPr>
          <p:nvPr/>
        </p:nvSpPr>
        <p:spPr bwMode="auto">
          <a:xfrm>
            <a:off x="6131325" y="1846418"/>
            <a:ext cx="2860756" cy="499550"/>
          </a:xfrm>
          <a:prstGeom prst="rect">
            <a:avLst/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550" tIns="41275" rIns="82550" bIns="41275" anchor="ctr"/>
          <a:lstStyle/>
          <a:p>
            <a:pPr algn="ctr" defTabSz="739775"/>
            <a:endParaRPr kumimoji="1" lang="en-US" altLang="zh-CN" sz="105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圆角矩形 79"/>
          <p:cNvSpPr/>
          <p:nvPr/>
        </p:nvSpPr>
        <p:spPr bwMode="auto">
          <a:xfrm>
            <a:off x="6667786" y="2050290"/>
            <a:ext cx="607200" cy="18198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marL="230505" indent="-230505" algn="ctr" eaLnBrk="0" hangingPunct="0"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订单系统</a:t>
            </a:r>
          </a:p>
        </p:txBody>
      </p:sp>
      <p:sp>
        <p:nvSpPr>
          <p:cNvPr id="81" name="圆角矩形 80"/>
          <p:cNvSpPr/>
          <p:nvPr/>
        </p:nvSpPr>
        <p:spPr bwMode="auto">
          <a:xfrm>
            <a:off x="7357868" y="2053894"/>
            <a:ext cx="607199" cy="18017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marL="230505" indent="-230505" algn="ctr" eaLnBrk="0" hangingPunct="0">
              <a:defRPr/>
            </a:pP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</a:p>
        </p:txBody>
      </p:sp>
      <p:sp>
        <p:nvSpPr>
          <p:cNvPr id="82" name="文本框 87"/>
          <p:cNvSpPr txBox="1">
            <a:spLocks noChangeArrowheads="1"/>
          </p:cNvSpPr>
          <p:nvPr/>
        </p:nvSpPr>
        <p:spPr bwMode="auto">
          <a:xfrm>
            <a:off x="6131326" y="1838827"/>
            <a:ext cx="6200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仓库</a:t>
            </a:r>
          </a:p>
        </p:txBody>
      </p:sp>
      <p:sp>
        <p:nvSpPr>
          <p:cNvPr id="83" name="圆角矩形 82"/>
          <p:cNvSpPr/>
          <p:nvPr/>
        </p:nvSpPr>
        <p:spPr bwMode="auto">
          <a:xfrm>
            <a:off x="8029932" y="2050290"/>
            <a:ext cx="881071" cy="18918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marL="230505" indent="-230505" algn="ctr" eaLnBrk="0" hangingPunct="0"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其他业务系统</a:t>
            </a:r>
          </a:p>
        </p:txBody>
      </p:sp>
      <p:cxnSp>
        <p:nvCxnSpPr>
          <p:cNvPr id="84" name="肘形连接符 78"/>
          <p:cNvCxnSpPr>
            <a:cxnSpLocks noChangeShapeType="1"/>
          </p:cNvCxnSpPr>
          <p:nvPr/>
        </p:nvCxnSpPr>
        <p:spPr bwMode="auto">
          <a:xfrm rot="5400000">
            <a:off x="-1010743" y="3520529"/>
            <a:ext cx="2987123" cy="219882"/>
          </a:xfrm>
          <a:prstGeom prst="bentConnector4">
            <a:avLst>
              <a:gd name="adj1" fmla="val 880"/>
              <a:gd name="adj2" fmla="val 228486"/>
            </a:avLst>
          </a:prstGeom>
          <a:noFill/>
          <a:ln w="9525" algn="ctr">
            <a:solidFill>
              <a:srgbClr val="00B0F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" name="肘形连接符 80"/>
          <p:cNvCxnSpPr>
            <a:cxnSpLocks noChangeShapeType="1"/>
          </p:cNvCxnSpPr>
          <p:nvPr/>
        </p:nvCxnSpPr>
        <p:spPr bwMode="auto">
          <a:xfrm rot="5400000" flipH="1" flipV="1">
            <a:off x="3623678" y="755711"/>
            <a:ext cx="9009" cy="3635993"/>
          </a:xfrm>
          <a:prstGeom prst="bentConnector3">
            <a:avLst>
              <a:gd name="adj1" fmla="val 1493606"/>
            </a:avLst>
          </a:prstGeom>
          <a:ln w="9525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1"/>
          <p:cNvCxnSpPr>
            <a:cxnSpLocks noChangeShapeType="1"/>
          </p:cNvCxnSpPr>
          <p:nvPr/>
        </p:nvCxnSpPr>
        <p:spPr bwMode="auto">
          <a:xfrm>
            <a:off x="4608352" y="2212451"/>
            <a:ext cx="0" cy="232430"/>
          </a:xfrm>
          <a:prstGeom prst="line">
            <a:avLst/>
          </a:prstGeom>
          <a:ln w="9525">
            <a:solidFill>
              <a:schemeClr val="accent2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2"/>
          <p:cNvCxnSpPr>
            <a:cxnSpLocks noChangeShapeType="1"/>
          </p:cNvCxnSpPr>
          <p:nvPr/>
        </p:nvCxnSpPr>
        <p:spPr bwMode="auto">
          <a:xfrm>
            <a:off x="5705635" y="2347585"/>
            <a:ext cx="0" cy="225222"/>
          </a:xfrm>
          <a:prstGeom prst="straightConnector1">
            <a:avLst/>
          </a:prstGeom>
          <a:ln w="9525">
            <a:solidFill>
              <a:schemeClr val="accent2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连接符 87"/>
          <p:cNvCxnSpPr/>
          <p:nvPr/>
        </p:nvCxnSpPr>
        <p:spPr bwMode="auto">
          <a:xfrm rot="10800000" flipV="1">
            <a:off x="107504" y="2244882"/>
            <a:ext cx="1574756" cy="216214"/>
          </a:xfrm>
          <a:prstGeom prst="bentConnector3">
            <a:avLst>
              <a:gd name="adj1" fmla="val 184"/>
            </a:avLst>
          </a:prstGeom>
          <a:ln w="95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连接符 88"/>
          <p:cNvCxnSpPr/>
          <p:nvPr/>
        </p:nvCxnSpPr>
        <p:spPr bwMode="auto">
          <a:xfrm>
            <a:off x="4094844" y="5158363"/>
            <a:ext cx="3504463" cy="549542"/>
          </a:xfrm>
          <a:prstGeom prst="bentConnector3">
            <a:avLst>
              <a:gd name="adj1" fmla="val 8034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 bwMode="auto">
          <a:xfrm flipH="1" flipV="1">
            <a:off x="1804781" y="3131359"/>
            <a:ext cx="3603" cy="670263"/>
          </a:xfrm>
          <a:prstGeom prst="straightConnector1">
            <a:avLst/>
          </a:prstGeom>
          <a:solidFill>
            <a:srgbClr val="990000">
              <a:alpha val="58000"/>
            </a:srgb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肘形连接符 80"/>
          <p:cNvCxnSpPr>
            <a:cxnSpLocks noChangeShapeType="1"/>
            <a:stCxn id="74" idx="2"/>
          </p:cNvCxnSpPr>
          <p:nvPr/>
        </p:nvCxnSpPr>
        <p:spPr bwMode="auto">
          <a:xfrm rot="16200000" flipH="1">
            <a:off x="4283130" y="1744889"/>
            <a:ext cx="376571" cy="1351335"/>
          </a:xfrm>
          <a:prstGeom prst="bentConnector2">
            <a:avLst/>
          </a:prstGeom>
          <a:ln w="9525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圆角矩形 91"/>
          <p:cNvSpPr/>
          <p:nvPr/>
        </p:nvSpPr>
        <p:spPr bwMode="auto">
          <a:xfrm>
            <a:off x="204801" y="3752973"/>
            <a:ext cx="904493" cy="241438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marL="230505" indent="-230505" algn="ctr" eaLnBrk="0" hangingPunct="0"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人才库</a:t>
            </a:r>
            <a:endParaRPr lang="en-US" altLang="zh-CN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片 4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832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3936"/>
            <a:ext cx="9144000" cy="146585"/>
          </a:xfrm>
          <a:prstGeom prst="rect">
            <a:avLst/>
          </a:prstGeom>
        </p:spPr>
      </p:pic>
      <p:sp>
        <p:nvSpPr>
          <p:cNvPr id="6" name="标题 3"/>
          <p:cNvSpPr txBox="1"/>
          <p:nvPr/>
        </p:nvSpPr>
        <p:spPr bwMode="auto">
          <a:xfrm>
            <a:off x="107504" y="273720"/>
            <a:ext cx="698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32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H-ER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系统沉淀固化</a:t>
            </a:r>
          </a:p>
        </p:txBody>
      </p:sp>
      <p:cxnSp>
        <p:nvCxnSpPr>
          <p:cNvPr id="43" name="直接连接符 42"/>
          <p:cNvCxnSpPr/>
          <p:nvPr/>
        </p:nvCxnSpPr>
        <p:spPr>
          <a:xfrm>
            <a:off x="251520" y="836712"/>
            <a:ext cx="576064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801576" y="4104004"/>
            <a:ext cx="1440160" cy="626157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重点解决方案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六边形 3"/>
          <p:cNvSpPr/>
          <p:nvPr/>
        </p:nvSpPr>
        <p:spPr>
          <a:xfrm>
            <a:off x="2744459" y="2051627"/>
            <a:ext cx="1064757" cy="917894"/>
          </a:xfrm>
          <a:prstGeom prst="hexagon">
            <a:avLst/>
          </a:prstGeom>
          <a:solidFill>
            <a:srgbClr val="B62B52"/>
          </a:solidFill>
          <a:ln>
            <a:solidFill>
              <a:srgbClr val="B62B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绩效管理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六边形 94"/>
          <p:cNvSpPr/>
          <p:nvPr/>
        </p:nvSpPr>
        <p:spPr>
          <a:xfrm>
            <a:off x="2744459" y="3590063"/>
            <a:ext cx="1064757" cy="917894"/>
          </a:xfrm>
          <a:prstGeom prst="hexagon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任职资格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六边形 95"/>
          <p:cNvSpPr/>
          <p:nvPr/>
        </p:nvSpPr>
        <p:spPr>
          <a:xfrm>
            <a:off x="2744459" y="4634760"/>
            <a:ext cx="1064757" cy="917894"/>
          </a:xfrm>
          <a:prstGeom prst="hexago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人才盘点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六边形 96"/>
          <p:cNvSpPr/>
          <p:nvPr/>
        </p:nvSpPr>
        <p:spPr>
          <a:xfrm>
            <a:off x="2744458" y="5679458"/>
            <a:ext cx="1064757" cy="917894"/>
          </a:xfrm>
          <a:prstGeom prst="hex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自助服务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任意多边形 98"/>
          <p:cNvSpPr/>
          <p:nvPr/>
        </p:nvSpPr>
        <p:spPr>
          <a:xfrm>
            <a:off x="3995401" y="2204864"/>
            <a:ext cx="925080" cy="648072"/>
          </a:xfrm>
          <a:custGeom>
            <a:avLst/>
            <a:gdLst>
              <a:gd name="connsiteX0" fmla="*/ 0 w 1114555"/>
              <a:gd name="connsiteY0" fmla="*/ 0 h 445822"/>
              <a:gd name="connsiteX1" fmla="*/ 891644 w 1114555"/>
              <a:gd name="connsiteY1" fmla="*/ 0 h 445822"/>
              <a:gd name="connsiteX2" fmla="*/ 1114555 w 1114555"/>
              <a:gd name="connsiteY2" fmla="*/ 222911 h 445822"/>
              <a:gd name="connsiteX3" fmla="*/ 891644 w 1114555"/>
              <a:gd name="connsiteY3" fmla="*/ 445822 h 445822"/>
              <a:gd name="connsiteX4" fmla="*/ 0 w 1114555"/>
              <a:gd name="connsiteY4" fmla="*/ 445822 h 445822"/>
              <a:gd name="connsiteX5" fmla="*/ 222911 w 1114555"/>
              <a:gd name="connsiteY5" fmla="*/ 222911 h 445822"/>
              <a:gd name="connsiteX6" fmla="*/ 0 w 1114555"/>
              <a:gd name="connsiteY6" fmla="*/ 0 h 445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4555" h="445822">
                <a:moveTo>
                  <a:pt x="0" y="0"/>
                </a:moveTo>
                <a:lnTo>
                  <a:pt x="891644" y="0"/>
                </a:lnTo>
                <a:lnTo>
                  <a:pt x="1114555" y="222911"/>
                </a:lnTo>
                <a:lnTo>
                  <a:pt x="891644" y="445822"/>
                </a:lnTo>
                <a:lnTo>
                  <a:pt x="0" y="445822"/>
                </a:lnTo>
                <a:lnTo>
                  <a:pt x="222911" y="22291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5611" tIns="6350" rIns="222911" bIns="635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0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绩效模板配置</a:t>
            </a:r>
            <a:endParaRPr lang="zh-CN" altLang="en-US" sz="10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任意多边形 99"/>
          <p:cNvSpPr/>
          <p:nvPr/>
        </p:nvSpPr>
        <p:spPr>
          <a:xfrm>
            <a:off x="4871056" y="2204864"/>
            <a:ext cx="925080" cy="648072"/>
          </a:xfrm>
          <a:custGeom>
            <a:avLst/>
            <a:gdLst>
              <a:gd name="connsiteX0" fmla="*/ 0 w 925080"/>
              <a:gd name="connsiteY0" fmla="*/ 0 h 370032"/>
              <a:gd name="connsiteX1" fmla="*/ 740064 w 925080"/>
              <a:gd name="connsiteY1" fmla="*/ 0 h 370032"/>
              <a:gd name="connsiteX2" fmla="*/ 925080 w 925080"/>
              <a:gd name="connsiteY2" fmla="*/ 185016 h 370032"/>
              <a:gd name="connsiteX3" fmla="*/ 740064 w 925080"/>
              <a:gd name="connsiteY3" fmla="*/ 370032 h 370032"/>
              <a:gd name="connsiteX4" fmla="*/ 0 w 925080"/>
              <a:gd name="connsiteY4" fmla="*/ 370032 h 370032"/>
              <a:gd name="connsiteX5" fmla="*/ 185016 w 925080"/>
              <a:gd name="connsiteY5" fmla="*/ 185016 h 370032"/>
              <a:gd name="connsiteX6" fmla="*/ 0 w 925080"/>
              <a:gd name="connsiteY6" fmla="*/ 0 h 37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5080" h="370032">
                <a:moveTo>
                  <a:pt x="0" y="0"/>
                </a:moveTo>
                <a:lnTo>
                  <a:pt x="740064" y="0"/>
                </a:lnTo>
                <a:lnTo>
                  <a:pt x="925080" y="185016"/>
                </a:lnTo>
                <a:lnTo>
                  <a:pt x="740064" y="370032"/>
                </a:lnTo>
                <a:lnTo>
                  <a:pt x="0" y="370032"/>
                </a:lnTo>
                <a:lnTo>
                  <a:pt x="185016" y="18501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7716" tIns="6350" rIns="185016" bIns="635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0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价值观评价</a:t>
            </a:r>
            <a:endParaRPr lang="zh-CN" altLang="en-US" sz="10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任意多边形 100"/>
          <p:cNvSpPr/>
          <p:nvPr/>
        </p:nvSpPr>
        <p:spPr>
          <a:xfrm>
            <a:off x="5803240" y="2204864"/>
            <a:ext cx="925080" cy="648072"/>
          </a:xfrm>
          <a:custGeom>
            <a:avLst/>
            <a:gdLst>
              <a:gd name="connsiteX0" fmla="*/ 0 w 925080"/>
              <a:gd name="connsiteY0" fmla="*/ 0 h 370032"/>
              <a:gd name="connsiteX1" fmla="*/ 740064 w 925080"/>
              <a:gd name="connsiteY1" fmla="*/ 0 h 370032"/>
              <a:gd name="connsiteX2" fmla="*/ 925080 w 925080"/>
              <a:gd name="connsiteY2" fmla="*/ 185016 h 370032"/>
              <a:gd name="connsiteX3" fmla="*/ 740064 w 925080"/>
              <a:gd name="connsiteY3" fmla="*/ 370032 h 370032"/>
              <a:gd name="connsiteX4" fmla="*/ 0 w 925080"/>
              <a:gd name="connsiteY4" fmla="*/ 370032 h 370032"/>
              <a:gd name="connsiteX5" fmla="*/ 185016 w 925080"/>
              <a:gd name="connsiteY5" fmla="*/ 185016 h 370032"/>
              <a:gd name="connsiteX6" fmla="*/ 0 w 925080"/>
              <a:gd name="connsiteY6" fmla="*/ 0 h 37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5080" h="370032">
                <a:moveTo>
                  <a:pt x="0" y="0"/>
                </a:moveTo>
                <a:lnTo>
                  <a:pt x="740064" y="0"/>
                </a:lnTo>
                <a:lnTo>
                  <a:pt x="925080" y="185016"/>
                </a:lnTo>
                <a:lnTo>
                  <a:pt x="740064" y="370032"/>
                </a:lnTo>
                <a:lnTo>
                  <a:pt x="0" y="370032"/>
                </a:lnTo>
                <a:lnTo>
                  <a:pt x="185016" y="18501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7716" tIns="6350" rIns="185016" bIns="635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0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绩效投诉流程</a:t>
            </a:r>
            <a:endParaRPr lang="zh-CN" altLang="en-US" sz="10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任意多边形 101"/>
          <p:cNvSpPr/>
          <p:nvPr/>
        </p:nvSpPr>
        <p:spPr>
          <a:xfrm>
            <a:off x="6671256" y="2204864"/>
            <a:ext cx="925080" cy="648072"/>
          </a:xfrm>
          <a:custGeom>
            <a:avLst/>
            <a:gdLst>
              <a:gd name="connsiteX0" fmla="*/ 0 w 925080"/>
              <a:gd name="connsiteY0" fmla="*/ 0 h 370032"/>
              <a:gd name="connsiteX1" fmla="*/ 740064 w 925080"/>
              <a:gd name="connsiteY1" fmla="*/ 0 h 370032"/>
              <a:gd name="connsiteX2" fmla="*/ 925080 w 925080"/>
              <a:gd name="connsiteY2" fmla="*/ 185016 h 370032"/>
              <a:gd name="connsiteX3" fmla="*/ 740064 w 925080"/>
              <a:gd name="connsiteY3" fmla="*/ 370032 h 370032"/>
              <a:gd name="connsiteX4" fmla="*/ 0 w 925080"/>
              <a:gd name="connsiteY4" fmla="*/ 370032 h 370032"/>
              <a:gd name="connsiteX5" fmla="*/ 185016 w 925080"/>
              <a:gd name="connsiteY5" fmla="*/ 185016 h 370032"/>
              <a:gd name="connsiteX6" fmla="*/ 0 w 925080"/>
              <a:gd name="connsiteY6" fmla="*/ 0 h 37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5080" h="370032">
                <a:moveTo>
                  <a:pt x="0" y="0"/>
                </a:moveTo>
                <a:lnTo>
                  <a:pt x="740064" y="0"/>
                </a:lnTo>
                <a:lnTo>
                  <a:pt x="925080" y="185016"/>
                </a:lnTo>
                <a:lnTo>
                  <a:pt x="740064" y="370032"/>
                </a:lnTo>
                <a:lnTo>
                  <a:pt x="0" y="370032"/>
                </a:lnTo>
                <a:lnTo>
                  <a:pt x="185016" y="18501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7716" tIns="6350" rIns="185016" bIns="635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大绩效评估</a:t>
            </a:r>
            <a:endParaRPr lang="zh-CN" altLang="en-US" sz="10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任意多边形 104"/>
          <p:cNvSpPr/>
          <p:nvPr/>
        </p:nvSpPr>
        <p:spPr>
          <a:xfrm>
            <a:off x="4871056" y="2852936"/>
            <a:ext cx="925080" cy="648072"/>
          </a:xfrm>
          <a:custGeom>
            <a:avLst/>
            <a:gdLst>
              <a:gd name="connsiteX0" fmla="*/ 0 w 925080"/>
              <a:gd name="connsiteY0" fmla="*/ 0 h 370032"/>
              <a:gd name="connsiteX1" fmla="*/ 740064 w 925080"/>
              <a:gd name="connsiteY1" fmla="*/ 0 h 370032"/>
              <a:gd name="connsiteX2" fmla="*/ 925080 w 925080"/>
              <a:gd name="connsiteY2" fmla="*/ 185016 h 370032"/>
              <a:gd name="connsiteX3" fmla="*/ 740064 w 925080"/>
              <a:gd name="connsiteY3" fmla="*/ 370032 h 370032"/>
              <a:gd name="connsiteX4" fmla="*/ 0 w 925080"/>
              <a:gd name="connsiteY4" fmla="*/ 370032 h 370032"/>
              <a:gd name="connsiteX5" fmla="*/ 185016 w 925080"/>
              <a:gd name="connsiteY5" fmla="*/ 185016 h 370032"/>
              <a:gd name="connsiteX6" fmla="*/ 0 w 925080"/>
              <a:gd name="connsiteY6" fmla="*/ 0 h 37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5080" h="370032">
                <a:moveTo>
                  <a:pt x="0" y="0"/>
                </a:moveTo>
                <a:lnTo>
                  <a:pt x="740064" y="0"/>
                </a:lnTo>
                <a:lnTo>
                  <a:pt x="925080" y="185016"/>
                </a:lnTo>
                <a:lnTo>
                  <a:pt x="740064" y="370032"/>
                </a:lnTo>
                <a:lnTo>
                  <a:pt x="0" y="370032"/>
                </a:lnTo>
                <a:lnTo>
                  <a:pt x="185016" y="18501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7716" tIns="6350" rIns="185016" bIns="635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0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绩效测评</a:t>
            </a:r>
            <a:endParaRPr lang="zh-CN" altLang="en-US" sz="10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任意多边形 105"/>
          <p:cNvSpPr/>
          <p:nvPr/>
        </p:nvSpPr>
        <p:spPr>
          <a:xfrm>
            <a:off x="4871056" y="1556792"/>
            <a:ext cx="925080" cy="648072"/>
          </a:xfrm>
          <a:custGeom>
            <a:avLst/>
            <a:gdLst>
              <a:gd name="connsiteX0" fmla="*/ 0 w 925080"/>
              <a:gd name="connsiteY0" fmla="*/ 0 h 370032"/>
              <a:gd name="connsiteX1" fmla="*/ 740064 w 925080"/>
              <a:gd name="connsiteY1" fmla="*/ 0 h 370032"/>
              <a:gd name="connsiteX2" fmla="*/ 925080 w 925080"/>
              <a:gd name="connsiteY2" fmla="*/ 185016 h 370032"/>
              <a:gd name="connsiteX3" fmla="*/ 740064 w 925080"/>
              <a:gd name="connsiteY3" fmla="*/ 370032 h 370032"/>
              <a:gd name="connsiteX4" fmla="*/ 0 w 925080"/>
              <a:gd name="connsiteY4" fmla="*/ 370032 h 370032"/>
              <a:gd name="connsiteX5" fmla="*/ 185016 w 925080"/>
              <a:gd name="connsiteY5" fmla="*/ 185016 h 370032"/>
              <a:gd name="connsiteX6" fmla="*/ 0 w 925080"/>
              <a:gd name="connsiteY6" fmla="*/ 0 h 37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5080" h="370032">
                <a:moveTo>
                  <a:pt x="0" y="0"/>
                </a:moveTo>
                <a:lnTo>
                  <a:pt x="740064" y="0"/>
                </a:lnTo>
                <a:lnTo>
                  <a:pt x="925080" y="185016"/>
                </a:lnTo>
                <a:lnTo>
                  <a:pt x="740064" y="370032"/>
                </a:lnTo>
                <a:lnTo>
                  <a:pt x="0" y="370032"/>
                </a:lnTo>
                <a:lnTo>
                  <a:pt x="185016" y="18501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7716" tIns="6350" rIns="185016" bIns="635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0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绩效流程</a:t>
            </a:r>
            <a:endParaRPr lang="zh-CN" altLang="en-US" sz="10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任意多边形 107"/>
          <p:cNvSpPr/>
          <p:nvPr/>
        </p:nvSpPr>
        <p:spPr>
          <a:xfrm>
            <a:off x="3995401" y="4777298"/>
            <a:ext cx="925080" cy="648072"/>
          </a:xfrm>
          <a:custGeom>
            <a:avLst/>
            <a:gdLst>
              <a:gd name="connsiteX0" fmla="*/ 0 w 1114555"/>
              <a:gd name="connsiteY0" fmla="*/ 0 h 445822"/>
              <a:gd name="connsiteX1" fmla="*/ 891644 w 1114555"/>
              <a:gd name="connsiteY1" fmla="*/ 0 h 445822"/>
              <a:gd name="connsiteX2" fmla="*/ 1114555 w 1114555"/>
              <a:gd name="connsiteY2" fmla="*/ 222911 h 445822"/>
              <a:gd name="connsiteX3" fmla="*/ 891644 w 1114555"/>
              <a:gd name="connsiteY3" fmla="*/ 445822 h 445822"/>
              <a:gd name="connsiteX4" fmla="*/ 0 w 1114555"/>
              <a:gd name="connsiteY4" fmla="*/ 445822 h 445822"/>
              <a:gd name="connsiteX5" fmla="*/ 222911 w 1114555"/>
              <a:gd name="connsiteY5" fmla="*/ 222911 h 445822"/>
              <a:gd name="connsiteX6" fmla="*/ 0 w 1114555"/>
              <a:gd name="connsiteY6" fmla="*/ 0 h 445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4555" h="445822">
                <a:moveTo>
                  <a:pt x="0" y="0"/>
                </a:moveTo>
                <a:lnTo>
                  <a:pt x="891644" y="0"/>
                </a:lnTo>
                <a:lnTo>
                  <a:pt x="1114555" y="222911"/>
                </a:lnTo>
                <a:lnTo>
                  <a:pt x="891644" y="445822"/>
                </a:lnTo>
                <a:lnTo>
                  <a:pt x="0" y="445822"/>
                </a:lnTo>
                <a:lnTo>
                  <a:pt x="222911" y="22291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5611" tIns="6350" rIns="222911" bIns="635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0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盘点对象配置</a:t>
            </a:r>
            <a:endParaRPr lang="zh-CN" altLang="en-US" sz="10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任意多边形 108"/>
          <p:cNvSpPr/>
          <p:nvPr/>
        </p:nvSpPr>
        <p:spPr>
          <a:xfrm>
            <a:off x="4871056" y="4810727"/>
            <a:ext cx="925080" cy="648072"/>
          </a:xfrm>
          <a:custGeom>
            <a:avLst/>
            <a:gdLst>
              <a:gd name="connsiteX0" fmla="*/ 0 w 925080"/>
              <a:gd name="connsiteY0" fmla="*/ 0 h 370032"/>
              <a:gd name="connsiteX1" fmla="*/ 740064 w 925080"/>
              <a:gd name="connsiteY1" fmla="*/ 0 h 370032"/>
              <a:gd name="connsiteX2" fmla="*/ 925080 w 925080"/>
              <a:gd name="connsiteY2" fmla="*/ 185016 h 370032"/>
              <a:gd name="connsiteX3" fmla="*/ 740064 w 925080"/>
              <a:gd name="connsiteY3" fmla="*/ 370032 h 370032"/>
              <a:gd name="connsiteX4" fmla="*/ 0 w 925080"/>
              <a:gd name="connsiteY4" fmla="*/ 370032 h 370032"/>
              <a:gd name="connsiteX5" fmla="*/ 185016 w 925080"/>
              <a:gd name="connsiteY5" fmla="*/ 185016 h 370032"/>
              <a:gd name="connsiteX6" fmla="*/ 0 w 925080"/>
              <a:gd name="connsiteY6" fmla="*/ 0 h 37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5080" h="370032">
                <a:moveTo>
                  <a:pt x="0" y="0"/>
                </a:moveTo>
                <a:lnTo>
                  <a:pt x="740064" y="0"/>
                </a:lnTo>
                <a:lnTo>
                  <a:pt x="925080" y="185016"/>
                </a:lnTo>
                <a:lnTo>
                  <a:pt x="740064" y="370032"/>
                </a:lnTo>
                <a:lnTo>
                  <a:pt x="0" y="370032"/>
                </a:lnTo>
                <a:lnTo>
                  <a:pt x="185016" y="18501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7716" tIns="6350" rIns="185016" bIns="635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0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盘点维度定义</a:t>
            </a:r>
            <a:endParaRPr lang="zh-CN" altLang="en-US" sz="10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任意多边形 109"/>
          <p:cNvSpPr/>
          <p:nvPr/>
        </p:nvSpPr>
        <p:spPr>
          <a:xfrm>
            <a:off x="5803240" y="4810727"/>
            <a:ext cx="925080" cy="648072"/>
          </a:xfrm>
          <a:custGeom>
            <a:avLst/>
            <a:gdLst>
              <a:gd name="connsiteX0" fmla="*/ 0 w 925080"/>
              <a:gd name="connsiteY0" fmla="*/ 0 h 370032"/>
              <a:gd name="connsiteX1" fmla="*/ 740064 w 925080"/>
              <a:gd name="connsiteY1" fmla="*/ 0 h 370032"/>
              <a:gd name="connsiteX2" fmla="*/ 925080 w 925080"/>
              <a:gd name="connsiteY2" fmla="*/ 185016 h 370032"/>
              <a:gd name="connsiteX3" fmla="*/ 740064 w 925080"/>
              <a:gd name="connsiteY3" fmla="*/ 370032 h 370032"/>
              <a:gd name="connsiteX4" fmla="*/ 0 w 925080"/>
              <a:gd name="connsiteY4" fmla="*/ 370032 h 370032"/>
              <a:gd name="connsiteX5" fmla="*/ 185016 w 925080"/>
              <a:gd name="connsiteY5" fmla="*/ 185016 h 370032"/>
              <a:gd name="connsiteX6" fmla="*/ 0 w 925080"/>
              <a:gd name="connsiteY6" fmla="*/ 0 h 37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5080" h="370032">
                <a:moveTo>
                  <a:pt x="0" y="0"/>
                </a:moveTo>
                <a:lnTo>
                  <a:pt x="740064" y="0"/>
                </a:lnTo>
                <a:lnTo>
                  <a:pt x="925080" y="185016"/>
                </a:lnTo>
                <a:lnTo>
                  <a:pt x="740064" y="370032"/>
                </a:lnTo>
                <a:lnTo>
                  <a:pt x="0" y="370032"/>
                </a:lnTo>
                <a:lnTo>
                  <a:pt x="185016" y="18501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7716" tIns="6350" rIns="185016" bIns="635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0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盘点工具</a:t>
            </a:r>
            <a:endParaRPr lang="zh-CN" altLang="en-US" sz="10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任意多边形 110"/>
          <p:cNvSpPr/>
          <p:nvPr/>
        </p:nvSpPr>
        <p:spPr>
          <a:xfrm>
            <a:off x="6671256" y="4810727"/>
            <a:ext cx="925080" cy="648072"/>
          </a:xfrm>
          <a:custGeom>
            <a:avLst/>
            <a:gdLst>
              <a:gd name="connsiteX0" fmla="*/ 0 w 925080"/>
              <a:gd name="connsiteY0" fmla="*/ 0 h 370032"/>
              <a:gd name="connsiteX1" fmla="*/ 740064 w 925080"/>
              <a:gd name="connsiteY1" fmla="*/ 0 h 370032"/>
              <a:gd name="connsiteX2" fmla="*/ 925080 w 925080"/>
              <a:gd name="connsiteY2" fmla="*/ 185016 h 370032"/>
              <a:gd name="connsiteX3" fmla="*/ 740064 w 925080"/>
              <a:gd name="connsiteY3" fmla="*/ 370032 h 370032"/>
              <a:gd name="connsiteX4" fmla="*/ 0 w 925080"/>
              <a:gd name="connsiteY4" fmla="*/ 370032 h 370032"/>
              <a:gd name="connsiteX5" fmla="*/ 185016 w 925080"/>
              <a:gd name="connsiteY5" fmla="*/ 185016 h 370032"/>
              <a:gd name="connsiteX6" fmla="*/ 0 w 925080"/>
              <a:gd name="connsiteY6" fmla="*/ 0 h 37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5080" h="370032">
                <a:moveTo>
                  <a:pt x="0" y="0"/>
                </a:moveTo>
                <a:lnTo>
                  <a:pt x="740064" y="0"/>
                </a:lnTo>
                <a:lnTo>
                  <a:pt x="925080" y="185016"/>
                </a:lnTo>
                <a:lnTo>
                  <a:pt x="740064" y="370032"/>
                </a:lnTo>
                <a:lnTo>
                  <a:pt x="0" y="370032"/>
                </a:lnTo>
                <a:lnTo>
                  <a:pt x="185016" y="18501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7716" tIns="6350" rIns="185016" bIns="635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0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盘点流程</a:t>
            </a:r>
            <a:endParaRPr lang="zh-CN" altLang="en-US" sz="10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任意多边形 113"/>
          <p:cNvSpPr/>
          <p:nvPr/>
        </p:nvSpPr>
        <p:spPr>
          <a:xfrm>
            <a:off x="3995401" y="3740227"/>
            <a:ext cx="925080" cy="648072"/>
          </a:xfrm>
          <a:custGeom>
            <a:avLst/>
            <a:gdLst>
              <a:gd name="connsiteX0" fmla="*/ 0 w 1114555"/>
              <a:gd name="connsiteY0" fmla="*/ 0 h 445822"/>
              <a:gd name="connsiteX1" fmla="*/ 891644 w 1114555"/>
              <a:gd name="connsiteY1" fmla="*/ 0 h 445822"/>
              <a:gd name="connsiteX2" fmla="*/ 1114555 w 1114555"/>
              <a:gd name="connsiteY2" fmla="*/ 222911 h 445822"/>
              <a:gd name="connsiteX3" fmla="*/ 891644 w 1114555"/>
              <a:gd name="connsiteY3" fmla="*/ 445822 h 445822"/>
              <a:gd name="connsiteX4" fmla="*/ 0 w 1114555"/>
              <a:gd name="connsiteY4" fmla="*/ 445822 h 445822"/>
              <a:gd name="connsiteX5" fmla="*/ 222911 w 1114555"/>
              <a:gd name="connsiteY5" fmla="*/ 222911 h 445822"/>
              <a:gd name="connsiteX6" fmla="*/ 0 w 1114555"/>
              <a:gd name="connsiteY6" fmla="*/ 0 h 445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4555" h="445822">
                <a:moveTo>
                  <a:pt x="0" y="0"/>
                </a:moveTo>
                <a:lnTo>
                  <a:pt x="891644" y="0"/>
                </a:lnTo>
                <a:lnTo>
                  <a:pt x="1114555" y="222911"/>
                </a:lnTo>
                <a:lnTo>
                  <a:pt x="891644" y="445822"/>
                </a:lnTo>
                <a:lnTo>
                  <a:pt x="0" y="445822"/>
                </a:lnTo>
                <a:lnTo>
                  <a:pt x="222911" y="22291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5611" tIns="6350" rIns="222911" bIns="635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0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任职资标准配置</a:t>
            </a:r>
            <a:endParaRPr lang="zh-CN" altLang="en-US" sz="10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任意多边形 114"/>
          <p:cNvSpPr/>
          <p:nvPr/>
        </p:nvSpPr>
        <p:spPr>
          <a:xfrm>
            <a:off x="4871056" y="3740227"/>
            <a:ext cx="925080" cy="648072"/>
          </a:xfrm>
          <a:custGeom>
            <a:avLst/>
            <a:gdLst>
              <a:gd name="connsiteX0" fmla="*/ 0 w 925080"/>
              <a:gd name="connsiteY0" fmla="*/ 0 h 370032"/>
              <a:gd name="connsiteX1" fmla="*/ 740064 w 925080"/>
              <a:gd name="connsiteY1" fmla="*/ 0 h 370032"/>
              <a:gd name="connsiteX2" fmla="*/ 925080 w 925080"/>
              <a:gd name="connsiteY2" fmla="*/ 185016 h 370032"/>
              <a:gd name="connsiteX3" fmla="*/ 740064 w 925080"/>
              <a:gd name="connsiteY3" fmla="*/ 370032 h 370032"/>
              <a:gd name="connsiteX4" fmla="*/ 0 w 925080"/>
              <a:gd name="connsiteY4" fmla="*/ 370032 h 370032"/>
              <a:gd name="connsiteX5" fmla="*/ 185016 w 925080"/>
              <a:gd name="connsiteY5" fmla="*/ 185016 h 370032"/>
              <a:gd name="connsiteX6" fmla="*/ 0 w 925080"/>
              <a:gd name="connsiteY6" fmla="*/ 0 h 37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5080" h="370032">
                <a:moveTo>
                  <a:pt x="0" y="0"/>
                </a:moveTo>
                <a:lnTo>
                  <a:pt x="740064" y="0"/>
                </a:lnTo>
                <a:lnTo>
                  <a:pt x="925080" y="185016"/>
                </a:lnTo>
                <a:lnTo>
                  <a:pt x="740064" y="370032"/>
                </a:lnTo>
                <a:lnTo>
                  <a:pt x="0" y="370032"/>
                </a:lnTo>
                <a:lnTo>
                  <a:pt x="185016" y="18501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7716" tIns="6350" rIns="185016" bIns="635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0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任职资格认证流程</a:t>
            </a:r>
            <a:endParaRPr lang="zh-CN" altLang="en-US" sz="10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任意多边形 115"/>
          <p:cNvSpPr/>
          <p:nvPr/>
        </p:nvSpPr>
        <p:spPr>
          <a:xfrm>
            <a:off x="5803240" y="3740227"/>
            <a:ext cx="925080" cy="648072"/>
          </a:xfrm>
          <a:custGeom>
            <a:avLst/>
            <a:gdLst>
              <a:gd name="connsiteX0" fmla="*/ 0 w 925080"/>
              <a:gd name="connsiteY0" fmla="*/ 0 h 370032"/>
              <a:gd name="connsiteX1" fmla="*/ 740064 w 925080"/>
              <a:gd name="connsiteY1" fmla="*/ 0 h 370032"/>
              <a:gd name="connsiteX2" fmla="*/ 925080 w 925080"/>
              <a:gd name="connsiteY2" fmla="*/ 185016 h 370032"/>
              <a:gd name="connsiteX3" fmla="*/ 740064 w 925080"/>
              <a:gd name="connsiteY3" fmla="*/ 370032 h 370032"/>
              <a:gd name="connsiteX4" fmla="*/ 0 w 925080"/>
              <a:gd name="connsiteY4" fmla="*/ 370032 h 370032"/>
              <a:gd name="connsiteX5" fmla="*/ 185016 w 925080"/>
              <a:gd name="connsiteY5" fmla="*/ 185016 h 370032"/>
              <a:gd name="connsiteX6" fmla="*/ 0 w 925080"/>
              <a:gd name="connsiteY6" fmla="*/ 0 h 37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5080" h="370032">
                <a:moveTo>
                  <a:pt x="0" y="0"/>
                </a:moveTo>
                <a:lnTo>
                  <a:pt x="740064" y="0"/>
                </a:lnTo>
                <a:lnTo>
                  <a:pt x="925080" y="185016"/>
                </a:lnTo>
                <a:lnTo>
                  <a:pt x="740064" y="370032"/>
                </a:lnTo>
                <a:lnTo>
                  <a:pt x="0" y="370032"/>
                </a:lnTo>
                <a:lnTo>
                  <a:pt x="185016" y="18501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7716" tIns="6350" rIns="185016" bIns="635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0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任职资格申述流程</a:t>
            </a:r>
            <a:endParaRPr lang="zh-CN" altLang="en-US" sz="10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任意多边形 117"/>
          <p:cNvSpPr/>
          <p:nvPr/>
        </p:nvSpPr>
        <p:spPr>
          <a:xfrm>
            <a:off x="3995401" y="5814369"/>
            <a:ext cx="925080" cy="648072"/>
          </a:xfrm>
          <a:custGeom>
            <a:avLst/>
            <a:gdLst>
              <a:gd name="connsiteX0" fmla="*/ 0 w 925080"/>
              <a:gd name="connsiteY0" fmla="*/ 0 h 370032"/>
              <a:gd name="connsiteX1" fmla="*/ 740064 w 925080"/>
              <a:gd name="connsiteY1" fmla="*/ 0 h 370032"/>
              <a:gd name="connsiteX2" fmla="*/ 925080 w 925080"/>
              <a:gd name="connsiteY2" fmla="*/ 185016 h 370032"/>
              <a:gd name="connsiteX3" fmla="*/ 740064 w 925080"/>
              <a:gd name="connsiteY3" fmla="*/ 370032 h 370032"/>
              <a:gd name="connsiteX4" fmla="*/ 0 w 925080"/>
              <a:gd name="connsiteY4" fmla="*/ 370032 h 370032"/>
              <a:gd name="connsiteX5" fmla="*/ 185016 w 925080"/>
              <a:gd name="connsiteY5" fmla="*/ 185016 h 370032"/>
              <a:gd name="connsiteX6" fmla="*/ 0 w 925080"/>
              <a:gd name="connsiteY6" fmla="*/ 0 h 37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5080" h="370032">
                <a:moveTo>
                  <a:pt x="0" y="0"/>
                </a:moveTo>
                <a:lnTo>
                  <a:pt x="740064" y="0"/>
                </a:lnTo>
                <a:lnTo>
                  <a:pt x="925080" y="185016"/>
                </a:lnTo>
                <a:lnTo>
                  <a:pt x="740064" y="370032"/>
                </a:lnTo>
                <a:lnTo>
                  <a:pt x="0" y="370032"/>
                </a:lnTo>
                <a:lnTo>
                  <a:pt x="185016" y="18501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7716" tIns="6350" rIns="185016" bIns="635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0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任务管理</a:t>
            </a:r>
            <a:endParaRPr lang="zh-CN" altLang="en-US" sz="10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任意多边形 118"/>
          <p:cNvSpPr/>
          <p:nvPr/>
        </p:nvSpPr>
        <p:spPr>
          <a:xfrm>
            <a:off x="4871056" y="5814369"/>
            <a:ext cx="925080" cy="648072"/>
          </a:xfrm>
          <a:custGeom>
            <a:avLst/>
            <a:gdLst>
              <a:gd name="connsiteX0" fmla="*/ 0 w 925080"/>
              <a:gd name="connsiteY0" fmla="*/ 0 h 370032"/>
              <a:gd name="connsiteX1" fmla="*/ 740064 w 925080"/>
              <a:gd name="connsiteY1" fmla="*/ 0 h 370032"/>
              <a:gd name="connsiteX2" fmla="*/ 925080 w 925080"/>
              <a:gd name="connsiteY2" fmla="*/ 185016 h 370032"/>
              <a:gd name="connsiteX3" fmla="*/ 740064 w 925080"/>
              <a:gd name="connsiteY3" fmla="*/ 370032 h 370032"/>
              <a:gd name="connsiteX4" fmla="*/ 0 w 925080"/>
              <a:gd name="connsiteY4" fmla="*/ 370032 h 370032"/>
              <a:gd name="connsiteX5" fmla="*/ 185016 w 925080"/>
              <a:gd name="connsiteY5" fmla="*/ 185016 h 370032"/>
              <a:gd name="connsiteX6" fmla="*/ 0 w 925080"/>
              <a:gd name="connsiteY6" fmla="*/ 0 h 37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5080" h="370032">
                <a:moveTo>
                  <a:pt x="0" y="0"/>
                </a:moveTo>
                <a:lnTo>
                  <a:pt x="740064" y="0"/>
                </a:lnTo>
                <a:lnTo>
                  <a:pt x="925080" y="185016"/>
                </a:lnTo>
                <a:lnTo>
                  <a:pt x="740064" y="370032"/>
                </a:lnTo>
                <a:lnTo>
                  <a:pt x="0" y="370032"/>
                </a:lnTo>
                <a:lnTo>
                  <a:pt x="185016" y="18501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7716" tIns="6350" rIns="185016" bIns="635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信息查询</a:t>
            </a:r>
            <a:endParaRPr lang="zh-CN" altLang="en-US" sz="10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肘形连接符 10"/>
          <p:cNvCxnSpPr>
            <a:stCxn id="2" idx="3"/>
            <a:endCxn id="4" idx="3"/>
          </p:cNvCxnSpPr>
          <p:nvPr/>
        </p:nvCxnSpPr>
        <p:spPr>
          <a:xfrm flipV="1">
            <a:off x="2241736" y="2510574"/>
            <a:ext cx="502723" cy="1906509"/>
          </a:xfrm>
          <a:prstGeom prst="bentConnector3">
            <a:avLst>
              <a:gd name="adj1" fmla="val 23252"/>
            </a:avLst>
          </a:prstGeom>
          <a:ln>
            <a:solidFill>
              <a:srgbClr val="B62B5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2" idx="3"/>
            <a:endCxn id="95" idx="3"/>
          </p:cNvCxnSpPr>
          <p:nvPr/>
        </p:nvCxnSpPr>
        <p:spPr>
          <a:xfrm flipV="1">
            <a:off x="2241736" y="4049010"/>
            <a:ext cx="502723" cy="368073"/>
          </a:xfrm>
          <a:prstGeom prst="bentConnector3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2" idx="3"/>
            <a:endCxn id="96" idx="3"/>
          </p:cNvCxnSpPr>
          <p:nvPr/>
        </p:nvCxnSpPr>
        <p:spPr>
          <a:xfrm>
            <a:off x="2241736" y="4417083"/>
            <a:ext cx="502723" cy="6766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/>
          <p:nvPr/>
        </p:nvCxnSpPr>
        <p:spPr>
          <a:xfrm>
            <a:off x="2239087" y="4417083"/>
            <a:ext cx="502722" cy="1577306"/>
          </a:xfrm>
          <a:prstGeom prst="bentConnector3">
            <a:avLst>
              <a:gd name="adj1" fmla="val 23251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/>
          <p:nvPr/>
        </p:nvSpPr>
        <p:spPr>
          <a:xfrm>
            <a:off x="0" y="-27384"/>
            <a:ext cx="9144000" cy="6885384"/>
          </a:xfrm>
          <a:prstGeom prst="rect">
            <a:avLst/>
          </a:prstGeom>
          <a:solidFill>
            <a:srgbClr val="272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H_Number_1"/>
          <p:cNvSpPr/>
          <p:nvPr>
            <p:custDataLst>
              <p:tags r:id="rId2"/>
            </p:custDataLst>
          </p:nvPr>
        </p:nvSpPr>
        <p:spPr>
          <a:xfrm flipH="1">
            <a:off x="1428848" y="1201568"/>
            <a:ext cx="609000" cy="337250"/>
          </a:xfrm>
          <a:custGeom>
            <a:avLst/>
            <a:gdLst>
              <a:gd name="connsiteX0" fmla="*/ 73025 w 693737"/>
              <a:gd name="connsiteY0" fmla="*/ 0 h 384175"/>
              <a:gd name="connsiteX1" fmla="*/ 0 w 693737"/>
              <a:gd name="connsiteY1" fmla="*/ 0 h 384175"/>
              <a:gd name="connsiteX2" fmla="*/ 0 w 693737"/>
              <a:gd name="connsiteY2" fmla="*/ 384175 h 384175"/>
              <a:gd name="connsiteX3" fmla="*/ 73025 w 693737"/>
              <a:gd name="connsiteY3" fmla="*/ 384175 h 384175"/>
              <a:gd name="connsiteX4" fmla="*/ 693737 w 693737"/>
              <a:gd name="connsiteY4" fmla="*/ 0 h 384175"/>
              <a:gd name="connsiteX5" fmla="*/ 138112 w 693737"/>
              <a:gd name="connsiteY5" fmla="*/ 0 h 384175"/>
              <a:gd name="connsiteX6" fmla="*/ 138112 w 693737"/>
              <a:gd name="connsiteY6" fmla="*/ 384175 h 384175"/>
              <a:gd name="connsiteX7" fmla="*/ 693737 w 693737"/>
              <a:gd name="connsiteY7" fmla="*/ 384175 h 38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3737" h="384175">
                <a:moveTo>
                  <a:pt x="73025" y="0"/>
                </a:moveTo>
                <a:lnTo>
                  <a:pt x="0" y="0"/>
                </a:lnTo>
                <a:lnTo>
                  <a:pt x="0" y="384175"/>
                </a:lnTo>
                <a:lnTo>
                  <a:pt x="73025" y="384175"/>
                </a:lnTo>
                <a:close/>
                <a:moveTo>
                  <a:pt x="693737" y="0"/>
                </a:moveTo>
                <a:lnTo>
                  <a:pt x="138112" y="0"/>
                </a:lnTo>
                <a:lnTo>
                  <a:pt x="138112" y="384175"/>
                </a:lnTo>
                <a:lnTo>
                  <a:pt x="693737" y="38417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square" lIns="0" tIns="0" rIns="144000" bIns="0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smtClean="0">
                <a:solidFill>
                  <a:sysClr val="window" lastClr="FFFFFF"/>
                </a:solidFill>
                <a:latin typeface="Elephant" panose="02020904090505020303" pitchFamily="18" charset="0"/>
                <a:ea typeface="方正姚体" panose="02010601030101010101" pitchFamily="2" charset="-122"/>
              </a:rPr>
              <a:t>1</a:t>
            </a:r>
            <a:endParaRPr lang="zh-CN" altLang="en-US" sz="2000" kern="0" dirty="0">
              <a:solidFill>
                <a:sysClr val="window" lastClr="FFFFFF"/>
              </a:solidFill>
              <a:latin typeface="Elephant" panose="02020904090505020303" pitchFamily="18" charset="0"/>
              <a:ea typeface="方正姚体" panose="02010601030101010101" pitchFamily="2" charset="-122"/>
            </a:endParaRPr>
          </a:p>
        </p:txBody>
      </p:sp>
      <p:sp>
        <p:nvSpPr>
          <p:cNvPr id="6" name="MH_Entry_1"/>
          <p:cNvSpPr/>
          <p:nvPr>
            <p:custDataLst>
              <p:tags r:id="rId3"/>
            </p:custDataLst>
          </p:nvPr>
        </p:nvSpPr>
        <p:spPr>
          <a:xfrm flipH="1">
            <a:off x="1428849" y="1112380"/>
            <a:ext cx="3656787" cy="48574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12700" cap="sq">
            <a:solidFill>
              <a:schemeClr val="bg1">
                <a:lumMod val="6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0" rIns="0" bIns="0" numCol="1" spcCol="0" rtlCol="0" fromWordArt="0" anchor="ctr" anchorCtr="0" forceAA="0" compatLnSpc="1">
            <a:normAutofit/>
          </a:bodyPr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构建人才驱动型组织的引擎</a:t>
            </a:r>
          </a:p>
        </p:txBody>
      </p:sp>
      <p:sp>
        <p:nvSpPr>
          <p:cNvPr id="16" name="MH_Number_2"/>
          <p:cNvSpPr/>
          <p:nvPr>
            <p:custDataLst>
              <p:tags r:id="rId4"/>
            </p:custDataLst>
          </p:nvPr>
        </p:nvSpPr>
        <p:spPr>
          <a:xfrm>
            <a:off x="5111118" y="1887189"/>
            <a:ext cx="609000" cy="337250"/>
          </a:xfrm>
          <a:custGeom>
            <a:avLst/>
            <a:gdLst>
              <a:gd name="connsiteX0" fmla="*/ 73025 w 693737"/>
              <a:gd name="connsiteY0" fmla="*/ 0 h 384175"/>
              <a:gd name="connsiteX1" fmla="*/ 0 w 693737"/>
              <a:gd name="connsiteY1" fmla="*/ 0 h 384175"/>
              <a:gd name="connsiteX2" fmla="*/ 0 w 693737"/>
              <a:gd name="connsiteY2" fmla="*/ 384175 h 384175"/>
              <a:gd name="connsiteX3" fmla="*/ 73025 w 693737"/>
              <a:gd name="connsiteY3" fmla="*/ 384175 h 384175"/>
              <a:gd name="connsiteX4" fmla="*/ 693737 w 693737"/>
              <a:gd name="connsiteY4" fmla="*/ 0 h 384175"/>
              <a:gd name="connsiteX5" fmla="*/ 138112 w 693737"/>
              <a:gd name="connsiteY5" fmla="*/ 0 h 384175"/>
              <a:gd name="connsiteX6" fmla="*/ 138112 w 693737"/>
              <a:gd name="connsiteY6" fmla="*/ 384175 h 384175"/>
              <a:gd name="connsiteX7" fmla="*/ 693737 w 693737"/>
              <a:gd name="connsiteY7" fmla="*/ 384175 h 38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3737" h="384175">
                <a:moveTo>
                  <a:pt x="73025" y="0"/>
                </a:moveTo>
                <a:lnTo>
                  <a:pt x="0" y="0"/>
                </a:lnTo>
                <a:lnTo>
                  <a:pt x="0" y="384175"/>
                </a:lnTo>
                <a:lnTo>
                  <a:pt x="73025" y="384175"/>
                </a:lnTo>
                <a:close/>
                <a:moveTo>
                  <a:pt x="693737" y="0"/>
                </a:moveTo>
                <a:lnTo>
                  <a:pt x="138112" y="0"/>
                </a:lnTo>
                <a:lnTo>
                  <a:pt x="138112" y="384175"/>
                </a:lnTo>
                <a:lnTo>
                  <a:pt x="693737" y="38417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square" lIns="144000" tIns="0" rIns="0" bIns="0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smtClean="0">
                <a:solidFill>
                  <a:sysClr val="window" lastClr="FFFFFF"/>
                </a:solidFill>
                <a:latin typeface="Elephant" panose="02020904090505020303" pitchFamily="18" charset="0"/>
                <a:ea typeface="方正姚体" panose="02010601030101010101" pitchFamily="2" charset="-122"/>
              </a:rPr>
              <a:t>2</a:t>
            </a:r>
            <a:endParaRPr lang="zh-CN" altLang="en-US" sz="2000" kern="0" dirty="0">
              <a:solidFill>
                <a:sysClr val="window" lastClr="FFFFFF"/>
              </a:solidFill>
              <a:latin typeface="Elephant" panose="02020904090505020303" pitchFamily="18" charset="0"/>
              <a:ea typeface="方正姚体" panose="02010601030101010101" pitchFamily="2" charset="-122"/>
            </a:endParaRPr>
          </a:p>
        </p:txBody>
      </p:sp>
      <p:sp>
        <p:nvSpPr>
          <p:cNvPr id="17" name="MH_Entry_2"/>
          <p:cNvSpPr/>
          <p:nvPr>
            <p:custDataLst>
              <p:tags r:id="rId5"/>
            </p:custDataLst>
          </p:nvPr>
        </p:nvSpPr>
        <p:spPr>
          <a:xfrm>
            <a:off x="2063330" y="1798001"/>
            <a:ext cx="3656787" cy="48574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12700" cap="sq">
            <a:solidFill>
              <a:schemeClr val="bg1">
                <a:lumMod val="6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720000" bIns="0" numCol="1" spcCol="0" rtlCol="0" fromWordArt="0" anchor="ctr" anchorCtr="0" forceAA="0" compatLnSpc="1">
            <a:normAutofit/>
          </a:bodyPr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途牛人才盘点机制概览</a:t>
            </a:r>
          </a:p>
        </p:txBody>
      </p:sp>
      <p:sp>
        <p:nvSpPr>
          <p:cNvPr id="19" name="MH_Number_3"/>
          <p:cNvSpPr/>
          <p:nvPr>
            <p:custDataLst>
              <p:tags r:id="rId6"/>
            </p:custDataLst>
          </p:nvPr>
        </p:nvSpPr>
        <p:spPr>
          <a:xfrm flipH="1">
            <a:off x="1428848" y="2572810"/>
            <a:ext cx="609000" cy="337250"/>
          </a:xfrm>
          <a:custGeom>
            <a:avLst/>
            <a:gdLst>
              <a:gd name="connsiteX0" fmla="*/ 73025 w 693737"/>
              <a:gd name="connsiteY0" fmla="*/ 0 h 384175"/>
              <a:gd name="connsiteX1" fmla="*/ 0 w 693737"/>
              <a:gd name="connsiteY1" fmla="*/ 0 h 384175"/>
              <a:gd name="connsiteX2" fmla="*/ 0 w 693737"/>
              <a:gd name="connsiteY2" fmla="*/ 384175 h 384175"/>
              <a:gd name="connsiteX3" fmla="*/ 73025 w 693737"/>
              <a:gd name="connsiteY3" fmla="*/ 384175 h 384175"/>
              <a:gd name="connsiteX4" fmla="*/ 693737 w 693737"/>
              <a:gd name="connsiteY4" fmla="*/ 0 h 384175"/>
              <a:gd name="connsiteX5" fmla="*/ 138112 w 693737"/>
              <a:gd name="connsiteY5" fmla="*/ 0 h 384175"/>
              <a:gd name="connsiteX6" fmla="*/ 138112 w 693737"/>
              <a:gd name="connsiteY6" fmla="*/ 384175 h 384175"/>
              <a:gd name="connsiteX7" fmla="*/ 693737 w 693737"/>
              <a:gd name="connsiteY7" fmla="*/ 384175 h 38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3737" h="384175">
                <a:moveTo>
                  <a:pt x="73025" y="0"/>
                </a:moveTo>
                <a:lnTo>
                  <a:pt x="0" y="0"/>
                </a:lnTo>
                <a:lnTo>
                  <a:pt x="0" y="384175"/>
                </a:lnTo>
                <a:lnTo>
                  <a:pt x="73025" y="384175"/>
                </a:lnTo>
                <a:close/>
                <a:moveTo>
                  <a:pt x="693737" y="0"/>
                </a:moveTo>
                <a:lnTo>
                  <a:pt x="138112" y="0"/>
                </a:lnTo>
                <a:lnTo>
                  <a:pt x="138112" y="384175"/>
                </a:lnTo>
                <a:lnTo>
                  <a:pt x="693737" y="38417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square" lIns="0" tIns="0" rIns="144000" bIns="0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smtClean="0">
                <a:solidFill>
                  <a:sysClr val="window" lastClr="FFFFFF"/>
                </a:solidFill>
                <a:latin typeface="Elephant" panose="02020904090505020303" pitchFamily="18" charset="0"/>
                <a:ea typeface="方正姚体" panose="02010601030101010101" pitchFamily="2" charset="-122"/>
              </a:rPr>
              <a:t>3</a:t>
            </a:r>
            <a:endParaRPr lang="zh-CN" altLang="en-US" sz="2000" kern="0" dirty="0">
              <a:solidFill>
                <a:sysClr val="window" lastClr="FFFFFF"/>
              </a:solidFill>
              <a:latin typeface="Elephant" panose="02020904090505020303" pitchFamily="18" charset="0"/>
              <a:ea typeface="方正姚体" panose="02010601030101010101" pitchFamily="2" charset="-122"/>
            </a:endParaRPr>
          </a:p>
        </p:txBody>
      </p:sp>
      <p:sp>
        <p:nvSpPr>
          <p:cNvPr id="20" name="MH_Entry_3"/>
          <p:cNvSpPr/>
          <p:nvPr>
            <p:custDataLst>
              <p:tags r:id="rId7"/>
            </p:custDataLst>
          </p:nvPr>
        </p:nvSpPr>
        <p:spPr>
          <a:xfrm flipH="1">
            <a:off x="1428849" y="2483622"/>
            <a:ext cx="3656787" cy="48574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12700" cap="sq">
            <a:solidFill>
              <a:schemeClr val="bg1">
                <a:lumMod val="6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0" rIns="0" bIns="0" numCol="1" spcCol="0" rtlCol="0" fromWordArt="0" anchor="ctr" anchorCtr="0" forceAA="0" compatLnSpc="1">
            <a:normAutofit/>
          </a:bodyPr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人才盘点整体流程及产出</a:t>
            </a:r>
          </a:p>
        </p:txBody>
      </p:sp>
      <p:sp>
        <p:nvSpPr>
          <p:cNvPr id="21" name="MH_Number_4"/>
          <p:cNvSpPr/>
          <p:nvPr>
            <p:custDataLst>
              <p:tags r:id="rId8"/>
            </p:custDataLst>
          </p:nvPr>
        </p:nvSpPr>
        <p:spPr>
          <a:xfrm>
            <a:off x="5111118" y="3258431"/>
            <a:ext cx="609000" cy="337250"/>
          </a:xfrm>
          <a:custGeom>
            <a:avLst/>
            <a:gdLst>
              <a:gd name="connsiteX0" fmla="*/ 73025 w 693737"/>
              <a:gd name="connsiteY0" fmla="*/ 0 h 384175"/>
              <a:gd name="connsiteX1" fmla="*/ 0 w 693737"/>
              <a:gd name="connsiteY1" fmla="*/ 0 h 384175"/>
              <a:gd name="connsiteX2" fmla="*/ 0 w 693737"/>
              <a:gd name="connsiteY2" fmla="*/ 384175 h 384175"/>
              <a:gd name="connsiteX3" fmla="*/ 73025 w 693737"/>
              <a:gd name="connsiteY3" fmla="*/ 384175 h 384175"/>
              <a:gd name="connsiteX4" fmla="*/ 693737 w 693737"/>
              <a:gd name="connsiteY4" fmla="*/ 0 h 384175"/>
              <a:gd name="connsiteX5" fmla="*/ 138112 w 693737"/>
              <a:gd name="connsiteY5" fmla="*/ 0 h 384175"/>
              <a:gd name="connsiteX6" fmla="*/ 138112 w 693737"/>
              <a:gd name="connsiteY6" fmla="*/ 384175 h 384175"/>
              <a:gd name="connsiteX7" fmla="*/ 693737 w 693737"/>
              <a:gd name="connsiteY7" fmla="*/ 384175 h 38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3737" h="384175">
                <a:moveTo>
                  <a:pt x="73025" y="0"/>
                </a:moveTo>
                <a:lnTo>
                  <a:pt x="0" y="0"/>
                </a:lnTo>
                <a:lnTo>
                  <a:pt x="0" y="384175"/>
                </a:lnTo>
                <a:lnTo>
                  <a:pt x="73025" y="384175"/>
                </a:lnTo>
                <a:close/>
                <a:moveTo>
                  <a:pt x="693737" y="0"/>
                </a:moveTo>
                <a:lnTo>
                  <a:pt x="138112" y="0"/>
                </a:lnTo>
                <a:lnTo>
                  <a:pt x="138112" y="384175"/>
                </a:lnTo>
                <a:lnTo>
                  <a:pt x="693737" y="38417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square" lIns="144000" tIns="0" rIns="0" bIns="0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smtClean="0">
                <a:solidFill>
                  <a:sysClr val="window" lastClr="FFFFFF"/>
                </a:solidFill>
                <a:latin typeface="Elephant" panose="02020904090505020303" pitchFamily="18" charset="0"/>
                <a:ea typeface="方正姚体" panose="02010601030101010101" pitchFamily="2" charset="-122"/>
              </a:rPr>
              <a:t>4</a:t>
            </a:r>
            <a:endParaRPr lang="zh-CN" altLang="en-US" sz="2000" kern="0" dirty="0">
              <a:solidFill>
                <a:sysClr val="window" lastClr="FFFFFF"/>
              </a:solidFill>
              <a:latin typeface="Elephant" panose="02020904090505020303" pitchFamily="18" charset="0"/>
              <a:ea typeface="方正姚体" panose="02010601030101010101" pitchFamily="2" charset="-122"/>
            </a:endParaRPr>
          </a:p>
        </p:txBody>
      </p:sp>
      <p:sp>
        <p:nvSpPr>
          <p:cNvPr id="22" name="MH_Entry_4"/>
          <p:cNvSpPr/>
          <p:nvPr>
            <p:custDataLst>
              <p:tags r:id="rId9"/>
            </p:custDataLst>
          </p:nvPr>
        </p:nvSpPr>
        <p:spPr>
          <a:xfrm>
            <a:off x="2063330" y="3169243"/>
            <a:ext cx="3656787" cy="48574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12700" cap="sq">
            <a:solidFill>
              <a:schemeClr val="bg1">
                <a:lumMod val="6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720000" bIns="0" numCol="1" spcCol="0" rtlCol="0" fromWordArt="0" anchor="ctr" anchorCtr="0" forceAA="0" compatLnSpc="1">
            <a:normAutofit/>
          </a:bodyPr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途牛人才标准构建</a:t>
            </a:r>
          </a:p>
        </p:txBody>
      </p:sp>
      <p:sp>
        <p:nvSpPr>
          <p:cNvPr id="23" name="MH_Number_5"/>
          <p:cNvSpPr/>
          <p:nvPr>
            <p:custDataLst>
              <p:tags r:id="rId10"/>
            </p:custDataLst>
          </p:nvPr>
        </p:nvSpPr>
        <p:spPr>
          <a:xfrm flipH="1">
            <a:off x="1428848" y="3944052"/>
            <a:ext cx="609000" cy="337250"/>
          </a:xfrm>
          <a:custGeom>
            <a:avLst/>
            <a:gdLst>
              <a:gd name="connsiteX0" fmla="*/ 73025 w 693737"/>
              <a:gd name="connsiteY0" fmla="*/ 0 h 384175"/>
              <a:gd name="connsiteX1" fmla="*/ 0 w 693737"/>
              <a:gd name="connsiteY1" fmla="*/ 0 h 384175"/>
              <a:gd name="connsiteX2" fmla="*/ 0 w 693737"/>
              <a:gd name="connsiteY2" fmla="*/ 384175 h 384175"/>
              <a:gd name="connsiteX3" fmla="*/ 73025 w 693737"/>
              <a:gd name="connsiteY3" fmla="*/ 384175 h 384175"/>
              <a:gd name="connsiteX4" fmla="*/ 693737 w 693737"/>
              <a:gd name="connsiteY4" fmla="*/ 0 h 384175"/>
              <a:gd name="connsiteX5" fmla="*/ 138112 w 693737"/>
              <a:gd name="connsiteY5" fmla="*/ 0 h 384175"/>
              <a:gd name="connsiteX6" fmla="*/ 138112 w 693737"/>
              <a:gd name="connsiteY6" fmla="*/ 384175 h 384175"/>
              <a:gd name="connsiteX7" fmla="*/ 693737 w 693737"/>
              <a:gd name="connsiteY7" fmla="*/ 384175 h 38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3737" h="384175">
                <a:moveTo>
                  <a:pt x="73025" y="0"/>
                </a:moveTo>
                <a:lnTo>
                  <a:pt x="0" y="0"/>
                </a:lnTo>
                <a:lnTo>
                  <a:pt x="0" y="384175"/>
                </a:lnTo>
                <a:lnTo>
                  <a:pt x="73025" y="384175"/>
                </a:lnTo>
                <a:close/>
                <a:moveTo>
                  <a:pt x="693737" y="0"/>
                </a:moveTo>
                <a:lnTo>
                  <a:pt x="138112" y="0"/>
                </a:lnTo>
                <a:lnTo>
                  <a:pt x="138112" y="384175"/>
                </a:lnTo>
                <a:lnTo>
                  <a:pt x="693737" y="38417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square" lIns="0" tIns="0" rIns="144000" bIns="0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smtClean="0">
                <a:solidFill>
                  <a:sysClr val="window" lastClr="FFFFFF"/>
                </a:solidFill>
                <a:latin typeface="Elephant" panose="02020904090505020303" pitchFamily="18" charset="0"/>
                <a:ea typeface="方正姚体" panose="02010601030101010101" pitchFamily="2" charset="-122"/>
              </a:rPr>
              <a:t>5</a:t>
            </a:r>
            <a:endParaRPr lang="zh-CN" altLang="en-US" sz="2000" kern="0" dirty="0">
              <a:solidFill>
                <a:sysClr val="window" lastClr="FFFFFF"/>
              </a:solidFill>
              <a:latin typeface="Elephant" panose="02020904090505020303" pitchFamily="18" charset="0"/>
              <a:ea typeface="方正姚体" panose="02010601030101010101" pitchFamily="2" charset="-122"/>
            </a:endParaRPr>
          </a:p>
        </p:txBody>
      </p:sp>
      <p:sp>
        <p:nvSpPr>
          <p:cNvPr id="24" name="MH_Entry_5"/>
          <p:cNvSpPr/>
          <p:nvPr>
            <p:custDataLst>
              <p:tags r:id="rId11"/>
            </p:custDataLst>
          </p:nvPr>
        </p:nvSpPr>
        <p:spPr>
          <a:xfrm flipH="1">
            <a:off x="1428849" y="3854864"/>
            <a:ext cx="3656787" cy="48574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12700" cap="sq">
            <a:solidFill>
              <a:schemeClr val="bg1">
                <a:lumMod val="6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0" rIns="0" bIns="0" numCol="1" spcCol="0" rtlCol="0" fromWordArt="0" anchor="ctr" anchorCtr="0" forceAA="0" compatLnSpc="1">
            <a:normAutofit/>
          </a:bodyPr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盘点会议实施</a:t>
            </a:r>
          </a:p>
        </p:txBody>
      </p:sp>
      <p:sp>
        <p:nvSpPr>
          <p:cNvPr id="25" name="MH_Number_6"/>
          <p:cNvSpPr/>
          <p:nvPr>
            <p:custDataLst>
              <p:tags r:id="rId12"/>
            </p:custDataLst>
          </p:nvPr>
        </p:nvSpPr>
        <p:spPr>
          <a:xfrm>
            <a:off x="5111118" y="4629673"/>
            <a:ext cx="609000" cy="337250"/>
          </a:xfrm>
          <a:custGeom>
            <a:avLst/>
            <a:gdLst>
              <a:gd name="connsiteX0" fmla="*/ 73025 w 693737"/>
              <a:gd name="connsiteY0" fmla="*/ 0 h 384175"/>
              <a:gd name="connsiteX1" fmla="*/ 0 w 693737"/>
              <a:gd name="connsiteY1" fmla="*/ 0 h 384175"/>
              <a:gd name="connsiteX2" fmla="*/ 0 w 693737"/>
              <a:gd name="connsiteY2" fmla="*/ 384175 h 384175"/>
              <a:gd name="connsiteX3" fmla="*/ 73025 w 693737"/>
              <a:gd name="connsiteY3" fmla="*/ 384175 h 384175"/>
              <a:gd name="connsiteX4" fmla="*/ 693737 w 693737"/>
              <a:gd name="connsiteY4" fmla="*/ 0 h 384175"/>
              <a:gd name="connsiteX5" fmla="*/ 138112 w 693737"/>
              <a:gd name="connsiteY5" fmla="*/ 0 h 384175"/>
              <a:gd name="connsiteX6" fmla="*/ 138112 w 693737"/>
              <a:gd name="connsiteY6" fmla="*/ 384175 h 384175"/>
              <a:gd name="connsiteX7" fmla="*/ 693737 w 693737"/>
              <a:gd name="connsiteY7" fmla="*/ 384175 h 38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3737" h="384175">
                <a:moveTo>
                  <a:pt x="73025" y="0"/>
                </a:moveTo>
                <a:lnTo>
                  <a:pt x="0" y="0"/>
                </a:lnTo>
                <a:lnTo>
                  <a:pt x="0" y="384175"/>
                </a:lnTo>
                <a:lnTo>
                  <a:pt x="73025" y="384175"/>
                </a:lnTo>
                <a:close/>
                <a:moveTo>
                  <a:pt x="693737" y="0"/>
                </a:moveTo>
                <a:lnTo>
                  <a:pt x="138112" y="0"/>
                </a:lnTo>
                <a:lnTo>
                  <a:pt x="138112" y="384175"/>
                </a:lnTo>
                <a:lnTo>
                  <a:pt x="693737" y="38417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square" lIns="144000" tIns="0" rIns="0" bIns="0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smtClean="0">
                <a:solidFill>
                  <a:sysClr val="window" lastClr="FFFFFF"/>
                </a:solidFill>
                <a:latin typeface="Elephant" panose="02020904090505020303" pitchFamily="18" charset="0"/>
                <a:ea typeface="方正姚体" panose="02010601030101010101" pitchFamily="2" charset="-122"/>
              </a:rPr>
              <a:t>6</a:t>
            </a:r>
            <a:endParaRPr lang="zh-CN" altLang="en-US" sz="2000" kern="0" dirty="0">
              <a:solidFill>
                <a:sysClr val="window" lastClr="FFFFFF"/>
              </a:solidFill>
              <a:latin typeface="Elephant" panose="02020904090505020303" pitchFamily="18" charset="0"/>
              <a:ea typeface="方正姚体" panose="02010601030101010101" pitchFamily="2" charset="-122"/>
            </a:endParaRPr>
          </a:p>
        </p:txBody>
      </p:sp>
      <p:sp>
        <p:nvSpPr>
          <p:cNvPr id="26" name="MH_Entry_6"/>
          <p:cNvSpPr/>
          <p:nvPr>
            <p:custDataLst>
              <p:tags r:id="rId13"/>
            </p:custDataLst>
          </p:nvPr>
        </p:nvSpPr>
        <p:spPr>
          <a:xfrm>
            <a:off x="2063330" y="4540485"/>
            <a:ext cx="3656787" cy="48574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12700" cap="sq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720000" bIns="0" numCol="1" spcCol="0" rtlCol="0" fromWordArt="0" anchor="ctr" anchorCtr="0" forceAA="0" compatLnSpc="1">
            <a:normAutofit/>
          </a:bodyPr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途牛人才盘点成果</a:t>
            </a:r>
          </a:p>
        </p:txBody>
      </p:sp>
      <p:sp>
        <p:nvSpPr>
          <p:cNvPr id="27" name="MH_Number_7"/>
          <p:cNvSpPr/>
          <p:nvPr>
            <p:custDataLst>
              <p:tags r:id="rId14"/>
            </p:custDataLst>
          </p:nvPr>
        </p:nvSpPr>
        <p:spPr>
          <a:xfrm flipH="1">
            <a:off x="1428848" y="5315292"/>
            <a:ext cx="609000" cy="337250"/>
          </a:xfrm>
          <a:custGeom>
            <a:avLst/>
            <a:gdLst>
              <a:gd name="connsiteX0" fmla="*/ 73025 w 693737"/>
              <a:gd name="connsiteY0" fmla="*/ 0 h 384175"/>
              <a:gd name="connsiteX1" fmla="*/ 0 w 693737"/>
              <a:gd name="connsiteY1" fmla="*/ 0 h 384175"/>
              <a:gd name="connsiteX2" fmla="*/ 0 w 693737"/>
              <a:gd name="connsiteY2" fmla="*/ 384175 h 384175"/>
              <a:gd name="connsiteX3" fmla="*/ 73025 w 693737"/>
              <a:gd name="connsiteY3" fmla="*/ 384175 h 384175"/>
              <a:gd name="connsiteX4" fmla="*/ 693737 w 693737"/>
              <a:gd name="connsiteY4" fmla="*/ 0 h 384175"/>
              <a:gd name="connsiteX5" fmla="*/ 138112 w 693737"/>
              <a:gd name="connsiteY5" fmla="*/ 0 h 384175"/>
              <a:gd name="connsiteX6" fmla="*/ 138112 w 693737"/>
              <a:gd name="connsiteY6" fmla="*/ 384175 h 384175"/>
              <a:gd name="connsiteX7" fmla="*/ 693737 w 693737"/>
              <a:gd name="connsiteY7" fmla="*/ 384175 h 38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3737" h="384175">
                <a:moveTo>
                  <a:pt x="73025" y="0"/>
                </a:moveTo>
                <a:lnTo>
                  <a:pt x="0" y="0"/>
                </a:lnTo>
                <a:lnTo>
                  <a:pt x="0" y="384175"/>
                </a:lnTo>
                <a:lnTo>
                  <a:pt x="73025" y="384175"/>
                </a:lnTo>
                <a:close/>
                <a:moveTo>
                  <a:pt x="693737" y="0"/>
                </a:moveTo>
                <a:lnTo>
                  <a:pt x="138112" y="0"/>
                </a:lnTo>
                <a:lnTo>
                  <a:pt x="138112" y="384175"/>
                </a:lnTo>
                <a:lnTo>
                  <a:pt x="693737" y="38417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square" lIns="0" tIns="0" rIns="144000" bIns="0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smtClean="0">
                <a:solidFill>
                  <a:sysClr val="window" lastClr="FFFFFF"/>
                </a:solidFill>
                <a:latin typeface="Elephant" panose="02020904090505020303" pitchFamily="18" charset="0"/>
                <a:ea typeface="方正姚体" panose="02010601030101010101" pitchFamily="2" charset="-122"/>
              </a:rPr>
              <a:t>7</a:t>
            </a:r>
            <a:endParaRPr lang="zh-CN" altLang="en-US" sz="2000" kern="0" dirty="0">
              <a:solidFill>
                <a:sysClr val="window" lastClr="FFFFFF"/>
              </a:solidFill>
              <a:latin typeface="Elephant" panose="02020904090505020303" pitchFamily="18" charset="0"/>
              <a:ea typeface="方正姚体" panose="02010601030101010101" pitchFamily="2" charset="-122"/>
            </a:endParaRPr>
          </a:p>
        </p:txBody>
      </p:sp>
      <p:sp>
        <p:nvSpPr>
          <p:cNvPr id="28" name="MH_Entry_7"/>
          <p:cNvSpPr/>
          <p:nvPr>
            <p:custDataLst>
              <p:tags r:id="rId15"/>
            </p:custDataLst>
          </p:nvPr>
        </p:nvSpPr>
        <p:spPr>
          <a:xfrm flipH="1">
            <a:off x="1428849" y="5226104"/>
            <a:ext cx="3656787" cy="48574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12700" cap="sq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0" rIns="0" bIns="0" numCol="1" spcCol="0" rtlCol="0" fromWordArt="0" anchor="ctr" anchorCtr="0" forceAA="0" compatLnSpc="1">
            <a:normAutofit/>
          </a:bodyPr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H-ER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系统沉淀固化</a:t>
            </a:r>
          </a:p>
        </p:txBody>
      </p:sp>
      <p:sp>
        <p:nvSpPr>
          <p:cNvPr id="29" name="MH_Others_1"/>
          <p:cNvSpPr/>
          <p:nvPr>
            <p:custDataLst>
              <p:tags r:id="rId16"/>
            </p:custDataLst>
          </p:nvPr>
        </p:nvSpPr>
        <p:spPr>
          <a:xfrm rot="16200000">
            <a:off x="5472551" y="2928994"/>
            <a:ext cx="2996333" cy="1012835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800" spc="500" dirty="0">
              <a:solidFill>
                <a:schemeClr val="bg1">
                  <a:lumMod val="85000"/>
                </a:schemeClr>
              </a:solidFill>
              <a:latin typeface="Elephant" panose="02020904090505020303" pitchFamily="18" charset="0"/>
              <a:ea typeface="华文中宋" panose="02010600040101010101" pitchFamily="2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spc="500" dirty="0" smtClean="0">
                <a:solidFill>
                  <a:schemeClr val="bg1">
                    <a:lumMod val="85000"/>
                  </a:schemeClr>
                </a:solidFill>
                <a:latin typeface="Elephant" panose="02020904090505020303" pitchFamily="18" charset="0"/>
                <a:ea typeface="华文中宋" panose="02010600040101010101" pitchFamily="2" charset="-122"/>
              </a:rPr>
              <a:t>CONTENTS</a:t>
            </a:r>
            <a:endParaRPr lang="zh-CN" altLang="en-US" sz="2800" spc="500" dirty="0">
              <a:solidFill>
                <a:schemeClr val="bg1">
                  <a:lumMod val="85000"/>
                </a:schemeClr>
              </a:solidFill>
              <a:latin typeface="Elephant" panose="02020904090505020303" pitchFamily="18" charset="0"/>
              <a:ea typeface="华文中宋" panose="02010600040101010101" pitchFamily="2" charset="-122"/>
            </a:endParaRPr>
          </a:p>
        </p:txBody>
      </p:sp>
      <p:sp>
        <p:nvSpPr>
          <p:cNvPr id="30" name="MH_Others_2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335838" y="2830576"/>
            <a:ext cx="55721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6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片 4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832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3936"/>
            <a:ext cx="9144000" cy="146585"/>
          </a:xfrm>
          <a:prstGeom prst="rect">
            <a:avLst/>
          </a:prstGeom>
        </p:spPr>
      </p:pic>
      <p:sp>
        <p:nvSpPr>
          <p:cNvPr id="6" name="标题 3"/>
          <p:cNvSpPr txBox="1"/>
          <p:nvPr/>
        </p:nvSpPr>
        <p:spPr bwMode="auto">
          <a:xfrm>
            <a:off x="107504" y="273720"/>
            <a:ext cx="698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32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H-ER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系统沉淀固化</a:t>
            </a:r>
          </a:p>
        </p:txBody>
      </p:sp>
      <p:cxnSp>
        <p:nvCxnSpPr>
          <p:cNvPr id="43" name="直接连接符 42"/>
          <p:cNvCxnSpPr/>
          <p:nvPr/>
        </p:nvCxnSpPr>
        <p:spPr>
          <a:xfrm>
            <a:off x="251520" y="836712"/>
            <a:ext cx="576064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77874" y="1844825"/>
          <a:ext cx="7588251" cy="4063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991"/>
                <a:gridCol w="2455753"/>
                <a:gridCol w="1571681"/>
                <a:gridCol w="2283826"/>
              </a:tblGrid>
              <a:tr h="6480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盘点对象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2" marR="91442" marT="60960" marB="6096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盘点维度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2" marR="91442" marT="60960" marB="6096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盘点工具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2" marR="91442" marT="60960" marB="6096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评价人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2" marR="91442" marT="60960" marB="6096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400566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总经理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2" marR="91442" marT="60960" marB="60960"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绩效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271/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月度绩效排名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2" marR="91442" marT="60960" marB="60960"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绩效考核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2" marR="91442" marT="60960" marB="60960"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直线上级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2" marR="91442" marT="60960" marB="60960" anchor="ctr">
                    <a:solidFill>
                      <a:srgbClr val="A6A6A6"/>
                    </a:solidFill>
                  </a:tcPr>
                </a:tc>
              </a:tr>
              <a:tr h="36156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总经理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6+1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素质模型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2" marR="91442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360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素质测评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2" marR="91442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EMT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圆桌会议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2" marR="91442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09646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总监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2" marR="91442" marT="60960" marB="60960"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绩效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271/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月度绩效排名</a:t>
                      </a:r>
                    </a:p>
                  </a:txBody>
                  <a:tcPr marL="91442" marR="91442" marT="60960" marB="60960"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绩效考核</a:t>
                      </a:r>
                    </a:p>
                  </a:txBody>
                  <a:tcPr marL="91442" marR="91442" marT="60960" marB="60960"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直线上级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2" marR="91442" marT="60960" marB="60960" anchor="ctr">
                    <a:solidFill>
                      <a:srgbClr val="A6A6A6"/>
                    </a:solidFill>
                  </a:tcPr>
                </a:tc>
              </a:tr>
              <a:tr h="40964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总监级能力素质模型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2" marR="91442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360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素质测评</a:t>
                      </a:r>
                    </a:p>
                  </a:txBody>
                  <a:tcPr marL="91442" marR="91442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总经理圆桌会议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2" marR="91442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11193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经理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2" marR="91442" marT="60960" marB="60960"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绩效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271/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月度绩效排名</a:t>
                      </a:r>
                    </a:p>
                  </a:txBody>
                  <a:tcPr marL="91442" marR="91442" marT="60960" marB="60960"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绩效考核</a:t>
                      </a:r>
                    </a:p>
                  </a:txBody>
                  <a:tcPr marL="91442" marR="91442" marT="60960" marB="60960"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直线上级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2" marR="91442" marT="60960" marB="60960" anchor="ctr">
                    <a:solidFill>
                      <a:srgbClr val="A6A6A6"/>
                    </a:solidFill>
                  </a:tcPr>
                </a:tc>
              </a:tr>
              <a:tr h="36936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经理级能力素质模型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2" marR="91442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直线上级打分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2" marR="91442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直线上级评分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2" marR="91442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50618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员工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2" marR="91442" marT="60960" marB="60960"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绩效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271/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月度绩效排名</a:t>
                      </a:r>
                    </a:p>
                  </a:txBody>
                  <a:tcPr marL="91442" marR="91442" marT="60960" marB="60960"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绩效考核</a:t>
                      </a:r>
                    </a:p>
                  </a:txBody>
                  <a:tcPr marL="91442" marR="91442" marT="60960" marB="60960"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直线上级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2" marR="91442" marT="60960" marB="60960" anchor="ctr">
                    <a:solidFill>
                      <a:srgbClr val="A6A6A6"/>
                    </a:solidFill>
                  </a:tcPr>
                </a:tc>
              </a:tr>
              <a:tr h="60245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序列任职资格标准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2" marR="91442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直线上级打分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2" marR="91442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直线上级评分，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BP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面谈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2" marR="91442" marT="60960" marB="609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片 4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832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3936"/>
            <a:ext cx="9144000" cy="146585"/>
          </a:xfrm>
          <a:prstGeom prst="rect">
            <a:avLst/>
          </a:prstGeom>
        </p:spPr>
      </p:pic>
      <p:sp>
        <p:nvSpPr>
          <p:cNvPr id="6" name="标题 3"/>
          <p:cNvSpPr txBox="1"/>
          <p:nvPr/>
        </p:nvSpPr>
        <p:spPr bwMode="auto">
          <a:xfrm>
            <a:off x="107504" y="273720"/>
            <a:ext cx="698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32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H-ER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系统沉淀固化</a:t>
            </a:r>
          </a:p>
        </p:txBody>
      </p:sp>
      <p:cxnSp>
        <p:nvCxnSpPr>
          <p:cNvPr id="43" name="直接连接符 42"/>
          <p:cNvCxnSpPr/>
          <p:nvPr/>
        </p:nvCxnSpPr>
        <p:spPr>
          <a:xfrm>
            <a:off x="251520" y="836712"/>
            <a:ext cx="576064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95338" y="2017365"/>
            <a:ext cx="2336800" cy="357187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019925" y="2017365"/>
            <a:ext cx="1152525" cy="3571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盘点对象</a:t>
            </a:r>
          </a:p>
        </p:txBody>
      </p:sp>
      <p:grpSp>
        <p:nvGrpSpPr>
          <p:cNvPr id="11" name="组合 7"/>
          <p:cNvGrpSpPr/>
          <p:nvPr/>
        </p:nvGrpSpPr>
        <p:grpSpPr bwMode="auto">
          <a:xfrm>
            <a:off x="7329488" y="2074515"/>
            <a:ext cx="561975" cy="3494088"/>
            <a:chOff x="7740352" y="1319064"/>
            <a:chExt cx="562507" cy="262163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2" name="椭圆 11"/>
            <p:cNvSpPr/>
            <p:nvPr/>
          </p:nvSpPr>
          <p:spPr>
            <a:xfrm>
              <a:off x="7740352" y="1319064"/>
              <a:ext cx="533905" cy="533617"/>
            </a:xfrm>
            <a:prstGeom prst="ellipse">
              <a:avLst/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总经理</a:t>
              </a:r>
            </a:p>
          </p:txBody>
        </p:sp>
        <p:sp>
          <p:nvSpPr>
            <p:cNvPr id="13" name="椭圆 12"/>
            <p:cNvSpPr/>
            <p:nvPr/>
          </p:nvSpPr>
          <p:spPr>
            <a:xfrm>
              <a:off x="7748297" y="1924148"/>
              <a:ext cx="533905" cy="533617"/>
            </a:xfrm>
            <a:prstGeom prst="ellipse">
              <a:avLst/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总监</a:t>
              </a:r>
            </a:p>
          </p:txBody>
        </p:sp>
        <p:sp>
          <p:nvSpPr>
            <p:cNvPr id="14" name="椭圆 13"/>
            <p:cNvSpPr/>
            <p:nvPr/>
          </p:nvSpPr>
          <p:spPr>
            <a:xfrm>
              <a:off x="7768954" y="2759116"/>
              <a:ext cx="533905" cy="533617"/>
            </a:xfrm>
            <a:prstGeom prst="ellipse">
              <a:avLst/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经理</a:t>
              </a:r>
            </a:p>
          </p:txBody>
        </p:sp>
        <p:sp>
          <p:nvSpPr>
            <p:cNvPr id="15" name="椭圆 14"/>
            <p:cNvSpPr/>
            <p:nvPr/>
          </p:nvSpPr>
          <p:spPr>
            <a:xfrm>
              <a:off x="7768954" y="3407079"/>
              <a:ext cx="533905" cy="533617"/>
            </a:xfrm>
            <a:prstGeom prst="ellipse">
              <a:avLst/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员工</a:t>
              </a:r>
            </a:p>
          </p:txBody>
        </p:sp>
      </p:grpSp>
      <p:sp>
        <p:nvSpPr>
          <p:cNvPr id="16" name="燕尾形 15"/>
          <p:cNvSpPr/>
          <p:nvPr/>
        </p:nvSpPr>
        <p:spPr>
          <a:xfrm>
            <a:off x="3203848" y="3636763"/>
            <a:ext cx="525190" cy="368301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939997" y="2689505"/>
            <a:ext cx="2097034" cy="2735353"/>
            <a:chOff x="395536" y="1587239"/>
            <a:chExt cx="2097034" cy="2052148"/>
          </a:xfrm>
          <a:solidFill>
            <a:srgbClr val="00B0F0"/>
          </a:solidFill>
        </p:grpSpPr>
        <p:sp>
          <p:nvSpPr>
            <p:cNvPr id="18" name="矩形 17"/>
            <p:cNvSpPr/>
            <p:nvPr/>
          </p:nvSpPr>
          <p:spPr>
            <a:xfrm>
              <a:off x="395536" y="1587239"/>
              <a:ext cx="1008112" cy="3813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关键职位组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395536" y="1996480"/>
              <a:ext cx="1008112" cy="3813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学历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395536" y="2410628"/>
              <a:ext cx="1008112" cy="3813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职等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395536" y="2823524"/>
              <a:ext cx="1008112" cy="3813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年龄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1475656" y="1595793"/>
              <a:ext cx="1008112" cy="3813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出生日期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395536" y="3230657"/>
              <a:ext cx="1008112" cy="3813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岗位类别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1475656" y="2405638"/>
              <a:ext cx="1008112" cy="3813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一级序列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1475656" y="2839244"/>
              <a:ext cx="1008112" cy="3813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二级序列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1475656" y="3258015"/>
              <a:ext cx="1008112" cy="3813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绩效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271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结果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1484458" y="1996480"/>
              <a:ext cx="1008112" cy="3813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入职日期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243013" y="2209453"/>
            <a:ext cx="141577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甄选人才条件</a:t>
            </a:r>
          </a:p>
        </p:txBody>
      </p:sp>
      <p:sp>
        <p:nvSpPr>
          <p:cNvPr id="29" name="矩形 28"/>
          <p:cNvSpPr/>
          <p:nvPr/>
        </p:nvSpPr>
        <p:spPr>
          <a:xfrm>
            <a:off x="3851275" y="2017365"/>
            <a:ext cx="2336800" cy="3571875"/>
          </a:xfrm>
          <a:prstGeom prst="rect">
            <a:avLst/>
          </a:prstGeom>
          <a:noFill/>
          <a:ln>
            <a:solidFill>
              <a:srgbClr val="B62B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7"/>
          <p:cNvGrpSpPr/>
          <p:nvPr/>
        </p:nvGrpSpPr>
        <p:grpSpPr bwMode="auto">
          <a:xfrm>
            <a:off x="3995738" y="2785715"/>
            <a:ext cx="2097087" cy="2176463"/>
            <a:chOff x="395536" y="1587239"/>
            <a:chExt cx="2097034" cy="1633377"/>
          </a:xfrm>
          <a:solidFill>
            <a:srgbClr val="B62B52"/>
          </a:solidFill>
        </p:grpSpPr>
        <p:sp>
          <p:nvSpPr>
            <p:cNvPr id="31" name="矩形 30"/>
            <p:cNvSpPr/>
            <p:nvPr/>
          </p:nvSpPr>
          <p:spPr>
            <a:xfrm>
              <a:off x="395536" y="1587239"/>
              <a:ext cx="1008037" cy="3812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总经理关键人才库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395536" y="1997072"/>
              <a:ext cx="1008037" cy="3812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经理关键人才库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395536" y="2410480"/>
              <a:ext cx="1008037" cy="3812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总监后备人才库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395536" y="2823887"/>
              <a:ext cx="1008037" cy="3812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475009" y="1595579"/>
              <a:ext cx="1008037" cy="3812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总监关键人才库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1475009" y="2405715"/>
              <a:ext cx="1008037" cy="3812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经理后备人才库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1475009" y="2839376"/>
              <a:ext cx="1008037" cy="3812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484533" y="1997072"/>
              <a:ext cx="1008037" cy="3812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总经理后备人才库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427538" y="2279303"/>
            <a:ext cx="121058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人才库建立</a:t>
            </a:r>
          </a:p>
        </p:txBody>
      </p:sp>
      <p:sp>
        <p:nvSpPr>
          <p:cNvPr id="40" name="燕尾形 39"/>
          <p:cNvSpPr/>
          <p:nvPr/>
        </p:nvSpPr>
        <p:spPr>
          <a:xfrm>
            <a:off x="6353145" y="3636763"/>
            <a:ext cx="525190" cy="368301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片 4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832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3936"/>
            <a:ext cx="9144000" cy="146585"/>
          </a:xfrm>
          <a:prstGeom prst="rect">
            <a:avLst/>
          </a:prstGeom>
        </p:spPr>
      </p:pic>
      <p:sp>
        <p:nvSpPr>
          <p:cNvPr id="6" name="标题 3"/>
          <p:cNvSpPr txBox="1"/>
          <p:nvPr/>
        </p:nvSpPr>
        <p:spPr bwMode="auto">
          <a:xfrm>
            <a:off x="107504" y="273720"/>
            <a:ext cx="698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32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H-ER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系统沉淀固化</a:t>
            </a:r>
          </a:p>
        </p:txBody>
      </p:sp>
      <p:cxnSp>
        <p:nvCxnSpPr>
          <p:cNvPr id="43" name="直接连接符 42"/>
          <p:cNvCxnSpPr/>
          <p:nvPr/>
        </p:nvCxnSpPr>
        <p:spPr>
          <a:xfrm>
            <a:off x="251520" y="836712"/>
            <a:ext cx="576064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图示 41"/>
          <p:cNvGraphicFramePr/>
          <p:nvPr/>
        </p:nvGraphicFramePr>
        <p:xfrm>
          <a:off x="107504" y="1920391"/>
          <a:ext cx="4114800" cy="4028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矩形 1"/>
          <p:cNvSpPr/>
          <p:nvPr/>
        </p:nvSpPr>
        <p:spPr>
          <a:xfrm>
            <a:off x="4427984" y="1987255"/>
            <a:ext cx="401782" cy="44660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能力</a:t>
            </a:r>
          </a:p>
        </p:txBody>
      </p:sp>
      <p:sp>
        <p:nvSpPr>
          <p:cNvPr id="45" name="矩形 44"/>
          <p:cNvSpPr/>
          <p:nvPr/>
        </p:nvSpPr>
        <p:spPr>
          <a:xfrm rot="5400000">
            <a:off x="6626843" y="4254476"/>
            <a:ext cx="401782" cy="39959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绩效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29766" y="1987255"/>
            <a:ext cx="390306" cy="122413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833424" y="3211391"/>
            <a:ext cx="390306" cy="122413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829766" y="4435527"/>
            <a:ext cx="390306" cy="122572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 rot="5400000">
            <a:off x="5600983" y="5280336"/>
            <a:ext cx="390306" cy="115212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 rot="5400000">
            <a:off x="6825119" y="5208328"/>
            <a:ext cx="390306" cy="129614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 rot="5400000">
            <a:off x="8051870" y="5277721"/>
            <a:ext cx="390306" cy="115735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 rot="5400000">
            <a:off x="4831595" y="5663076"/>
            <a:ext cx="390306" cy="38664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238863" y="4435527"/>
            <a:ext cx="1152128" cy="12257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5238863" y="3213846"/>
            <a:ext cx="1152128" cy="12257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5238863" y="1987255"/>
            <a:ext cx="1152128" cy="12257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6390990" y="1987255"/>
            <a:ext cx="1277353" cy="12225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6390990" y="3209807"/>
            <a:ext cx="1277353" cy="12257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6390812" y="4437111"/>
            <a:ext cx="1277532" cy="12257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7668344" y="1987255"/>
            <a:ext cx="1157357" cy="12257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7668344" y="4437111"/>
            <a:ext cx="1157358" cy="12257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7668343" y="3209808"/>
            <a:ext cx="1157358" cy="12257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427984" y="1580114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绩效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片 4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832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3936"/>
            <a:ext cx="9144000" cy="146585"/>
          </a:xfrm>
          <a:prstGeom prst="rect">
            <a:avLst/>
          </a:prstGeom>
        </p:spPr>
      </p:pic>
      <p:sp>
        <p:nvSpPr>
          <p:cNvPr id="6" name="标题 3"/>
          <p:cNvSpPr txBox="1"/>
          <p:nvPr/>
        </p:nvSpPr>
        <p:spPr bwMode="auto">
          <a:xfrm>
            <a:off x="107504" y="273720"/>
            <a:ext cx="698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32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H-ER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系统沉淀固化</a:t>
            </a:r>
          </a:p>
        </p:txBody>
      </p:sp>
      <p:cxnSp>
        <p:nvCxnSpPr>
          <p:cNvPr id="43" name="直接连接符 42"/>
          <p:cNvCxnSpPr/>
          <p:nvPr/>
        </p:nvCxnSpPr>
        <p:spPr>
          <a:xfrm>
            <a:off x="251520" y="836712"/>
            <a:ext cx="576064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图示 26"/>
          <p:cNvGraphicFramePr/>
          <p:nvPr/>
        </p:nvGraphicFramePr>
        <p:xfrm>
          <a:off x="899592" y="1527565"/>
          <a:ext cx="6705600" cy="4976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8" name="矩形 27"/>
          <p:cNvSpPr/>
          <p:nvPr/>
        </p:nvSpPr>
        <p:spPr>
          <a:xfrm>
            <a:off x="4470648" y="1749429"/>
            <a:ext cx="300434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绩效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绩效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271/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月度绩效排名</a:t>
            </a:r>
          </a:p>
          <a:p>
            <a:pPr>
              <a:defRPr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6+X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能力素质模型：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360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素质测评</a:t>
            </a:r>
          </a:p>
        </p:txBody>
      </p:sp>
      <p:sp>
        <p:nvSpPr>
          <p:cNvPr id="29" name="矩形 7"/>
          <p:cNvSpPr>
            <a:spLocks noChangeArrowheads="1"/>
          </p:cNvSpPr>
          <p:nvPr/>
        </p:nvSpPr>
        <p:spPr bwMode="auto">
          <a:xfrm>
            <a:off x="5156448" y="2968629"/>
            <a:ext cx="27432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绩效：绩效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271/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月度绩效排名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总监级能力素质模型：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360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素质测评</a:t>
            </a:r>
          </a:p>
        </p:txBody>
      </p:sp>
      <p:sp>
        <p:nvSpPr>
          <p:cNvPr id="30" name="矩形 8"/>
          <p:cNvSpPr>
            <a:spLocks noChangeArrowheads="1"/>
          </p:cNvSpPr>
          <p:nvPr/>
        </p:nvSpPr>
        <p:spPr bwMode="auto">
          <a:xfrm>
            <a:off x="5502523" y="4238629"/>
            <a:ext cx="293052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绩效：绩效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271/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月度绩效排名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经理级能力素质模型：直线上级打分</a:t>
            </a:r>
          </a:p>
        </p:txBody>
      </p:sp>
      <p:sp>
        <p:nvSpPr>
          <p:cNvPr id="31" name="矩形 9"/>
          <p:cNvSpPr>
            <a:spLocks noChangeArrowheads="1"/>
          </p:cNvSpPr>
          <p:nvPr/>
        </p:nvSpPr>
        <p:spPr bwMode="auto">
          <a:xfrm>
            <a:off x="4623048" y="5457829"/>
            <a:ext cx="30480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绩效：绩效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271/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月度绩效排名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序列任职资格标准：直线上级打分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片 4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832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3936"/>
            <a:ext cx="9144000" cy="146585"/>
          </a:xfrm>
          <a:prstGeom prst="rect">
            <a:avLst/>
          </a:prstGeom>
        </p:spPr>
      </p:pic>
      <p:sp>
        <p:nvSpPr>
          <p:cNvPr id="6" name="标题 3"/>
          <p:cNvSpPr txBox="1"/>
          <p:nvPr/>
        </p:nvSpPr>
        <p:spPr bwMode="auto">
          <a:xfrm>
            <a:off x="107504" y="273720"/>
            <a:ext cx="698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32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H-ER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系统沉淀固化</a:t>
            </a:r>
          </a:p>
        </p:txBody>
      </p:sp>
      <p:cxnSp>
        <p:nvCxnSpPr>
          <p:cNvPr id="43" name="直接连接符 42"/>
          <p:cNvCxnSpPr/>
          <p:nvPr/>
        </p:nvCxnSpPr>
        <p:spPr>
          <a:xfrm>
            <a:off x="251520" y="836712"/>
            <a:ext cx="576064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图示 11"/>
          <p:cNvGraphicFramePr/>
          <p:nvPr/>
        </p:nvGraphicFramePr>
        <p:xfrm>
          <a:off x="30631" y="1628800"/>
          <a:ext cx="1243012" cy="4741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燕尾形箭头 12"/>
          <p:cNvSpPr/>
          <p:nvPr/>
        </p:nvSpPr>
        <p:spPr>
          <a:xfrm>
            <a:off x="1259632" y="3616214"/>
            <a:ext cx="352425" cy="406400"/>
          </a:xfrm>
          <a:prstGeom prst="notched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2178045" y="2448084"/>
            <a:ext cx="6668160" cy="648072"/>
            <a:chOff x="2188853" y="2883430"/>
            <a:chExt cx="6668160" cy="445822"/>
          </a:xfrm>
        </p:grpSpPr>
        <p:sp>
          <p:nvSpPr>
            <p:cNvPr id="3" name="任意多边形 2"/>
            <p:cNvSpPr/>
            <p:nvPr/>
          </p:nvSpPr>
          <p:spPr>
            <a:xfrm>
              <a:off x="2188853" y="2883430"/>
              <a:ext cx="1114555" cy="445822"/>
            </a:xfrm>
            <a:custGeom>
              <a:avLst/>
              <a:gdLst>
                <a:gd name="connsiteX0" fmla="*/ 0 w 1114555"/>
                <a:gd name="connsiteY0" fmla="*/ 0 h 445822"/>
                <a:gd name="connsiteX1" fmla="*/ 891644 w 1114555"/>
                <a:gd name="connsiteY1" fmla="*/ 0 h 445822"/>
                <a:gd name="connsiteX2" fmla="*/ 1114555 w 1114555"/>
                <a:gd name="connsiteY2" fmla="*/ 222911 h 445822"/>
                <a:gd name="connsiteX3" fmla="*/ 891644 w 1114555"/>
                <a:gd name="connsiteY3" fmla="*/ 445822 h 445822"/>
                <a:gd name="connsiteX4" fmla="*/ 0 w 1114555"/>
                <a:gd name="connsiteY4" fmla="*/ 445822 h 445822"/>
                <a:gd name="connsiteX5" fmla="*/ 222911 w 1114555"/>
                <a:gd name="connsiteY5" fmla="*/ 222911 h 445822"/>
                <a:gd name="connsiteX6" fmla="*/ 0 w 1114555"/>
                <a:gd name="connsiteY6" fmla="*/ 0 h 445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4555" h="445822">
                  <a:moveTo>
                    <a:pt x="0" y="0"/>
                  </a:moveTo>
                  <a:lnTo>
                    <a:pt x="891644" y="0"/>
                  </a:lnTo>
                  <a:lnTo>
                    <a:pt x="1114555" y="222911"/>
                  </a:lnTo>
                  <a:lnTo>
                    <a:pt x="891644" y="445822"/>
                  </a:lnTo>
                  <a:lnTo>
                    <a:pt x="0" y="445822"/>
                  </a:lnTo>
                  <a:lnTo>
                    <a:pt x="222911" y="222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5611" tIns="6350" rIns="222911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000" kern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组织部标识盘点对象</a:t>
              </a:r>
              <a:endParaRPr lang="zh-CN" altLang="en-US" sz="10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任意多边形 3"/>
            <p:cNvSpPr/>
            <p:nvPr/>
          </p:nvSpPr>
          <p:spPr>
            <a:xfrm>
              <a:off x="3158516" y="2883430"/>
              <a:ext cx="925080" cy="445822"/>
            </a:xfrm>
            <a:custGeom>
              <a:avLst/>
              <a:gdLst>
                <a:gd name="connsiteX0" fmla="*/ 0 w 925080"/>
                <a:gd name="connsiteY0" fmla="*/ 0 h 370032"/>
                <a:gd name="connsiteX1" fmla="*/ 740064 w 925080"/>
                <a:gd name="connsiteY1" fmla="*/ 0 h 370032"/>
                <a:gd name="connsiteX2" fmla="*/ 925080 w 925080"/>
                <a:gd name="connsiteY2" fmla="*/ 185016 h 370032"/>
                <a:gd name="connsiteX3" fmla="*/ 740064 w 925080"/>
                <a:gd name="connsiteY3" fmla="*/ 370032 h 370032"/>
                <a:gd name="connsiteX4" fmla="*/ 0 w 925080"/>
                <a:gd name="connsiteY4" fmla="*/ 370032 h 370032"/>
                <a:gd name="connsiteX5" fmla="*/ 185016 w 925080"/>
                <a:gd name="connsiteY5" fmla="*/ 185016 h 370032"/>
                <a:gd name="connsiteX6" fmla="*/ 0 w 925080"/>
                <a:gd name="connsiteY6" fmla="*/ 0 h 370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5080" h="370032">
                  <a:moveTo>
                    <a:pt x="0" y="0"/>
                  </a:moveTo>
                  <a:lnTo>
                    <a:pt x="740064" y="0"/>
                  </a:lnTo>
                  <a:lnTo>
                    <a:pt x="925080" y="185016"/>
                  </a:lnTo>
                  <a:lnTo>
                    <a:pt x="740064" y="370032"/>
                  </a:lnTo>
                  <a:lnTo>
                    <a:pt x="0" y="370032"/>
                  </a:lnTo>
                  <a:lnTo>
                    <a:pt x="185016" y="1850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7716" tIns="6350" rIns="185016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00" kern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360</a:t>
              </a:r>
              <a:r>
                <a:rPr lang="zh-CN" altLang="en-US" sz="1000" kern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素质测评、员工自评</a:t>
              </a:r>
              <a:endParaRPr lang="zh-CN" altLang="en-US" sz="10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954085" y="2883430"/>
              <a:ext cx="925080" cy="445822"/>
            </a:xfrm>
            <a:custGeom>
              <a:avLst/>
              <a:gdLst>
                <a:gd name="connsiteX0" fmla="*/ 0 w 925080"/>
                <a:gd name="connsiteY0" fmla="*/ 0 h 370032"/>
                <a:gd name="connsiteX1" fmla="*/ 740064 w 925080"/>
                <a:gd name="connsiteY1" fmla="*/ 0 h 370032"/>
                <a:gd name="connsiteX2" fmla="*/ 925080 w 925080"/>
                <a:gd name="connsiteY2" fmla="*/ 185016 h 370032"/>
                <a:gd name="connsiteX3" fmla="*/ 740064 w 925080"/>
                <a:gd name="connsiteY3" fmla="*/ 370032 h 370032"/>
                <a:gd name="connsiteX4" fmla="*/ 0 w 925080"/>
                <a:gd name="connsiteY4" fmla="*/ 370032 h 370032"/>
                <a:gd name="connsiteX5" fmla="*/ 185016 w 925080"/>
                <a:gd name="connsiteY5" fmla="*/ 185016 h 370032"/>
                <a:gd name="connsiteX6" fmla="*/ 0 w 925080"/>
                <a:gd name="connsiteY6" fmla="*/ 0 h 370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5080" h="370032">
                  <a:moveTo>
                    <a:pt x="0" y="0"/>
                  </a:moveTo>
                  <a:lnTo>
                    <a:pt x="740064" y="0"/>
                  </a:lnTo>
                  <a:lnTo>
                    <a:pt x="925080" y="185016"/>
                  </a:lnTo>
                  <a:lnTo>
                    <a:pt x="740064" y="370032"/>
                  </a:lnTo>
                  <a:lnTo>
                    <a:pt x="0" y="370032"/>
                  </a:lnTo>
                  <a:lnTo>
                    <a:pt x="185016" y="1850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7716" tIns="6350" rIns="185016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000" kern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组织部收到人才盘点预报告</a:t>
              </a:r>
              <a:endParaRPr lang="zh-CN" altLang="en-US" sz="10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4749655" y="2883430"/>
              <a:ext cx="925080" cy="445822"/>
            </a:xfrm>
            <a:custGeom>
              <a:avLst/>
              <a:gdLst>
                <a:gd name="connsiteX0" fmla="*/ 0 w 925080"/>
                <a:gd name="connsiteY0" fmla="*/ 0 h 370032"/>
                <a:gd name="connsiteX1" fmla="*/ 740064 w 925080"/>
                <a:gd name="connsiteY1" fmla="*/ 0 h 370032"/>
                <a:gd name="connsiteX2" fmla="*/ 925080 w 925080"/>
                <a:gd name="connsiteY2" fmla="*/ 185016 h 370032"/>
                <a:gd name="connsiteX3" fmla="*/ 740064 w 925080"/>
                <a:gd name="connsiteY3" fmla="*/ 370032 h 370032"/>
                <a:gd name="connsiteX4" fmla="*/ 0 w 925080"/>
                <a:gd name="connsiteY4" fmla="*/ 370032 h 370032"/>
                <a:gd name="connsiteX5" fmla="*/ 185016 w 925080"/>
                <a:gd name="connsiteY5" fmla="*/ 185016 h 370032"/>
                <a:gd name="connsiteX6" fmla="*/ 0 w 925080"/>
                <a:gd name="connsiteY6" fmla="*/ 0 h 370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5080" h="370032">
                  <a:moveTo>
                    <a:pt x="0" y="0"/>
                  </a:moveTo>
                  <a:lnTo>
                    <a:pt x="740064" y="0"/>
                  </a:lnTo>
                  <a:lnTo>
                    <a:pt x="925080" y="185016"/>
                  </a:lnTo>
                  <a:lnTo>
                    <a:pt x="740064" y="370032"/>
                  </a:lnTo>
                  <a:lnTo>
                    <a:pt x="0" y="370032"/>
                  </a:lnTo>
                  <a:lnTo>
                    <a:pt x="185016" y="1850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7716" tIns="6350" rIns="185016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000" kern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组织部配置盘点委员会</a:t>
              </a:r>
              <a:endParaRPr lang="zh-CN" altLang="en-US" sz="10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5545225" y="2883430"/>
              <a:ext cx="925080" cy="445822"/>
            </a:xfrm>
            <a:custGeom>
              <a:avLst/>
              <a:gdLst>
                <a:gd name="connsiteX0" fmla="*/ 0 w 925080"/>
                <a:gd name="connsiteY0" fmla="*/ 0 h 370032"/>
                <a:gd name="connsiteX1" fmla="*/ 740064 w 925080"/>
                <a:gd name="connsiteY1" fmla="*/ 0 h 370032"/>
                <a:gd name="connsiteX2" fmla="*/ 925080 w 925080"/>
                <a:gd name="connsiteY2" fmla="*/ 185016 h 370032"/>
                <a:gd name="connsiteX3" fmla="*/ 740064 w 925080"/>
                <a:gd name="connsiteY3" fmla="*/ 370032 h 370032"/>
                <a:gd name="connsiteX4" fmla="*/ 0 w 925080"/>
                <a:gd name="connsiteY4" fmla="*/ 370032 h 370032"/>
                <a:gd name="connsiteX5" fmla="*/ 185016 w 925080"/>
                <a:gd name="connsiteY5" fmla="*/ 185016 h 370032"/>
                <a:gd name="connsiteX6" fmla="*/ 0 w 925080"/>
                <a:gd name="connsiteY6" fmla="*/ 0 h 370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5080" h="370032">
                  <a:moveTo>
                    <a:pt x="0" y="0"/>
                  </a:moveTo>
                  <a:lnTo>
                    <a:pt x="740064" y="0"/>
                  </a:lnTo>
                  <a:lnTo>
                    <a:pt x="925080" y="185016"/>
                  </a:lnTo>
                  <a:lnTo>
                    <a:pt x="740064" y="370032"/>
                  </a:lnTo>
                  <a:lnTo>
                    <a:pt x="0" y="370032"/>
                  </a:lnTo>
                  <a:lnTo>
                    <a:pt x="185016" y="1850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B52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7716" tIns="6350" rIns="185016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000" kern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圆桌会议人才盘点</a:t>
              </a:r>
              <a:endParaRPr lang="zh-CN" altLang="en-US" sz="10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6340794" y="2883430"/>
              <a:ext cx="925080" cy="445822"/>
            </a:xfrm>
            <a:custGeom>
              <a:avLst/>
              <a:gdLst>
                <a:gd name="connsiteX0" fmla="*/ 0 w 925080"/>
                <a:gd name="connsiteY0" fmla="*/ 0 h 370032"/>
                <a:gd name="connsiteX1" fmla="*/ 740064 w 925080"/>
                <a:gd name="connsiteY1" fmla="*/ 0 h 370032"/>
                <a:gd name="connsiteX2" fmla="*/ 925080 w 925080"/>
                <a:gd name="connsiteY2" fmla="*/ 185016 h 370032"/>
                <a:gd name="connsiteX3" fmla="*/ 740064 w 925080"/>
                <a:gd name="connsiteY3" fmla="*/ 370032 h 370032"/>
                <a:gd name="connsiteX4" fmla="*/ 0 w 925080"/>
                <a:gd name="connsiteY4" fmla="*/ 370032 h 370032"/>
                <a:gd name="connsiteX5" fmla="*/ 185016 w 925080"/>
                <a:gd name="connsiteY5" fmla="*/ 185016 h 370032"/>
                <a:gd name="connsiteX6" fmla="*/ 0 w 925080"/>
                <a:gd name="connsiteY6" fmla="*/ 0 h 370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5080" h="370032">
                  <a:moveTo>
                    <a:pt x="0" y="0"/>
                  </a:moveTo>
                  <a:lnTo>
                    <a:pt x="740064" y="0"/>
                  </a:lnTo>
                  <a:lnTo>
                    <a:pt x="925080" y="185016"/>
                  </a:lnTo>
                  <a:lnTo>
                    <a:pt x="740064" y="370032"/>
                  </a:lnTo>
                  <a:lnTo>
                    <a:pt x="0" y="370032"/>
                  </a:lnTo>
                  <a:lnTo>
                    <a:pt x="185016" y="1850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7716" tIns="6350" rIns="185016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000" kern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人才盘点终报告</a:t>
              </a:r>
              <a:endParaRPr lang="zh-CN" altLang="en-US" sz="10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7136364" y="2883430"/>
              <a:ext cx="925080" cy="445822"/>
            </a:xfrm>
            <a:custGeom>
              <a:avLst/>
              <a:gdLst>
                <a:gd name="connsiteX0" fmla="*/ 0 w 925080"/>
                <a:gd name="connsiteY0" fmla="*/ 0 h 370032"/>
                <a:gd name="connsiteX1" fmla="*/ 740064 w 925080"/>
                <a:gd name="connsiteY1" fmla="*/ 0 h 370032"/>
                <a:gd name="connsiteX2" fmla="*/ 925080 w 925080"/>
                <a:gd name="connsiteY2" fmla="*/ 185016 h 370032"/>
                <a:gd name="connsiteX3" fmla="*/ 740064 w 925080"/>
                <a:gd name="connsiteY3" fmla="*/ 370032 h 370032"/>
                <a:gd name="connsiteX4" fmla="*/ 0 w 925080"/>
                <a:gd name="connsiteY4" fmla="*/ 370032 h 370032"/>
                <a:gd name="connsiteX5" fmla="*/ 185016 w 925080"/>
                <a:gd name="connsiteY5" fmla="*/ 185016 h 370032"/>
                <a:gd name="connsiteX6" fmla="*/ 0 w 925080"/>
                <a:gd name="connsiteY6" fmla="*/ 0 h 370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5080" h="370032">
                  <a:moveTo>
                    <a:pt x="0" y="0"/>
                  </a:moveTo>
                  <a:lnTo>
                    <a:pt x="740064" y="0"/>
                  </a:lnTo>
                  <a:lnTo>
                    <a:pt x="925080" y="185016"/>
                  </a:lnTo>
                  <a:lnTo>
                    <a:pt x="740064" y="370032"/>
                  </a:lnTo>
                  <a:lnTo>
                    <a:pt x="0" y="370032"/>
                  </a:lnTo>
                  <a:lnTo>
                    <a:pt x="185016" y="1850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7716" tIns="6350" rIns="185016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000" kern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搭建继任梯队、创建继任计划</a:t>
              </a:r>
              <a:endParaRPr lang="zh-CN" altLang="en-US" sz="10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7931933" y="2883430"/>
              <a:ext cx="925080" cy="445822"/>
            </a:xfrm>
            <a:custGeom>
              <a:avLst/>
              <a:gdLst>
                <a:gd name="connsiteX0" fmla="*/ 0 w 925080"/>
                <a:gd name="connsiteY0" fmla="*/ 0 h 370032"/>
                <a:gd name="connsiteX1" fmla="*/ 740064 w 925080"/>
                <a:gd name="connsiteY1" fmla="*/ 0 h 370032"/>
                <a:gd name="connsiteX2" fmla="*/ 925080 w 925080"/>
                <a:gd name="connsiteY2" fmla="*/ 185016 h 370032"/>
                <a:gd name="connsiteX3" fmla="*/ 740064 w 925080"/>
                <a:gd name="connsiteY3" fmla="*/ 370032 h 370032"/>
                <a:gd name="connsiteX4" fmla="*/ 0 w 925080"/>
                <a:gd name="connsiteY4" fmla="*/ 370032 h 370032"/>
                <a:gd name="connsiteX5" fmla="*/ 185016 w 925080"/>
                <a:gd name="connsiteY5" fmla="*/ 185016 h 370032"/>
                <a:gd name="connsiteX6" fmla="*/ 0 w 925080"/>
                <a:gd name="connsiteY6" fmla="*/ 0 h 370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5080" h="370032">
                  <a:moveTo>
                    <a:pt x="0" y="0"/>
                  </a:moveTo>
                  <a:lnTo>
                    <a:pt x="740064" y="0"/>
                  </a:lnTo>
                  <a:lnTo>
                    <a:pt x="925080" y="185016"/>
                  </a:lnTo>
                  <a:lnTo>
                    <a:pt x="740064" y="370032"/>
                  </a:lnTo>
                  <a:lnTo>
                    <a:pt x="0" y="370032"/>
                  </a:lnTo>
                  <a:lnTo>
                    <a:pt x="185016" y="1850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7716" tIns="6350" rIns="185016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000" kern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填写个人发展计划</a:t>
              </a:r>
              <a:endParaRPr lang="zh-CN" altLang="en-US" sz="10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211145" y="4038390"/>
            <a:ext cx="6668160" cy="653307"/>
            <a:chOff x="2188853" y="4143845"/>
            <a:chExt cx="6668160" cy="445822"/>
          </a:xfrm>
        </p:grpSpPr>
        <p:sp>
          <p:nvSpPr>
            <p:cNvPr id="22" name="任意多边形 21"/>
            <p:cNvSpPr/>
            <p:nvPr/>
          </p:nvSpPr>
          <p:spPr>
            <a:xfrm>
              <a:off x="2188853" y="4143845"/>
              <a:ext cx="1114555" cy="445822"/>
            </a:xfrm>
            <a:custGeom>
              <a:avLst/>
              <a:gdLst>
                <a:gd name="connsiteX0" fmla="*/ 0 w 1114555"/>
                <a:gd name="connsiteY0" fmla="*/ 0 h 445822"/>
                <a:gd name="connsiteX1" fmla="*/ 891644 w 1114555"/>
                <a:gd name="connsiteY1" fmla="*/ 0 h 445822"/>
                <a:gd name="connsiteX2" fmla="*/ 1114555 w 1114555"/>
                <a:gd name="connsiteY2" fmla="*/ 222911 h 445822"/>
                <a:gd name="connsiteX3" fmla="*/ 891644 w 1114555"/>
                <a:gd name="connsiteY3" fmla="*/ 445822 h 445822"/>
                <a:gd name="connsiteX4" fmla="*/ 0 w 1114555"/>
                <a:gd name="connsiteY4" fmla="*/ 445822 h 445822"/>
                <a:gd name="connsiteX5" fmla="*/ 222911 w 1114555"/>
                <a:gd name="connsiteY5" fmla="*/ 222911 h 445822"/>
                <a:gd name="connsiteX6" fmla="*/ 0 w 1114555"/>
                <a:gd name="connsiteY6" fmla="*/ 0 h 445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4555" h="445822">
                  <a:moveTo>
                    <a:pt x="0" y="0"/>
                  </a:moveTo>
                  <a:lnTo>
                    <a:pt x="891644" y="0"/>
                  </a:lnTo>
                  <a:lnTo>
                    <a:pt x="1114555" y="222911"/>
                  </a:lnTo>
                  <a:lnTo>
                    <a:pt x="891644" y="445822"/>
                  </a:lnTo>
                  <a:lnTo>
                    <a:pt x="0" y="445822"/>
                  </a:lnTo>
                  <a:lnTo>
                    <a:pt x="222911" y="222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5611" tIns="6350" rIns="222911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00" kern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HRBP</a:t>
              </a:r>
              <a:r>
                <a:rPr lang="zh-CN" altLang="en-US" sz="1000" kern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标识盘点对象</a:t>
              </a:r>
              <a:endParaRPr lang="zh-CN" altLang="en-US" sz="10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3158516" y="4143845"/>
              <a:ext cx="925080" cy="445822"/>
            </a:xfrm>
            <a:custGeom>
              <a:avLst/>
              <a:gdLst>
                <a:gd name="connsiteX0" fmla="*/ 0 w 925080"/>
                <a:gd name="connsiteY0" fmla="*/ 0 h 370032"/>
                <a:gd name="connsiteX1" fmla="*/ 740064 w 925080"/>
                <a:gd name="connsiteY1" fmla="*/ 0 h 370032"/>
                <a:gd name="connsiteX2" fmla="*/ 925080 w 925080"/>
                <a:gd name="connsiteY2" fmla="*/ 185016 h 370032"/>
                <a:gd name="connsiteX3" fmla="*/ 740064 w 925080"/>
                <a:gd name="connsiteY3" fmla="*/ 370032 h 370032"/>
                <a:gd name="connsiteX4" fmla="*/ 0 w 925080"/>
                <a:gd name="connsiteY4" fmla="*/ 370032 h 370032"/>
                <a:gd name="connsiteX5" fmla="*/ 185016 w 925080"/>
                <a:gd name="connsiteY5" fmla="*/ 185016 h 370032"/>
                <a:gd name="connsiteX6" fmla="*/ 0 w 925080"/>
                <a:gd name="connsiteY6" fmla="*/ 0 h 370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5080" h="370032">
                  <a:moveTo>
                    <a:pt x="0" y="0"/>
                  </a:moveTo>
                  <a:lnTo>
                    <a:pt x="740064" y="0"/>
                  </a:lnTo>
                  <a:lnTo>
                    <a:pt x="925080" y="185016"/>
                  </a:lnTo>
                  <a:lnTo>
                    <a:pt x="740064" y="370032"/>
                  </a:lnTo>
                  <a:lnTo>
                    <a:pt x="0" y="370032"/>
                  </a:lnTo>
                  <a:lnTo>
                    <a:pt x="185016" y="1850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7716" tIns="6350" rIns="185016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000" kern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员工自评</a:t>
              </a:r>
              <a:endParaRPr lang="zh-CN" altLang="en-US" sz="10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3954085" y="4143845"/>
              <a:ext cx="925080" cy="445822"/>
            </a:xfrm>
            <a:custGeom>
              <a:avLst/>
              <a:gdLst>
                <a:gd name="connsiteX0" fmla="*/ 0 w 925080"/>
                <a:gd name="connsiteY0" fmla="*/ 0 h 370032"/>
                <a:gd name="connsiteX1" fmla="*/ 740064 w 925080"/>
                <a:gd name="connsiteY1" fmla="*/ 0 h 370032"/>
                <a:gd name="connsiteX2" fmla="*/ 925080 w 925080"/>
                <a:gd name="connsiteY2" fmla="*/ 185016 h 370032"/>
                <a:gd name="connsiteX3" fmla="*/ 740064 w 925080"/>
                <a:gd name="connsiteY3" fmla="*/ 370032 h 370032"/>
                <a:gd name="connsiteX4" fmla="*/ 0 w 925080"/>
                <a:gd name="connsiteY4" fmla="*/ 370032 h 370032"/>
                <a:gd name="connsiteX5" fmla="*/ 185016 w 925080"/>
                <a:gd name="connsiteY5" fmla="*/ 185016 h 370032"/>
                <a:gd name="connsiteX6" fmla="*/ 0 w 925080"/>
                <a:gd name="connsiteY6" fmla="*/ 0 h 370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5080" h="370032">
                  <a:moveTo>
                    <a:pt x="0" y="0"/>
                  </a:moveTo>
                  <a:lnTo>
                    <a:pt x="740064" y="0"/>
                  </a:lnTo>
                  <a:lnTo>
                    <a:pt x="925080" y="185016"/>
                  </a:lnTo>
                  <a:lnTo>
                    <a:pt x="740064" y="370032"/>
                  </a:lnTo>
                  <a:lnTo>
                    <a:pt x="0" y="370032"/>
                  </a:lnTo>
                  <a:lnTo>
                    <a:pt x="185016" y="1850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7716" tIns="6350" rIns="185016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000" kern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直线上级打分</a:t>
              </a:r>
              <a:endParaRPr lang="zh-CN" altLang="en-US" sz="10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4749655" y="4143845"/>
              <a:ext cx="925080" cy="445822"/>
            </a:xfrm>
            <a:custGeom>
              <a:avLst/>
              <a:gdLst>
                <a:gd name="connsiteX0" fmla="*/ 0 w 925080"/>
                <a:gd name="connsiteY0" fmla="*/ 0 h 370032"/>
                <a:gd name="connsiteX1" fmla="*/ 740064 w 925080"/>
                <a:gd name="connsiteY1" fmla="*/ 0 h 370032"/>
                <a:gd name="connsiteX2" fmla="*/ 925080 w 925080"/>
                <a:gd name="connsiteY2" fmla="*/ 185016 h 370032"/>
                <a:gd name="connsiteX3" fmla="*/ 740064 w 925080"/>
                <a:gd name="connsiteY3" fmla="*/ 370032 h 370032"/>
                <a:gd name="connsiteX4" fmla="*/ 0 w 925080"/>
                <a:gd name="connsiteY4" fmla="*/ 370032 h 370032"/>
                <a:gd name="connsiteX5" fmla="*/ 185016 w 925080"/>
                <a:gd name="connsiteY5" fmla="*/ 185016 h 370032"/>
                <a:gd name="connsiteX6" fmla="*/ 0 w 925080"/>
                <a:gd name="connsiteY6" fmla="*/ 0 h 370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5080" h="370032">
                  <a:moveTo>
                    <a:pt x="0" y="0"/>
                  </a:moveTo>
                  <a:lnTo>
                    <a:pt x="740064" y="0"/>
                  </a:lnTo>
                  <a:lnTo>
                    <a:pt x="925080" y="185016"/>
                  </a:lnTo>
                  <a:lnTo>
                    <a:pt x="740064" y="370032"/>
                  </a:lnTo>
                  <a:lnTo>
                    <a:pt x="0" y="370032"/>
                  </a:lnTo>
                  <a:lnTo>
                    <a:pt x="185016" y="1850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7716" tIns="6350" rIns="185016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000" kern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HRBP</a:t>
              </a:r>
              <a:r>
                <a:rPr lang="zh-CN" altLang="en-US" sz="1000" kern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收到人才盘点预报告</a:t>
              </a:r>
              <a:endParaRPr lang="zh-CN" altLang="en-US" sz="10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5545225" y="4143845"/>
              <a:ext cx="925080" cy="445822"/>
            </a:xfrm>
            <a:custGeom>
              <a:avLst/>
              <a:gdLst>
                <a:gd name="connsiteX0" fmla="*/ 0 w 925080"/>
                <a:gd name="connsiteY0" fmla="*/ 0 h 370032"/>
                <a:gd name="connsiteX1" fmla="*/ 740064 w 925080"/>
                <a:gd name="connsiteY1" fmla="*/ 0 h 370032"/>
                <a:gd name="connsiteX2" fmla="*/ 925080 w 925080"/>
                <a:gd name="connsiteY2" fmla="*/ 185016 h 370032"/>
                <a:gd name="connsiteX3" fmla="*/ 740064 w 925080"/>
                <a:gd name="connsiteY3" fmla="*/ 370032 h 370032"/>
                <a:gd name="connsiteX4" fmla="*/ 0 w 925080"/>
                <a:gd name="connsiteY4" fmla="*/ 370032 h 370032"/>
                <a:gd name="connsiteX5" fmla="*/ 185016 w 925080"/>
                <a:gd name="connsiteY5" fmla="*/ 185016 h 370032"/>
                <a:gd name="connsiteX6" fmla="*/ 0 w 925080"/>
                <a:gd name="connsiteY6" fmla="*/ 0 h 370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5080" h="370032">
                  <a:moveTo>
                    <a:pt x="0" y="0"/>
                  </a:moveTo>
                  <a:lnTo>
                    <a:pt x="740064" y="0"/>
                  </a:lnTo>
                  <a:lnTo>
                    <a:pt x="925080" y="185016"/>
                  </a:lnTo>
                  <a:lnTo>
                    <a:pt x="740064" y="370032"/>
                  </a:lnTo>
                  <a:lnTo>
                    <a:pt x="0" y="370032"/>
                  </a:lnTo>
                  <a:lnTo>
                    <a:pt x="185016" y="1850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7716" tIns="6350" rIns="185016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0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en-US" altLang="zh-CN" sz="10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HRBP</a:t>
              </a:r>
              <a:r>
                <a:rPr lang="zh-CN" altLang="en-US" sz="10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面谈</a:t>
              </a:r>
              <a:endParaRPr lang="zh-CN" altLang="en-US" sz="10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6340794" y="4143845"/>
              <a:ext cx="925080" cy="445822"/>
            </a:xfrm>
            <a:custGeom>
              <a:avLst/>
              <a:gdLst>
                <a:gd name="connsiteX0" fmla="*/ 0 w 925080"/>
                <a:gd name="connsiteY0" fmla="*/ 0 h 370032"/>
                <a:gd name="connsiteX1" fmla="*/ 740064 w 925080"/>
                <a:gd name="connsiteY1" fmla="*/ 0 h 370032"/>
                <a:gd name="connsiteX2" fmla="*/ 925080 w 925080"/>
                <a:gd name="connsiteY2" fmla="*/ 185016 h 370032"/>
                <a:gd name="connsiteX3" fmla="*/ 740064 w 925080"/>
                <a:gd name="connsiteY3" fmla="*/ 370032 h 370032"/>
                <a:gd name="connsiteX4" fmla="*/ 0 w 925080"/>
                <a:gd name="connsiteY4" fmla="*/ 370032 h 370032"/>
                <a:gd name="connsiteX5" fmla="*/ 185016 w 925080"/>
                <a:gd name="connsiteY5" fmla="*/ 185016 h 370032"/>
                <a:gd name="connsiteX6" fmla="*/ 0 w 925080"/>
                <a:gd name="connsiteY6" fmla="*/ 0 h 370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5080" h="370032">
                  <a:moveTo>
                    <a:pt x="0" y="0"/>
                  </a:moveTo>
                  <a:lnTo>
                    <a:pt x="740064" y="0"/>
                  </a:lnTo>
                  <a:lnTo>
                    <a:pt x="925080" y="185016"/>
                  </a:lnTo>
                  <a:lnTo>
                    <a:pt x="740064" y="370032"/>
                  </a:lnTo>
                  <a:lnTo>
                    <a:pt x="0" y="370032"/>
                  </a:lnTo>
                  <a:lnTo>
                    <a:pt x="185016" y="1850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7716" tIns="6350" rIns="185016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000" kern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生成人才盘点终报告</a:t>
              </a:r>
              <a:endParaRPr lang="zh-CN" altLang="en-US" sz="10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7136364" y="4143846"/>
              <a:ext cx="925080" cy="445821"/>
            </a:xfrm>
            <a:custGeom>
              <a:avLst/>
              <a:gdLst>
                <a:gd name="connsiteX0" fmla="*/ 0 w 925080"/>
                <a:gd name="connsiteY0" fmla="*/ 0 h 370032"/>
                <a:gd name="connsiteX1" fmla="*/ 740064 w 925080"/>
                <a:gd name="connsiteY1" fmla="*/ 0 h 370032"/>
                <a:gd name="connsiteX2" fmla="*/ 925080 w 925080"/>
                <a:gd name="connsiteY2" fmla="*/ 185016 h 370032"/>
                <a:gd name="connsiteX3" fmla="*/ 740064 w 925080"/>
                <a:gd name="connsiteY3" fmla="*/ 370032 h 370032"/>
                <a:gd name="connsiteX4" fmla="*/ 0 w 925080"/>
                <a:gd name="connsiteY4" fmla="*/ 370032 h 370032"/>
                <a:gd name="connsiteX5" fmla="*/ 185016 w 925080"/>
                <a:gd name="connsiteY5" fmla="*/ 185016 h 370032"/>
                <a:gd name="connsiteX6" fmla="*/ 0 w 925080"/>
                <a:gd name="connsiteY6" fmla="*/ 0 h 370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5080" h="370032">
                  <a:moveTo>
                    <a:pt x="0" y="0"/>
                  </a:moveTo>
                  <a:lnTo>
                    <a:pt x="740064" y="0"/>
                  </a:lnTo>
                  <a:lnTo>
                    <a:pt x="925080" y="185016"/>
                  </a:lnTo>
                  <a:lnTo>
                    <a:pt x="740064" y="370032"/>
                  </a:lnTo>
                  <a:lnTo>
                    <a:pt x="0" y="370032"/>
                  </a:lnTo>
                  <a:lnTo>
                    <a:pt x="185016" y="1850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7716" tIns="6350" rIns="185016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000" kern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搭建继任梯队，创建继任计划</a:t>
              </a:r>
              <a:endParaRPr lang="zh-CN" altLang="en-US" sz="10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7931933" y="4143846"/>
              <a:ext cx="925080" cy="445821"/>
            </a:xfrm>
            <a:custGeom>
              <a:avLst/>
              <a:gdLst>
                <a:gd name="connsiteX0" fmla="*/ 0 w 925080"/>
                <a:gd name="connsiteY0" fmla="*/ 0 h 370032"/>
                <a:gd name="connsiteX1" fmla="*/ 740064 w 925080"/>
                <a:gd name="connsiteY1" fmla="*/ 0 h 370032"/>
                <a:gd name="connsiteX2" fmla="*/ 925080 w 925080"/>
                <a:gd name="connsiteY2" fmla="*/ 185016 h 370032"/>
                <a:gd name="connsiteX3" fmla="*/ 740064 w 925080"/>
                <a:gd name="connsiteY3" fmla="*/ 370032 h 370032"/>
                <a:gd name="connsiteX4" fmla="*/ 0 w 925080"/>
                <a:gd name="connsiteY4" fmla="*/ 370032 h 370032"/>
                <a:gd name="connsiteX5" fmla="*/ 185016 w 925080"/>
                <a:gd name="connsiteY5" fmla="*/ 185016 h 370032"/>
                <a:gd name="connsiteX6" fmla="*/ 0 w 925080"/>
                <a:gd name="connsiteY6" fmla="*/ 0 h 370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5080" h="370032">
                  <a:moveTo>
                    <a:pt x="0" y="0"/>
                  </a:moveTo>
                  <a:lnTo>
                    <a:pt x="740064" y="0"/>
                  </a:lnTo>
                  <a:lnTo>
                    <a:pt x="925080" y="185016"/>
                  </a:lnTo>
                  <a:lnTo>
                    <a:pt x="740064" y="370032"/>
                  </a:lnTo>
                  <a:lnTo>
                    <a:pt x="0" y="370032"/>
                  </a:lnTo>
                  <a:lnTo>
                    <a:pt x="185016" y="1850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7716" tIns="6350" rIns="185016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000" kern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填写个人发展计划</a:t>
              </a:r>
              <a:endParaRPr lang="zh-CN" altLang="en-US" sz="10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680497" y="2528390"/>
            <a:ext cx="6463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总经理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总监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650777" y="3680915"/>
            <a:ext cx="4924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经理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692052" y="4900115"/>
            <a:ext cx="4924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员工</a:t>
            </a:r>
          </a:p>
        </p:txBody>
      </p:sp>
      <p:sp>
        <p:nvSpPr>
          <p:cNvPr id="18" name="左大括号 17"/>
          <p:cNvSpPr/>
          <p:nvPr/>
        </p:nvSpPr>
        <p:spPr>
          <a:xfrm>
            <a:off x="1650777" y="2712540"/>
            <a:ext cx="46038" cy="2371725"/>
          </a:xfrm>
          <a:prstGeom prst="leftBrac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右大括号 18"/>
          <p:cNvSpPr/>
          <p:nvPr/>
        </p:nvSpPr>
        <p:spPr>
          <a:xfrm>
            <a:off x="2184177" y="3789040"/>
            <a:ext cx="155575" cy="1219200"/>
          </a:xfrm>
          <a:prstGeom prst="rightBrac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4406" y="0"/>
            <a:ext cx="9144000" cy="4041648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12" r="17275"/>
          <a:stretch>
            <a:fillRect/>
          </a:stretch>
        </p:blipFill>
        <p:spPr>
          <a:xfrm rot="10800000">
            <a:off x="-4408" y="3215689"/>
            <a:ext cx="9144002" cy="366969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290263" y="1592667"/>
            <a:ext cx="252344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847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3936"/>
            <a:ext cx="9144000" cy="146585"/>
          </a:xfrm>
          <a:prstGeom prst="rect">
            <a:avLst/>
          </a:prstGeom>
        </p:spPr>
      </p:pic>
      <p:sp>
        <p:nvSpPr>
          <p:cNvPr id="10" name="标题 3"/>
          <p:cNvSpPr txBox="1"/>
          <p:nvPr/>
        </p:nvSpPr>
        <p:spPr bwMode="auto">
          <a:xfrm>
            <a:off x="107504" y="273720"/>
            <a:ext cx="698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32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途牛简介：在狂飙中更换发动机</a:t>
            </a:r>
          </a:p>
        </p:txBody>
      </p:sp>
      <p:graphicFrame>
        <p:nvGraphicFramePr>
          <p:cNvPr id="16" name="图示 15"/>
          <p:cNvGraphicFramePr/>
          <p:nvPr/>
        </p:nvGraphicFramePr>
        <p:xfrm>
          <a:off x="287102" y="2036564"/>
          <a:ext cx="5977086" cy="3984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7" name="图示 16"/>
          <p:cNvGraphicFramePr/>
          <p:nvPr/>
        </p:nvGraphicFramePr>
        <p:xfrm>
          <a:off x="6336196" y="2468612"/>
          <a:ext cx="2772308" cy="2520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19" name="直接连接符 18"/>
          <p:cNvCxnSpPr/>
          <p:nvPr/>
        </p:nvCxnSpPr>
        <p:spPr>
          <a:xfrm>
            <a:off x="251520" y="908720"/>
            <a:ext cx="576064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847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3936"/>
            <a:ext cx="9144000" cy="146585"/>
          </a:xfrm>
          <a:prstGeom prst="rect">
            <a:avLst/>
          </a:prstGeom>
        </p:spPr>
      </p:pic>
      <p:sp>
        <p:nvSpPr>
          <p:cNvPr id="10" name="标题 3"/>
          <p:cNvSpPr txBox="1"/>
          <p:nvPr/>
        </p:nvSpPr>
        <p:spPr bwMode="auto">
          <a:xfrm>
            <a:off x="107504" y="273720"/>
            <a:ext cx="698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人才盘点：构建人才驱动型组织的引擎</a:t>
            </a:r>
          </a:p>
        </p:txBody>
      </p:sp>
      <p:sp>
        <p:nvSpPr>
          <p:cNvPr id="9" name="矩形 7"/>
          <p:cNvSpPr>
            <a:spLocks noChangeArrowheads="1"/>
          </p:cNvSpPr>
          <p:nvPr/>
        </p:nvSpPr>
        <p:spPr bwMode="auto">
          <a:xfrm>
            <a:off x="320105" y="2467247"/>
            <a:ext cx="2811735" cy="3831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30000"/>
              </a:spcBef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人才盘点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对人才进行系统管理的一种流程，是基于人才标准对关键岗位的人岗匹配度、关键人才发展、晋升与激励等进行深入讨论，并制定详细的组织行动计划，确保组织有出色的人才，以落实业务战略，实现可持续成长。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"/>
          <p:cNvSpPr>
            <a:spLocks noChangeArrowheads="1"/>
          </p:cNvSpPr>
          <p:nvPr/>
        </p:nvSpPr>
        <p:spPr bwMode="auto">
          <a:xfrm>
            <a:off x="380430" y="1865585"/>
            <a:ext cx="22365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什么是人才盘点？</a:t>
            </a:r>
          </a:p>
        </p:txBody>
      </p:sp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367" y="3880399"/>
            <a:ext cx="4483056" cy="278896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556792"/>
            <a:ext cx="5256213" cy="23368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直接连接符 17"/>
          <p:cNvCxnSpPr/>
          <p:nvPr/>
        </p:nvCxnSpPr>
        <p:spPr>
          <a:xfrm>
            <a:off x="251520" y="908720"/>
            <a:ext cx="576064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84784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3936"/>
            <a:ext cx="9144000" cy="146585"/>
          </a:xfrm>
          <a:prstGeom prst="rect">
            <a:avLst/>
          </a:prstGeom>
        </p:spPr>
      </p:pic>
      <p:sp>
        <p:nvSpPr>
          <p:cNvPr id="10" name="标题 3"/>
          <p:cNvSpPr txBox="1"/>
          <p:nvPr/>
        </p:nvSpPr>
        <p:spPr bwMode="auto">
          <a:xfrm>
            <a:off x="107504" y="273720"/>
            <a:ext cx="698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途牛人才盘点机制概览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251520" y="908720"/>
            <a:ext cx="576064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51520" y="1555997"/>
          <a:ext cx="8710424" cy="230505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45982"/>
                <a:gridCol w="751877"/>
                <a:gridCol w="2231195"/>
                <a:gridCol w="1049721"/>
                <a:gridCol w="1087440"/>
                <a:gridCol w="860191"/>
                <a:gridCol w="2284018"/>
              </a:tblGrid>
              <a:tr h="56857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6" marR="9526" marT="9528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盘点对象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6" marR="9526" marT="9528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盘点标准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6" marR="9526" marT="9528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盘点方式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6" marR="9526" marT="9528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评价人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6" marR="9526" marT="9528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盘点周期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6" marR="9526" marT="9528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结果输出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6" marR="9526" marT="9528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6146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6" marR="9526" marT="9528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总经理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6" marR="9526" marT="9528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能力素质</a:t>
                      </a:r>
                      <a:r>
                        <a:rPr lang="en-US" altLang="zh-CN" sz="1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sz="1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潜力</a:t>
                      </a:r>
                      <a:r>
                        <a:rPr lang="en-US" altLang="zh-CN" sz="1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sz="1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性格</a:t>
                      </a:r>
                      <a:endParaRPr lang="zh-CN" altLang="en-US" sz="1400" b="1" i="0" u="none" strike="noStrike" dirty="0">
                        <a:solidFill>
                          <a:srgbClr val="04CC0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6" marR="9526" marT="9528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圆桌会议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6" marR="9526" marT="9528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EMT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6" marR="9526" marT="9528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每年</a:t>
                      </a:r>
                      <a:endParaRPr lang="en-US" altLang="zh-CN" sz="1400" u="none" strike="noStrike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一次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6" marR="9526" marT="9528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①人才地图（人才九宫格）；</a:t>
                      </a:r>
                      <a:b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②人才梯队池与继任者计划；</a:t>
                      </a:r>
                      <a:b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③</a:t>
                      </a:r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IDP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（个人发展计划） 。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6" marR="9526" marT="9528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46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6" marR="9526" marT="9528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总监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6" marR="9526" marT="9528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绩效</a:t>
                      </a:r>
                      <a:r>
                        <a:rPr lang="en-US" altLang="zh-CN" sz="1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sz="1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能力素质</a:t>
                      </a:r>
                      <a:r>
                        <a:rPr lang="en-US" altLang="zh-CN" sz="1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sz="1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价值观</a:t>
                      </a:r>
                      <a:endParaRPr lang="zh-CN" altLang="en-US" sz="1400" b="1" i="0" u="none" strike="noStrike" dirty="0">
                        <a:solidFill>
                          <a:srgbClr val="04CC0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6" marR="9526" marT="9528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圆桌会议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6" marR="9526" marT="9528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直接上级</a:t>
                      </a:r>
                      <a:r>
                        <a:rPr lang="en-US" altLang="zh-CN" sz="1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</a:p>
                    <a:p>
                      <a:pPr algn="ctr" fontAlgn="ctr"/>
                      <a:r>
                        <a:rPr lang="zh-CN" altLang="en-US" sz="1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</a:t>
                      </a:r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GM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6" marR="9526" marT="9528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526" marR="9526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5071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6" marR="9526" marT="9528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经理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6" marR="9526" marT="9528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述职面谈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6" marR="9526" marT="9528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直接上级</a:t>
                      </a:r>
                      <a:r>
                        <a:rPr lang="en-US" altLang="zh-CN" sz="1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</a:p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HRBP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6" marR="9526" marT="9528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526" marR="9526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矩形 29"/>
          <p:cNvSpPr>
            <a:spLocks noChangeArrowheads="1"/>
          </p:cNvSpPr>
          <p:nvPr/>
        </p:nvSpPr>
        <p:spPr bwMode="auto">
          <a:xfrm>
            <a:off x="145033" y="3789040"/>
            <a:ext cx="4103688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▼</a:t>
            </a:r>
            <a:r>
              <a:rPr lang="zh-CN" altLang="en-US" sz="1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人才九宫格（能力</a:t>
            </a:r>
            <a:r>
              <a:rPr lang="en-US" altLang="zh-CN" sz="1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绩效维度）</a:t>
            </a:r>
            <a:endParaRPr lang="en-US" altLang="zh-CN" sz="1600" b="1" u="sng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4"/>
          <p:cNvSpPr>
            <a:spLocks noChangeArrowheads="1"/>
          </p:cNvSpPr>
          <p:nvPr/>
        </p:nvSpPr>
        <p:spPr bwMode="auto">
          <a:xfrm>
            <a:off x="416496" y="5839767"/>
            <a:ext cx="3381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低</a:t>
            </a:r>
          </a:p>
        </p:txBody>
      </p:sp>
      <p:sp>
        <p:nvSpPr>
          <p:cNvPr id="17" name="矩形 5"/>
          <p:cNvSpPr>
            <a:spLocks noChangeArrowheads="1"/>
          </p:cNvSpPr>
          <p:nvPr/>
        </p:nvSpPr>
        <p:spPr bwMode="auto">
          <a:xfrm>
            <a:off x="394271" y="5190480"/>
            <a:ext cx="3397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</p:txBody>
      </p:sp>
      <p:sp>
        <p:nvSpPr>
          <p:cNvPr id="19" name="矩形 6"/>
          <p:cNvSpPr>
            <a:spLocks noChangeArrowheads="1"/>
          </p:cNvSpPr>
          <p:nvPr/>
        </p:nvSpPr>
        <p:spPr bwMode="auto">
          <a:xfrm>
            <a:off x="416496" y="4542780"/>
            <a:ext cx="3381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</a:p>
        </p:txBody>
      </p:sp>
      <p:sp>
        <p:nvSpPr>
          <p:cNvPr id="20" name="矩形 7"/>
          <p:cNvSpPr>
            <a:spLocks noChangeArrowheads="1"/>
          </p:cNvSpPr>
          <p:nvPr/>
        </p:nvSpPr>
        <p:spPr bwMode="auto">
          <a:xfrm>
            <a:off x="3369246" y="6331892"/>
            <a:ext cx="3381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</a:p>
        </p:txBody>
      </p:sp>
      <p:sp>
        <p:nvSpPr>
          <p:cNvPr id="21" name="矩形 8"/>
          <p:cNvSpPr>
            <a:spLocks noChangeArrowheads="1"/>
          </p:cNvSpPr>
          <p:nvPr/>
        </p:nvSpPr>
        <p:spPr bwMode="auto">
          <a:xfrm>
            <a:off x="2088133" y="6331892"/>
            <a:ext cx="3381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</p:txBody>
      </p:sp>
      <p:sp>
        <p:nvSpPr>
          <p:cNvPr id="22" name="矩形 9"/>
          <p:cNvSpPr>
            <a:spLocks noChangeArrowheads="1"/>
          </p:cNvSpPr>
          <p:nvPr/>
        </p:nvSpPr>
        <p:spPr bwMode="auto">
          <a:xfrm>
            <a:off x="1053083" y="6322367"/>
            <a:ext cx="339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低</a:t>
            </a:r>
          </a:p>
        </p:txBody>
      </p:sp>
      <p:sp>
        <p:nvSpPr>
          <p:cNvPr id="23" name="矩形 10"/>
          <p:cNvSpPr>
            <a:spLocks noChangeArrowheads="1"/>
          </p:cNvSpPr>
          <p:nvPr/>
        </p:nvSpPr>
        <p:spPr bwMode="auto">
          <a:xfrm>
            <a:off x="35496" y="5060305"/>
            <a:ext cx="55403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能力</a:t>
            </a:r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683196" y="4149080"/>
            <a:ext cx="0" cy="2182812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683196" y="6331892"/>
            <a:ext cx="374491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右大括号 25"/>
          <p:cNvSpPr/>
          <p:nvPr/>
        </p:nvSpPr>
        <p:spPr>
          <a:xfrm>
            <a:off x="4572000" y="4220517"/>
            <a:ext cx="287337" cy="1425575"/>
          </a:xfrm>
          <a:prstGeom prst="rightBrace">
            <a:avLst>
              <a:gd name="adj1" fmla="val 8333"/>
              <a:gd name="adj2" fmla="val 51906"/>
            </a:avLst>
          </a:prstGeom>
          <a:ln w="19050">
            <a:solidFill>
              <a:srgbClr val="04CC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4921894" y="4183211"/>
            <a:ext cx="3538538" cy="2270125"/>
          </a:xfrm>
          <a:prstGeom prst="rect">
            <a:avLst/>
          </a:prstGeom>
          <a:ln w="19050">
            <a:solidFill>
              <a:schemeClr val="bg2">
                <a:lumMod val="10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4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①方格</a:t>
            </a:r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可提拔，随时等待提拔晋升员工。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4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②方格</a:t>
            </a:r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2&amp;</a:t>
            </a:r>
            <a:r>
              <a:rPr lang="zh-CN" altLang="en-US" sz="14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方格</a:t>
            </a:r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拟培养（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One-step-away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），短期可培养，经过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年培养可提拔的高潜员工。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4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③方格</a:t>
            </a:r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sz="14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Two-step-away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，长期可培养，经过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2-3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年培养可提拔的高潜员工。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754508" y="4293096"/>
          <a:ext cx="3673476" cy="1935162"/>
        </p:xfrm>
        <a:graphic>
          <a:graphicData uri="http://schemas.openxmlformats.org/drawingml/2006/table">
            <a:tbl>
              <a:tblPr/>
              <a:tblGrid>
                <a:gridCol w="1176660"/>
                <a:gridCol w="1248408"/>
                <a:gridCol w="1248408"/>
              </a:tblGrid>
              <a:tr h="64505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zh-C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br>
                        <a:rPr lang="en-US" altLang="zh-C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需要改进</a:t>
                      </a:r>
                    </a:p>
                  </a:txBody>
                  <a:tcPr marL="9524" marR="9524" marT="952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zh-CN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br>
                        <a:rPr lang="en-US" altLang="zh-CN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</a:t>
                      </a:r>
                      <a:r>
                        <a:rPr lang="zh-CN" alt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优秀</a:t>
                      </a:r>
                      <a:br>
                        <a:rPr lang="zh-CN" alt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One-step-away</a:t>
                      </a:r>
                    </a:p>
                  </a:txBody>
                  <a:tcPr marL="9524" marR="9524" marT="9523" marB="0"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62B5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zh-CN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br>
                        <a:rPr lang="en-US" altLang="zh-CN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模范</a:t>
                      </a:r>
                      <a:br>
                        <a:rPr lang="zh-CN" alt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Ready-now</a:t>
                      </a:r>
                    </a:p>
                  </a:txBody>
                  <a:tcPr marL="9524" marR="9524" marT="9523" marB="0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</a:tr>
              <a:tr h="64505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zh-C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br>
                        <a:rPr lang="en-US" altLang="zh-C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需要改进</a:t>
                      </a:r>
                    </a:p>
                  </a:txBody>
                  <a:tcPr marL="9524" marR="9524" marT="952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zh-CN" sz="13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br>
                        <a:rPr lang="en-US" altLang="zh-CN" sz="13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3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稳定贡献</a:t>
                      </a:r>
                      <a:br>
                        <a:rPr lang="zh-CN" altLang="en-US" sz="13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3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Two-step-away</a:t>
                      </a:r>
                    </a:p>
                  </a:txBody>
                  <a:tcPr marL="9524" marR="9524" marT="9523" marB="0"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zh-CN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br>
                        <a:rPr lang="en-US" altLang="zh-CN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优秀</a:t>
                      </a:r>
                      <a:br>
                        <a:rPr lang="zh-CN" alt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One-step-away</a:t>
                      </a:r>
                    </a:p>
                  </a:txBody>
                  <a:tcPr marL="9524" marR="9524" marT="9523" marB="0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64505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zh-CN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br>
                        <a:rPr lang="en-US" altLang="zh-CN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</a:t>
                      </a:r>
                      <a:r>
                        <a:rPr lang="zh-CN" altLang="en-US" sz="13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达标</a:t>
                      </a:r>
                      <a:endParaRPr lang="en-US" altLang="zh-CN" sz="1300" b="0" i="0" u="none" strike="noStrike" dirty="0" smtClean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rtl="0" fontAlgn="t"/>
                      <a:r>
                        <a:rPr lang="zh-CN" altLang="en-US" sz="13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（淘汰或调整）</a:t>
                      </a:r>
                      <a:endParaRPr lang="zh-CN" alt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4" marR="9524" marT="952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zh-C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br>
                        <a:rPr lang="en-US" altLang="zh-C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需要改进</a:t>
                      </a:r>
                    </a:p>
                  </a:txBody>
                  <a:tcPr marL="9524" marR="9524" marT="952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zh-C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br>
                        <a:rPr lang="en-US" altLang="zh-C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需要改进</a:t>
                      </a:r>
                    </a:p>
                  </a:txBody>
                  <a:tcPr marL="9524" marR="9524" marT="952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84784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3936"/>
            <a:ext cx="9144000" cy="146585"/>
          </a:xfrm>
          <a:prstGeom prst="rect">
            <a:avLst/>
          </a:prstGeom>
        </p:spPr>
      </p:pic>
      <p:sp>
        <p:nvSpPr>
          <p:cNvPr id="10" name="标题 3"/>
          <p:cNvSpPr txBox="1"/>
          <p:nvPr/>
        </p:nvSpPr>
        <p:spPr bwMode="auto">
          <a:xfrm>
            <a:off x="107504" y="273720"/>
            <a:ext cx="698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b="1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人才盘点整体流程及产出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251520" y="908720"/>
            <a:ext cx="576064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五边形 67"/>
          <p:cNvSpPr/>
          <p:nvPr/>
        </p:nvSpPr>
        <p:spPr>
          <a:xfrm>
            <a:off x="1033462" y="1630189"/>
            <a:ext cx="1639888" cy="430659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定义人才</a:t>
            </a:r>
          </a:p>
        </p:txBody>
      </p:sp>
      <p:sp>
        <p:nvSpPr>
          <p:cNvPr id="69" name="五边形 68"/>
          <p:cNvSpPr/>
          <p:nvPr/>
        </p:nvSpPr>
        <p:spPr>
          <a:xfrm>
            <a:off x="2906978" y="1630189"/>
            <a:ext cx="1655763" cy="430659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人才预评估</a:t>
            </a:r>
          </a:p>
        </p:txBody>
      </p:sp>
      <p:sp>
        <p:nvSpPr>
          <p:cNvPr id="70" name="五边形 69"/>
          <p:cNvSpPr/>
          <p:nvPr/>
        </p:nvSpPr>
        <p:spPr>
          <a:xfrm>
            <a:off x="4779516" y="1630189"/>
            <a:ext cx="1655763" cy="430659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人才盘点会（校准会）</a:t>
            </a:r>
          </a:p>
        </p:txBody>
      </p:sp>
      <p:sp>
        <p:nvSpPr>
          <p:cNvPr id="71" name="五边形 70"/>
          <p:cNvSpPr/>
          <p:nvPr/>
        </p:nvSpPr>
        <p:spPr>
          <a:xfrm>
            <a:off x="6588224" y="1630189"/>
            <a:ext cx="1728788" cy="430659"/>
          </a:xfrm>
          <a:prstGeom prst="homePlat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盘点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结果运用</a:t>
            </a:r>
          </a:p>
        </p:txBody>
      </p:sp>
      <p:sp>
        <p:nvSpPr>
          <p:cNvPr id="72" name="矩形 71"/>
          <p:cNvSpPr/>
          <p:nvPr/>
        </p:nvSpPr>
        <p:spPr>
          <a:xfrm>
            <a:off x="1018381" y="2281366"/>
            <a:ext cx="1670050" cy="4286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能力素质点收集</a:t>
            </a:r>
          </a:p>
        </p:txBody>
      </p:sp>
      <p:sp>
        <p:nvSpPr>
          <p:cNvPr id="73" name="矩形 72"/>
          <p:cNvSpPr/>
          <p:nvPr/>
        </p:nvSpPr>
        <p:spPr>
          <a:xfrm>
            <a:off x="1018381" y="2780928"/>
            <a:ext cx="1670050" cy="4286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确定人才标准</a:t>
            </a:r>
          </a:p>
        </p:txBody>
      </p:sp>
      <p:sp>
        <p:nvSpPr>
          <p:cNvPr id="75" name="矩形 74"/>
          <p:cNvSpPr/>
          <p:nvPr/>
        </p:nvSpPr>
        <p:spPr>
          <a:xfrm>
            <a:off x="1018381" y="3285381"/>
            <a:ext cx="1670050" cy="4286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能力素质模型构建</a:t>
            </a:r>
          </a:p>
        </p:txBody>
      </p:sp>
      <p:sp>
        <p:nvSpPr>
          <p:cNvPr id="77" name="矩形 76"/>
          <p:cNvSpPr/>
          <p:nvPr/>
        </p:nvSpPr>
        <p:spPr>
          <a:xfrm>
            <a:off x="2899834" y="2281366"/>
            <a:ext cx="1670050" cy="4286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业绩及人员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信息收集</a:t>
            </a:r>
          </a:p>
        </p:txBody>
      </p:sp>
      <p:sp>
        <p:nvSpPr>
          <p:cNvPr id="78" name="矩形 77"/>
          <p:cNvSpPr/>
          <p:nvPr/>
        </p:nvSpPr>
        <p:spPr>
          <a:xfrm>
            <a:off x="2899834" y="2780928"/>
            <a:ext cx="1670050" cy="4286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能力预评估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360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/TBEI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访谈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2899834" y="3285381"/>
            <a:ext cx="1670050" cy="4286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潜力评估</a:t>
            </a:r>
          </a:p>
        </p:txBody>
      </p:sp>
      <p:sp>
        <p:nvSpPr>
          <p:cNvPr id="80" name="矩形 79"/>
          <p:cNvSpPr/>
          <p:nvPr/>
        </p:nvSpPr>
        <p:spPr>
          <a:xfrm>
            <a:off x="2899834" y="3790206"/>
            <a:ext cx="1670050" cy="4286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性格测评</a:t>
            </a:r>
          </a:p>
        </p:txBody>
      </p:sp>
      <p:sp>
        <p:nvSpPr>
          <p:cNvPr id="81" name="圆角矩形 80"/>
          <p:cNvSpPr/>
          <p:nvPr/>
        </p:nvSpPr>
        <p:spPr>
          <a:xfrm>
            <a:off x="385764" y="1558181"/>
            <a:ext cx="503237" cy="323897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人才盘点工作流程</a:t>
            </a:r>
          </a:p>
        </p:txBody>
      </p:sp>
      <p:sp>
        <p:nvSpPr>
          <p:cNvPr id="82" name="圆角矩形 81"/>
          <p:cNvSpPr/>
          <p:nvPr/>
        </p:nvSpPr>
        <p:spPr>
          <a:xfrm>
            <a:off x="385763" y="4869707"/>
            <a:ext cx="503238" cy="1854200"/>
          </a:xfrm>
          <a:prstGeom prst="roundRect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产出</a:t>
            </a:r>
          </a:p>
        </p:txBody>
      </p:sp>
      <p:sp>
        <p:nvSpPr>
          <p:cNvPr id="83" name="流程图: 文档 82"/>
          <p:cNvSpPr/>
          <p:nvPr/>
        </p:nvSpPr>
        <p:spPr>
          <a:xfrm>
            <a:off x="1097756" y="6220669"/>
            <a:ext cx="1511300" cy="485775"/>
          </a:xfrm>
          <a:prstGeom prst="flowChartDocumen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素质模型</a:t>
            </a:r>
          </a:p>
        </p:txBody>
      </p:sp>
      <p:sp>
        <p:nvSpPr>
          <p:cNvPr id="84" name="流程图: 文档 83"/>
          <p:cNvSpPr/>
          <p:nvPr/>
        </p:nvSpPr>
        <p:spPr>
          <a:xfrm>
            <a:off x="2906978" y="5571381"/>
            <a:ext cx="1511300" cy="485775"/>
          </a:xfrm>
          <a:prstGeom prst="flowChartDocumen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个人预报告</a:t>
            </a:r>
          </a:p>
        </p:txBody>
      </p:sp>
      <p:sp>
        <p:nvSpPr>
          <p:cNvPr id="85" name="流程图: 文档 84"/>
          <p:cNvSpPr/>
          <p:nvPr/>
        </p:nvSpPr>
        <p:spPr>
          <a:xfrm>
            <a:off x="2906978" y="6201619"/>
            <a:ext cx="1511300" cy="485775"/>
          </a:xfrm>
          <a:prstGeom prst="flowChartDocumen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初步人才分布图 </a:t>
            </a:r>
          </a:p>
        </p:txBody>
      </p:sp>
      <p:sp>
        <p:nvSpPr>
          <p:cNvPr id="86" name="矩形 85"/>
          <p:cNvSpPr/>
          <p:nvPr/>
        </p:nvSpPr>
        <p:spPr>
          <a:xfrm>
            <a:off x="4772372" y="2780928"/>
            <a:ext cx="1670050" cy="4286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评委组确定</a:t>
            </a:r>
          </a:p>
        </p:txBody>
      </p:sp>
      <p:sp>
        <p:nvSpPr>
          <p:cNvPr id="87" name="矩形 86"/>
          <p:cNvSpPr/>
          <p:nvPr/>
        </p:nvSpPr>
        <p:spPr>
          <a:xfrm>
            <a:off x="4772372" y="2281366"/>
            <a:ext cx="1670050" cy="4286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个人预报告处理</a:t>
            </a:r>
          </a:p>
        </p:txBody>
      </p:sp>
      <p:sp>
        <p:nvSpPr>
          <p:cNvPr id="88" name="矩形 87"/>
          <p:cNvSpPr/>
          <p:nvPr/>
        </p:nvSpPr>
        <p:spPr>
          <a:xfrm>
            <a:off x="4772372" y="3285381"/>
            <a:ext cx="1670050" cy="4286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盘点会筹备组织</a:t>
            </a:r>
          </a:p>
        </p:txBody>
      </p:sp>
      <p:sp>
        <p:nvSpPr>
          <p:cNvPr id="89" name="矩形 88"/>
          <p:cNvSpPr/>
          <p:nvPr/>
        </p:nvSpPr>
        <p:spPr>
          <a:xfrm>
            <a:off x="4772372" y="3790206"/>
            <a:ext cx="1670050" cy="4286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盘点会实施</a:t>
            </a:r>
          </a:p>
        </p:txBody>
      </p:sp>
      <p:sp>
        <p:nvSpPr>
          <p:cNvPr id="90" name="矩形 89"/>
          <p:cNvSpPr/>
          <p:nvPr/>
        </p:nvSpPr>
        <p:spPr>
          <a:xfrm>
            <a:off x="4772372" y="4293443"/>
            <a:ext cx="1670050" cy="4286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人才校准</a:t>
            </a:r>
          </a:p>
        </p:txBody>
      </p:sp>
      <p:sp>
        <p:nvSpPr>
          <p:cNvPr id="91" name="流程图: 文档 90"/>
          <p:cNvSpPr/>
          <p:nvPr/>
        </p:nvSpPr>
        <p:spPr>
          <a:xfrm>
            <a:off x="4851747" y="5571381"/>
            <a:ext cx="1511300" cy="485775"/>
          </a:xfrm>
          <a:prstGeom prst="flowChartDocumen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个人终报告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（人员档案）</a:t>
            </a:r>
          </a:p>
        </p:txBody>
      </p:sp>
      <p:sp>
        <p:nvSpPr>
          <p:cNvPr id="92" name="流程图: 文档 91"/>
          <p:cNvSpPr/>
          <p:nvPr/>
        </p:nvSpPr>
        <p:spPr>
          <a:xfrm>
            <a:off x="4851747" y="6220669"/>
            <a:ext cx="1511300" cy="485775"/>
          </a:xfrm>
          <a:prstGeom prst="flowChartDocumen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人才分布图 </a:t>
            </a:r>
          </a:p>
        </p:txBody>
      </p:sp>
      <p:sp>
        <p:nvSpPr>
          <p:cNvPr id="93" name="矩形 92"/>
          <p:cNvSpPr/>
          <p:nvPr/>
        </p:nvSpPr>
        <p:spPr>
          <a:xfrm>
            <a:off x="6617593" y="2281366"/>
            <a:ext cx="1670050" cy="42862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报告解读与反馈</a:t>
            </a:r>
          </a:p>
        </p:txBody>
      </p:sp>
      <p:sp>
        <p:nvSpPr>
          <p:cNvPr id="94" name="矩形 93"/>
          <p:cNvSpPr/>
          <p:nvPr/>
        </p:nvSpPr>
        <p:spPr>
          <a:xfrm>
            <a:off x="6617593" y="2780928"/>
            <a:ext cx="1670050" cy="42862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人才发展计划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执行与监控</a:t>
            </a:r>
          </a:p>
        </p:txBody>
      </p:sp>
      <p:sp>
        <p:nvSpPr>
          <p:cNvPr id="95" name="流程图: 文档 94"/>
          <p:cNvSpPr/>
          <p:nvPr/>
        </p:nvSpPr>
        <p:spPr>
          <a:xfrm>
            <a:off x="6696968" y="5093701"/>
            <a:ext cx="1511300" cy="485775"/>
          </a:xfrm>
          <a:prstGeom prst="flowChartDocumen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个人发展计划</a:t>
            </a:r>
          </a:p>
        </p:txBody>
      </p:sp>
      <p:sp>
        <p:nvSpPr>
          <p:cNvPr id="96" name="流程图: 文档 95"/>
          <p:cNvSpPr/>
          <p:nvPr/>
        </p:nvSpPr>
        <p:spPr>
          <a:xfrm>
            <a:off x="6696968" y="6263688"/>
            <a:ext cx="1511300" cy="485775"/>
          </a:xfrm>
          <a:prstGeom prst="flowChartDocumen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人才地图</a:t>
            </a:r>
          </a:p>
        </p:txBody>
      </p:sp>
      <p:sp>
        <p:nvSpPr>
          <p:cNvPr id="97" name="流程图: 文档 96"/>
          <p:cNvSpPr/>
          <p:nvPr/>
        </p:nvSpPr>
        <p:spPr>
          <a:xfrm>
            <a:off x="6696968" y="5669963"/>
            <a:ext cx="1511300" cy="485775"/>
          </a:xfrm>
          <a:prstGeom prst="flowChartDocumen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人才梯队池及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继任者计划</a:t>
            </a:r>
          </a:p>
        </p:txBody>
      </p:sp>
      <p:sp>
        <p:nvSpPr>
          <p:cNvPr id="98" name="矩形 97"/>
          <p:cNvSpPr/>
          <p:nvPr/>
        </p:nvSpPr>
        <p:spPr>
          <a:xfrm>
            <a:off x="962025" y="2205881"/>
            <a:ext cx="1782763" cy="2659062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/>
          </a:p>
        </p:txBody>
      </p:sp>
      <p:sp>
        <p:nvSpPr>
          <p:cNvPr id="99" name="矩形 98"/>
          <p:cNvSpPr/>
          <p:nvPr/>
        </p:nvSpPr>
        <p:spPr>
          <a:xfrm>
            <a:off x="2833688" y="2210643"/>
            <a:ext cx="1782762" cy="2659063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/>
          </a:p>
        </p:txBody>
      </p:sp>
      <p:sp>
        <p:nvSpPr>
          <p:cNvPr id="100" name="矩形 99"/>
          <p:cNvSpPr/>
          <p:nvPr/>
        </p:nvSpPr>
        <p:spPr>
          <a:xfrm>
            <a:off x="4716016" y="2210643"/>
            <a:ext cx="1782763" cy="2659063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/>
          </a:p>
        </p:txBody>
      </p:sp>
      <p:sp>
        <p:nvSpPr>
          <p:cNvPr id="101" name="矩形 100"/>
          <p:cNvSpPr/>
          <p:nvPr/>
        </p:nvSpPr>
        <p:spPr>
          <a:xfrm>
            <a:off x="6505575" y="2205881"/>
            <a:ext cx="1882849" cy="2659062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/>
          </a:p>
        </p:txBody>
      </p:sp>
      <p:sp>
        <p:nvSpPr>
          <p:cNvPr id="102" name="圆角矩形 101"/>
          <p:cNvSpPr/>
          <p:nvPr/>
        </p:nvSpPr>
        <p:spPr>
          <a:xfrm>
            <a:off x="962025" y="4941143"/>
            <a:ext cx="7426400" cy="1800225"/>
          </a:xfrm>
          <a:prstGeom prst="roundRect">
            <a:avLst/>
          </a:prstGeom>
          <a:noFill/>
          <a:ln w="19050">
            <a:solidFill>
              <a:schemeClr val="bg2">
                <a:lumMod val="1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/>
          </a:p>
        </p:txBody>
      </p:sp>
      <p:sp>
        <p:nvSpPr>
          <p:cNvPr id="103" name="下箭头 102"/>
          <p:cNvSpPr/>
          <p:nvPr/>
        </p:nvSpPr>
        <p:spPr>
          <a:xfrm>
            <a:off x="1600994" y="4797152"/>
            <a:ext cx="504825" cy="29654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4" name="下箭头 103"/>
          <p:cNvSpPr/>
          <p:nvPr/>
        </p:nvSpPr>
        <p:spPr>
          <a:xfrm>
            <a:off x="3410216" y="4797152"/>
            <a:ext cx="504825" cy="296549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/>
          </a:p>
        </p:txBody>
      </p:sp>
      <p:sp>
        <p:nvSpPr>
          <p:cNvPr id="105" name="下箭头 104"/>
          <p:cNvSpPr/>
          <p:nvPr/>
        </p:nvSpPr>
        <p:spPr>
          <a:xfrm>
            <a:off x="5355778" y="4797152"/>
            <a:ext cx="503238" cy="296549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/>
          </a:p>
        </p:txBody>
      </p:sp>
      <p:sp>
        <p:nvSpPr>
          <p:cNvPr id="106" name="下箭头 105"/>
          <p:cNvSpPr/>
          <p:nvPr/>
        </p:nvSpPr>
        <p:spPr>
          <a:xfrm>
            <a:off x="7200206" y="4797152"/>
            <a:ext cx="504825" cy="296548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84784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3936"/>
            <a:ext cx="9144000" cy="146585"/>
          </a:xfrm>
          <a:prstGeom prst="rect">
            <a:avLst/>
          </a:prstGeom>
        </p:spPr>
      </p:pic>
      <p:sp>
        <p:nvSpPr>
          <p:cNvPr id="10" name="标题 3"/>
          <p:cNvSpPr txBox="1"/>
          <p:nvPr/>
        </p:nvSpPr>
        <p:spPr bwMode="auto">
          <a:xfrm>
            <a:off x="107504" y="273720"/>
            <a:ext cx="698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200" b="1" i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途牛人才标准构建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251520" y="908720"/>
            <a:ext cx="576064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AutoShape 11"/>
          <p:cNvCxnSpPr>
            <a:cxnSpLocks noChangeShapeType="1"/>
          </p:cNvCxnSpPr>
          <p:nvPr/>
        </p:nvCxnSpPr>
        <p:spPr bwMode="auto">
          <a:xfrm>
            <a:off x="3199954" y="4365897"/>
            <a:ext cx="2554287" cy="11113"/>
          </a:xfrm>
          <a:prstGeom prst="straightConnector1">
            <a:avLst/>
          </a:prstGeom>
          <a:noFill/>
          <a:ln w="28575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文本框 21"/>
          <p:cNvSpPr txBox="1">
            <a:spLocks noChangeArrowheads="1"/>
          </p:cNvSpPr>
          <p:nvPr/>
        </p:nvSpPr>
        <p:spPr bwMode="auto">
          <a:xfrm>
            <a:off x="5782816" y="1979885"/>
            <a:ext cx="3589338" cy="1346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采纳</a:t>
            </a: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高管意见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融合高管</a:t>
            </a: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用人理念</a:t>
            </a:r>
            <a:endParaRPr lang="en-US" altLang="zh-CN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对战略基础下的假设</a:t>
            </a: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进行验证</a:t>
            </a:r>
            <a:endParaRPr lang="en-US" altLang="zh-CN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22"/>
          <p:cNvSpPr txBox="1">
            <a:spLocks noChangeArrowheads="1"/>
          </p:cNvSpPr>
          <p:nvPr/>
        </p:nvSpPr>
        <p:spPr bwMode="auto">
          <a:xfrm>
            <a:off x="323404" y="1916832"/>
            <a:ext cx="3384550" cy="1023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把握业务与组织</a:t>
            </a: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当前环境</a:t>
            </a:r>
            <a:endParaRPr lang="en-US" altLang="zh-CN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捕捉当前一级</a:t>
            </a: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部门团队特点</a:t>
            </a:r>
            <a:endParaRPr lang="en-US" altLang="zh-CN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提出途牛需要</a:t>
            </a: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什么样的总经理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</a:t>
            </a:r>
            <a:endParaRPr lang="en-US" altLang="zh-CN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612329" y="6164535"/>
            <a:ext cx="75612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五边形 50"/>
          <p:cNvSpPr/>
          <p:nvPr/>
        </p:nvSpPr>
        <p:spPr>
          <a:xfrm>
            <a:off x="2095054" y="2995885"/>
            <a:ext cx="2055812" cy="1009179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I. </a:t>
            </a:r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业务推导</a:t>
            </a:r>
          </a:p>
        </p:txBody>
      </p:sp>
      <p:sp>
        <p:nvSpPr>
          <p:cNvPr id="52" name="五边形 51"/>
          <p:cNvSpPr/>
          <p:nvPr/>
        </p:nvSpPr>
        <p:spPr>
          <a:xfrm flipH="1">
            <a:off x="4392166" y="2995885"/>
            <a:ext cx="2052042" cy="1009179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II. </a:t>
            </a:r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高管意见</a:t>
            </a:r>
          </a:p>
        </p:txBody>
      </p:sp>
      <p:sp>
        <p:nvSpPr>
          <p:cNvPr id="54" name="文本框 23"/>
          <p:cNvSpPr txBox="1"/>
          <p:nvPr/>
        </p:nvSpPr>
        <p:spPr bwMode="auto">
          <a:xfrm>
            <a:off x="3180184" y="5069554"/>
            <a:ext cx="3048000" cy="102374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依托合益</a:t>
            </a: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，参考行业对标</a:t>
            </a:r>
            <a:endParaRPr lang="en-US" altLang="zh-CN" sz="1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纵向：考虑</a:t>
            </a: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岗位阶梯定位</a:t>
            </a:r>
            <a:endParaRPr lang="en-US" altLang="zh-CN" sz="1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横向：基于前中后台</a:t>
            </a: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</a:t>
            </a:r>
            <a:r>
              <a:rPr lang="zh-CN" altLang="en-US" sz="1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lang="en-US" altLang="zh-CN" sz="1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五边形 54"/>
          <p:cNvSpPr/>
          <p:nvPr/>
        </p:nvSpPr>
        <p:spPr bwMode="auto">
          <a:xfrm rot="16200000">
            <a:off x="3520703" y="3414585"/>
            <a:ext cx="1517650" cy="1792288"/>
          </a:xfrm>
          <a:prstGeom prst="homePlate">
            <a:avLst>
              <a:gd name="adj" fmla="val 59118"/>
            </a:avLst>
          </a:prstGeom>
          <a:solidFill>
            <a:srgbClr val="B62B5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6" name="文本框 13"/>
          <p:cNvSpPr txBox="1">
            <a:spLocks noChangeArrowheads="1"/>
          </p:cNvSpPr>
          <p:nvPr/>
        </p:nvSpPr>
        <p:spPr bwMode="auto">
          <a:xfrm>
            <a:off x="3418519" y="4453065"/>
            <a:ext cx="1891035" cy="30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III. </a:t>
            </a:r>
            <a:r>
              <a:rPr lang="zh-CN" altLang="en-US"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岗位特征</a:t>
            </a:r>
          </a:p>
        </p:txBody>
      </p:sp>
      <p:sp>
        <p:nvSpPr>
          <p:cNvPr id="57" name="文本框 14"/>
          <p:cNvSpPr txBox="1">
            <a:spLocks noChangeArrowheads="1"/>
          </p:cNvSpPr>
          <p:nvPr/>
        </p:nvSpPr>
        <p:spPr bwMode="auto">
          <a:xfrm>
            <a:off x="3098354" y="6299472"/>
            <a:ext cx="2587625" cy="36988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途牛酷酷的价值观</a:t>
            </a:r>
          </a:p>
        </p:txBody>
      </p:sp>
      <p:sp>
        <p:nvSpPr>
          <p:cNvPr id="58" name="文本框 33"/>
          <p:cNvSpPr txBox="1">
            <a:spLocks noChangeArrowheads="1"/>
          </p:cNvSpPr>
          <p:nvPr/>
        </p:nvSpPr>
        <p:spPr bwMode="auto">
          <a:xfrm>
            <a:off x="612329" y="6299472"/>
            <a:ext cx="1482725" cy="36988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途牛文化</a:t>
            </a:r>
          </a:p>
        </p:txBody>
      </p:sp>
      <p:sp>
        <p:nvSpPr>
          <p:cNvPr id="59" name="文本框 36"/>
          <p:cNvSpPr txBox="1">
            <a:spLocks noChangeArrowheads="1"/>
          </p:cNvSpPr>
          <p:nvPr/>
        </p:nvSpPr>
        <p:spPr bwMode="auto">
          <a:xfrm>
            <a:off x="6689279" y="6299472"/>
            <a:ext cx="1484312" cy="36988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牛刀模型</a:t>
            </a:r>
          </a:p>
        </p:txBody>
      </p:sp>
      <p:sp>
        <p:nvSpPr>
          <p:cNvPr id="60" name="矩形 2"/>
          <p:cNvSpPr>
            <a:spLocks noChangeArrowheads="1"/>
          </p:cNvSpPr>
          <p:nvPr/>
        </p:nvSpPr>
        <p:spPr bwMode="auto">
          <a:xfrm>
            <a:off x="467866" y="1538560"/>
            <a:ext cx="3644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▼建立总经理盘点标准的信息来源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84784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3936"/>
            <a:ext cx="9144000" cy="146585"/>
          </a:xfrm>
          <a:prstGeom prst="rect">
            <a:avLst/>
          </a:prstGeom>
        </p:spPr>
      </p:pic>
      <p:sp>
        <p:nvSpPr>
          <p:cNvPr id="6" name="标题 3"/>
          <p:cNvSpPr txBox="1"/>
          <p:nvPr/>
        </p:nvSpPr>
        <p:spPr bwMode="auto">
          <a:xfrm>
            <a:off x="107504" y="273720"/>
            <a:ext cx="698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2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途牛人才标准构建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251520" y="908720"/>
            <a:ext cx="576064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"/>
          <p:cNvSpPr>
            <a:spLocks noChangeArrowheads="1"/>
          </p:cNvSpPr>
          <p:nvPr/>
        </p:nvSpPr>
        <p:spPr bwMode="auto">
          <a:xfrm>
            <a:off x="539750" y="1052513"/>
            <a:ext cx="61674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I. </a:t>
            </a:r>
            <a:r>
              <a:rPr lang="zh-CN" altLang="en-US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根据业务环境、组织与团队特点假设对总经理的素质要求</a:t>
            </a:r>
          </a:p>
        </p:txBody>
      </p:sp>
      <p:sp>
        <p:nvSpPr>
          <p:cNvPr id="22" name="矩形 21"/>
          <p:cNvSpPr/>
          <p:nvPr/>
        </p:nvSpPr>
        <p:spPr>
          <a:xfrm>
            <a:off x="4964113" y="1555750"/>
            <a:ext cx="3722687" cy="25336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五边形 22"/>
          <p:cNvSpPr/>
          <p:nvPr/>
        </p:nvSpPr>
        <p:spPr>
          <a:xfrm>
            <a:off x="457200" y="1589088"/>
            <a:ext cx="4606925" cy="2559050"/>
          </a:xfrm>
          <a:prstGeom prst="homePlat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文本框 6"/>
          <p:cNvSpPr txBox="1">
            <a:spLocks noChangeArrowheads="1"/>
          </p:cNvSpPr>
          <p:nvPr/>
        </p:nvSpPr>
        <p:spPr bwMode="auto">
          <a:xfrm>
            <a:off x="1592263" y="1590675"/>
            <a:ext cx="17653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业务环境 （关注圈）</a:t>
            </a:r>
          </a:p>
        </p:txBody>
      </p:sp>
      <p:sp>
        <p:nvSpPr>
          <p:cNvPr id="26" name="文本框 37"/>
          <p:cNvSpPr txBox="1">
            <a:spLocks noChangeArrowheads="1"/>
          </p:cNvSpPr>
          <p:nvPr/>
        </p:nvSpPr>
        <p:spPr bwMode="auto">
          <a:xfrm>
            <a:off x="6065838" y="1616075"/>
            <a:ext cx="1911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组织特点（影响圈）</a:t>
            </a:r>
          </a:p>
        </p:txBody>
      </p:sp>
      <p:sp>
        <p:nvSpPr>
          <p:cNvPr id="27" name="文本框 38"/>
          <p:cNvSpPr txBox="1">
            <a:spLocks noChangeArrowheads="1"/>
          </p:cNvSpPr>
          <p:nvPr/>
        </p:nvSpPr>
        <p:spPr bwMode="auto">
          <a:xfrm>
            <a:off x="323850" y="5797550"/>
            <a:ext cx="1770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团队环境（控制圈）</a:t>
            </a:r>
          </a:p>
        </p:txBody>
      </p:sp>
      <p:sp>
        <p:nvSpPr>
          <p:cNvPr id="28" name="文本框 7"/>
          <p:cNvSpPr txBox="1">
            <a:spLocks noChangeArrowheads="1"/>
          </p:cNvSpPr>
          <p:nvPr/>
        </p:nvSpPr>
        <p:spPr bwMode="auto">
          <a:xfrm>
            <a:off x="2760662" y="4659313"/>
            <a:ext cx="25923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一级部门总经理</a:t>
            </a:r>
          </a:p>
        </p:txBody>
      </p:sp>
      <p:sp>
        <p:nvSpPr>
          <p:cNvPr id="29" name="文本框 13"/>
          <p:cNvSpPr txBox="1"/>
          <p:nvPr/>
        </p:nvSpPr>
        <p:spPr>
          <a:xfrm>
            <a:off x="482600" y="2046288"/>
            <a:ext cx="3944938" cy="1755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市场增速与变化快，充满不确定性、产品边界模糊</a:t>
            </a:r>
            <a:endParaRPr lang="en-US" altLang="zh-CN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竞争激烈、在线旅游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OTO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的寡头格局正在形成</a:t>
            </a:r>
            <a:endParaRPr lang="en-US" altLang="zh-CN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资源分散且灵活度高，质量与成本难以掌控</a:t>
            </a:r>
            <a:endParaRPr lang="en-US" altLang="zh-CN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消费者转移成本低，消费者需求趋于多元化和个性化</a:t>
            </a:r>
            <a:endParaRPr lang="en-US" altLang="zh-CN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资本市场对公司成长有所期待</a:t>
            </a:r>
            <a:endParaRPr lang="en-US" altLang="zh-CN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18"/>
          <p:cNvSpPr txBox="1">
            <a:spLocks noChangeArrowheads="1"/>
          </p:cNvSpPr>
          <p:nvPr/>
        </p:nvSpPr>
        <p:spPr bwMode="auto">
          <a:xfrm>
            <a:off x="4932363" y="1974850"/>
            <a:ext cx="3887787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通过组织架构、流程与系统的频繁变动快速相应市场</a:t>
            </a:r>
            <a:endParaRPr lang="en-US" altLang="zh-CN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快速抢占市场，形成竞争壁垒</a:t>
            </a:r>
            <a:endParaRPr lang="en-US" altLang="zh-CN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端对端产业链衍生，从直接采购到分销渠道的拓展</a:t>
            </a:r>
            <a:endParaRPr lang="en-US" altLang="zh-CN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做强区域，贴近资源，贴近消费者</a:t>
            </a:r>
            <a:endParaRPr lang="en-US" altLang="zh-CN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稳步进行品类多元化的发展</a:t>
            </a:r>
            <a:endParaRPr lang="en-US" altLang="zh-CN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进行老客户管理，增加效率，树立口碑</a:t>
            </a:r>
            <a:endParaRPr lang="en-US" altLang="zh-CN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系统与流程优化，控制成本，增强在线预定业务 </a:t>
            </a:r>
            <a:endParaRPr lang="en-US" altLang="zh-CN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等腰三角形 30"/>
          <p:cNvSpPr/>
          <p:nvPr/>
        </p:nvSpPr>
        <p:spPr>
          <a:xfrm rot="5400000">
            <a:off x="3937000" y="2681288"/>
            <a:ext cx="1905000" cy="37465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200275" y="5329238"/>
            <a:ext cx="642938" cy="54768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prstClr val="white"/>
                </a:solidFill>
              </a:rPr>
              <a:t>Y</a:t>
            </a:r>
            <a:endParaRPr lang="zh-CN" altLang="en-US" b="1" dirty="0">
              <a:solidFill>
                <a:prstClr val="white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914775" y="5324475"/>
            <a:ext cx="642938" cy="549275"/>
          </a:xfrm>
          <a:prstGeom prst="rect">
            <a:avLst/>
          </a:prstGeom>
          <a:solidFill>
            <a:srgbClr val="B62B52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prstClr val="white"/>
                </a:solidFill>
              </a:rPr>
              <a:t>M</a:t>
            </a:r>
            <a:endParaRPr lang="zh-CN" altLang="en-US" b="1" dirty="0">
              <a:solidFill>
                <a:prstClr val="white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594350" y="5322888"/>
            <a:ext cx="644525" cy="54768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prstClr val="white"/>
                </a:solidFill>
              </a:rPr>
              <a:t>C</a:t>
            </a:r>
            <a:endParaRPr lang="zh-CN" altLang="en-US" b="1" dirty="0">
              <a:solidFill>
                <a:prstClr val="white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158038" y="5326063"/>
            <a:ext cx="644525" cy="54768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prstClr val="white"/>
                </a:solidFill>
              </a:rPr>
              <a:t>A</a:t>
            </a:r>
            <a:endParaRPr lang="zh-CN" altLang="en-US" b="1" dirty="0">
              <a:solidFill>
                <a:prstClr val="white"/>
              </a:solidFill>
            </a:endParaRPr>
          </a:p>
        </p:txBody>
      </p:sp>
      <p:sp>
        <p:nvSpPr>
          <p:cNvPr id="36" name="文本框 21"/>
          <p:cNvSpPr txBox="1">
            <a:spLocks noChangeArrowheads="1"/>
          </p:cNvSpPr>
          <p:nvPr/>
        </p:nvSpPr>
        <p:spPr bwMode="auto">
          <a:xfrm>
            <a:off x="1746250" y="5930900"/>
            <a:ext cx="15763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Young </a:t>
            </a:r>
          </a:p>
          <a:p>
            <a:pPr algn="ctr" eaLnBrk="1" hangingPunct="1"/>
            <a:r>
              <a:rPr lang="zh-CN" altLang="en-US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年轻化</a:t>
            </a:r>
          </a:p>
        </p:txBody>
      </p:sp>
      <p:sp>
        <p:nvSpPr>
          <p:cNvPr id="37" name="文本框 76"/>
          <p:cNvSpPr txBox="1">
            <a:spLocks noChangeArrowheads="1"/>
          </p:cNvSpPr>
          <p:nvPr/>
        </p:nvSpPr>
        <p:spPr bwMode="auto">
          <a:xfrm>
            <a:off x="2936875" y="5951538"/>
            <a:ext cx="25717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Mobile </a:t>
            </a:r>
          </a:p>
          <a:p>
            <a:pPr algn="ctr" eaLnBrk="1" hangingPunct="1"/>
            <a:r>
              <a:rPr lang="zh-CN" altLang="en-US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流动性高</a:t>
            </a:r>
          </a:p>
        </p:txBody>
      </p:sp>
      <p:sp>
        <p:nvSpPr>
          <p:cNvPr id="38" name="文本框 77"/>
          <p:cNvSpPr txBox="1">
            <a:spLocks noChangeArrowheads="1"/>
          </p:cNvSpPr>
          <p:nvPr/>
        </p:nvSpPr>
        <p:spPr bwMode="auto">
          <a:xfrm>
            <a:off x="4916488" y="5935663"/>
            <a:ext cx="2000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Change</a:t>
            </a:r>
          </a:p>
          <a:p>
            <a:pPr algn="ctr" eaLnBrk="1" hangingPunct="1"/>
            <a:r>
              <a:rPr lang="zh-CN" altLang="en-US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变化快</a:t>
            </a:r>
            <a:endParaRPr lang="en-US" altLang="zh-CN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9" name="文本框 78"/>
          <p:cNvSpPr txBox="1">
            <a:spLocks noChangeArrowheads="1"/>
          </p:cNvSpPr>
          <p:nvPr/>
        </p:nvSpPr>
        <p:spPr bwMode="auto">
          <a:xfrm>
            <a:off x="6508750" y="5919788"/>
            <a:ext cx="2000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All in One</a:t>
            </a:r>
          </a:p>
          <a:p>
            <a:pPr algn="ctr" eaLnBrk="1" hangingPunct="1"/>
            <a:r>
              <a:rPr lang="zh-CN" altLang="en-US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背景多元化</a:t>
            </a:r>
            <a:endParaRPr lang="en-US" altLang="zh-CN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0" name="右大括号 39"/>
          <p:cNvSpPr/>
          <p:nvPr/>
        </p:nvSpPr>
        <p:spPr>
          <a:xfrm rot="5400000">
            <a:off x="4455319" y="135731"/>
            <a:ext cx="222250" cy="8218488"/>
          </a:xfrm>
          <a:prstGeom prst="rightBrace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1" name="右大括号 40"/>
          <p:cNvSpPr/>
          <p:nvPr/>
        </p:nvSpPr>
        <p:spPr>
          <a:xfrm rot="16200000" flipV="1">
            <a:off x="4394200" y="1044575"/>
            <a:ext cx="211138" cy="8351838"/>
          </a:xfrm>
          <a:prstGeom prst="righ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84784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3936"/>
            <a:ext cx="9144000" cy="146585"/>
          </a:xfrm>
          <a:prstGeom prst="rect">
            <a:avLst/>
          </a:prstGeom>
        </p:spPr>
      </p:pic>
      <p:sp>
        <p:nvSpPr>
          <p:cNvPr id="6" name="标题 3"/>
          <p:cNvSpPr txBox="1"/>
          <p:nvPr/>
        </p:nvSpPr>
        <p:spPr bwMode="auto">
          <a:xfrm>
            <a:off x="107504" y="273720"/>
            <a:ext cx="698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2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途牛人才标准构建</a:t>
            </a:r>
          </a:p>
        </p:txBody>
      </p:sp>
      <p:cxnSp>
        <p:nvCxnSpPr>
          <p:cNvPr id="43" name="直接连接符 42"/>
          <p:cNvCxnSpPr/>
          <p:nvPr/>
        </p:nvCxnSpPr>
        <p:spPr>
          <a:xfrm>
            <a:off x="251520" y="908720"/>
            <a:ext cx="576064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2"/>
          <p:cNvSpPr>
            <a:spLocks noChangeArrowheads="1"/>
          </p:cNvSpPr>
          <p:nvPr/>
        </p:nvSpPr>
        <p:spPr bwMode="auto">
          <a:xfrm>
            <a:off x="539750" y="1042988"/>
            <a:ext cx="4945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II. </a:t>
            </a:r>
            <a:r>
              <a:rPr lang="zh-CN" altLang="en-US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经过</a:t>
            </a:r>
            <a:r>
              <a:rPr lang="en-US" altLang="zh-CN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VP</a:t>
            </a:r>
            <a:r>
              <a:rPr lang="zh-CN" altLang="en-US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访谈，采集高层对总经理标准的看法</a:t>
            </a:r>
          </a:p>
        </p:txBody>
      </p:sp>
      <p:sp>
        <p:nvSpPr>
          <p:cNvPr id="45" name="圆角矩形 44"/>
          <p:cNvSpPr/>
          <p:nvPr/>
        </p:nvSpPr>
        <p:spPr>
          <a:xfrm>
            <a:off x="755576" y="2276599"/>
            <a:ext cx="3724275" cy="367188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4498901" y="2276599"/>
            <a:ext cx="4062413" cy="3671888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7" name="文本框 7"/>
          <p:cNvSpPr txBox="1">
            <a:spLocks noChangeArrowheads="1"/>
          </p:cNvSpPr>
          <p:nvPr/>
        </p:nvSpPr>
        <p:spPr bwMode="auto">
          <a:xfrm>
            <a:off x="838126" y="3192587"/>
            <a:ext cx="431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通用素质</a:t>
            </a:r>
          </a:p>
        </p:txBody>
      </p:sp>
      <p:sp>
        <p:nvSpPr>
          <p:cNvPr id="48" name="文本框 8"/>
          <p:cNvSpPr txBox="1">
            <a:spLocks noChangeArrowheads="1"/>
          </p:cNvSpPr>
          <p:nvPr/>
        </p:nvSpPr>
        <p:spPr bwMode="auto">
          <a:xfrm>
            <a:off x="8110464" y="3192587"/>
            <a:ext cx="431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特有素质</a:t>
            </a:r>
          </a:p>
        </p:txBody>
      </p:sp>
      <p:graphicFrame>
        <p:nvGraphicFramePr>
          <p:cNvPr id="49" name="图表 48"/>
          <p:cNvGraphicFramePr/>
          <p:nvPr/>
        </p:nvGraphicFramePr>
        <p:xfrm>
          <a:off x="754782" y="1844824"/>
          <a:ext cx="7488238" cy="4302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5162715"/>
  <p:tag name="MH_LIBRARY" val="CONTENTS"/>
  <p:tag name="MH_AUTOCOLOR" val="TRUE"/>
  <p:tag name="MH_TYPE" val="CONTENTS"/>
  <p:tag name="ID" val="54712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5162715"/>
  <p:tag name="MH_LIBRARY" val="CONTENTS"/>
  <p:tag name="MH_TYPE" val="NUMBER"/>
  <p:tag name="ID" val="547122"/>
  <p:tag name="MH_ORDER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5162715"/>
  <p:tag name="MH_LIBRARY" val="CONTENTS"/>
  <p:tag name="MH_TYPE" val="ENTRY"/>
  <p:tag name="ID" val="547122"/>
  <p:tag name="MH_ORDER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5162715"/>
  <p:tag name="MH_LIBRARY" val="CONTENTS"/>
  <p:tag name="MH_TYPE" val="NUMBER"/>
  <p:tag name="ID" val="547122"/>
  <p:tag name="MH_ORDER" val="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5162715"/>
  <p:tag name="MH_LIBRARY" val="CONTENTS"/>
  <p:tag name="MH_TYPE" val="ENTRY"/>
  <p:tag name="ID" val="547122"/>
  <p:tag name="MH_ORDER" val="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5162715"/>
  <p:tag name="MH_LIBRARY" val="CONTENTS"/>
  <p:tag name="MH_TYPE" val="NUMBER"/>
  <p:tag name="ID" val="547122"/>
  <p:tag name="MH_ORDER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5162715"/>
  <p:tag name="MH_LIBRARY" val="CONTENTS"/>
  <p:tag name="MH_TYPE" val="ENTRY"/>
  <p:tag name="ID" val="547122"/>
  <p:tag name="MH_ORDER" val="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5162715"/>
  <p:tag name="MH_LIBRARY" val="CONTENTS"/>
  <p:tag name="MH_TYPE" val="OTHERS"/>
  <p:tag name="ID" val="54712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5162715"/>
  <p:tag name="MH_LIBRARY" val="CONTENTS"/>
  <p:tag name="MH_TYPE" val="OTHERS"/>
  <p:tag name="ID" val="5471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5162715"/>
  <p:tag name="MH_LIBRARY" val="CONTENTS"/>
  <p:tag name="MH_TYPE" val="NUMBER"/>
  <p:tag name="ID" val="547122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5162715"/>
  <p:tag name="MH_LIBRARY" val="CONTENTS"/>
  <p:tag name="MH_TYPE" val="ENTRY"/>
  <p:tag name="ID" val="54712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5162715"/>
  <p:tag name="MH_LIBRARY" val="CONTENTS"/>
  <p:tag name="MH_TYPE" val="NUMBER"/>
  <p:tag name="ID" val="547122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5162715"/>
  <p:tag name="MH_LIBRARY" val="CONTENTS"/>
  <p:tag name="MH_TYPE" val="ENTRY"/>
  <p:tag name="ID" val="54712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5162715"/>
  <p:tag name="MH_LIBRARY" val="CONTENTS"/>
  <p:tag name="MH_TYPE" val="NUMBER"/>
  <p:tag name="ID" val="547122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5162715"/>
  <p:tag name="MH_LIBRARY" val="CONTENTS"/>
  <p:tag name="MH_TYPE" val="ENTRY"/>
  <p:tag name="ID" val="547122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5162715"/>
  <p:tag name="MH_LIBRARY" val="CONTENTS"/>
  <p:tag name="MH_TYPE" val="NUMBER"/>
  <p:tag name="ID" val="547122"/>
  <p:tag name="MH_ORDER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05162715"/>
  <p:tag name="MH_LIBRARY" val="CONTENTS"/>
  <p:tag name="MH_TYPE" val="ENTRY"/>
  <p:tag name="ID" val="547122"/>
  <p:tag name="MH_ORDER" val="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2394</Words>
  <Application>Microsoft Macintosh PowerPoint</Application>
  <PresentationFormat>全屏显示(4:3)</PresentationFormat>
  <Paragraphs>551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Arial Unicode MS</vt:lpstr>
      <vt:lpstr>Calibri</vt:lpstr>
      <vt:lpstr>Elephant</vt:lpstr>
      <vt:lpstr>Wingdings</vt:lpstr>
      <vt:lpstr>方正姚体</vt:lpstr>
      <vt:lpstr>华文新魏</vt:lpstr>
      <vt:lpstr>华文中宋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刘春奎 liuchunkui (87037)</dc:creator>
  <cp:lastModifiedBy>Microsoft Office 用户</cp:lastModifiedBy>
  <cp:revision>47</cp:revision>
  <dcterms:created xsi:type="dcterms:W3CDTF">2017-01-18T01:50:00Z</dcterms:created>
  <dcterms:modified xsi:type="dcterms:W3CDTF">2019-08-07T15:31:36Z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2052-10.1.0.6500</vt:lpwstr>
  </property>
</Properties>
</file>