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31151" y="6134100"/>
            <a:ext cx="1250950" cy="38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1368" y="1420621"/>
            <a:ext cx="4053840" cy="346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31151" y="6134100"/>
            <a:ext cx="1250950" cy="38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90" y="267970"/>
            <a:ext cx="8484819" cy="43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773" y="2370201"/>
            <a:ext cx="8696452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10" Type="http://schemas.openxmlformats.org/officeDocument/2006/relationships/image" Target="../media/image54.jp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665" y="1596263"/>
            <a:ext cx="292925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000000"/>
                </a:solidFill>
                <a:latin typeface="Microsoft YaHei"/>
                <a:cs typeface="Microsoft YaHei"/>
              </a:rPr>
              <a:t>人才盘</a:t>
            </a:r>
            <a:r>
              <a:rPr sz="4800" b="1" spc="-5" dirty="0">
                <a:solidFill>
                  <a:srgbClr val="000000"/>
                </a:solidFill>
                <a:latin typeface="Microsoft YaHei"/>
                <a:cs typeface="Microsoft YaHei"/>
              </a:rPr>
              <a:t>点</a:t>
            </a:r>
            <a:r>
              <a:rPr sz="4800" b="1" dirty="0">
                <a:solidFill>
                  <a:srgbClr val="000000"/>
                </a:solidFill>
                <a:latin typeface="Microsoft YaHei"/>
                <a:cs typeface="Microsoft YaHei"/>
              </a:rPr>
              <a:t>=</a:t>
            </a:r>
            <a:endParaRPr sz="4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665" y="2353436"/>
            <a:ext cx="7642859" cy="274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4000" b="1" spc="-5" dirty="0">
                <a:latin typeface="Microsoft YaHei"/>
                <a:cs typeface="Microsoft YaHei"/>
              </a:rPr>
              <a:t>评估组织内部人才的数量和质量、  并促进组织拥有足够数量和高质量  人才的一组业务流程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8050"/>
                </a:move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378330"/>
            <a:ext cx="5854700" cy="124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F8300"/>
                </a:solidFill>
                <a:latin typeface="Microsoft YaHei"/>
                <a:cs typeface="Microsoft YaHei"/>
              </a:rPr>
              <a:t>敬业度新内涵</a:t>
            </a:r>
            <a:endParaRPr sz="1800">
              <a:latin typeface="Microsoft YaHei"/>
              <a:cs typeface="Microsoft YaHei"/>
            </a:endParaRPr>
          </a:p>
          <a:p>
            <a:pPr marL="355600" marR="5080" indent="-1905" algn="just">
              <a:lnSpc>
                <a:spcPts val="2160"/>
              </a:lnSpc>
              <a:spcBef>
                <a:spcPts val="1105"/>
              </a:spcBef>
            </a:pPr>
            <a:r>
              <a:rPr sz="1900" spc="-95" dirty="0">
                <a:latin typeface="Microsoft YaHei"/>
                <a:cs typeface="Microsoft YaHei"/>
              </a:rPr>
              <a:t>敬业的员工已不仅仅表现为乐于努力工作，他应该有更  </a:t>
            </a:r>
            <a:r>
              <a:rPr sz="1900" spc="-105" dirty="0">
                <a:latin typeface="Microsoft YaHei"/>
                <a:cs typeface="Microsoft YaHei"/>
              </a:rPr>
              <a:t>高的工作状态，即乐于不断的创造，不断挑战自我，追  </a:t>
            </a:r>
            <a:r>
              <a:rPr sz="1900" spc="-100" dirty="0">
                <a:latin typeface="Microsoft YaHei"/>
                <a:cs typeface="Microsoft YaHei"/>
              </a:rPr>
              <a:t>求自我实现。</a:t>
            </a:r>
            <a:endParaRPr sz="19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3143377"/>
            <a:ext cx="2082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F8300"/>
                </a:solidFill>
                <a:latin typeface="Microsoft YaHei"/>
                <a:cs typeface="Microsoft YaHei"/>
              </a:rPr>
              <a:t>员工敬业的三层特征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9438" y="3246183"/>
            <a:ext cx="3072891" cy="3162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94934" y="3997705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留任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6648" y="3637533"/>
            <a:ext cx="483234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努力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2869" y="3277489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挑战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223" y="4923154"/>
            <a:ext cx="7874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员工乐意留  在组织中发  展。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9202" y="4580508"/>
            <a:ext cx="78803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Microsoft YaHei"/>
                <a:cs typeface="Microsoft YaHei"/>
              </a:rPr>
              <a:t>员工乐于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付  出额外的努  力以保障企  业经营目标  </a:t>
            </a:r>
            <a:r>
              <a:rPr sz="1200" spc="-5" dirty="0">
                <a:solidFill>
                  <a:srgbClr val="FFFFFF"/>
                </a:solidFill>
                <a:latin typeface="Microsoft YaHei"/>
                <a:cs typeface="Microsoft YaHei"/>
              </a:rPr>
              <a:t>的实现.。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6857" y="4208653"/>
            <a:ext cx="83185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员工乐于实  现</a:t>
            </a:r>
            <a:r>
              <a:rPr sz="1200" spc="-11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挑战性的  目标以促进  企业经营业  绩和股东回  报的突破性  增长。</a:t>
            </a:r>
            <a:endParaRPr sz="1200">
              <a:latin typeface="Microsoft YaHei"/>
              <a:cs typeface="Microsoft YaHe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Microsoft YaHei"/>
                <a:cs typeface="Microsoft YaHei"/>
              </a:rPr>
              <a:t>。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3976" y="4462398"/>
            <a:ext cx="1571625" cy="964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3976" y="4462398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3976" y="5319648"/>
            <a:ext cx="458470" cy="107314"/>
          </a:xfrm>
          <a:custGeom>
            <a:avLst/>
            <a:gdLst/>
            <a:ahLst/>
            <a:cxnLst/>
            <a:rect l="l" t="t" r="r" b="b"/>
            <a:pathLst>
              <a:path w="458469" h="107314">
                <a:moveTo>
                  <a:pt x="458343" y="107187"/>
                </a:moveTo>
                <a:lnTo>
                  <a:pt x="261874" y="126"/>
                </a:lnTo>
                <a:lnTo>
                  <a:pt x="0" y="126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2319" y="4462398"/>
            <a:ext cx="1113790" cy="964565"/>
          </a:xfrm>
          <a:custGeom>
            <a:avLst/>
            <a:gdLst/>
            <a:ahLst/>
            <a:cxnLst/>
            <a:rect l="l" t="t" r="r" b="b"/>
            <a:pathLst>
              <a:path w="1113789" h="964564">
                <a:moveTo>
                  <a:pt x="1113282" y="0"/>
                </a:moveTo>
                <a:lnTo>
                  <a:pt x="1113282" y="500125"/>
                </a:lnTo>
                <a:lnTo>
                  <a:pt x="1113282" y="714375"/>
                </a:lnTo>
                <a:lnTo>
                  <a:pt x="1113282" y="857376"/>
                </a:lnTo>
                <a:lnTo>
                  <a:pt x="196469" y="857376"/>
                </a:lnTo>
                <a:lnTo>
                  <a:pt x="0" y="964438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976" y="4462398"/>
            <a:ext cx="1571625" cy="964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3976" y="4462398"/>
            <a:ext cx="1571625" cy="964565"/>
          </a:xfrm>
          <a:custGeom>
            <a:avLst/>
            <a:gdLst/>
            <a:ahLst/>
            <a:cxnLst/>
            <a:rect l="l" t="t" r="r" b="b"/>
            <a:pathLst>
              <a:path w="1571625" h="964564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  <a:lnTo>
                  <a:pt x="1571625" y="500125"/>
                </a:lnTo>
                <a:lnTo>
                  <a:pt x="1571625" y="714375"/>
                </a:lnTo>
                <a:lnTo>
                  <a:pt x="1571625" y="857376"/>
                </a:lnTo>
                <a:lnTo>
                  <a:pt x="654812" y="857376"/>
                </a:lnTo>
                <a:lnTo>
                  <a:pt x="458343" y="964438"/>
                </a:lnTo>
                <a:lnTo>
                  <a:pt x="261874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81225" y="4608576"/>
            <a:ext cx="13970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企业要有干活  的人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22776" y="4462398"/>
            <a:ext cx="1571625" cy="964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2776" y="4462398"/>
            <a:ext cx="1571625" cy="0"/>
          </a:xfrm>
          <a:custGeom>
            <a:avLst/>
            <a:gdLst/>
            <a:ahLst/>
            <a:cxnLst/>
            <a:rect l="l" t="t" r="r" b="b"/>
            <a:pathLst>
              <a:path w="1571625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</a:path>
            </a:pathLst>
          </a:custGeom>
          <a:ln w="9525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2776" y="5319648"/>
            <a:ext cx="458470" cy="107314"/>
          </a:xfrm>
          <a:custGeom>
            <a:avLst/>
            <a:gdLst/>
            <a:ahLst/>
            <a:cxnLst/>
            <a:rect l="l" t="t" r="r" b="b"/>
            <a:pathLst>
              <a:path w="458470" h="107314">
                <a:moveTo>
                  <a:pt x="458343" y="107187"/>
                </a:moveTo>
                <a:lnTo>
                  <a:pt x="261874" y="126"/>
                </a:lnTo>
                <a:lnTo>
                  <a:pt x="0" y="126"/>
                </a:lnTo>
              </a:path>
            </a:pathLst>
          </a:custGeom>
          <a:ln w="9525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1119" y="4462398"/>
            <a:ext cx="1113790" cy="964565"/>
          </a:xfrm>
          <a:custGeom>
            <a:avLst/>
            <a:gdLst/>
            <a:ahLst/>
            <a:cxnLst/>
            <a:rect l="l" t="t" r="r" b="b"/>
            <a:pathLst>
              <a:path w="1113789" h="964564">
                <a:moveTo>
                  <a:pt x="1113154" y="0"/>
                </a:moveTo>
                <a:lnTo>
                  <a:pt x="1113281" y="500125"/>
                </a:lnTo>
                <a:lnTo>
                  <a:pt x="1113281" y="714375"/>
                </a:lnTo>
                <a:lnTo>
                  <a:pt x="1113281" y="857376"/>
                </a:lnTo>
                <a:lnTo>
                  <a:pt x="196468" y="857376"/>
                </a:lnTo>
                <a:lnTo>
                  <a:pt x="0" y="964438"/>
                </a:lnTo>
              </a:path>
            </a:pathLst>
          </a:custGeom>
          <a:ln w="9524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2776" y="4462398"/>
            <a:ext cx="1571625" cy="964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2776" y="4462398"/>
            <a:ext cx="1571625" cy="964565"/>
          </a:xfrm>
          <a:custGeom>
            <a:avLst/>
            <a:gdLst/>
            <a:ahLst/>
            <a:cxnLst/>
            <a:rect l="l" t="t" r="r" b="b"/>
            <a:pathLst>
              <a:path w="1571625" h="964564">
                <a:moveTo>
                  <a:pt x="0" y="0"/>
                </a:moveTo>
                <a:lnTo>
                  <a:pt x="261874" y="0"/>
                </a:lnTo>
                <a:lnTo>
                  <a:pt x="654812" y="0"/>
                </a:lnTo>
                <a:lnTo>
                  <a:pt x="1571625" y="0"/>
                </a:lnTo>
                <a:lnTo>
                  <a:pt x="1571625" y="500125"/>
                </a:lnTo>
                <a:lnTo>
                  <a:pt x="1571625" y="714375"/>
                </a:lnTo>
                <a:lnTo>
                  <a:pt x="1571625" y="857376"/>
                </a:lnTo>
                <a:lnTo>
                  <a:pt x="654812" y="857376"/>
                </a:lnTo>
                <a:lnTo>
                  <a:pt x="458343" y="964438"/>
                </a:lnTo>
                <a:lnTo>
                  <a:pt x="261874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10405" y="4608576"/>
            <a:ext cx="13970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企业要有创造  的人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112" y="4462398"/>
            <a:ext cx="1571688" cy="9644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112" y="4462398"/>
            <a:ext cx="458470" cy="964565"/>
          </a:xfrm>
          <a:custGeom>
            <a:avLst/>
            <a:gdLst/>
            <a:ahLst/>
            <a:cxnLst/>
            <a:rect l="l" t="t" r="r" b="b"/>
            <a:pathLst>
              <a:path w="458470" h="964564">
                <a:moveTo>
                  <a:pt x="458393" y="964438"/>
                </a:moveTo>
                <a:lnTo>
                  <a:pt x="261937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506" y="4462398"/>
            <a:ext cx="1113790" cy="964565"/>
          </a:xfrm>
          <a:custGeom>
            <a:avLst/>
            <a:gdLst/>
            <a:ahLst/>
            <a:cxnLst/>
            <a:rect l="l" t="t" r="r" b="b"/>
            <a:pathLst>
              <a:path w="1113789" h="964564">
                <a:moveTo>
                  <a:pt x="1113294" y="0"/>
                </a:moveTo>
                <a:lnTo>
                  <a:pt x="1113294" y="500125"/>
                </a:lnTo>
                <a:lnTo>
                  <a:pt x="1113294" y="714375"/>
                </a:lnTo>
                <a:lnTo>
                  <a:pt x="1113294" y="857250"/>
                </a:lnTo>
                <a:lnTo>
                  <a:pt x="196456" y="857376"/>
                </a:lnTo>
                <a:lnTo>
                  <a:pt x="0" y="964438"/>
                </a:lnTo>
              </a:path>
            </a:pathLst>
          </a:custGeom>
          <a:ln w="9524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5112" y="4462398"/>
            <a:ext cx="1571688" cy="964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112" y="4462398"/>
            <a:ext cx="1572260" cy="964565"/>
          </a:xfrm>
          <a:custGeom>
            <a:avLst/>
            <a:gdLst/>
            <a:ahLst/>
            <a:cxnLst/>
            <a:rect l="l" t="t" r="r" b="b"/>
            <a:pathLst>
              <a:path w="1572260" h="964564">
                <a:moveTo>
                  <a:pt x="0" y="0"/>
                </a:moveTo>
                <a:lnTo>
                  <a:pt x="261937" y="0"/>
                </a:lnTo>
                <a:lnTo>
                  <a:pt x="654850" y="0"/>
                </a:lnTo>
                <a:lnTo>
                  <a:pt x="1571688" y="0"/>
                </a:lnTo>
                <a:lnTo>
                  <a:pt x="1571688" y="500125"/>
                </a:lnTo>
                <a:lnTo>
                  <a:pt x="1571688" y="714375"/>
                </a:lnTo>
                <a:lnTo>
                  <a:pt x="1571688" y="857376"/>
                </a:lnTo>
                <a:lnTo>
                  <a:pt x="654850" y="857376"/>
                </a:lnTo>
                <a:lnTo>
                  <a:pt x="458393" y="964438"/>
                </a:lnTo>
                <a:lnTo>
                  <a:pt x="261937" y="857376"/>
                </a:lnTo>
                <a:lnTo>
                  <a:pt x="0" y="857376"/>
                </a:lnTo>
                <a:lnTo>
                  <a:pt x="0" y="714375"/>
                </a:lnTo>
                <a:lnTo>
                  <a:pt x="0" y="500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6445" y="4745735"/>
            <a:ext cx="11684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企业要有人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0" y="0"/>
            <a:ext cx="9144000" cy="1109980"/>
          </a:xfrm>
          <a:prstGeom prst="rect">
            <a:avLst/>
          </a:prstGeom>
        </p:spPr>
        <p:txBody>
          <a:bodyPr vert="horz" wrap="square" lIns="0" tIns="361315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845"/>
              </a:spcBef>
            </a:pPr>
            <a:r>
              <a:rPr sz="36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工具链接：员工调查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9144000" cy="1109980"/>
          </a:xfrm>
          <a:custGeom>
            <a:avLst/>
            <a:gdLst/>
            <a:ahLst/>
            <a:cxnLst/>
            <a:rect l="l" t="t" r="r" b="b"/>
            <a:pathLst>
              <a:path w="9144000" h="1109980">
                <a:moveTo>
                  <a:pt x="9143999" y="0"/>
                </a:moveTo>
                <a:lnTo>
                  <a:pt x="0" y="0"/>
                </a:lnTo>
                <a:lnTo>
                  <a:pt x="0" y="1109599"/>
                </a:lnTo>
                <a:lnTo>
                  <a:pt x="9143999" y="1109599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0640" y="0"/>
            <a:ext cx="322135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工具链接：员工调查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50" y="1268412"/>
            <a:ext cx="8848725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982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敬业度影响因素</a:t>
            </a:r>
          </a:p>
        </p:txBody>
      </p:sp>
      <p:sp>
        <p:nvSpPr>
          <p:cNvPr id="10" name="object 10"/>
          <p:cNvSpPr/>
          <p:nvPr/>
        </p:nvSpPr>
        <p:spPr>
          <a:xfrm>
            <a:off x="5651500" y="1125537"/>
            <a:ext cx="3232150" cy="532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25600"/>
            <a:ext cx="3336925" cy="228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637" y="0"/>
                </a:moveTo>
                <a:lnTo>
                  <a:pt x="153633" y="19421"/>
                </a:lnTo>
                <a:lnTo>
                  <a:pt x="121402" y="42523"/>
                </a:lnTo>
                <a:lnTo>
                  <a:pt x="91968" y="73505"/>
                </a:lnTo>
                <a:lnTo>
                  <a:pt x="65793" y="111585"/>
                </a:lnTo>
                <a:lnTo>
                  <a:pt x="43341" y="155978"/>
                </a:lnTo>
                <a:lnTo>
                  <a:pt x="25073" y="205900"/>
                </a:lnTo>
                <a:lnTo>
                  <a:pt x="11451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804"/>
                </a:lnTo>
                <a:lnTo>
                  <a:pt x="11451" y="501432"/>
                </a:lnTo>
                <a:lnTo>
                  <a:pt x="25073" y="556099"/>
                </a:lnTo>
                <a:lnTo>
                  <a:pt x="43341" y="606021"/>
                </a:lnTo>
                <a:lnTo>
                  <a:pt x="65793" y="650414"/>
                </a:lnTo>
                <a:lnTo>
                  <a:pt x="91968" y="688494"/>
                </a:lnTo>
                <a:lnTo>
                  <a:pt x="121402" y="719476"/>
                </a:lnTo>
                <a:lnTo>
                  <a:pt x="153633" y="742578"/>
                </a:lnTo>
                <a:lnTo>
                  <a:pt x="224637" y="762000"/>
                </a:lnTo>
                <a:lnTo>
                  <a:pt x="261086" y="757013"/>
                </a:lnTo>
                <a:lnTo>
                  <a:pt x="327900" y="719476"/>
                </a:lnTo>
                <a:lnTo>
                  <a:pt x="357341" y="688494"/>
                </a:lnTo>
                <a:lnTo>
                  <a:pt x="383520" y="650414"/>
                </a:lnTo>
                <a:lnTo>
                  <a:pt x="405977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7" y="155978"/>
                </a:lnTo>
                <a:lnTo>
                  <a:pt x="383520" y="111585"/>
                </a:lnTo>
                <a:lnTo>
                  <a:pt x="357341" y="73505"/>
                </a:lnTo>
                <a:lnTo>
                  <a:pt x="327900" y="42523"/>
                </a:lnTo>
                <a:lnTo>
                  <a:pt x="295661" y="19421"/>
                </a:lnTo>
                <a:lnTo>
                  <a:pt x="22463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40" y="319195"/>
                </a:lnTo>
                <a:lnTo>
                  <a:pt x="11451" y="260567"/>
                </a:lnTo>
                <a:lnTo>
                  <a:pt x="25073" y="205900"/>
                </a:lnTo>
                <a:lnTo>
                  <a:pt x="43341" y="155978"/>
                </a:lnTo>
                <a:lnTo>
                  <a:pt x="65793" y="111585"/>
                </a:lnTo>
                <a:lnTo>
                  <a:pt x="91968" y="73505"/>
                </a:lnTo>
                <a:lnTo>
                  <a:pt x="121402" y="42523"/>
                </a:lnTo>
                <a:lnTo>
                  <a:pt x="153633" y="19421"/>
                </a:lnTo>
                <a:lnTo>
                  <a:pt x="224637" y="0"/>
                </a:lnTo>
                <a:lnTo>
                  <a:pt x="261086" y="4986"/>
                </a:lnTo>
                <a:lnTo>
                  <a:pt x="327900" y="42523"/>
                </a:lnTo>
                <a:lnTo>
                  <a:pt x="357341" y="73505"/>
                </a:lnTo>
                <a:lnTo>
                  <a:pt x="383520" y="111585"/>
                </a:lnTo>
                <a:lnTo>
                  <a:pt x="405977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7" y="606021"/>
                </a:lnTo>
                <a:lnTo>
                  <a:pt x="383520" y="650414"/>
                </a:lnTo>
                <a:lnTo>
                  <a:pt x="357341" y="688494"/>
                </a:lnTo>
                <a:lnTo>
                  <a:pt x="327900" y="719476"/>
                </a:lnTo>
                <a:lnTo>
                  <a:pt x="295661" y="742578"/>
                </a:lnTo>
                <a:lnTo>
                  <a:pt x="224637" y="762000"/>
                </a:lnTo>
                <a:lnTo>
                  <a:pt x="188199" y="757013"/>
                </a:lnTo>
                <a:lnTo>
                  <a:pt x="121402" y="719476"/>
                </a:lnTo>
                <a:lnTo>
                  <a:pt x="91968" y="688494"/>
                </a:lnTo>
                <a:lnTo>
                  <a:pt x="65793" y="650414"/>
                </a:lnTo>
                <a:lnTo>
                  <a:pt x="43341" y="606021"/>
                </a:lnTo>
                <a:lnTo>
                  <a:pt x="25073" y="556099"/>
                </a:lnTo>
                <a:lnTo>
                  <a:pt x="11451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637" y="0"/>
                </a:moveTo>
                <a:lnTo>
                  <a:pt x="153633" y="19421"/>
                </a:lnTo>
                <a:lnTo>
                  <a:pt x="121402" y="42523"/>
                </a:lnTo>
                <a:lnTo>
                  <a:pt x="91968" y="73505"/>
                </a:lnTo>
                <a:lnTo>
                  <a:pt x="65793" y="111585"/>
                </a:lnTo>
                <a:lnTo>
                  <a:pt x="43341" y="155978"/>
                </a:lnTo>
                <a:lnTo>
                  <a:pt x="25073" y="205900"/>
                </a:lnTo>
                <a:lnTo>
                  <a:pt x="11451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804"/>
                </a:lnTo>
                <a:lnTo>
                  <a:pt x="11451" y="501432"/>
                </a:lnTo>
                <a:lnTo>
                  <a:pt x="25073" y="556099"/>
                </a:lnTo>
                <a:lnTo>
                  <a:pt x="43341" y="606021"/>
                </a:lnTo>
                <a:lnTo>
                  <a:pt x="65793" y="650414"/>
                </a:lnTo>
                <a:lnTo>
                  <a:pt x="91968" y="688494"/>
                </a:lnTo>
                <a:lnTo>
                  <a:pt x="121402" y="719476"/>
                </a:lnTo>
                <a:lnTo>
                  <a:pt x="153633" y="742578"/>
                </a:lnTo>
                <a:lnTo>
                  <a:pt x="224637" y="762000"/>
                </a:lnTo>
                <a:lnTo>
                  <a:pt x="261086" y="757013"/>
                </a:lnTo>
                <a:lnTo>
                  <a:pt x="327900" y="719476"/>
                </a:lnTo>
                <a:lnTo>
                  <a:pt x="357341" y="688494"/>
                </a:lnTo>
                <a:lnTo>
                  <a:pt x="383520" y="650414"/>
                </a:lnTo>
                <a:lnTo>
                  <a:pt x="405977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7" y="155978"/>
                </a:lnTo>
                <a:lnTo>
                  <a:pt x="383520" y="111585"/>
                </a:lnTo>
                <a:lnTo>
                  <a:pt x="357341" y="73505"/>
                </a:lnTo>
                <a:lnTo>
                  <a:pt x="327900" y="42523"/>
                </a:lnTo>
                <a:lnTo>
                  <a:pt x="295661" y="19421"/>
                </a:lnTo>
                <a:lnTo>
                  <a:pt x="22463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1550" y="2638425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40" y="319195"/>
                </a:lnTo>
                <a:lnTo>
                  <a:pt x="11451" y="260567"/>
                </a:lnTo>
                <a:lnTo>
                  <a:pt x="25073" y="205900"/>
                </a:lnTo>
                <a:lnTo>
                  <a:pt x="43341" y="155978"/>
                </a:lnTo>
                <a:lnTo>
                  <a:pt x="65793" y="111585"/>
                </a:lnTo>
                <a:lnTo>
                  <a:pt x="91968" y="73505"/>
                </a:lnTo>
                <a:lnTo>
                  <a:pt x="121402" y="42523"/>
                </a:lnTo>
                <a:lnTo>
                  <a:pt x="153633" y="19421"/>
                </a:lnTo>
                <a:lnTo>
                  <a:pt x="224637" y="0"/>
                </a:lnTo>
                <a:lnTo>
                  <a:pt x="261086" y="4986"/>
                </a:lnTo>
                <a:lnTo>
                  <a:pt x="327900" y="42523"/>
                </a:lnTo>
                <a:lnTo>
                  <a:pt x="357341" y="73505"/>
                </a:lnTo>
                <a:lnTo>
                  <a:pt x="383520" y="111585"/>
                </a:lnTo>
                <a:lnTo>
                  <a:pt x="405977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7" y="606021"/>
                </a:lnTo>
                <a:lnTo>
                  <a:pt x="383520" y="650414"/>
                </a:lnTo>
                <a:lnTo>
                  <a:pt x="357341" y="688494"/>
                </a:lnTo>
                <a:lnTo>
                  <a:pt x="327900" y="719476"/>
                </a:lnTo>
                <a:lnTo>
                  <a:pt x="295661" y="742578"/>
                </a:lnTo>
                <a:lnTo>
                  <a:pt x="224637" y="762000"/>
                </a:lnTo>
                <a:lnTo>
                  <a:pt x="188199" y="757013"/>
                </a:lnTo>
                <a:lnTo>
                  <a:pt x="121402" y="719476"/>
                </a:lnTo>
                <a:lnTo>
                  <a:pt x="91968" y="688494"/>
                </a:lnTo>
                <a:lnTo>
                  <a:pt x="65793" y="650414"/>
                </a:lnTo>
                <a:lnTo>
                  <a:pt x="43341" y="606021"/>
                </a:lnTo>
                <a:lnTo>
                  <a:pt x="25073" y="556099"/>
                </a:lnTo>
                <a:lnTo>
                  <a:pt x="11451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与标杆企业比较，聚焦关键问题</a:t>
            </a:r>
          </a:p>
        </p:txBody>
      </p:sp>
      <p:sp>
        <p:nvSpPr>
          <p:cNvPr id="15" name="object 15"/>
          <p:cNvSpPr/>
          <p:nvPr/>
        </p:nvSpPr>
        <p:spPr>
          <a:xfrm>
            <a:off x="827087" y="1268412"/>
            <a:ext cx="7858125" cy="533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6351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224536" y="0"/>
                </a:moveTo>
                <a:lnTo>
                  <a:pt x="153537" y="19423"/>
                </a:lnTo>
                <a:lnTo>
                  <a:pt x="121317" y="42525"/>
                </a:lnTo>
                <a:lnTo>
                  <a:pt x="91897" y="73509"/>
                </a:lnTo>
                <a:lnTo>
                  <a:pt x="65738" y="111590"/>
                </a:lnTo>
                <a:lnTo>
                  <a:pt x="43301" y="155983"/>
                </a:lnTo>
                <a:lnTo>
                  <a:pt x="25048" y="205906"/>
                </a:lnTo>
                <a:lnTo>
                  <a:pt x="11440" y="260572"/>
                </a:lnTo>
                <a:lnTo>
                  <a:pt x="2936" y="319198"/>
                </a:lnTo>
                <a:lnTo>
                  <a:pt x="0" y="381000"/>
                </a:lnTo>
                <a:lnTo>
                  <a:pt x="2936" y="442801"/>
                </a:lnTo>
                <a:lnTo>
                  <a:pt x="11440" y="501427"/>
                </a:lnTo>
                <a:lnTo>
                  <a:pt x="25048" y="556093"/>
                </a:lnTo>
                <a:lnTo>
                  <a:pt x="43301" y="606016"/>
                </a:lnTo>
                <a:lnTo>
                  <a:pt x="65738" y="650409"/>
                </a:lnTo>
                <a:lnTo>
                  <a:pt x="91897" y="688490"/>
                </a:lnTo>
                <a:lnTo>
                  <a:pt x="121317" y="719474"/>
                </a:lnTo>
                <a:lnTo>
                  <a:pt x="153537" y="742576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4"/>
                </a:lnTo>
                <a:lnTo>
                  <a:pt x="357219" y="688490"/>
                </a:lnTo>
                <a:lnTo>
                  <a:pt x="383397" y="650409"/>
                </a:lnTo>
                <a:lnTo>
                  <a:pt x="405852" y="606016"/>
                </a:lnTo>
                <a:lnTo>
                  <a:pt x="424122" y="556093"/>
                </a:lnTo>
                <a:lnTo>
                  <a:pt x="437745" y="501427"/>
                </a:lnTo>
                <a:lnTo>
                  <a:pt x="446258" y="442801"/>
                </a:lnTo>
                <a:lnTo>
                  <a:pt x="449199" y="381000"/>
                </a:lnTo>
                <a:lnTo>
                  <a:pt x="446258" y="319198"/>
                </a:lnTo>
                <a:lnTo>
                  <a:pt x="437745" y="260572"/>
                </a:lnTo>
                <a:lnTo>
                  <a:pt x="424122" y="205906"/>
                </a:lnTo>
                <a:lnTo>
                  <a:pt x="405852" y="155983"/>
                </a:lnTo>
                <a:lnTo>
                  <a:pt x="383397" y="111590"/>
                </a:lnTo>
                <a:lnTo>
                  <a:pt x="357219" y="73509"/>
                </a:lnTo>
                <a:lnTo>
                  <a:pt x="327782" y="42525"/>
                </a:lnTo>
                <a:lnTo>
                  <a:pt x="295547" y="19423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0550" y="59166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80" h="762000">
                <a:moveTo>
                  <a:pt x="0" y="381000"/>
                </a:moveTo>
                <a:lnTo>
                  <a:pt x="2936" y="319198"/>
                </a:lnTo>
                <a:lnTo>
                  <a:pt x="11440" y="260572"/>
                </a:lnTo>
                <a:lnTo>
                  <a:pt x="25048" y="205906"/>
                </a:lnTo>
                <a:lnTo>
                  <a:pt x="43301" y="155983"/>
                </a:lnTo>
                <a:lnTo>
                  <a:pt x="65738" y="111590"/>
                </a:lnTo>
                <a:lnTo>
                  <a:pt x="91897" y="73509"/>
                </a:lnTo>
                <a:lnTo>
                  <a:pt x="121317" y="42525"/>
                </a:lnTo>
                <a:lnTo>
                  <a:pt x="153537" y="19423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5"/>
                </a:lnTo>
                <a:lnTo>
                  <a:pt x="357219" y="73509"/>
                </a:lnTo>
                <a:lnTo>
                  <a:pt x="383397" y="111590"/>
                </a:lnTo>
                <a:lnTo>
                  <a:pt x="405852" y="155983"/>
                </a:lnTo>
                <a:lnTo>
                  <a:pt x="424122" y="205906"/>
                </a:lnTo>
                <a:lnTo>
                  <a:pt x="437745" y="260572"/>
                </a:lnTo>
                <a:lnTo>
                  <a:pt x="446258" y="319198"/>
                </a:lnTo>
                <a:lnTo>
                  <a:pt x="449199" y="381000"/>
                </a:lnTo>
                <a:lnTo>
                  <a:pt x="446258" y="442801"/>
                </a:lnTo>
                <a:lnTo>
                  <a:pt x="437745" y="501427"/>
                </a:lnTo>
                <a:lnTo>
                  <a:pt x="424122" y="556093"/>
                </a:lnTo>
                <a:lnTo>
                  <a:pt x="405852" y="606016"/>
                </a:lnTo>
                <a:lnTo>
                  <a:pt x="383397" y="650409"/>
                </a:lnTo>
                <a:lnTo>
                  <a:pt x="357219" y="688490"/>
                </a:lnTo>
                <a:lnTo>
                  <a:pt x="327782" y="719474"/>
                </a:lnTo>
                <a:lnTo>
                  <a:pt x="295547" y="742576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4"/>
                </a:lnTo>
                <a:lnTo>
                  <a:pt x="91897" y="688490"/>
                </a:lnTo>
                <a:lnTo>
                  <a:pt x="65738" y="650409"/>
                </a:lnTo>
                <a:lnTo>
                  <a:pt x="43301" y="606016"/>
                </a:lnTo>
                <a:lnTo>
                  <a:pt x="25048" y="556093"/>
                </a:lnTo>
                <a:lnTo>
                  <a:pt x="11440" y="501427"/>
                </a:lnTo>
                <a:lnTo>
                  <a:pt x="2936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3"/>
                </a:lnTo>
                <a:lnTo>
                  <a:pt x="121416" y="42525"/>
                </a:lnTo>
                <a:lnTo>
                  <a:pt x="91979" y="73509"/>
                </a:lnTo>
                <a:lnTo>
                  <a:pt x="65801" y="111590"/>
                </a:lnTo>
                <a:lnTo>
                  <a:pt x="43346" y="155983"/>
                </a:lnTo>
                <a:lnTo>
                  <a:pt x="25076" y="205906"/>
                </a:lnTo>
                <a:lnTo>
                  <a:pt x="11453" y="260572"/>
                </a:lnTo>
                <a:lnTo>
                  <a:pt x="2940" y="319198"/>
                </a:lnTo>
                <a:lnTo>
                  <a:pt x="0" y="381000"/>
                </a:lnTo>
                <a:lnTo>
                  <a:pt x="2940" y="442801"/>
                </a:lnTo>
                <a:lnTo>
                  <a:pt x="11453" y="501427"/>
                </a:lnTo>
                <a:lnTo>
                  <a:pt x="25076" y="556093"/>
                </a:lnTo>
                <a:lnTo>
                  <a:pt x="43346" y="606016"/>
                </a:lnTo>
                <a:lnTo>
                  <a:pt x="65801" y="650409"/>
                </a:lnTo>
                <a:lnTo>
                  <a:pt x="91979" y="688490"/>
                </a:lnTo>
                <a:lnTo>
                  <a:pt x="121416" y="719474"/>
                </a:lnTo>
                <a:lnTo>
                  <a:pt x="153651" y="742576"/>
                </a:lnTo>
                <a:lnTo>
                  <a:pt x="224662" y="762000"/>
                </a:lnTo>
                <a:lnTo>
                  <a:pt x="261104" y="757013"/>
                </a:lnTo>
                <a:lnTo>
                  <a:pt x="327909" y="719474"/>
                </a:lnTo>
                <a:lnTo>
                  <a:pt x="357346" y="688490"/>
                </a:lnTo>
                <a:lnTo>
                  <a:pt x="383524" y="650409"/>
                </a:lnTo>
                <a:lnTo>
                  <a:pt x="405979" y="606016"/>
                </a:lnTo>
                <a:lnTo>
                  <a:pt x="424249" y="556093"/>
                </a:lnTo>
                <a:lnTo>
                  <a:pt x="437872" y="501427"/>
                </a:lnTo>
                <a:lnTo>
                  <a:pt x="446385" y="442801"/>
                </a:lnTo>
                <a:lnTo>
                  <a:pt x="449325" y="381000"/>
                </a:lnTo>
                <a:lnTo>
                  <a:pt x="446385" y="319198"/>
                </a:lnTo>
                <a:lnTo>
                  <a:pt x="437872" y="260572"/>
                </a:lnTo>
                <a:lnTo>
                  <a:pt x="424249" y="205906"/>
                </a:lnTo>
                <a:lnTo>
                  <a:pt x="405979" y="155983"/>
                </a:lnTo>
                <a:lnTo>
                  <a:pt x="383524" y="111590"/>
                </a:lnTo>
                <a:lnTo>
                  <a:pt x="357346" y="73509"/>
                </a:lnTo>
                <a:lnTo>
                  <a:pt x="327909" y="42525"/>
                </a:lnTo>
                <a:lnTo>
                  <a:pt x="295674" y="19423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8"/>
                </a:lnTo>
                <a:lnTo>
                  <a:pt x="11453" y="260572"/>
                </a:lnTo>
                <a:lnTo>
                  <a:pt x="25076" y="205906"/>
                </a:lnTo>
                <a:lnTo>
                  <a:pt x="43346" y="155983"/>
                </a:lnTo>
                <a:lnTo>
                  <a:pt x="65801" y="111590"/>
                </a:lnTo>
                <a:lnTo>
                  <a:pt x="91979" y="73509"/>
                </a:lnTo>
                <a:lnTo>
                  <a:pt x="121416" y="42525"/>
                </a:lnTo>
                <a:lnTo>
                  <a:pt x="153651" y="19423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5"/>
                </a:lnTo>
                <a:lnTo>
                  <a:pt x="357346" y="73509"/>
                </a:lnTo>
                <a:lnTo>
                  <a:pt x="383524" y="111590"/>
                </a:lnTo>
                <a:lnTo>
                  <a:pt x="405979" y="155983"/>
                </a:lnTo>
                <a:lnTo>
                  <a:pt x="424249" y="205906"/>
                </a:lnTo>
                <a:lnTo>
                  <a:pt x="437872" y="260572"/>
                </a:lnTo>
                <a:lnTo>
                  <a:pt x="446385" y="319198"/>
                </a:lnTo>
                <a:lnTo>
                  <a:pt x="449325" y="381000"/>
                </a:lnTo>
                <a:lnTo>
                  <a:pt x="446385" y="442801"/>
                </a:lnTo>
                <a:lnTo>
                  <a:pt x="437872" y="501427"/>
                </a:lnTo>
                <a:lnTo>
                  <a:pt x="424249" y="556093"/>
                </a:lnTo>
                <a:lnTo>
                  <a:pt x="405979" y="606016"/>
                </a:lnTo>
                <a:lnTo>
                  <a:pt x="383524" y="650409"/>
                </a:lnTo>
                <a:lnTo>
                  <a:pt x="357346" y="688490"/>
                </a:lnTo>
                <a:lnTo>
                  <a:pt x="327909" y="719474"/>
                </a:lnTo>
                <a:lnTo>
                  <a:pt x="295674" y="742576"/>
                </a:lnTo>
                <a:lnTo>
                  <a:pt x="224662" y="762000"/>
                </a:lnTo>
                <a:lnTo>
                  <a:pt x="188221" y="757013"/>
                </a:lnTo>
                <a:lnTo>
                  <a:pt x="121416" y="719474"/>
                </a:lnTo>
                <a:lnTo>
                  <a:pt x="91979" y="688490"/>
                </a:lnTo>
                <a:lnTo>
                  <a:pt x="65801" y="650409"/>
                </a:lnTo>
                <a:lnTo>
                  <a:pt x="43346" y="606016"/>
                </a:lnTo>
                <a:lnTo>
                  <a:pt x="25076" y="556093"/>
                </a:lnTo>
                <a:lnTo>
                  <a:pt x="11453" y="501427"/>
                </a:lnTo>
                <a:lnTo>
                  <a:pt x="2940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3"/>
                </a:lnTo>
                <a:lnTo>
                  <a:pt x="121416" y="42525"/>
                </a:lnTo>
                <a:lnTo>
                  <a:pt x="91979" y="73509"/>
                </a:lnTo>
                <a:lnTo>
                  <a:pt x="65801" y="111590"/>
                </a:lnTo>
                <a:lnTo>
                  <a:pt x="43346" y="155983"/>
                </a:lnTo>
                <a:lnTo>
                  <a:pt x="25076" y="205906"/>
                </a:lnTo>
                <a:lnTo>
                  <a:pt x="11453" y="260572"/>
                </a:lnTo>
                <a:lnTo>
                  <a:pt x="2940" y="319198"/>
                </a:lnTo>
                <a:lnTo>
                  <a:pt x="0" y="381000"/>
                </a:lnTo>
                <a:lnTo>
                  <a:pt x="2940" y="442801"/>
                </a:lnTo>
                <a:lnTo>
                  <a:pt x="11453" y="501427"/>
                </a:lnTo>
                <a:lnTo>
                  <a:pt x="25076" y="556093"/>
                </a:lnTo>
                <a:lnTo>
                  <a:pt x="43346" y="606016"/>
                </a:lnTo>
                <a:lnTo>
                  <a:pt x="65801" y="650409"/>
                </a:lnTo>
                <a:lnTo>
                  <a:pt x="91979" y="688490"/>
                </a:lnTo>
                <a:lnTo>
                  <a:pt x="121416" y="719474"/>
                </a:lnTo>
                <a:lnTo>
                  <a:pt x="153651" y="742576"/>
                </a:lnTo>
                <a:lnTo>
                  <a:pt x="224662" y="762000"/>
                </a:lnTo>
                <a:lnTo>
                  <a:pt x="261104" y="757013"/>
                </a:lnTo>
                <a:lnTo>
                  <a:pt x="327909" y="719474"/>
                </a:lnTo>
                <a:lnTo>
                  <a:pt x="357346" y="688490"/>
                </a:lnTo>
                <a:lnTo>
                  <a:pt x="383524" y="650409"/>
                </a:lnTo>
                <a:lnTo>
                  <a:pt x="405979" y="606016"/>
                </a:lnTo>
                <a:lnTo>
                  <a:pt x="424249" y="556093"/>
                </a:lnTo>
                <a:lnTo>
                  <a:pt x="437872" y="501427"/>
                </a:lnTo>
                <a:lnTo>
                  <a:pt x="446385" y="442801"/>
                </a:lnTo>
                <a:lnTo>
                  <a:pt x="449325" y="381000"/>
                </a:lnTo>
                <a:lnTo>
                  <a:pt x="446385" y="319198"/>
                </a:lnTo>
                <a:lnTo>
                  <a:pt x="437872" y="260572"/>
                </a:lnTo>
                <a:lnTo>
                  <a:pt x="424249" y="205906"/>
                </a:lnTo>
                <a:lnTo>
                  <a:pt x="405979" y="155983"/>
                </a:lnTo>
                <a:lnTo>
                  <a:pt x="383524" y="111590"/>
                </a:lnTo>
                <a:lnTo>
                  <a:pt x="357346" y="73509"/>
                </a:lnTo>
                <a:lnTo>
                  <a:pt x="327909" y="42525"/>
                </a:lnTo>
                <a:lnTo>
                  <a:pt x="295674" y="19423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4825" y="5764212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8"/>
                </a:lnTo>
                <a:lnTo>
                  <a:pt x="11453" y="260572"/>
                </a:lnTo>
                <a:lnTo>
                  <a:pt x="25076" y="205906"/>
                </a:lnTo>
                <a:lnTo>
                  <a:pt x="43346" y="155983"/>
                </a:lnTo>
                <a:lnTo>
                  <a:pt x="65801" y="111590"/>
                </a:lnTo>
                <a:lnTo>
                  <a:pt x="91979" y="73509"/>
                </a:lnTo>
                <a:lnTo>
                  <a:pt x="121416" y="42525"/>
                </a:lnTo>
                <a:lnTo>
                  <a:pt x="153651" y="19423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5"/>
                </a:lnTo>
                <a:lnTo>
                  <a:pt x="357346" y="73509"/>
                </a:lnTo>
                <a:lnTo>
                  <a:pt x="383524" y="111590"/>
                </a:lnTo>
                <a:lnTo>
                  <a:pt x="405979" y="155983"/>
                </a:lnTo>
                <a:lnTo>
                  <a:pt x="424249" y="205906"/>
                </a:lnTo>
                <a:lnTo>
                  <a:pt x="437872" y="260572"/>
                </a:lnTo>
                <a:lnTo>
                  <a:pt x="446385" y="319198"/>
                </a:lnTo>
                <a:lnTo>
                  <a:pt x="449325" y="381000"/>
                </a:lnTo>
                <a:lnTo>
                  <a:pt x="446385" y="442801"/>
                </a:lnTo>
                <a:lnTo>
                  <a:pt x="437872" y="501427"/>
                </a:lnTo>
                <a:lnTo>
                  <a:pt x="424249" y="556093"/>
                </a:lnTo>
                <a:lnTo>
                  <a:pt x="405979" y="606016"/>
                </a:lnTo>
                <a:lnTo>
                  <a:pt x="383524" y="650409"/>
                </a:lnTo>
                <a:lnTo>
                  <a:pt x="357346" y="688490"/>
                </a:lnTo>
                <a:lnTo>
                  <a:pt x="327909" y="719474"/>
                </a:lnTo>
                <a:lnTo>
                  <a:pt x="295674" y="742576"/>
                </a:lnTo>
                <a:lnTo>
                  <a:pt x="224662" y="762000"/>
                </a:lnTo>
                <a:lnTo>
                  <a:pt x="188221" y="757013"/>
                </a:lnTo>
                <a:lnTo>
                  <a:pt x="121416" y="719474"/>
                </a:lnTo>
                <a:lnTo>
                  <a:pt x="91979" y="688490"/>
                </a:lnTo>
                <a:lnTo>
                  <a:pt x="65801" y="650409"/>
                </a:lnTo>
                <a:lnTo>
                  <a:pt x="43346" y="606016"/>
                </a:lnTo>
                <a:lnTo>
                  <a:pt x="25076" y="556093"/>
                </a:lnTo>
                <a:lnTo>
                  <a:pt x="11453" y="501427"/>
                </a:lnTo>
                <a:lnTo>
                  <a:pt x="2940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1"/>
                </a:lnTo>
                <a:lnTo>
                  <a:pt x="121416" y="42523"/>
                </a:lnTo>
                <a:lnTo>
                  <a:pt x="91979" y="73505"/>
                </a:lnTo>
                <a:lnTo>
                  <a:pt x="65801" y="111585"/>
                </a:lnTo>
                <a:lnTo>
                  <a:pt x="43346" y="155978"/>
                </a:lnTo>
                <a:lnTo>
                  <a:pt x="25076" y="205900"/>
                </a:lnTo>
                <a:lnTo>
                  <a:pt x="11453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773"/>
                </a:lnTo>
                <a:lnTo>
                  <a:pt x="11453" y="501383"/>
                </a:lnTo>
                <a:lnTo>
                  <a:pt x="25076" y="556043"/>
                </a:lnTo>
                <a:lnTo>
                  <a:pt x="43346" y="605966"/>
                </a:lnTo>
                <a:lnTo>
                  <a:pt x="65801" y="650366"/>
                </a:lnTo>
                <a:lnTo>
                  <a:pt x="91979" y="688457"/>
                </a:lnTo>
                <a:lnTo>
                  <a:pt x="121416" y="719452"/>
                </a:lnTo>
                <a:lnTo>
                  <a:pt x="153651" y="742565"/>
                </a:lnTo>
                <a:lnTo>
                  <a:pt x="224662" y="762000"/>
                </a:lnTo>
                <a:lnTo>
                  <a:pt x="261104" y="757010"/>
                </a:lnTo>
                <a:lnTo>
                  <a:pt x="327909" y="719452"/>
                </a:lnTo>
                <a:lnTo>
                  <a:pt x="357346" y="688457"/>
                </a:lnTo>
                <a:lnTo>
                  <a:pt x="383524" y="650367"/>
                </a:lnTo>
                <a:lnTo>
                  <a:pt x="405979" y="605966"/>
                </a:lnTo>
                <a:lnTo>
                  <a:pt x="424249" y="556043"/>
                </a:lnTo>
                <a:lnTo>
                  <a:pt x="437872" y="501383"/>
                </a:lnTo>
                <a:lnTo>
                  <a:pt x="446385" y="442773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9" y="155978"/>
                </a:lnTo>
                <a:lnTo>
                  <a:pt x="383524" y="111585"/>
                </a:lnTo>
                <a:lnTo>
                  <a:pt x="357346" y="73505"/>
                </a:lnTo>
                <a:lnTo>
                  <a:pt x="327909" y="42523"/>
                </a:lnTo>
                <a:lnTo>
                  <a:pt x="295674" y="19421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5"/>
                </a:lnTo>
                <a:lnTo>
                  <a:pt x="11453" y="260567"/>
                </a:lnTo>
                <a:lnTo>
                  <a:pt x="25076" y="205900"/>
                </a:lnTo>
                <a:lnTo>
                  <a:pt x="43346" y="155978"/>
                </a:lnTo>
                <a:lnTo>
                  <a:pt x="65801" y="111585"/>
                </a:lnTo>
                <a:lnTo>
                  <a:pt x="91979" y="73505"/>
                </a:lnTo>
                <a:lnTo>
                  <a:pt x="121416" y="42523"/>
                </a:lnTo>
                <a:lnTo>
                  <a:pt x="153651" y="19421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3"/>
                </a:lnTo>
                <a:lnTo>
                  <a:pt x="357346" y="73505"/>
                </a:lnTo>
                <a:lnTo>
                  <a:pt x="383524" y="111585"/>
                </a:lnTo>
                <a:lnTo>
                  <a:pt x="405979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773"/>
                </a:lnTo>
                <a:lnTo>
                  <a:pt x="437872" y="501383"/>
                </a:lnTo>
                <a:lnTo>
                  <a:pt x="424249" y="556043"/>
                </a:lnTo>
                <a:lnTo>
                  <a:pt x="405979" y="605966"/>
                </a:lnTo>
                <a:lnTo>
                  <a:pt x="383524" y="650367"/>
                </a:lnTo>
                <a:lnTo>
                  <a:pt x="357346" y="688457"/>
                </a:lnTo>
                <a:lnTo>
                  <a:pt x="327909" y="719452"/>
                </a:lnTo>
                <a:lnTo>
                  <a:pt x="295674" y="742565"/>
                </a:lnTo>
                <a:lnTo>
                  <a:pt x="224662" y="762000"/>
                </a:lnTo>
                <a:lnTo>
                  <a:pt x="188221" y="757010"/>
                </a:lnTo>
                <a:lnTo>
                  <a:pt x="121416" y="719452"/>
                </a:lnTo>
                <a:lnTo>
                  <a:pt x="91979" y="688457"/>
                </a:lnTo>
                <a:lnTo>
                  <a:pt x="65801" y="650366"/>
                </a:lnTo>
                <a:lnTo>
                  <a:pt x="43346" y="605966"/>
                </a:lnTo>
                <a:lnTo>
                  <a:pt x="25076" y="556043"/>
                </a:lnTo>
                <a:lnTo>
                  <a:pt x="11453" y="501383"/>
                </a:lnTo>
                <a:lnTo>
                  <a:pt x="2940" y="442773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2" y="0"/>
                </a:moveTo>
                <a:lnTo>
                  <a:pt x="153651" y="19421"/>
                </a:lnTo>
                <a:lnTo>
                  <a:pt x="121416" y="42523"/>
                </a:lnTo>
                <a:lnTo>
                  <a:pt x="91979" y="73505"/>
                </a:lnTo>
                <a:lnTo>
                  <a:pt x="65801" y="111585"/>
                </a:lnTo>
                <a:lnTo>
                  <a:pt x="43346" y="155978"/>
                </a:lnTo>
                <a:lnTo>
                  <a:pt x="25076" y="205900"/>
                </a:lnTo>
                <a:lnTo>
                  <a:pt x="11453" y="260567"/>
                </a:lnTo>
                <a:lnTo>
                  <a:pt x="2940" y="319195"/>
                </a:lnTo>
                <a:lnTo>
                  <a:pt x="0" y="381000"/>
                </a:lnTo>
                <a:lnTo>
                  <a:pt x="2940" y="442773"/>
                </a:lnTo>
                <a:lnTo>
                  <a:pt x="11453" y="501383"/>
                </a:lnTo>
                <a:lnTo>
                  <a:pt x="25076" y="556043"/>
                </a:lnTo>
                <a:lnTo>
                  <a:pt x="43346" y="605966"/>
                </a:lnTo>
                <a:lnTo>
                  <a:pt x="65801" y="650366"/>
                </a:lnTo>
                <a:lnTo>
                  <a:pt x="91979" y="688457"/>
                </a:lnTo>
                <a:lnTo>
                  <a:pt x="121416" y="719452"/>
                </a:lnTo>
                <a:lnTo>
                  <a:pt x="153651" y="742565"/>
                </a:lnTo>
                <a:lnTo>
                  <a:pt x="224662" y="762000"/>
                </a:lnTo>
                <a:lnTo>
                  <a:pt x="261104" y="757010"/>
                </a:lnTo>
                <a:lnTo>
                  <a:pt x="327909" y="719452"/>
                </a:lnTo>
                <a:lnTo>
                  <a:pt x="357346" y="688457"/>
                </a:lnTo>
                <a:lnTo>
                  <a:pt x="383524" y="650367"/>
                </a:lnTo>
                <a:lnTo>
                  <a:pt x="405979" y="605966"/>
                </a:lnTo>
                <a:lnTo>
                  <a:pt x="424249" y="556043"/>
                </a:lnTo>
                <a:lnTo>
                  <a:pt x="437872" y="501383"/>
                </a:lnTo>
                <a:lnTo>
                  <a:pt x="446385" y="442773"/>
                </a:lnTo>
                <a:lnTo>
                  <a:pt x="449325" y="381000"/>
                </a:lnTo>
                <a:lnTo>
                  <a:pt x="446385" y="319195"/>
                </a:lnTo>
                <a:lnTo>
                  <a:pt x="437872" y="260567"/>
                </a:lnTo>
                <a:lnTo>
                  <a:pt x="424249" y="205900"/>
                </a:lnTo>
                <a:lnTo>
                  <a:pt x="405979" y="155978"/>
                </a:lnTo>
                <a:lnTo>
                  <a:pt x="383524" y="111585"/>
                </a:lnTo>
                <a:lnTo>
                  <a:pt x="357346" y="73505"/>
                </a:lnTo>
                <a:lnTo>
                  <a:pt x="327909" y="42523"/>
                </a:lnTo>
                <a:lnTo>
                  <a:pt x="295674" y="19421"/>
                </a:lnTo>
                <a:lnTo>
                  <a:pt x="2246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06975" y="2681351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195"/>
                </a:lnTo>
                <a:lnTo>
                  <a:pt x="11453" y="260567"/>
                </a:lnTo>
                <a:lnTo>
                  <a:pt x="25076" y="205900"/>
                </a:lnTo>
                <a:lnTo>
                  <a:pt x="43346" y="155978"/>
                </a:lnTo>
                <a:lnTo>
                  <a:pt x="65801" y="111585"/>
                </a:lnTo>
                <a:lnTo>
                  <a:pt x="91979" y="73505"/>
                </a:lnTo>
                <a:lnTo>
                  <a:pt x="121416" y="42523"/>
                </a:lnTo>
                <a:lnTo>
                  <a:pt x="153651" y="19421"/>
                </a:lnTo>
                <a:lnTo>
                  <a:pt x="224662" y="0"/>
                </a:lnTo>
                <a:lnTo>
                  <a:pt x="261104" y="4986"/>
                </a:lnTo>
                <a:lnTo>
                  <a:pt x="327909" y="42523"/>
                </a:lnTo>
                <a:lnTo>
                  <a:pt x="357346" y="73505"/>
                </a:lnTo>
                <a:lnTo>
                  <a:pt x="383524" y="111585"/>
                </a:lnTo>
                <a:lnTo>
                  <a:pt x="405979" y="155978"/>
                </a:lnTo>
                <a:lnTo>
                  <a:pt x="424249" y="205900"/>
                </a:lnTo>
                <a:lnTo>
                  <a:pt x="437872" y="260567"/>
                </a:lnTo>
                <a:lnTo>
                  <a:pt x="446385" y="319195"/>
                </a:lnTo>
                <a:lnTo>
                  <a:pt x="449325" y="381000"/>
                </a:lnTo>
                <a:lnTo>
                  <a:pt x="446385" y="442773"/>
                </a:lnTo>
                <a:lnTo>
                  <a:pt x="437872" y="501383"/>
                </a:lnTo>
                <a:lnTo>
                  <a:pt x="424249" y="556043"/>
                </a:lnTo>
                <a:lnTo>
                  <a:pt x="405979" y="605966"/>
                </a:lnTo>
                <a:lnTo>
                  <a:pt x="383524" y="650367"/>
                </a:lnTo>
                <a:lnTo>
                  <a:pt x="357346" y="688457"/>
                </a:lnTo>
                <a:lnTo>
                  <a:pt x="327909" y="719452"/>
                </a:lnTo>
                <a:lnTo>
                  <a:pt x="295674" y="742565"/>
                </a:lnTo>
                <a:lnTo>
                  <a:pt x="224662" y="762000"/>
                </a:lnTo>
                <a:lnTo>
                  <a:pt x="188221" y="757010"/>
                </a:lnTo>
                <a:lnTo>
                  <a:pt x="121416" y="719452"/>
                </a:lnTo>
                <a:lnTo>
                  <a:pt x="91979" y="688457"/>
                </a:lnTo>
                <a:lnTo>
                  <a:pt x="65801" y="650366"/>
                </a:lnTo>
                <a:lnTo>
                  <a:pt x="43346" y="605966"/>
                </a:lnTo>
                <a:lnTo>
                  <a:pt x="25076" y="556043"/>
                </a:lnTo>
                <a:lnTo>
                  <a:pt x="11453" y="501383"/>
                </a:lnTo>
                <a:lnTo>
                  <a:pt x="2940" y="442773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536" y="0"/>
                </a:moveTo>
                <a:lnTo>
                  <a:pt x="153537" y="19421"/>
                </a:lnTo>
                <a:lnTo>
                  <a:pt x="121317" y="42523"/>
                </a:lnTo>
                <a:lnTo>
                  <a:pt x="91897" y="73505"/>
                </a:lnTo>
                <a:lnTo>
                  <a:pt x="65738" y="111585"/>
                </a:lnTo>
                <a:lnTo>
                  <a:pt x="43301" y="155978"/>
                </a:lnTo>
                <a:lnTo>
                  <a:pt x="25048" y="205900"/>
                </a:lnTo>
                <a:lnTo>
                  <a:pt x="11440" y="260567"/>
                </a:lnTo>
                <a:lnTo>
                  <a:pt x="2936" y="319195"/>
                </a:lnTo>
                <a:lnTo>
                  <a:pt x="0" y="381000"/>
                </a:lnTo>
                <a:lnTo>
                  <a:pt x="2936" y="442804"/>
                </a:lnTo>
                <a:lnTo>
                  <a:pt x="11440" y="501432"/>
                </a:lnTo>
                <a:lnTo>
                  <a:pt x="25048" y="556099"/>
                </a:lnTo>
                <a:lnTo>
                  <a:pt x="43301" y="606021"/>
                </a:lnTo>
                <a:lnTo>
                  <a:pt x="65738" y="650414"/>
                </a:lnTo>
                <a:lnTo>
                  <a:pt x="91897" y="688494"/>
                </a:lnTo>
                <a:lnTo>
                  <a:pt x="121317" y="719476"/>
                </a:lnTo>
                <a:lnTo>
                  <a:pt x="153537" y="742578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6"/>
                </a:lnTo>
                <a:lnTo>
                  <a:pt x="357219" y="688494"/>
                </a:lnTo>
                <a:lnTo>
                  <a:pt x="383397" y="650414"/>
                </a:lnTo>
                <a:lnTo>
                  <a:pt x="405852" y="606021"/>
                </a:lnTo>
                <a:lnTo>
                  <a:pt x="424122" y="556099"/>
                </a:lnTo>
                <a:lnTo>
                  <a:pt x="437745" y="501432"/>
                </a:lnTo>
                <a:lnTo>
                  <a:pt x="446258" y="442804"/>
                </a:lnTo>
                <a:lnTo>
                  <a:pt x="449199" y="381000"/>
                </a:lnTo>
                <a:lnTo>
                  <a:pt x="446258" y="319195"/>
                </a:lnTo>
                <a:lnTo>
                  <a:pt x="437745" y="260567"/>
                </a:lnTo>
                <a:lnTo>
                  <a:pt x="424122" y="205900"/>
                </a:lnTo>
                <a:lnTo>
                  <a:pt x="405852" y="155978"/>
                </a:lnTo>
                <a:lnTo>
                  <a:pt x="383397" y="111585"/>
                </a:lnTo>
                <a:lnTo>
                  <a:pt x="357219" y="73505"/>
                </a:lnTo>
                <a:lnTo>
                  <a:pt x="327782" y="42523"/>
                </a:lnTo>
                <a:lnTo>
                  <a:pt x="295547" y="19421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36" y="319195"/>
                </a:lnTo>
                <a:lnTo>
                  <a:pt x="11440" y="260567"/>
                </a:lnTo>
                <a:lnTo>
                  <a:pt x="25048" y="205900"/>
                </a:lnTo>
                <a:lnTo>
                  <a:pt x="43301" y="155978"/>
                </a:lnTo>
                <a:lnTo>
                  <a:pt x="65738" y="111585"/>
                </a:lnTo>
                <a:lnTo>
                  <a:pt x="91897" y="73505"/>
                </a:lnTo>
                <a:lnTo>
                  <a:pt x="121317" y="42523"/>
                </a:lnTo>
                <a:lnTo>
                  <a:pt x="153537" y="19421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3"/>
                </a:lnTo>
                <a:lnTo>
                  <a:pt x="357219" y="73505"/>
                </a:lnTo>
                <a:lnTo>
                  <a:pt x="383397" y="111585"/>
                </a:lnTo>
                <a:lnTo>
                  <a:pt x="405852" y="155978"/>
                </a:lnTo>
                <a:lnTo>
                  <a:pt x="424122" y="205900"/>
                </a:lnTo>
                <a:lnTo>
                  <a:pt x="437745" y="260567"/>
                </a:lnTo>
                <a:lnTo>
                  <a:pt x="446258" y="319195"/>
                </a:lnTo>
                <a:lnTo>
                  <a:pt x="449199" y="381000"/>
                </a:lnTo>
                <a:lnTo>
                  <a:pt x="446258" y="442804"/>
                </a:lnTo>
                <a:lnTo>
                  <a:pt x="437745" y="501432"/>
                </a:lnTo>
                <a:lnTo>
                  <a:pt x="424122" y="556099"/>
                </a:lnTo>
                <a:lnTo>
                  <a:pt x="405852" y="606021"/>
                </a:lnTo>
                <a:lnTo>
                  <a:pt x="383397" y="650414"/>
                </a:lnTo>
                <a:lnTo>
                  <a:pt x="357219" y="688494"/>
                </a:lnTo>
                <a:lnTo>
                  <a:pt x="327782" y="719476"/>
                </a:lnTo>
                <a:lnTo>
                  <a:pt x="295547" y="742578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6"/>
                </a:lnTo>
                <a:lnTo>
                  <a:pt x="91897" y="688494"/>
                </a:lnTo>
                <a:lnTo>
                  <a:pt x="65738" y="650414"/>
                </a:lnTo>
                <a:lnTo>
                  <a:pt x="43301" y="606021"/>
                </a:lnTo>
                <a:lnTo>
                  <a:pt x="25048" y="556099"/>
                </a:lnTo>
                <a:lnTo>
                  <a:pt x="11440" y="501432"/>
                </a:lnTo>
                <a:lnTo>
                  <a:pt x="2936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536" y="0"/>
                </a:moveTo>
                <a:lnTo>
                  <a:pt x="153537" y="19421"/>
                </a:lnTo>
                <a:lnTo>
                  <a:pt x="121317" y="42523"/>
                </a:lnTo>
                <a:lnTo>
                  <a:pt x="91897" y="73505"/>
                </a:lnTo>
                <a:lnTo>
                  <a:pt x="65738" y="111585"/>
                </a:lnTo>
                <a:lnTo>
                  <a:pt x="43301" y="155978"/>
                </a:lnTo>
                <a:lnTo>
                  <a:pt x="25048" y="205900"/>
                </a:lnTo>
                <a:lnTo>
                  <a:pt x="11440" y="260567"/>
                </a:lnTo>
                <a:lnTo>
                  <a:pt x="2936" y="319195"/>
                </a:lnTo>
                <a:lnTo>
                  <a:pt x="0" y="381000"/>
                </a:lnTo>
                <a:lnTo>
                  <a:pt x="2936" y="442804"/>
                </a:lnTo>
                <a:lnTo>
                  <a:pt x="11440" y="501432"/>
                </a:lnTo>
                <a:lnTo>
                  <a:pt x="25048" y="556099"/>
                </a:lnTo>
                <a:lnTo>
                  <a:pt x="43301" y="606021"/>
                </a:lnTo>
                <a:lnTo>
                  <a:pt x="65738" y="650414"/>
                </a:lnTo>
                <a:lnTo>
                  <a:pt x="91897" y="688494"/>
                </a:lnTo>
                <a:lnTo>
                  <a:pt x="121317" y="719476"/>
                </a:lnTo>
                <a:lnTo>
                  <a:pt x="153537" y="742578"/>
                </a:lnTo>
                <a:lnTo>
                  <a:pt x="224536" y="762000"/>
                </a:lnTo>
                <a:lnTo>
                  <a:pt x="260977" y="757013"/>
                </a:lnTo>
                <a:lnTo>
                  <a:pt x="327782" y="719476"/>
                </a:lnTo>
                <a:lnTo>
                  <a:pt x="357219" y="688494"/>
                </a:lnTo>
                <a:lnTo>
                  <a:pt x="383397" y="650414"/>
                </a:lnTo>
                <a:lnTo>
                  <a:pt x="405852" y="606021"/>
                </a:lnTo>
                <a:lnTo>
                  <a:pt x="424122" y="556099"/>
                </a:lnTo>
                <a:lnTo>
                  <a:pt x="437745" y="501432"/>
                </a:lnTo>
                <a:lnTo>
                  <a:pt x="446258" y="442804"/>
                </a:lnTo>
                <a:lnTo>
                  <a:pt x="449199" y="381000"/>
                </a:lnTo>
                <a:lnTo>
                  <a:pt x="446258" y="319195"/>
                </a:lnTo>
                <a:lnTo>
                  <a:pt x="437745" y="260567"/>
                </a:lnTo>
                <a:lnTo>
                  <a:pt x="424122" y="205900"/>
                </a:lnTo>
                <a:lnTo>
                  <a:pt x="405852" y="155978"/>
                </a:lnTo>
                <a:lnTo>
                  <a:pt x="383397" y="111585"/>
                </a:lnTo>
                <a:lnTo>
                  <a:pt x="357219" y="73505"/>
                </a:lnTo>
                <a:lnTo>
                  <a:pt x="327782" y="42523"/>
                </a:lnTo>
                <a:lnTo>
                  <a:pt x="295547" y="19421"/>
                </a:lnTo>
                <a:lnTo>
                  <a:pt x="2245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32351" y="2844800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36" y="319195"/>
                </a:lnTo>
                <a:lnTo>
                  <a:pt x="11440" y="260567"/>
                </a:lnTo>
                <a:lnTo>
                  <a:pt x="25048" y="205900"/>
                </a:lnTo>
                <a:lnTo>
                  <a:pt x="43301" y="155978"/>
                </a:lnTo>
                <a:lnTo>
                  <a:pt x="65738" y="111585"/>
                </a:lnTo>
                <a:lnTo>
                  <a:pt x="91897" y="73505"/>
                </a:lnTo>
                <a:lnTo>
                  <a:pt x="121317" y="42523"/>
                </a:lnTo>
                <a:lnTo>
                  <a:pt x="153537" y="19421"/>
                </a:lnTo>
                <a:lnTo>
                  <a:pt x="224536" y="0"/>
                </a:lnTo>
                <a:lnTo>
                  <a:pt x="260977" y="4986"/>
                </a:lnTo>
                <a:lnTo>
                  <a:pt x="327782" y="42523"/>
                </a:lnTo>
                <a:lnTo>
                  <a:pt x="357219" y="73505"/>
                </a:lnTo>
                <a:lnTo>
                  <a:pt x="383397" y="111585"/>
                </a:lnTo>
                <a:lnTo>
                  <a:pt x="405852" y="155978"/>
                </a:lnTo>
                <a:lnTo>
                  <a:pt x="424122" y="205900"/>
                </a:lnTo>
                <a:lnTo>
                  <a:pt x="437745" y="260567"/>
                </a:lnTo>
                <a:lnTo>
                  <a:pt x="446258" y="319195"/>
                </a:lnTo>
                <a:lnTo>
                  <a:pt x="449199" y="381000"/>
                </a:lnTo>
                <a:lnTo>
                  <a:pt x="446258" y="442804"/>
                </a:lnTo>
                <a:lnTo>
                  <a:pt x="437745" y="501432"/>
                </a:lnTo>
                <a:lnTo>
                  <a:pt x="424122" y="556099"/>
                </a:lnTo>
                <a:lnTo>
                  <a:pt x="405852" y="606021"/>
                </a:lnTo>
                <a:lnTo>
                  <a:pt x="383397" y="650414"/>
                </a:lnTo>
                <a:lnTo>
                  <a:pt x="357219" y="688494"/>
                </a:lnTo>
                <a:lnTo>
                  <a:pt x="327782" y="719476"/>
                </a:lnTo>
                <a:lnTo>
                  <a:pt x="295547" y="742578"/>
                </a:lnTo>
                <a:lnTo>
                  <a:pt x="224536" y="762000"/>
                </a:lnTo>
                <a:lnTo>
                  <a:pt x="188097" y="757013"/>
                </a:lnTo>
                <a:lnTo>
                  <a:pt x="121317" y="719476"/>
                </a:lnTo>
                <a:lnTo>
                  <a:pt x="91897" y="688494"/>
                </a:lnTo>
                <a:lnTo>
                  <a:pt x="65738" y="650414"/>
                </a:lnTo>
                <a:lnTo>
                  <a:pt x="43301" y="606021"/>
                </a:lnTo>
                <a:lnTo>
                  <a:pt x="25048" y="556099"/>
                </a:lnTo>
                <a:lnTo>
                  <a:pt x="11440" y="501432"/>
                </a:lnTo>
                <a:lnTo>
                  <a:pt x="2936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3" y="0"/>
                </a:moveTo>
                <a:lnTo>
                  <a:pt x="153651" y="19434"/>
                </a:lnTo>
                <a:lnTo>
                  <a:pt x="121416" y="42547"/>
                </a:lnTo>
                <a:lnTo>
                  <a:pt x="91979" y="73542"/>
                </a:lnTo>
                <a:lnTo>
                  <a:pt x="65801" y="111632"/>
                </a:lnTo>
                <a:lnTo>
                  <a:pt x="43346" y="156033"/>
                </a:lnTo>
                <a:lnTo>
                  <a:pt x="25076" y="205956"/>
                </a:lnTo>
                <a:lnTo>
                  <a:pt x="11453" y="260616"/>
                </a:lnTo>
                <a:lnTo>
                  <a:pt x="2940" y="319226"/>
                </a:lnTo>
                <a:lnTo>
                  <a:pt x="0" y="381000"/>
                </a:lnTo>
                <a:lnTo>
                  <a:pt x="2940" y="442804"/>
                </a:lnTo>
                <a:lnTo>
                  <a:pt x="11453" y="501432"/>
                </a:lnTo>
                <a:lnTo>
                  <a:pt x="25076" y="556099"/>
                </a:lnTo>
                <a:lnTo>
                  <a:pt x="43346" y="606021"/>
                </a:lnTo>
                <a:lnTo>
                  <a:pt x="65801" y="650414"/>
                </a:lnTo>
                <a:lnTo>
                  <a:pt x="91979" y="688494"/>
                </a:lnTo>
                <a:lnTo>
                  <a:pt x="121416" y="719476"/>
                </a:lnTo>
                <a:lnTo>
                  <a:pt x="153651" y="742578"/>
                </a:lnTo>
                <a:lnTo>
                  <a:pt x="224663" y="762000"/>
                </a:lnTo>
                <a:lnTo>
                  <a:pt x="261104" y="757013"/>
                </a:lnTo>
                <a:lnTo>
                  <a:pt x="327909" y="719476"/>
                </a:lnTo>
                <a:lnTo>
                  <a:pt x="357346" y="688494"/>
                </a:lnTo>
                <a:lnTo>
                  <a:pt x="383524" y="650414"/>
                </a:lnTo>
                <a:lnTo>
                  <a:pt x="405979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226"/>
                </a:lnTo>
                <a:lnTo>
                  <a:pt x="437872" y="260616"/>
                </a:lnTo>
                <a:lnTo>
                  <a:pt x="424249" y="205956"/>
                </a:lnTo>
                <a:lnTo>
                  <a:pt x="405979" y="156033"/>
                </a:lnTo>
                <a:lnTo>
                  <a:pt x="383524" y="111633"/>
                </a:lnTo>
                <a:lnTo>
                  <a:pt x="357346" y="73542"/>
                </a:lnTo>
                <a:lnTo>
                  <a:pt x="327909" y="42547"/>
                </a:lnTo>
                <a:lnTo>
                  <a:pt x="295674" y="19434"/>
                </a:lnTo>
                <a:lnTo>
                  <a:pt x="2246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226"/>
                </a:lnTo>
                <a:lnTo>
                  <a:pt x="11453" y="260616"/>
                </a:lnTo>
                <a:lnTo>
                  <a:pt x="25076" y="205956"/>
                </a:lnTo>
                <a:lnTo>
                  <a:pt x="43346" y="156033"/>
                </a:lnTo>
                <a:lnTo>
                  <a:pt x="65801" y="111632"/>
                </a:lnTo>
                <a:lnTo>
                  <a:pt x="91979" y="73542"/>
                </a:lnTo>
                <a:lnTo>
                  <a:pt x="121416" y="42547"/>
                </a:lnTo>
                <a:lnTo>
                  <a:pt x="153651" y="19434"/>
                </a:lnTo>
                <a:lnTo>
                  <a:pt x="224663" y="0"/>
                </a:lnTo>
                <a:lnTo>
                  <a:pt x="261104" y="4989"/>
                </a:lnTo>
                <a:lnTo>
                  <a:pt x="327909" y="42547"/>
                </a:lnTo>
                <a:lnTo>
                  <a:pt x="357346" y="73542"/>
                </a:lnTo>
                <a:lnTo>
                  <a:pt x="383524" y="111633"/>
                </a:lnTo>
                <a:lnTo>
                  <a:pt x="405979" y="156033"/>
                </a:lnTo>
                <a:lnTo>
                  <a:pt x="424249" y="205956"/>
                </a:lnTo>
                <a:lnTo>
                  <a:pt x="437872" y="260616"/>
                </a:lnTo>
                <a:lnTo>
                  <a:pt x="446385" y="319226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9" y="606021"/>
                </a:lnTo>
                <a:lnTo>
                  <a:pt x="383524" y="650414"/>
                </a:lnTo>
                <a:lnTo>
                  <a:pt x="357346" y="688494"/>
                </a:lnTo>
                <a:lnTo>
                  <a:pt x="327909" y="719476"/>
                </a:lnTo>
                <a:lnTo>
                  <a:pt x="295674" y="742578"/>
                </a:lnTo>
                <a:lnTo>
                  <a:pt x="224663" y="762000"/>
                </a:lnTo>
                <a:lnTo>
                  <a:pt x="188221" y="757013"/>
                </a:lnTo>
                <a:lnTo>
                  <a:pt x="121416" y="719476"/>
                </a:lnTo>
                <a:lnTo>
                  <a:pt x="91979" y="688494"/>
                </a:lnTo>
                <a:lnTo>
                  <a:pt x="65801" y="650414"/>
                </a:lnTo>
                <a:lnTo>
                  <a:pt x="43346" y="606021"/>
                </a:lnTo>
                <a:lnTo>
                  <a:pt x="25076" y="556099"/>
                </a:lnTo>
                <a:lnTo>
                  <a:pt x="11453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224663" y="0"/>
                </a:moveTo>
                <a:lnTo>
                  <a:pt x="153651" y="19434"/>
                </a:lnTo>
                <a:lnTo>
                  <a:pt x="121416" y="42547"/>
                </a:lnTo>
                <a:lnTo>
                  <a:pt x="91979" y="73542"/>
                </a:lnTo>
                <a:lnTo>
                  <a:pt x="65801" y="111632"/>
                </a:lnTo>
                <a:lnTo>
                  <a:pt x="43346" y="156033"/>
                </a:lnTo>
                <a:lnTo>
                  <a:pt x="25076" y="205956"/>
                </a:lnTo>
                <a:lnTo>
                  <a:pt x="11453" y="260616"/>
                </a:lnTo>
                <a:lnTo>
                  <a:pt x="2940" y="319226"/>
                </a:lnTo>
                <a:lnTo>
                  <a:pt x="0" y="381000"/>
                </a:lnTo>
                <a:lnTo>
                  <a:pt x="2940" y="442804"/>
                </a:lnTo>
                <a:lnTo>
                  <a:pt x="11453" y="501432"/>
                </a:lnTo>
                <a:lnTo>
                  <a:pt x="25076" y="556099"/>
                </a:lnTo>
                <a:lnTo>
                  <a:pt x="43346" y="606021"/>
                </a:lnTo>
                <a:lnTo>
                  <a:pt x="65801" y="650414"/>
                </a:lnTo>
                <a:lnTo>
                  <a:pt x="91979" y="688494"/>
                </a:lnTo>
                <a:lnTo>
                  <a:pt x="121416" y="719476"/>
                </a:lnTo>
                <a:lnTo>
                  <a:pt x="153651" y="742578"/>
                </a:lnTo>
                <a:lnTo>
                  <a:pt x="224663" y="762000"/>
                </a:lnTo>
                <a:lnTo>
                  <a:pt x="261104" y="757013"/>
                </a:lnTo>
                <a:lnTo>
                  <a:pt x="327909" y="719476"/>
                </a:lnTo>
                <a:lnTo>
                  <a:pt x="357346" y="688494"/>
                </a:lnTo>
                <a:lnTo>
                  <a:pt x="383524" y="650414"/>
                </a:lnTo>
                <a:lnTo>
                  <a:pt x="405979" y="606021"/>
                </a:lnTo>
                <a:lnTo>
                  <a:pt x="424249" y="556099"/>
                </a:lnTo>
                <a:lnTo>
                  <a:pt x="437872" y="501432"/>
                </a:lnTo>
                <a:lnTo>
                  <a:pt x="446385" y="442804"/>
                </a:lnTo>
                <a:lnTo>
                  <a:pt x="449325" y="381000"/>
                </a:lnTo>
                <a:lnTo>
                  <a:pt x="446385" y="319226"/>
                </a:lnTo>
                <a:lnTo>
                  <a:pt x="437872" y="260616"/>
                </a:lnTo>
                <a:lnTo>
                  <a:pt x="424249" y="205956"/>
                </a:lnTo>
                <a:lnTo>
                  <a:pt x="405979" y="156033"/>
                </a:lnTo>
                <a:lnTo>
                  <a:pt x="383524" y="111633"/>
                </a:lnTo>
                <a:lnTo>
                  <a:pt x="357346" y="73542"/>
                </a:lnTo>
                <a:lnTo>
                  <a:pt x="327909" y="42547"/>
                </a:lnTo>
                <a:lnTo>
                  <a:pt x="295674" y="19434"/>
                </a:lnTo>
                <a:lnTo>
                  <a:pt x="2246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42100" y="2712973"/>
            <a:ext cx="449580" cy="762000"/>
          </a:xfrm>
          <a:custGeom>
            <a:avLst/>
            <a:gdLst/>
            <a:ahLst/>
            <a:cxnLst/>
            <a:rect l="l" t="t" r="r" b="b"/>
            <a:pathLst>
              <a:path w="449579" h="762000">
                <a:moveTo>
                  <a:pt x="0" y="381000"/>
                </a:moveTo>
                <a:lnTo>
                  <a:pt x="2940" y="319226"/>
                </a:lnTo>
                <a:lnTo>
                  <a:pt x="11453" y="260616"/>
                </a:lnTo>
                <a:lnTo>
                  <a:pt x="25076" y="205956"/>
                </a:lnTo>
                <a:lnTo>
                  <a:pt x="43346" y="156033"/>
                </a:lnTo>
                <a:lnTo>
                  <a:pt x="65801" y="111632"/>
                </a:lnTo>
                <a:lnTo>
                  <a:pt x="91979" y="73542"/>
                </a:lnTo>
                <a:lnTo>
                  <a:pt x="121416" y="42547"/>
                </a:lnTo>
                <a:lnTo>
                  <a:pt x="153651" y="19434"/>
                </a:lnTo>
                <a:lnTo>
                  <a:pt x="224663" y="0"/>
                </a:lnTo>
                <a:lnTo>
                  <a:pt x="261104" y="4989"/>
                </a:lnTo>
                <a:lnTo>
                  <a:pt x="327909" y="42547"/>
                </a:lnTo>
                <a:lnTo>
                  <a:pt x="357346" y="73542"/>
                </a:lnTo>
                <a:lnTo>
                  <a:pt x="383524" y="111633"/>
                </a:lnTo>
                <a:lnTo>
                  <a:pt x="405979" y="156033"/>
                </a:lnTo>
                <a:lnTo>
                  <a:pt x="424249" y="205956"/>
                </a:lnTo>
                <a:lnTo>
                  <a:pt x="437872" y="260616"/>
                </a:lnTo>
                <a:lnTo>
                  <a:pt x="446385" y="319226"/>
                </a:lnTo>
                <a:lnTo>
                  <a:pt x="449325" y="381000"/>
                </a:lnTo>
                <a:lnTo>
                  <a:pt x="446385" y="442804"/>
                </a:lnTo>
                <a:lnTo>
                  <a:pt x="437872" y="501432"/>
                </a:lnTo>
                <a:lnTo>
                  <a:pt x="424249" y="556099"/>
                </a:lnTo>
                <a:lnTo>
                  <a:pt x="405979" y="606021"/>
                </a:lnTo>
                <a:lnTo>
                  <a:pt x="383524" y="650414"/>
                </a:lnTo>
                <a:lnTo>
                  <a:pt x="357346" y="688494"/>
                </a:lnTo>
                <a:lnTo>
                  <a:pt x="327909" y="719476"/>
                </a:lnTo>
                <a:lnTo>
                  <a:pt x="295674" y="742578"/>
                </a:lnTo>
                <a:lnTo>
                  <a:pt x="224663" y="762000"/>
                </a:lnTo>
                <a:lnTo>
                  <a:pt x="188221" y="757013"/>
                </a:lnTo>
                <a:lnTo>
                  <a:pt x="121416" y="719476"/>
                </a:lnTo>
                <a:lnTo>
                  <a:pt x="91979" y="688494"/>
                </a:lnTo>
                <a:lnTo>
                  <a:pt x="65801" y="650414"/>
                </a:lnTo>
                <a:lnTo>
                  <a:pt x="43346" y="606021"/>
                </a:lnTo>
                <a:lnTo>
                  <a:pt x="25076" y="556099"/>
                </a:lnTo>
                <a:lnTo>
                  <a:pt x="11453" y="501432"/>
                </a:lnTo>
                <a:lnTo>
                  <a:pt x="2940" y="442804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51275" y="3573462"/>
            <a:ext cx="5075174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499681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第二步：计算你的人才数量差距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47749"/>
            <a:ext cx="9144000" cy="5810250"/>
          </a:xfrm>
          <a:custGeom>
            <a:avLst/>
            <a:gdLst/>
            <a:ahLst/>
            <a:cxnLst/>
            <a:rect l="l" t="t" r="r" b="b"/>
            <a:pathLst>
              <a:path w="9144000" h="5810250">
                <a:moveTo>
                  <a:pt x="0" y="5810250"/>
                </a:moveTo>
                <a:lnTo>
                  <a:pt x="9144000" y="5810250"/>
                </a:lnTo>
                <a:lnTo>
                  <a:pt x="9144000" y="0"/>
                </a:lnTo>
                <a:lnTo>
                  <a:pt x="0" y="0"/>
                </a:lnTo>
                <a:lnTo>
                  <a:pt x="0" y="581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8267" y="5237098"/>
            <a:ext cx="694880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某关键岗位人才数量差距</a:t>
            </a:r>
            <a:r>
              <a:rPr sz="2400" b="1" spc="-75" dirty="0">
                <a:solidFill>
                  <a:srgbClr val="0079C5"/>
                </a:solidFill>
                <a:latin typeface="Microsoft YaHei"/>
                <a:cs typeface="Microsoft YaHei"/>
              </a:rPr>
              <a:t> </a:t>
            </a:r>
            <a:r>
              <a:rPr sz="2400" b="1" dirty="0">
                <a:solidFill>
                  <a:srgbClr val="0079C5"/>
                </a:solidFill>
                <a:latin typeface="Microsoft YaHei"/>
                <a:cs typeface="Microsoft YaHei"/>
              </a:rPr>
              <a:t>=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目标人数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-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在岗人数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-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下一级晋升人数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+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这一级晋升人数 </a:t>
            </a: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+</a:t>
            </a:r>
            <a:r>
              <a:rPr sz="1800" spc="25" dirty="0">
                <a:solidFill>
                  <a:srgbClr val="0079C5"/>
                </a:solidFill>
                <a:latin typeface="Microsoft YaHei"/>
                <a:cs typeface="Microsoft YaHei"/>
              </a:rPr>
              <a:t>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离职&amp;退休人数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056" y="5800953"/>
            <a:ext cx="14097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9C5"/>
                </a:solidFill>
                <a:latin typeface="Microsoft YaHei"/>
                <a:cs typeface="Microsoft YaHei"/>
              </a:rPr>
              <a:t>-</a:t>
            </a:r>
            <a:r>
              <a:rPr sz="1800" spc="-90" dirty="0">
                <a:solidFill>
                  <a:srgbClr val="0079C5"/>
                </a:solidFill>
                <a:latin typeface="Microsoft YaHei"/>
                <a:cs typeface="Microsoft YaHei"/>
              </a:rPr>
              <a:t> </a:t>
            </a:r>
            <a:r>
              <a:rPr sz="16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外部招聘人数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明年、未来3年你缺多少人？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6398" y="1984629"/>
            <a:ext cx="4753610" cy="111125"/>
          </a:xfrm>
          <a:custGeom>
            <a:avLst/>
            <a:gdLst/>
            <a:ahLst/>
            <a:cxnLst/>
            <a:rect l="l" t="t" r="r" b="b"/>
            <a:pathLst>
              <a:path w="4753609" h="111125">
                <a:moveTo>
                  <a:pt x="4658233" y="0"/>
                </a:moveTo>
                <a:lnTo>
                  <a:pt x="4652391" y="1524"/>
                </a:lnTo>
                <a:lnTo>
                  <a:pt x="4649724" y="6096"/>
                </a:lnTo>
                <a:lnTo>
                  <a:pt x="4647057" y="10541"/>
                </a:lnTo>
                <a:lnTo>
                  <a:pt x="4648581" y="16383"/>
                </a:lnTo>
                <a:lnTo>
                  <a:pt x="4699089" y="45846"/>
                </a:lnTo>
                <a:lnTo>
                  <a:pt x="4734306" y="45847"/>
                </a:lnTo>
                <a:lnTo>
                  <a:pt x="4734306" y="64897"/>
                </a:lnTo>
                <a:lnTo>
                  <a:pt x="4698873" y="64897"/>
                </a:lnTo>
                <a:lnTo>
                  <a:pt x="4648581" y="94234"/>
                </a:lnTo>
                <a:lnTo>
                  <a:pt x="4647057" y="100075"/>
                </a:lnTo>
                <a:lnTo>
                  <a:pt x="4649724" y="104521"/>
                </a:lnTo>
                <a:lnTo>
                  <a:pt x="4652391" y="109093"/>
                </a:lnTo>
                <a:lnTo>
                  <a:pt x="4658233" y="110617"/>
                </a:lnTo>
                <a:lnTo>
                  <a:pt x="4736745" y="64897"/>
                </a:lnTo>
                <a:lnTo>
                  <a:pt x="4734306" y="64897"/>
                </a:lnTo>
                <a:lnTo>
                  <a:pt x="4736746" y="64896"/>
                </a:lnTo>
                <a:lnTo>
                  <a:pt x="4753102" y="55372"/>
                </a:lnTo>
                <a:lnTo>
                  <a:pt x="4658233" y="0"/>
                </a:lnTo>
                <a:close/>
              </a:path>
              <a:path w="4753609" h="111125">
                <a:moveTo>
                  <a:pt x="4715310" y="55308"/>
                </a:moveTo>
                <a:lnTo>
                  <a:pt x="4698874" y="64896"/>
                </a:lnTo>
                <a:lnTo>
                  <a:pt x="4734306" y="64897"/>
                </a:lnTo>
                <a:lnTo>
                  <a:pt x="4734306" y="63500"/>
                </a:lnTo>
                <a:lnTo>
                  <a:pt x="4729353" y="63500"/>
                </a:lnTo>
                <a:lnTo>
                  <a:pt x="4715310" y="55308"/>
                </a:lnTo>
                <a:close/>
              </a:path>
              <a:path w="4753609" h="111125">
                <a:moveTo>
                  <a:pt x="0" y="45720"/>
                </a:moveTo>
                <a:lnTo>
                  <a:pt x="0" y="64770"/>
                </a:lnTo>
                <a:lnTo>
                  <a:pt x="4698874" y="64896"/>
                </a:lnTo>
                <a:lnTo>
                  <a:pt x="4715310" y="55308"/>
                </a:lnTo>
                <a:lnTo>
                  <a:pt x="4699089" y="45846"/>
                </a:lnTo>
                <a:lnTo>
                  <a:pt x="0" y="45720"/>
                </a:lnTo>
                <a:close/>
              </a:path>
              <a:path w="4753609" h="111125">
                <a:moveTo>
                  <a:pt x="4729353" y="47117"/>
                </a:moveTo>
                <a:lnTo>
                  <a:pt x="4715310" y="55308"/>
                </a:lnTo>
                <a:lnTo>
                  <a:pt x="4729353" y="63500"/>
                </a:lnTo>
                <a:lnTo>
                  <a:pt x="4729353" y="47117"/>
                </a:lnTo>
                <a:close/>
              </a:path>
              <a:path w="4753609" h="111125">
                <a:moveTo>
                  <a:pt x="4734306" y="47117"/>
                </a:moveTo>
                <a:lnTo>
                  <a:pt x="4729353" y="47117"/>
                </a:lnTo>
                <a:lnTo>
                  <a:pt x="4729353" y="63500"/>
                </a:lnTo>
                <a:lnTo>
                  <a:pt x="4734306" y="63500"/>
                </a:lnTo>
                <a:lnTo>
                  <a:pt x="4734306" y="47117"/>
                </a:lnTo>
                <a:close/>
              </a:path>
              <a:path w="4753609" h="111125">
                <a:moveTo>
                  <a:pt x="4699089" y="45846"/>
                </a:moveTo>
                <a:lnTo>
                  <a:pt x="4715310" y="55308"/>
                </a:lnTo>
                <a:lnTo>
                  <a:pt x="4729353" y="47117"/>
                </a:lnTo>
                <a:lnTo>
                  <a:pt x="4734306" y="47117"/>
                </a:lnTo>
                <a:lnTo>
                  <a:pt x="4734306" y="45847"/>
                </a:lnTo>
                <a:lnTo>
                  <a:pt x="4699089" y="45846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9551" y="2632329"/>
            <a:ext cx="4535805" cy="111125"/>
          </a:xfrm>
          <a:custGeom>
            <a:avLst/>
            <a:gdLst/>
            <a:ahLst/>
            <a:cxnLst/>
            <a:rect l="l" t="t" r="r" b="b"/>
            <a:pathLst>
              <a:path w="4535805" h="111125">
                <a:moveTo>
                  <a:pt x="4440555" y="0"/>
                </a:moveTo>
                <a:lnTo>
                  <a:pt x="4434840" y="1524"/>
                </a:lnTo>
                <a:lnTo>
                  <a:pt x="4432173" y="6096"/>
                </a:lnTo>
                <a:lnTo>
                  <a:pt x="4429506" y="10541"/>
                </a:lnTo>
                <a:lnTo>
                  <a:pt x="4431030" y="16383"/>
                </a:lnTo>
                <a:lnTo>
                  <a:pt x="4481538" y="45846"/>
                </a:lnTo>
                <a:lnTo>
                  <a:pt x="4516628" y="45847"/>
                </a:lnTo>
                <a:lnTo>
                  <a:pt x="4516628" y="64897"/>
                </a:lnTo>
                <a:lnTo>
                  <a:pt x="4481322" y="64897"/>
                </a:lnTo>
                <a:lnTo>
                  <a:pt x="4431030" y="94234"/>
                </a:lnTo>
                <a:lnTo>
                  <a:pt x="4429506" y="100075"/>
                </a:lnTo>
                <a:lnTo>
                  <a:pt x="4432173" y="104521"/>
                </a:lnTo>
                <a:lnTo>
                  <a:pt x="4434840" y="109093"/>
                </a:lnTo>
                <a:lnTo>
                  <a:pt x="4440555" y="110617"/>
                </a:lnTo>
                <a:lnTo>
                  <a:pt x="4519067" y="64897"/>
                </a:lnTo>
                <a:lnTo>
                  <a:pt x="4516628" y="64897"/>
                </a:lnTo>
                <a:lnTo>
                  <a:pt x="4519068" y="64896"/>
                </a:lnTo>
                <a:lnTo>
                  <a:pt x="4535424" y="55372"/>
                </a:lnTo>
                <a:lnTo>
                  <a:pt x="4440555" y="0"/>
                </a:lnTo>
                <a:close/>
              </a:path>
              <a:path w="4535805" h="111125">
                <a:moveTo>
                  <a:pt x="4497759" y="55308"/>
                </a:moveTo>
                <a:lnTo>
                  <a:pt x="4481323" y="64896"/>
                </a:lnTo>
                <a:lnTo>
                  <a:pt x="4516628" y="64897"/>
                </a:lnTo>
                <a:lnTo>
                  <a:pt x="4516628" y="63500"/>
                </a:lnTo>
                <a:lnTo>
                  <a:pt x="4511802" y="63500"/>
                </a:lnTo>
                <a:lnTo>
                  <a:pt x="4497759" y="55308"/>
                </a:lnTo>
                <a:close/>
              </a:path>
              <a:path w="4535805" h="111125">
                <a:moveTo>
                  <a:pt x="0" y="45720"/>
                </a:moveTo>
                <a:lnTo>
                  <a:pt x="0" y="64770"/>
                </a:lnTo>
                <a:lnTo>
                  <a:pt x="4481323" y="64896"/>
                </a:lnTo>
                <a:lnTo>
                  <a:pt x="4497759" y="55308"/>
                </a:lnTo>
                <a:lnTo>
                  <a:pt x="4481538" y="45846"/>
                </a:lnTo>
                <a:lnTo>
                  <a:pt x="0" y="45720"/>
                </a:lnTo>
                <a:close/>
              </a:path>
              <a:path w="4535805" h="111125">
                <a:moveTo>
                  <a:pt x="4511802" y="47117"/>
                </a:moveTo>
                <a:lnTo>
                  <a:pt x="4497759" y="55308"/>
                </a:lnTo>
                <a:lnTo>
                  <a:pt x="4511802" y="63500"/>
                </a:lnTo>
                <a:lnTo>
                  <a:pt x="4511802" y="47117"/>
                </a:lnTo>
                <a:close/>
              </a:path>
              <a:path w="4535805" h="111125">
                <a:moveTo>
                  <a:pt x="4516628" y="47117"/>
                </a:moveTo>
                <a:lnTo>
                  <a:pt x="4511802" y="47117"/>
                </a:lnTo>
                <a:lnTo>
                  <a:pt x="4511802" y="63500"/>
                </a:lnTo>
                <a:lnTo>
                  <a:pt x="4516628" y="63500"/>
                </a:lnTo>
                <a:lnTo>
                  <a:pt x="4516628" y="47117"/>
                </a:lnTo>
                <a:close/>
              </a:path>
              <a:path w="4535805" h="111125">
                <a:moveTo>
                  <a:pt x="4481538" y="45846"/>
                </a:moveTo>
                <a:lnTo>
                  <a:pt x="4497759" y="55308"/>
                </a:lnTo>
                <a:lnTo>
                  <a:pt x="4511802" y="47117"/>
                </a:lnTo>
                <a:lnTo>
                  <a:pt x="4516628" y="47117"/>
                </a:lnTo>
                <a:lnTo>
                  <a:pt x="4516628" y="45847"/>
                </a:lnTo>
                <a:lnTo>
                  <a:pt x="4481538" y="45846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0925" y="3281553"/>
            <a:ext cx="4177029" cy="111125"/>
          </a:xfrm>
          <a:custGeom>
            <a:avLst/>
            <a:gdLst/>
            <a:ahLst/>
            <a:cxnLst/>
            <a:rect l="l" t="t" r="r" b="b"/>
            <a:pathLst>
              <a:path w="4177029" h="111125">
                <a:moveTo>
                  <a:pt x="4138875" y="55372"/>
                </a:moveTo>
                <a:lnTo>
                  <a:pt x="4072254" y="94234"/>
                </a:lnTo>
                <a:lnTo>
                  <a:pt x="4070730" y="100075"/>
                </a:lnTo>
                <a:lnTo>
                  <a:pt x="4076065" y="109220"/>
                </a:lnTo>
                <a:lnTo>
                  <a:pt x="4081907" y="110744"/>
                </a:lnTo>
                <a:lnTo>
                  <a:pt x="4160456" y="64897"/>
                </a:lnTo>
                <a:lnTo>
                  <a:pt x="4157853" y="64897"/>
                </a:lnTo>
                <a:lnTo>
                  <a:pt x="4157853" y="63626"/>
                </a:lnTo>
                <a:lnTo>
                  <a:pt x="4153027" y="63626"/>
                </a:lnTo>
                <a:lnTo>
                  <a:pt x="4138875" y="55372"/>
                </a:lnTo>
                <a:close/>
              </a:path>
              <a:path w="4177029" h="111125">
                <a:moveTo>
                  <a:pt x="4122547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4122547" y="64897"/>
                </a:lnTo>
                <a:lnTo>
                  <a:pt x="4138875" y="55372"/>
                </a:lnTo>
                <a:lnTo>
                  <a:pt x="4122547" y="45847"/>
                </a:lnTo>
                <a:close/>
              </a:path>
              <a:path w="4177029" h="111125">
                <a:moveTo>
                  <a:pt x="4160457" y="45847"/>
                </a:moveTo>
                <a:lnTo>
                  <a:pt x="4157853" y="45847"/>
                </a:lnTo>
                <a:lnTo>
                  <a:pt x="4157853" y="64897"/>
                </a:lnTo>
                <a:lnTo>
                  <a:pt x="4160456" y="64897"/>
                </a:lnTo>
                <a:lnTo>
                  <a:pt x="4176776" y="55372"/>
                </a:lnTo>
                <a:lnTo>
                  <a:pt x="4160457" y="45847"/>
                </a:lnTo>
                <a:close/>
              </a:path>
              <a:path w="4177029" h="111125">
                <a:moveTo>
                  <a:pt x="4153027" y="47117"/>
                </a:moveTo>
                <a:lnTo>
                  <a:pt x="4138875" y="55372"/>
                </a:lnTo>
                <a:lnTo>
                  <a:pt x="4153027" y="63626"/>
                </a:lnTo>
                <a:lnTo>
                  <a:pt x="4153027" y="47117"/>
                </a:lnTo>
                <a:close/>
              </a:path>
              <a:path w="4177029" h="111125">
                <a:moveTo>
                  <a:pt x="4157853" y="47117"/>
                </a:moveTo>
                <a:lnTo>
                  <a:pt x="4153027" y="47117"/>
                </a:lnTo>
                <a:lnTo>
                  <a:pt x="4153027" y="63626"/>
                </a:lnTo>
                <a:lnTo>
                  <a:pt x="4157853" y="63626"/>
                </a:lnTo>
                <a:lnTo>
                  <a:pt x="4157853" y="47117"/>
                </a:lnTo>
                <a:close/>
              </a:path>
              <a:path w="4177029" h="111125">
                <a:moveTo>
                  <a:pt x="4081907" y="0"/>
                </a:moveTo>
                <a:lnTo>
                  <a:pt x="4076065" y="1524"/>
                </a:lnTo>
                <a:lnTo>
                  <a:pt x="4070730" y="10668"/>
                </a:lnTo>
                <a:lnTo>
                  <a:pt x="4072254" y="16510"/>
                </a:lnTo>
                <a:lnTo>
                  <a:pt x="4138875" y="55372"/>
                </a:lnTo>
                <a:lnTo>
                  <a:pt x="4153027" y="47117"/>
                </a:lnTo>
                <a:lnTo>
                  <a:pt x="4157853" y="47117"/>
                </a:lnTo>
                <a:lnTo>
                  <a:pt x="4157853" y="45847"/>
                </a:lnTo>
                <a:lnTo>
                  <a:pt x="4160457" y="45847"/>
                </a:lnTo>
                <a:lnTo>
                  <a:pt x="4081907" y="0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2426" y="3929253"/>
            <a:ext cx="3816350" cy="111125"/>
          </a:xfrm>
          <a:custGeom>
            <a:avLst/>
            <a:gdLst/>
            <a:ahLst/>
            <a:cxnLst/>
            <a:rect l="l" t="t" r="r" b="b"/>
            <a:pathLst>
              <a:path w="3816350" h="111125">
                <a:moveTo>
                  <a:pt x="3778449" y="55372"/>
                </a:moveTo>
                <a:lnTo>
                  <a:pt x="3711829" y="94234"/>
                </a:lnTo>
                <a:lnTo>
                  <a:pt x="3710304" y="100076"/>
                </a:lnTo>
                <a:lnTo>
                  <a:pt x="3715639" y="109220"/>
                </a:lnTo>
                <a:lnTo>
                  <a:pt x="3721481" y="110744"/>
                </a:lnTo>
                <a:lnTo>
                  <a:pt x="3800030" y="64897"/>
                </a:lnTo>
                <a:lnTo>
                  <a:pt x="3797427" y="64897"/>
                </a:lnTo>
                <a:lnTo>
                  <a:pt x="3797427" y="63627"/>
                </a:lnTo>
                <a:lnTo>
                  <a:pt x="3792601" y="63627"/>
                </a:lnTo>
                <a:lnTo>
                  <a:pt x="3778449" y="55372"/>
                </a:lnTo>
                <a:close/>
              </a:path>
              <a:path w="3816350" h="111125">
                <a:moveTo>
                  <a:pt x="3762120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3762120" y="64897"/>
                </a:lnTo>
                <a:lnTo>
                  <a:pt x="3778449" y="55372"/>
                </a:lnTo>
                <a:lnTo>
                  <a:pt x="3762120" y="45847"/>
                </a:lnTo>
                <a:close/>
              </a:path>
              <a:path w="3816350" h="111125">
                <a:moveTo>
                  <a:pt x="3800031" y="45847"/>
                </a:moveTo>
                <a:lnTo>
                  <a:pt x="3797427" y="45847"/>
                </a:lnTo>
                <a:lnTo>
                  <a:pt x="3797427" y="64897"/>
                </a:lnTo>
                <a:lnTo>
                  <a:pt x="3800030" y="64897"/>
                </a:lnTo>
                <a:lnTo>
                  <a:pt x="3816350" y="55372"/>
                </a:lnTo>
                <a:lnTo>
                  <a:pt x="3800031" y="45847"/>
                </a:lnTo>
                <a:close/>
              </a:path>
              <a:path w="3816350" h="111125">
                <a:moveTo>
                  <a:pt x="3792601" y="47117"/>
                </a:moveTo>
                <a:lnTo>
                  <a:pt x="3778449" y="55372"/>
                </a:lnTo>
                <a:lnTo>
                  <a:pt x="3792601" y="63627"/>
                </a:lnTo>
                <a:lnTo>
                  <a:pt x="3792601" y="47117"/>
                </a:lnTo>
                <a:close/>
              </a:path>
              <a:path w="3816350" h="111125">
                <a:moveTo>
                  <a:pt x="3797427" y="47117"/>
                </a:moveTo>
                <a:lnTo>
                  <a:pt x="3792601" y="47117"/>
                </a:lnTo>
                <a:lnTo>
                  <a:pt x="3792601" y="63627"/>
                </a:lnTo>
                <a:lnTo>
                  <a:pt x="3797427" y="63627"/>
                </a:lnTo>
                <a:lnTo>
                  <a:pt x="3797427" y="47117"/>
                </a:lnTo>
                <a:close/>
              </a:path>
              <a:path w="3816350" h="111125">
                <a:moveTo>
                  <a:pt x="3721481" y="0"/>
                </a:moveTo>
                <a:lnTo>
                  <a:pt x="3715639" y="1524"/>
                </a:lnTo>
                <a:lnTo>
                  <a:pt x="3710304" y="10668"/>
                </a:lnTo>
                <a:lnTo>
                  <a:pt x="3711829" y="16510"/>
                </a:lnTo>
                <a:lnTo>
                  <a:pt x="3778449" y="55372"/>
                </a:lnTo>
                <a:lnTo>
                  <a:pt x="3792601" y="47117"/>
                </a:lnTo>
                <a:lnTo>
                  <a:pt x="3797427" y="47117"/>
                </a:lnTo>
                <a:lnTo>
                  <a:pt x="3797427" y="45847"/>
                </a:lnTo>
                <a:lnTo>
                  <a:pt x="3800031" y="45847"/>
                </a:lnTo>
                <a:lnTo>
                  <a:pt x="3721481" y="0"/>
                </a:lnTo>
                <a:close/>
              </a:path>
            </a:pathLst>
          </a:custGeom>
          <a:solidFill>
            <a:srgbClr val="00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297" y="4290314"/>
            <a:ext cx="7905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2013年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5990" y="4274566"/>
            <a:ext cx="7905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2015年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7550" y="1636521"/>
            <a:ext cx="2230755" cy="221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集团高管  X</a:t>
            </a:r>
            <a:r>
              <a:rPr sz="1600" spc="42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1600" spc="-5" dirty="0">
                <a:latin typeface="Microsoft YaHei"/>
                <a:cs typeface="Microsoft YaHei"/>
              </a:rPr>
              <a:t>事业部/职能总经理  X</a:t>
            </a:r>
            <a:r>
              <a:rPr sz="1600" spc="44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Microsoft YaHei"/>
                <a:cs typeface="Microsoft YaHei"/>
              </a:rPr>
              <a:t>部门经理  X</a:t>
            </a:r>
            <a:r>
              <a:rPr sz="1600" spc="42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355"/>
              </a:spcBef>
            </a:pPr>
            <a:r>
              <a:rPr sz="1600" spc="-5" dirty="0">
                <a:latin typeface="Microsoft YaHei"/>
                <a:cs typeface="Microsoft YaHei"/>
              </a:rPr>
              <a:t>一线主管  X</a:t>
            </a:r>
            <a:r>
              <a:rPr sz="1600" spc="420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50071" y="3372103"/>
            <a:ext cx="436118" cy="626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0071" y="3372103"/>
            <a:ext cx="436245" cy="626110"/>
          </a:xfrm>
          <a:custGeom>
            <a:avLst/>
            <a:gdLst/>
            <a:ahLst/>
            <a:cxnLst/>
            <a:rect l="l" t="t" r="r" b="b"/>
            <a:pathLst>
              <a:path w="436245" h="626110">
                <a:moveTo>
                  <a:pt x="222757" y="626110"/>
                </a:moveTo>
                <a:lnTo>
                  <a:pt x="0" y="219456"/>
                </a:lnTo>
                <a:lnTo>
                  <a:pt x="163322" y="0"/>
                </a:lnTo>
                <a:lnTo>
                  <a:pt x="436118" y="345186"/>
                </a:lnTo>
                <a:lnTo>
                  <a:pt x="222757" y="6261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193" y="3372103"/>
            <a:ext cx="1728977" cy="219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86193" y="3372103"/>
            <a:ext cx="1729105" cy="220345"/>
          </a:xfrm>
          <a:custGeom>
            <a:avLst/>
            <a:gdLst/>
            <a:ahLst/>
            <a:cxnLst/>
            <a:rect l="l" t="t" r="r" b="b"/>
            <a:pathLst>
              <a:path w="1729104" h="220345">
                <a:moveTo>
                  <a:pt x="0" y="219963"/>
                </a:moveTo>
                <a:lnTo>
                  <a:pt x="1566163" y="219963"/>
                </a:lnTo>
                <a:lnTo>
                  <a:pt x="1728977" y="0"/>
                </a:lnTo>
                <a:lnTo>
                  <a:pt x="309879" y="635"/>
                </a:lnTo>
                <a:lnTo>
                  <a:pt x="0" y="2199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7500" y="3591940"/>
            <a:ext cx="2007234" cy="406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7500" y="3591940"/>
            <a:ext cx="2007235" cy="406400"/>
          </a:xfrm>
          <a:custGeom>
            <a:avLst/>
            <a:gdLst/>
            <a:ahLst/>
            <a:cxnLst/>
            <a:rect l="l" t="t" r="r" b="b"/>
            <a:pathLst>
              <a:path w="2007234" h="406400">
                <a:moveTo>
                  <a:pt x="0" y="406273"/>
                </a:moveTo>
                <a:lnTo>
                  <a:pt x="2007234" y="406273"/>
                </a:lnTo>
                <a:lnTo>
                  <a:pt x="1784477" y="0"/>
                </a:lnTo>
                <a:lnTo>
                  <a:pt x="219836" y="0"/>
                </a:lnTo>
                <a:lnTo>
                  <a:pt x="0" y="4062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1025" y="2887726"/>
            <a:ext cx="381761" cy="544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01025" y="2887726"/>
            <a:ext cx="382270" cy="544830"/>
          </a:xfrm>
          <a:custGeom>
            <a:avLst/>
            <a:gdLst/>
            <a:ahLst/>
            <a:cxnLst/>
            <a:rect l="l" t="t" r="r" b="b"/>
            <a:pathLst>
              <a:path w="382270" h="544829">
                <a:moveTo>
                  <a:pt x="0" y="147574"/>
                </a:moveTo>
                <a:lnTo>
                  <a:pt x="225932" y="544449"/>
                </a:lnTo>
                <a:lnTo>
                  <a:pt x="381761" y="340868"/>
                </a:lnTo>
                <a:lnTo>
                  <a:pt x="109727" y="0"/>
                </a:lnTo>
                <a:lnTo>
                  <a:pt x="0" y="1475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5306" y="2887726"/>
            <a:ext cx="1154176" cy="146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5306" y="2887726"/>
            <a:ext cx="1154430" cy="146685"/>
          </a:xfrm>
          <a:custGeom>
            <a:avLst/>
            <a:gdLst/>
            <a:ahLst/>
            <a:cxnLst/>
            <a:rect l="l" t="t" r="r" b="b"/>
            <a:pathLst>
              <a:path w="1154429" h="146685">
                <a:moveTo>
                  <a:pt x="0" y="146558"/>
                </a:moveTo>
                <a:lnTo>
                  <a:pt x="1044575" y="146558"/>
                </a:lnTo>
                <a:lnTo>
                  <a:pt x="1154176" y="0"/>
                </a:lnTo>
                <a:lnTo>
                  <a:pt x="291592" y="0"/>
                </a:lnTo>
                <a:lnTo>
                  <a:pt x="0" y="1465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2930" y="3034157"/>
            <a:ext cx="1493520" cy="3980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2930" y="3034157"/>
            <a:ext cx="1493520" cy="398145"/>
          </a:xfrm>
          <a:custGeom>
            <a:avLst/>
            <a:gdLst/>
            <a:ahLst/>
            <a:cxnLst/>
            <a:rect l="l" t="t" r="r" b="b"/>
            <a:pathLst>
              <a:path w="1493520" h="398145">
                <a:moveTo>
                  <a:pt x="0" y="398017"/>
                </a:moveTo>
                <a:lnTo>
                  <a:pt x="1493520" y="398017"/>
                </a:lnTo>
                <a:lnTo>
                  <a:pt x="1267205" y="0"/>
                </a:lnTo>
                <a:lnTo>
                  <a:pt x="222885" y="0"/>
                </a:lnTo>
                <a:lnTo>
                  <a:pt x="0" y="39801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0581" y="2439542"/>
            <a:ext cx="328422" cy="4737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50581" y="2439542"/>
            <a:ext cx="328930" cy="473709"/>
          </a:xfrm>
          <a:custGeom>
            <a:avLst/>
            <a:gdLst/>
            <a:ahLst/>
            <a:cxnLst/>
            <a:rect l="l" t="t" r="r" b="b"/>
            <a:pathLst>
              <a:path w="328929" h="473710">
                <a:moveTo>
                  <a:pt x="224536" y="473710"/>
                </a:moveTo>
                <a:lnTo>
                  <a:pt x="328422" y="338709"/>
                </a:lnTo>
                <a:lnTo>
                  <a:pt x="56515" y="0"/>
                </a:lnTo>
                <a:lnTo>
                  <a:pt x="0" y="71374"/>
                </a:lnTo>
                <a:lnTo>
                  <a:pt x="224536" y="4737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30643" y="2439542"/>
            <a:ext cx="575182" cy="704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30643" y="2439542"/>
            <a:ext cx="575310" cy="70485"/>
          </a:xfrm>
          <a:custGeom>
            <a:avLst/>
            <a:gdLst/>
            <a:ahLst/>
            <a:cxnLst/>
            <a:rect l="l" t="t" r="r" b="b"/>
            <a:pathLst>
              <a:path w="575309" h="70485">
                <a:moveTo>
                  <a:pt x="0" y="70485"/>
                </a:moveTo>
                <a:lnTo>
                  <a:pt x="518667" y="70485"/>
                </a:lnTo>
                <a:lnTo>
                  <a:pt x="575182" y="0"/>
                </a:lnTo>
                <a:lnTo>
                  <a:pt x="179704" y="0"/>
                </a:lnTo>
                <a:lnTo>
                  <a:pt x="0" y="704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3947" y="2509901"/>
            <a:ext cx="971930" cy="403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3947" y="2509901"/>
            <a:ext cx="972185" cy="403860"/>
          </a:xfrm>
          <a:custGeom>
            <a:avLst/>
            <a:gdLst/>
            <a:ahLst/>
            <a:cxnLst/>
            <a:rect l="l" t="t" r="r" b="b"/>
            <a:pathLst>
              <a:path w="972184" h="403860">
                <a:moveTo>
                  <a:pt x="0" y="403351"/>
                </a:moveTo>
                <a:lnTo>
                  <a:pt x="971930" y="403351"/>
                </a:lnTo>
                <a:lnTo>
                  <a:pt x="746378" y="0"/>
                </a:lnTo>
                <a:lnTo>
                  <a:pt x="226059" y="0"/>
                </a:lnTo>
                <a:lnTo>
                  <a:pt x="0" y="4033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97089" y="2020951"/>
            <a:ext cx="278002" cy="4011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7089" y="2020951"/>
            <a:ext cx="278130" cy="401320"/>
          </a:xfrm>
          <a:custGeom>
            <a:avLst/>
            <a:gdLst/>
            <a:ahLst/>
            <a:cxnLst/>
            <a:rect l="l" t="t" r="r" b="b"/>
            <a:pathLst>
              <a:path w="278129" h="401319">
                <a:moveTo>
                  <a:pt x="226059" y="401193"/>
                </a:moveTo>
                <a:lnTo>
                  <a:pt x="278002" y="338836"/>
                </a:lnTo>
                <a:lnTo>
                  <a:pt x="0" y="0"/>
                </a:lnTo>
                <a:lnTo>
                  <a:pt x="226059" y="4011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71664" y="2020951"/>
            <a:ext cx="451103" cy="4011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71664" y="2020951"/>
            <a:ext cx="451484" cy="401320"/>
          </a:xfrm>
          <a:custGeom>
            <a:avLst/>
            <a:gdLst/>
            <a:ahLst/>
            <a:cxnLst/>
            <a:rect l="l" t="t" r="r" b="b"/>
            <a:pathLst>
              <a:path w="451484" h="401319">
                <a:moveTo>
                  <a:pt x="0" y="401193"/>
                </a:moveTo>
                <a:lnTo>
                  <a:pt x="451103" y="401193"/>
                </a:lnTo>
                <a:lnTo>
                  <a:pt x="226059" y="0"/>
                </a:lnTo>
                <a:lnTo>
                  <a:pt x="0" y="4011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58366" y="3422650"/>
            <a:ext cx="312927" cy="6200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8366" y="3422650"/>
            <a:ext cx="313055" cy="620395"/>
          </a:xfrm>
          <a:custGeom>
            <a:avLst/>
            <a:gdLst/>
            <a:ahLst/>
            <a:cxnLst/>
            <a:rect l="l" t="t" r="r" b="b"/>
            <a:pathLst>
              <a:path w="313055" h="620395">
                <a:moveTo>
                  <a:pt x="159765" y="620013"/>
                </a:moveTo>
                <a:lnTo>
                  <a:pt x="0" y="217297"/>
                </a:lnTo>
                <a:lnTo>
                  <a:pt x="117093" y="0"/>
                </a:lnTo>
                <a:lnTo>
                  <a:pt x="312927" y="341756"/>
                </a:lnTo>
                <a:lnTo>
                  <a:pt x="159765" y="6200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346" y="3422650"/>
            <a:ext cx="1240383" cy="2178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6346" y="3422650"/>
            <a:ext cx="1240790" cy="217804"/>
          </a:xfrm>
          <a:custGeom>
            <a:avLst/>
            <a:gdLst/>
            <a:ahLst/>
            <a:cxnLst/>
            <a:rect l="l" t="t" r="r" b="b"/>
            <a:pathLst>
              <a:path w="1240789" h="217804">
                <a:moveTo>
                  <a:pt x="0" y="217805"/>
                </a:moveTo>
                <a:lnTo>
                  <a:pt x="1123670" y="217805"/>
                </a:lnTo>
                <a:lnTo>
                  <a:pt x="1240383" y="0"/>
                </a:lnTo>
                <a:lnTo>
                  <a:pt x="222300" y="635"/>
                </a:lnTo>
                <a:lnTo>
                  <a:pt x="0" y="21780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412" y="3640328"/>
            <a:ext cx="1440116" cy="402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9412" y="3640328"/>
            <a:ext cx="1440180" cy="402590"/>
          </a:xfrm>
          <a:custGeom>
            <a:avLst/>
            <a:gdLst/>
            <a:ahLst/>
            <a:cxnLst/>
            <a:rect l="l" t="t" r="r" b="b"/>
            <a:pathLst>
              <a:path w="1440180" h="402589">
                <a:moveTo>
                  <a:pt x="0" y="402336"/>
                </a:moveTo>
                <a:lnTo>
                  <a:pt x="1440116" y="402336"/>
                </a:lnTo>
                <a:lnTo>
                  <a:pt x="1280350" y="0"/>
                </a:lnTo>
                <a:lnTo>
                  <a:pt x="157734" y="0"/>
                </a:lnTo>
                <a:lnTo>
                  <a:pt x="0" y="4023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9677" y="2942844"/>
            <a:ext cx="273811" cy="5391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9677" y="2942844"/>
            <a:ext cx="274320" cy="539115"/>
          </a:xfrm>
          <a:custGeom>
            <a:avLst/>
            <a:gdLst/>
            <a:ahLst/>
            <a:cxnLst/>
            <a:rect l="l" t="t" r="r" b="b"/>
            <a:pathLst>
              <a:path w="274319" h="539114">
                <a:moveTo>
                  <a:pt x="0" y="146176"/>
                </a:moveTo>
                <a:lnTo>
                  <a:pt x="162052" y="539114"/>
                </a:lnTo>
                <a:lnTo>
                  <a:pt x="273811" y="337565"/>
                </a:lnTo>
                <a:lnTo>
                  <a:pt x="78739" y="0"/>
                </a:lnTo>
                <a:lnTo>
                  <a:pt x="0" y="1461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9411" y="2942844"/>
            <a:ext cx="828116" cy="1451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9411" y="2942844"/>
            <a:ext cx="828675" cy="145415"/>
          </a:xfrm>
          <a:custGeom>
            <a:avLst/>
            <a:gdLst/>
            <a:ahLst/>
            <a:cxnLst/>
            <a:rect l="l" t="t" r="r" b="b"/>
            <a:pathLst>
              <a:path w="828675" h="145414">
                <a:moveTo>
                  <a:pt x="0" y="145160"/>
                </a:moveTo>
                <a:lnTo>
                  <a:pt x="749376" y="145160"/>
                </a:lnTo>
                <a:lnTo>
                  <a:pt x="828116" y="0"/>
                </a:lnTo>
                <a:lnTo>
                  <a:pt x="209219" y="0"/>
                </a:lnTo>
                <a:lnTo>
                  <a:pt x="0" y="14516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9874" y="3087877"/>
            <a:ext cx="1071600" cy="3940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9874" y="3087877"/>
            <a:ext cx="1071880" cy="394335"/>
          </a:xfrm>
          <a:custGeom>
            <a:avLst/>
            <a:gdLst/>
            <a:ahLst/>
            <a:cxnLst/>
            <a:rect l="l" t="t" r="r" b="b"/>
            <a:pathLst>
              <a:path w="1071880" h="394335">
                <a:moveTo>
                  <a:pt x="0" y="394081"/>
                </a:moveTo>
                <a:lnTo>
                  <a:pt x="1071600" y="394081"/>
                </a:lnTo>
                <a:lnTo>
                  <a:pt x="909167" y="0"/>
                </a:lnTo>
                <a:lnTo>
                  <a:pt x="159893" y="0"/>
                </a:lnTo>
                <a:lnTo>
                  <a:pt x="0" y="39408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9972" y="2498979"/>
            <a:ext cx="235584" cy="4691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972" y="2498979"/>
            <a:ext cx="235585" cy="469265"/>
          </a:xfrm>
          <a:custGeom>
            <a:avLst/>
            <a:gdLst/>
            <a:ahLst/>
            <a:cxnLst/>
            <a:rect l="l" t="t" r="r" b="b"/>
            <a:pathLst>
              <a:path w="235584" h="469264">
                <a:moveTo>
                  <a:pt x="161036" y="469138"/>
                </a:moveTo>
                <a:lnTo>
                  <a:pt x="235584" y="335407"/>
                </a:lnTo>
                <a:lnTo>
                  <a:pt x="40512" y="0"/>
                </a:lnTo>
                <a:lnTo>
                  <a:pt x="0" y="70612"/>
                </a:lnTo>
                <a:lnTo>
                  <a:pt x="161036" y="4691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6884" y="2498979"/>
            <a:ext cx="412711" cy="698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884" y="2498979"/>
            <a:ext cx="412750" cy="69850"/>
          </a:xfrm>
          <a:custGeom>
            <a:avLst/>
            <a:gdLst/>
            <a:ahLst/>
            <a:cxnLst/>
            <a:rect l="l" t="t" r="r" b="b"/>
            <a:pathLst>
              <a:path w="412750" h="69850">
                <a:moveTo>
                  <a:pt x="0" y="69850"/>
                </a:moveTo>
                <a:lnTo>
                  <a:pt x="372198" y="69850"/>
                </a:lnTo>
                <a:lnTo>
                  <a:pt x="412711" y="0"/>
                </a:lnTo>
                <a:lnTo>
                  <a:pt x="128943" y="0"/>
                </a:lnTo>
                <a:lnTo>
                  <a:pt x="0" y="698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324" y="2568701"/>
            <a:ext cx="697191" cy="3994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4324" y="2568701"/>
            <a:ext cx="697230" cy="399415"/>
          </a:xfrm>
          <a:custGeom>
            <a:avLst/>
            <a:gdLst/>
            <a:ahLst/>
            <a:cxnLst/>
            <a:rect l="l" t="t" r="r" b="b"/>
            <a:pathLst>
              <a:path w="697230" h="399414">
                <a:moveTo>
                  <a:pt x="0" y="399414"/>
                </a:moveTo>
                <a:lnTo>
                  <a:pt x="697191" y="399414"/>
                </a:lnTo>
                <a:lnTo>
                  <a:pt x="535520" y="0"/>
                </a:lnTo>
                <a:lnTo>
                  <a:pt x="162191" y="0"/>
                </a:lnTo>
                <a:lnTo>
                  <a:pt x="0" y="39941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18108" y="2084323"/>
            <a:ext cx="199389" cy="3973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18108" y="2084323"/>
            <a:ext cx="199390" cy="397510"/>
          </a:xfrm>
          <a:custGeom>
            <a:avLst/>
            <a:gdLst/>
            <a:ahLst/>
            <a:cxnLst/>
            <a:rect l="l" t="t" r="r" b="b"/>
            <a:pathLst>
              <a:path w="199390" h="397510">
                <a:moveTo>
                  <a:pt x="162178" y="397383"/>
                </a:moveTo>
                <a:lnTo>
                  <a:pt x="199389" y="335661"/>
                </a:lnTo>
                <a:lnTo>
                  <a:pt x="0" y="0"/>
                </a:lnTo>
                <a:lnTo>
                  <a:pt x="162178" y="39738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6335" y="2084323"/>
            <a:ext cx="323697" cy="3973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6335" y="2084323"/>
            <a:ext cx="323850" cy="397510"/>
          </a:xfrm>
          <a:custGeom>
            <a:avLst/>
            <a:gdLst/>
            <a:ahLst/>
            <a:cxnLst/>
            <a:rect l="l" t="t" r="r" b="b"/>
            <a:pathLst>
              <a:path w="323850" h="397510">
                <a:moveTo>
                  <a:pt x="0" y="397383"/>
                </a:moveTo>
                <a:lnTo>
                  <a:pt x="323697" y="397383"/>
                </a:lnTo>
                <a:lnTo>
                  <a:pt x="162242" y="0"/>
                </a:lnTo>
                <a:lnTo>
                  <a:pt x="0" y="39738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57501" y="5518150"/>
            <a:ext cx="1476375" cy="850900"/>
          </a:xfrm>
          <a:custGeom>
            <a:avLst/>
            <a:gdLst/>
            <a:ahLst/>
            <a:cxnLst/>
            <a:rect l="l" t="t" r="r" b="b"/>
            <a:pathLst>
              <a:path w="1476375" h="850900">
                <a:moveTo>
                  <a:pt x="0" y="425450"/>
                </a:moveTo>
                <a:lnTo>
                  <a:pt x="9660" y="356438"/>
                </a:lnTo>
                <a:lnTo>
                  <a:pt x="37628" y="290972"/>
                </a:lnTo>
                <a:lnTo>
                  <a:pt x="82385" y="229928"/>
                </a:lnTo>
                <a:lnTo>
                  <a:pt x="110584" y="201338"/>
                </a:lnTo>
                <a:lnTo>
                  <a:pt x="142410" y="174182"/>
                </a:lnTo>
                <a:lnTo>
                  <a:pt x="177674" y="148569"/>
                </a:lnTo>
                <a:lnTo>
                  <a:pt x="216185" y="124609"/>
                </a:lnTo>
                <a:lnTo>
                  <a:pt x="257754" y="102411"/>
                </a:lnTo>
                <a:lnTo>
                  <a:pt x="302190" y="82085"/>
                </a:lnTo>
                <a:lnTo>
                  <a:pt x="349304" y="63740"/>
                </a:lnTo>
                <a:lnTo>
                  <a:pt x="398906" y="47486"/>
                </a:lnTo>
                <a:lnTo>
                  <a:pt x="450806" y="33433"/>
                </a:lnTo>
                <a:lnTo>
                  <a:pt x="504813" y="21689"/>
                </a:lnTo>
                <a:lnTo>
                  <a:pt x="560739" y="12364"/>
                </a:lnTo>
                <a:lnTo>
                  <a:pt x="618392" y="5568"/>
                </a:lnTo>
                <a:lnTo>
                  <a:pt x="677584" y="1410"/>
                </a:lnTo>
                <a:lnTo>
                  <a:pt x="738124" y="0"/>
                </a:lnTo>
                <a:lnTo>
                  <a:pt x="798664" y="1410"/>
                </a:lnTo>
                <a:lnTo>
                  <a:pt x="857858" y="5568"/>
                </a:lnTo>
                <a:lnTo>
                  <a:pt x="915516" y="12364"/>
                </a:lnTo>
                <a:lnTo>
                  <a:pt x="971447" y="21689"/>
                </a:lnTo>
                <a:lnTo>
                  <a:pt x="1025461" y="33433"/>
                </a:lnTo>
                <a:lnTo>
                  <a:pt x="1077368" y="47486"/>
                </a:lnTo>
                <a:lnTo>
                  <a:pt x="1126978" y="63740"/>
                </a:lnTo>
                <a:lnTo>
                  <a:pt x="1174101" y="82085"/>
                </a:lnTo>
                <a:lnTo>
                  <a:pt x="1218547" y="102411"/>
                </a:lnTo>
                <a:lnTo>
                  <a:pt x="1260125" y="124609"/>
                </a:lnTo>
                <a:lnTo>
                  <a:pt x="1298646" y="148569"/>
                </a:lnTo>
                <a:lnTo>
                  <a:pt x="1333919" y="174182"/>
                </a:lnTo>
                <a:lnTo>
                  <a:pt x="1365754" y="201338"/>
                </a:lnTo>
                <a:lnTo>
                  <a:pt x="1393962" y="229928"/>
                </a:lnTo>
                <a:lnTo>
                  <a:pt x="1418351" y="259843"/>
                </a:lnTo>
                <a:lnTo>
                  <a:pt x="1454916" y="323207"/>
                </a:lnTo>
                <a:lnTo>
                  <a:pt x="1473927" y="390555"/>
                </a:lnTo>
                <a:lnTo>
                  <a:pt x="1476375" y="425450"/>
                </a:lnTo>
                <a:lnTo>
                  <a:pt x="1473927" y="460342"/>
                </a:lnTo>
                <a:lnTo>
                  <a:pt x="1454916" y="527688"/>
                </a:lnTo>
                <a:lnTo>
                  <a:pt x="1418351" y="591051"/>
                </a:lnTo>
                <a:lnTo>
                  <a:pt x="1393962" y="620965"/>
                </a:lnTo>
                <a:lnTo>
                  <a:pt x="1365754" y="649555"/>
                </a:lnTo>
                <a:lnTo>
                  <a:pt x="1333919" y="676712"/>
                </a:lnTo>
                <a:lnTo>
                  <a:pt x="1298646" y="702325"/>
                </a:lnTo>
                <a:lnTo>
                  <a:pt x="1260125" y="726286"/>
                </a:lnTo>
                <a:lnTo>
                  <a:pt x="1218547" y="748484"/>
                </a:lnTo>
                <a:lnTo>
                  <a:pt x="1174101" y="768810"/>
                </a:lnTo>
                <a:lnTo>
                  <a:pt x="1126978" y="787156"/>
                </a:lnTo>
                <a:lnTo>
                  <a:pt x="1077368" y="803410"/>
                </a:lnTo>
                <a:lnTo>
                  <a:pt x="1025461" y="817465"/>
                </a:lnTo>
                <a:lnTo>
                  <a:pt x="971447" y="829209"/>
                </a:lnTo>
                <a:lnTo>
                  <a:pt x="915516" y="838534"/>
                </a:lnTo>
                <a:lnTo>
                  <a:pt x="857858" y="845331"/>
                </a:lnTo>
                <a:lnTo>
                  <a:pt x="798664" y="849489"/>
                </a:lnTo>
                <a:lnTo>
                  <a:pt x="738124" y="850900"/>
                </a:lnTo>
                <a:lnTo>
                  <a:pt x="677584" y="849489"/>
                </a:lnTo>
                <a:lnTo>
                  <a:pt x="618392" y="845331"/>
                </a:lnTo>
                <a:lnTo>
                  <a:pt x="560739" y="838534"/>
                </a:lnTo>
                <a:lnTo>
                  <a:pt x="504813" y="829209"/>
                </a:lnTo>
                <a:lnTo>
                  <a:pt x="450806" y="817465"/>
                </a:lnTo>
                <a:lnTo>
                  <a:pt x="398906" y="803410"/>
                </a:lnTo>
                <a:lnTo>
                  <a:pt x="349304" y="787156"/>
                </a:lnTo>
                <a:lnTo>
                  <a:pt x="302190" y="768810"/>
                </a:lnTo>
                <a:lnTo>
                  <a:pt x="257754" y="748484"/>
                </a:lnTo>
                <a:lnTo>
                  <a:pt x="216185" y="726286"/>
                </a:lnTo>
                <a:lnTo>
                  <a:pt x="177674" y="702325"/>
                </a:lnTo>
                <a:lnTo>
                  <a:pt x="142410" y="676712"/>
                </a:lnTo>
                <a:lnTo>
                  <a:pt x="110584" y="649555"/>
                </a:lnTo>
                <a:lnTo>
                  <a:pt x="82385" y="620965"/>
                </a:lnTo>
                <a:lnTo>
                  <a:pt x="58003" y="591051"/>
                </a:lnTo>
                <a:lnTo>
                  <a:pt x="21450" y="527688"/>
                </a:lnTo>
                <a:lnTo>
                  <a:pt x="2446" y="460342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62825" y="5549900"/>
            <a:ext cx="1476375" cy="850900"/>
          </a:xfrm>
          <a:custGeom>
            <a:avLst/>
            <a:gdLst/>
            <a:ahLst/>
            <a:cxnLst/>
            <a:rect l="l" t="t" r="r" b="b"/>
            <a:pathLst>
              <a:path w="1476375" h="850900">
                <a:moveTo>
                  <a:pt x="0" y="425450"/>
                </a:moveTo>
                <a:lnTo>
                  <a:pt x="9660" y="356438"/>
                </a:lnTo>
                <a:lnTo>
                  <a:pt x="37629" y="290972"/>
                </a:lnTo>
                <a:lnTo>
                  <a:pt x="82388" y="229928"/>
                </a:lnTo>
                <a:lnTo>
                  <a:pt x="110589" y="201338"/>
                </a:lnTo>
                <a:lnTo>
                  <a:pt x="142418" y="174182"/>
                </a:lnTo>
                <a:lnTo>
                  <a:pt x="177686" y="148569"/>
                </a:lnTo>
                <a:lnTo>
                  <a:pt x="216201" y="124609"/>
                </a:lnTo>
                <a:lnTo>
                  <a:pt x="257775" y="102411"/>
                </a:lnTo>
                <a:lnTo>
                  <a:pt x="302218" y="82085"/>
                </a:lnTo>
                <a:lnTo>
                  <a:pt x="349339" y="63740"/>
                </a:lnTo>
                <a:lnTo>
                  <a:pt x="398950" y="47486"/>
                </a:lnTo>
                <a:lnTo>
                  <a:pt x="450859" y="33433"/>
                </a:lnTo>
                <a:lnTo>
                  <a:pt x="504878" y="21689"/>
                </a:lnTo>
                <a:lnTo>
                  <a:pt x="560817" y="12364"/>
                </a:lnTo>
                <a:lnTo>
                  <a:pt x="618485" y="5568"/>
                </a:lnTo>
                <a:lnTo>
                  <a:pt x="677693" y="1410"/>
                </a:lnTo>
                <a:lnTo>
                  <a:pt x="738251" y="0"/>
                </a:lnTo>
                <a:lnTo>
                  <a:pt x="798790" y="1410"/>
                </a:lnTo>
                <a:lnTo>
                  <a:pt x="857982" y="5568"/>
                </a:lnTo>
                <a:lnTo>
                  <a:pt x="915635" y="12364"/>
                </a:lnTo>
                <a:lnTo>
                  <a:pt x="971561" y="21689"/>
                </a:lnTo>
                <a:lnTo>
                  <a:pt x="1025568" y="33433"/>
                </a:lnTo>
                <a:lnTo>
                  <a:pt x="1077468" y="47486"/>
                </a:lnTo>
                <a:lnTo>
                  <a:pt x="1127070" y="63740"/>
                </a:lnTo>
                <a:lnTo>
                  <a:pt x="1174184" y="82085"/>
                </a:lnTo>
                <a:lnTo>
                  <a:pt x="1218620" y="102411"/>
                </a:lnTo>
                <a:lnTo>
                  <a:pt x="1260189" y="124609"/>
                </a:lnTo>
                <a:lnTo>
                  <a:pt x="1298700" y="148569"/>
                </a:lnTo>
                <a:lnTo>
                  <a:pt x="1333964" y="174182"/>
                </a:lnTo>
                <a:lnTo>
                  <a:pt x="1365790" y="201338"/>
                </a:lnTo>
                <a:lnTo>
                  <a:pt x="1393989" y="229928"/>
                </a:lnTo>
                <a:lnTo>
                  <a:pt x="1418371" y="259843"/>
                </a:lnTo>
                <a:lnTo>
                  <a:pt x="1454924" y="323207"/>
                </a:lnTo>
                <a:lnTo>
                  <a:pt x="1473928" y="390555"/>
                </a:lnTo>
                <a:lnTo>
                  <a:pt x="1476375" y="425450"/>
                </a:lnTo>
                <a:lnTo>
                  <a:pt x="1473928" y="460342"/>
                </a:lnTo>
                <a:lnTo>
                  <a:pt x="1454924" y="527688"/>
                </a:lnTo>
                <a:lnTo>
                  <a:pt x="1418371" y="591051"/>
                </a:lnTo>
                <a:lnTo>
                  <a:pt x="1393989" y="620965"/>
                </a:lnTo>
                <a:lnTo>
                  <a:pt x="1365790" y="649555"/>
                </a:lnTo>
                <a:lnTo>
                  <a:pt x="1333964" y="676712"/>
                </a:lnTo>
                <a:lnTo>
                  <a:pt x="1298700" y="702325"/>
                </a:lnTo>
                <a:lnTo>
                  <a:pt x="1260189" y="726286"/>
                </a:lnTo>
                <a:lnTo>
                  <a:pt x="1218620" y="748484"/>
                </a:lnTo>
                <a:lnTo>
                  <a:pt x="1174184" y="768810"/>
                </a:lnTo>
                <a:lnTo>
                  <a:pt x="1127070" y="787156"/>
                </a:lnTo>
                <a:lnTo>
                  <a:pt x="1077468" y="803410"/>
                </a:lnTo>
                <a:lnTo>
                  <a:pt x="1025568" y="817465"/>
                </a:lnTo>
                <a:lnTo>
                  <a:pt x="971561" y="829209"/>
                </a:lnTo>
                <a:lnTo>
                  <a:pt x="915635" y="838534"/>
                </a:lnTo>
                <a:lnTo>
                  <a:pt x="857982" y="845331"/>
                </a:lnTo>
                <a:lnTo>
                  <a:pt x="798790" y="849489"/>
                </a:lnTo>
                <a:lnTo>
                  <a:pt x="738251" y="850900"/>
                </a:lnTo>
                <a:lnTo>
                  <a:pt x="677693" y="849489"/>
                </a:lnTo>
                <a:lnTo>
                  <a:pt x="618485" y="845331"/>
                </a:lnTo>
                <a:lnTo>
                  <a:pt x="560817" y="838534"/>
                </a:lnTo>
                <a:lnTo>
                  <a:pt x="504878" y="829209"/>
                </a:lnTo>
                <a:lnTo>
                  <a:pt x="450859" y="817465"/>
                </a:lnTo>
                <a:lnTo>
                  <a:pt x="398950" y="803410"/>
                </a:lnTo>
                <a:lnTo>
                  <a:pt x="349339" y="787156"/>
                </a:lnTo>
                <a:lnTo>
                  <a:pt x="302218" y="768810"/>
                </a:lnTo>
                <a:lnTo>
                  <a:pt x="257775" y="748484"/>
                </a:lnTo>
                <a:lnTo>
                  <a:pt x="216201" y="726286"/>
                </a:lnTo>
                <a:lnTo>
                  <a:pt x="177686" y="702325"/>
                </a:lnTo>
                <a:lnTo>
                  <a:pt x="142418" y="676712"/>
                </a:lnTo>
                <a:lnTo>
                  <a:pt x="110589" y="649555"/>
                </a:lnTo>
                <a:lnTo>
                  <a:pt x="82388" y="620965"/>
                </a:lnTo>
                <a:lnTo>
                  <a:pt x="58005" y="591051"/>
                </a:lnTo>
                <a:lnTo>
                  <a:pt x="21451" y="527688"/>
                </a:lnTo>
                <a:lnTo>
                  <a:pt x="2446" y="460342"/>
                </a:lnTo>
                <a:lnTo>
                  <a:pt x="0" y="42545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860041"/>
            <a:ext cx="472567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u="heavy" spc="-8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u="heavy" dirty="0">
                <a:solidFill>
                  <a:srgbClr val="000000"/>
                </a:solidFill>
                <a:latin typeface="Microsoft YaHei"/>
                <a:cs typeface="Microsoft YaHei"/>
              </a:rPr>
              <a:t>案例</a:t>
            </a:r>
            <a:r>
              <a:rPr sz="1800" b="1" u="heavy" dirty="0">
                <a:solidFill>
                  <a:srgbClr val="000000"/>
                </a:solidFill>
                <a:latin typeface="Microsoft YaHei"/>
                <a:cs typeface="Microsoft YaHei"/>
              </a:rPr>
              <a:t>（某电商企业，总监后备规模分析）</a:t>
            </a:r>
            <a:r>
              <a:rPr sz="1800" b="1" u="heavy" spc="-5" dirty="0">
                <a:solidFill>
                  <a:srgbClr val="000000"/>
                </a:solidFill>
                <a:latin typeface="Microsoft YaHei"/>
                <a:cs typeface="Microsoft YaHei"/>
              </a:rPr>
              <a:t>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784983"/>
            <a:ext cx="8630920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spc="-5" dirty="0">
                <a:latin typeface="Microsoft YaHei"/>
                <a:cs typeface="Microsoft YaHei"/>
              </a:rPr>
              <a:t>目前总监级人数为50人，预计这些人中80%的人明年仍可胜任。  明年总监级别人数较今年预计有60%的增长。  现在总监队伍中50%以上为最近一两年招聘。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请问，需要建立多大规模的总监后备库（梯队人才池）？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552005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第三步：建立</a:t>
            </a:r>
            <a:r>
              <a:rPr sz="2800" b="1" spc="-10" dirty="0">
                <a:latin typeface="Microsoft YaHei"/>
                <a:cs typeface="Microsoft YaHei"/>
              </a:rPr>
              <a:t>/</a:t>
            </a:r>
            <a:r>
              <a:rPr sz="2800" b="1" spc="-5" dirty="0">
                <a:latin typeface="Microsoft YaHei"/>
                <a:cs typeface="Microsoft YaHei"/>
              </a:rPr>
              <a:t>更新统一的人才标准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89559"/>
            <a:ext cx="415671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10" dirty="0">
                <a:latin typeface="Microsoft YaHei"/>
                <a:cs typeface="Microsoft YaHei"/>
              </a:rPr>
              <a:t>人才标准－能力模型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112" y="1046162"/>
            <a:ext cx="3159125" cy="830580"/>
          </a:xfrm>
          <a:prstGeom prst="rect">
            <a:avLst/>
          </a:prstGeom>
          <a:solidFill>
            <a:srgbClr val="2C5497"/>
          </a:solidFill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4000" spc="-5" dirty="0">
                <a:solidFill>
                  <a:srgbClr val="FFFFFF"/>
                </a:solidFill>
                <a:latin typeface="Times New Roman"/>
                <a:cs typeface="Times New Roman"/>
              </a:rPr>
              <a:t>Bars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00" y="1046162"/>
            <a:ext cx="3161030" cy="830580"/>
          </a:xfrm>
          <a:prstGeom prst="rect">
            <a:avLst/>
          </a:prstGeom>
          <a:solidFill>
            <a:srgbClr val="2C5497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90"/>
              </a:spcBef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Behaviors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3" y="1077569"/>
            <a:ext cx="381000" cy="381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336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能  力  模</a:t>
            </a:r>
            <a:endParaRPr sz="2800">
              <a:latin typeface="SimSun"/>
              <a:cs typeface="SimSun"/>
            </a:endParaRPr>
          </a:p>
          <a:p>
            <a:pPr marL="12700" marR="5080" algn="just">
              <a:lnSpc>
                <a:spcPts val="3360"/>
              </a:lnSpc>
            </a:pPr>
            <a:r>
              <a:rPr sz="2800" spc="-5" dirty="0">
                <a:latin typeface="SimSun"/>
                <a:cs typeface="SimSun"/>
              </a:rPr>
              <a:t>型  的  两</a:t>
            </a:r>
            <a:endParaRPr sz="2800">
              <a:latin typeface="SimSun"/>
              <a:cs typeface="SimSun"/>
            </a:endParaRPr>
          </a:p>
          <a:p>
            <a:pPr marL="12700" algn="just">
              <a:lnSpc>
                <a:spcPts val="3250"/>
              </a:lnSpc>
            </a:pPr>
            <a:r>
              <a:rPr sz="2800" spc="-5" dirty="0">
                <a:latin typeface="SimSun"/>
                <a:cs typeface="SimSun"/>
              </a:rPr>
              <a:t>种</a:t>
            </a:r>
            <a:endParaRPr sz="2800">
              <a:latin typeface="SimSun"/>
              <a:cs typeface="SimSun"/>
            </a:endParaRPr>
          </a:p>
          <a:p>
            <a:pPr marL="12700" marR="5080" algn="just">
              <a:lnSpc>
                <a:spcPts val="3220"/>
              </a:lnSpc>
              <a:spcBef>
                <a:spcPts val="220"/>
              </a:spcBef>
            </a:pPr>
            <a:r>
              <a:rPr sz="2800" spc="-5" dirty="0">
                <a:latin typeface="SimSun"/>
                <a:cs typeface="SimSun"/>
              </a:rPr>
              <a:t>范  式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312" y="1876425"/>
            <a:ext cx="3871849" cy="498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2802" y="2160270"/>
            <a:ext cx="84391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0" dirty="0">
                <a:latin typeface="Microsoft YaHei"/>
                <a:cs typeface="Microsoft YaHei"/>
              </a:rPr>
              <a:t>影响他人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2802" y="2526029"/>
            <a:ext cx="4170679" cy="354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清晰、坚定说出自己的想法或主张</a:t>
            </a:r>
            <a:endParaRPr sz="1600">
              <a:latin typeface="SimSun"/>
              <a:cs typeface="SimSun"/>
            </a:endParaRPr>
          </a:p>
          <a:p>
            <a:pPr marL="299085" marR="5080" indent="-287020">
              <a:lnSpc>
                <a:spcPct val="15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沟通中目标明确，知道哪些应该坚</a:t>
            </a:r>
            <a:r>
              <a:rPr sz="1600" spc="0" dirty="0">
                <a:latin typeface="SimSun"/>
                <a:cs typeface="SimSun"/>
              </a:rPr>
              <a:t>持</a:t>
            </a:r>
            <a:r>
              <a:rPr sz="1600" spc="-5" dirty="0">
                <a:latin typeface="SimSun"/>
                <a:cs typeface="SimSun"/>
              </a:rPr>
              <a:t>、哪些  可以放弃</a:t>
            </a:r>
            <a:endParaRPr sz="1600">
              <a:latin typeface="SimSun"/>
              <a:cs typeface="SimSun"/>
            </a:endParaRPr>
          </a:p>
          <a:p>
            <a:pPr marL="299085" marR="5080" indent="-287020">
              <a:lnSpc>
                <a:spcPct val="15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陈述方案时，给出具体可执行的思</a:t>
            </a:r>
            <a:r>
              <a:rPr sz="1600" spc="0" dirty="0">
                <a:latin typeface="SimSun"/>
                <a:cs typeface="SimSun"/>
              </a:rPr>
              <a:t>路</a:t>
            </a:r>
            <a:r>
              <a:rPr sz="1600" spc="-5" dirty="0">
                <a:latin typeface="SimSun"/>
                <a:cs typeface="SimSun"/>
              </a:rPr>
              <a:t>，降低  他人对潜在风险和不确定性的担忧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引用理论、数据、证言，支持自己的观点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说出自己的想法时，给出令人信服的理由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说明提议给对方带来的益处，赢得他的支持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在质疑或反对面前，有理有据地做出回应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SimSun"/>
                <a:cs typeface="SimSun"/>
              </a:rPr>
              <a:t>在有争议的局面下，主动提炼共识，并明确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2484882" y="504825"/>
                </a:moveTo>
                <a:lnTo>
                  <a:pt x="828294" y="504825"/>
                </a:lnTo>
                <a:lnTo>
                  <a:pt x="828294" y="1009649"/>
                </a:lnTo>
                <a:lnTo>
                  <a:pt x="2484882" y="1009649"/>
                </a:lnTo>
                <a:lnTo>
                  <a:pt x="2484882" y="504825"/>
                </a:lnTo>
                <a:close/>
              </a:path>
              <a:path w="3313429" h="1009650">
                <a:moveTo>
                  <a:pt x="1656588" y="0"/>
                </a:moveTo>
                <a:lnTo>
                  <a:pt x="0" y="504825"/>
                </a:lnTo>
                <a:lnTo>
                  <a:pt x="3313176" y="504825"/>
                </a:lnTo>
                <a:lnTo>
                  <a:pt x="1656588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0" y="504825"/>
                </a:moveTo>
                <a:lnTo>
                  <a:pt x="1656588" y="0"/>
                </a:lnTo>
                <a:lnTo>
                  <a:pt x="3313176" y="504825"/>
                </a:lnTo>
                <a:lnTo>
                  <a:pt x="2484882" y="504825"/>
                </a:lnTo>
                <a:lnTo>
                  <a:pt x="2484882" y="1009649"/>
                </a:lnTo>
                <a:lnTo>
                  <a:pt x="828294" y="1009649"/>
                </a:lnTo>
                <a:lnTo>
                  <a:pt x="828294" y="504825"/>
                </a:lnTo>
                <a:lnTo>
                  <a:pt x="0" y="504825"/>
                </a:lnTo>
                <a:close/>
              </a:path>
            </a:pathLst>
          </a:custGeom>
          <a:ln w="25399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51503" y="6133388"/>
            <a:ext cx="288099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3000" b="1" spc="7" baseline="-8333" dirty="0">
                <a:latin typeface="Microsoft YaHei"/>
                <a:cs typeface="Microsoft YaHei"/>
              </a:rPr>
              <a:t>工具</a:t>
            </a:r>
            <a:r>
              <a:rPr sz="3000" b="1" spc="7" baseline="-8333" dirty="0">
                <a:latin typeface="Times New Roman"/>
                <a:cs typeface="Times New Roman"/>
              </a:rPr>
              <a:t>2</a:t>
            </a:r>
            <a:r>
              <a:rPr sz="3000" b="1" spc="7" baseline="-8333" dirty="0">
                <a:latin typeface="Microsoft YaHei"/>
                <a:cs typeface="Microsoft YaHei"/>
              </a:rPr>
              <a:t>：</a:t>
            </a:r>
            <a:r>
              <a:rPr sz="3000" b="1" spc="-187" baseline="-8333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SimSun"/>
                <a:cs typeface="SimSun"/>
              </a:rPr>
              <a:t>接下来要采取的行动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2380"/>
              </a:lnSpc>
              <a:spcBef>
                <a:spcPts val="290"/>
              </a:spcBef>
            </a:pPr>
            <a:r>
              <a:rPr sz="2000" b="1" spc="10" dirty="0">
                <a:latin typeface="Microsoft YaHei"/>
                <a:cs typeface="Microsoft YaHei"/>
              </a:rPr>
              <a:t>建模技术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9590" y="267970"/>
            <a:ext cx="8484819" cy="468590"/>
          </a:xfrm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 err="1" smtClean="0">
                <a:latin typeface="Microsoft YaHei"/>
                <a:cs typeface="Microsoft YaHei"/>
              </a:rPr>
              <a:t>管理梯队能力模型概览</a:t>
            </a:r>
            <a:endParaRPr b="1" spc="10" dirty="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437" y="5876925"/>
            <a:ext cx="2700655" cy="936625"/>
          </a:xfrm>
          <a:custGeom>
            <a:avLst/>
            <a:gdLst/>
            <a:ahLst/>
            <a:cxnLst/>
            <a:rect l="l" t="t" r="r" b="b"/>
            <a:pathLst>
              <a:path w="2700655" h="936625">
                <a:moveTo>
                  <a:pt x="2555557" y="0"/>
                </a:moveTo>
                <a:lnTo>
                  <a:pt x="144818" y="0"/>
                </a:lnTo>
                <a:lnTo>
                  <a:pt x="0" y="936623"/>
                </a:lnTo>
                <a:lnTo>
                  <a:pt x="2700337" y="936623"/>
                </a:lnTo>
                <a:lnTo>
                  <a:pt x="255555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37" y="5876925"/>
            <a:ext cx="2700655" cy="936625"/>
          </a:xfrm>
          <a:custGeom>
            <a:avLst/>
            <a:gdLst/>
            <a:ahLst/>
            <a:cxnLst/>
            <a:rect l="l" t="t" r="r" b="b"/>
            <a:pathLst>
              <a:path w="2700655" h="936625">
                <a:moveTo>
                  <a:pt x="0" y="936623"/>
                </a:moveTo>
                <a:lnTo>
                  <a:pt x="144818" y="0"/>
                </a:lnTo>
                <a:lnTo>
                  <a:pt x="2555557" y="0"/>
                </a:lnTo>
                <a:lnTo>
                  <a:pt x="2700337" y="936623"/>
                </a:lnTo>
                <a:lnTo>
                  <a:pt x="0" y="936623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7277" y="6255105"/>
            <a:ext cx="7874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一般员工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387" y="4868798"/>
            <a:ext cx="2448560" cy="937260"/>
          </a:xfrm>
          <a:custGeom>
            <a:avLst/>
            <a:gdLst/>
            <a:ahLst/>
            <a:cxnLst/>
            <a:rect l="l" t="t" r="r" b="b"/>
            <a:pathLst>
              <a:path w="2448560" h="937260">
                <a:moveTo>
                  <a:pt x="2303081" y="0"/>
                </a:moveTo>
                <a:lnTo>
                  <a:pt x="144818" y="0"/>
                </a:lnTo>
                <a:lnTo>
                  <a:pt x="0" y="936688"/>
                </a:lnTo>
                <a:lnTo>
                  <a:pt x="2447988" y="936688"/>
                </a:lnTo>
                <a:lnTo>
                  <a:pt x="2303081" y="0"/>
                </a:lnTo>
                <a:close/>
              </a:path>
            </a:pathLst>
          </a:custGeom>
          <a:solidFill>
            <a:srgbClr val="D0D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387" y="4868798"/>
            <a:ext cx="2448560" cy="937260"/>
          </a:xfrm>
          <a:custGeom>
            <a:avLst/>
            <a:gdLst/>
            <a:ahLst/>
            <a:cxnLst/>
            <a:rect l="l" t="t" r="r" b="b"/>
            <a:pathLst>
              <a:path w="2448560" h="937260">
                <a:moveTo>
                  <a:pt x="0" y="936688"/>
                </a:moveTo>
                <a:lnTo>
                  <a:pt x="144818" y="0"/>
                </a:lnTo>
                <a:lnTo>
                  <a:pt x="2303081" y="0"/>
                </a:lnTo>
                <a:lnTo>
                  <a:pt x="2447988" y="936688"/>
                </a:lnTo>
                <a:lnTo>
                  <a:pt x="0" y="936688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0208" y="5248655"/>
            <a:ext cx="78867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一线主管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3850" y="3860800"/>
            <a:ext cx="2160905" cy="936625"/>
          </a:xfrm>
          <a:custGeom>
            <a:avLst/>
            <a:gdLst/>
            <a:ahLst/>
            <a:cxnLst/>
            <a:rect l="l" t="t" r="r" b="b"/>
            <a:pathLst>
              <a:path w="2160905" h="936625">
                <a:moveTo>
                  <a:pt x="2015744" y="0"/>
                </a:moveTo>
                <a:lnTo>
                  <a:pt x="144818" y="0"/>
                </a:lnTo>
                <a:lnTo>
                  <a:pt x="0" y="936625"/>
                </a:lnTo>
                <a:lnTo>
                  <a:pt x="2160651" y="936625"/>
                </a:lnTo>
                <a:lnTo>
                  <a:pt x="201574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3860800"/>
            <a:ext cx="2160905" cy="936625"/>
          </a:xfrm>
          <a:custGeom>
            <a:avLst/>
            <a:gdLst/>
            <a:ahLst/>
            <a:cxnLst/>
            <a:rect l="l" t="t" r="r" b="b"/>
            <a:pathLst>
              <a:path w="2160905" h="936625">
                <a:moveTo>
                  <a:pt x="0" y="936625"/>
                </a:moveTo>
                <a:lnTo>
                  <a:pt x="144818" y="0"/>
                </a:lnTo>
                <a:lnTo>
                  <a:pt x="2015744" y="0"/>
                </a:lnTo>
                <a:lnTo>
                  <a:pt x="2160651" y="936625"/>
                </a:lnTo>
                <a:lnTo>
                  <a:pt x="0" y="936625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9903" y="4242816"/>
            <a:ext cx="7874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部门经理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8312" y="2852801"/>
            <a:ext cx="1871980" cy="936625"/>
          </a:xfrm>
          <a:custGeom>
            <a:avLst/>
            <a:gdLst/>
            <a:ahLst/>
            <a:cxnLst/>
            <a:rect l="l" t="t" r="r" b="b"/>
            <a:pathLst>
              <a:path w="1871980" h="936625">
                <a:moveTo>
                  <a:pt x="1726882" y="0"/>
                </a:moveTo>
                <a:lnTo>
                  <a:pt x="144818" y="0"/>
                </a:lnTo>
                <a:lnTo>
                  <a:pt x="0" y="936625"/>
                </a:lnTo>
                <a:lnTo>
                  <a:pt x="1871662" y="936625"/>
                </a:lnTo>
                <a:lnTo>
                  <a:pt x="1726882" y="0"/>
                </a:lnTo>
                <a:close/>
              </a:path>
            </a:pathLst>
          </a:custGeom>
          <a:solidFill>
            <a:srgbClr val="FFD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312" y="2852801"/>
            <a:ext cx="1871980" cy="936625"/>
          </a:xfrm>
          <a:custGeom>
            <a:avLst/>
            <a:gdLst/>
            <a:ahLst/>
            <a:cxnLst/>
            <a:rect l="l" t="t" r="r" b="b"/>
            <a:pathLst>
              <a:path w="1871980" h="936625">
                <a:moveTo>
                  <a:pt x="0" y="936625"/>
                </a:moveTo>
                <a:lnTo>
                  <a:pt x="144818" y="0"/>
                </a:lnTo>
                <a:lnTo>
                  <a:pt x="1726882" y="0"/>
                </a:lnTo>
                <a:lnTo>
                  <a:pt x="1871662" y="936625"/>
                </a:lnTo>
                <a:lnTo>
                  <a:pt x="0" y="936625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7367" y="3123310"/>
            <a:ext cx="145415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职能体系总监</a:t>
            </a:r>
            <a:r>
              <a:rPr sz="1500" b="1" spc="-10" dirty="0">
                <a:latin typeface="Yu Gothic"/>
                <a:cs typeface="Yu Gothic"/>
              </a:rPr>
              <a:t>/</a:t>
            </a:r>
            <a:r>
              <a:rPr sz="1500" b="1" dirty="0">
                <a:latin typeface="Microsoft YaHei"/>
                <a:cs typeface="Microsoft YaHei"/>
              </a:rPr>
              <a:t>事  业部总经理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1187" y="1844675"/>
            <a:ext cx="1584960" cy="936625"/>
          </a:xfrm>
          <a:custGeom>
            <a:avLst/>
            <a:gdLst/>
            <a:ahLst/>
            <a:cxnLst/>
            <a:rect l="l" t="t" r="r" b="b"/>
            <a:pathLst>
              <a:path w="1584960" h="936625">
                <a:moveTo>
                  <a:pt x="1439481" y="0"/>
                </a:moveTo>
                <a:lnTo>
                  <a:pt x="144818" y="0"/>
                </a:lnTo>
                <a:lnTo>
                  <a:pt x="0" y="936625"/>
                </a:lnTo>
                <a:lnTo>
                  <a:pt x="1584388" y="936625"/>
                </a:lnTo>
                <a:lnTo>
                  <a:pt x="143948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187" y="1844675"/>
            <a:ext cx="1584960" cy="936625"/>
          </a:xfrm>
          <a:custGeom>
            <a:avLst/>
            <a:gdLst/>
            <a:ahLst/>
            <a:cxnLst/>
            <a:rect l="l" t="t" r="r" b="b"/>
            <a:pathLst>
              <a:path w="1584960" h="936625">
                <a:moveTo>
                  <a:pt x="0" y="936625"/>
                </a:moveTo>
                <a:lnTo>
                  <a:pt x="144818" y="0"/>
                </a:lnTo>
                <a:lnTo>
                  <a:pt x="1439481" y="0"/>
                </a:lnTo>
                <a:lnTo>
                  <a:pt x="1584388" y="936625"/>
                </a:lnTo>
                <a:lnTo>
                  <a:pt x="0" y="936625"/>
                </a:lnTo>
                <a:close/>
              </a:path>
            </a:pathLst>
          </a:custGeom>
          <a:ln w="635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8989" y="2233929"/>
            <a:ext cx="7874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Microsoft YaHei"/>
                <a:cs typeface="Microsoft YaHei"/>
              </a:rPr>
              <a:t>集团高管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7087" y="1381125"/>
            <a:ext cx="1153160" cy="392430"/>
          </a:xfrm>
          <a:custGeom>
            <a:avLst/>
            <a:gdLst/>
            <a:ahLst/>
            <a:cxnLst/>
            <a:rect l="l" t="t" r="r" b="b"/>
            <a:pathLst>
              <a:path w="1153160" h="392430">
                <a:moveTo>
                  <a:pt x="0" y="392175"/>
                </a:moveTo>
                <a:lnTo>
                  <a:pt x="60629" y="0"/>
                </a:lnTo>
                <a:lnTo>
                  <a:pt x="1091882" y="0"/>
                </a:lnTo>
                <a:lnTo>
                  <a:pt x="1152588" y="392175"/>
                </a:lnTo>
                <a:lnTo>
                  <a:pt x="0" y="392175"/>
                </a:lnTo>
                <a:close/>
              </a:path>
            </a:pathLst>
          </a:custGeom>
          <a:ln w="6350">
            <a:solidFill>
              <a:srgbClr val="2C549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48867" y="1476121"/>
            <a:ext cx="3111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C</a:t>
            </a:r>
            <a:r>
              <a:rPr sz="1500" spc="-10" dirty="0">
                <a:latin typeface="SimSun"/>
                <a:cs typeface="SimSun"/>
              </a:rPr>
              <a:t>E</a:t>
            </a:r>
            <a:r>
              <a:rPr sz="1500" dirty="0">
                <a:latin typeface="SimSun"/>
                <a:cs typeface="SimSun"/>
              </a:rPr>
              <a:t>O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38526" y="5876923"/>
            <a:ext cx="3362325" cy="936625"/>
          </a:xfrm>
          <a:prstGeom prst="rect">
            <a:avLst/>
          </a:prstGeom>
          <a:solidFill>
            <a:srgbClr val="EAEAEA"/>
          </a:solidFill>
          <a:ln w="6350">
            <a:solidFill>
              <a:srgbClr val="2C549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265" marR="211454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提高效率、展现绩效；合作；职业化  表现…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8526" y="4868862"/>
            <a:ext cx="3362325" cy="936625"/>
          </a:xfrm>
          <a:prstGeom prst="rect">
            <a:avLst/>
          </a:prstGeom>
          <a:solidFill>
            <a:srgbClr val="D0D9E7"/>
          </a:solidFill>
          <a:ln w="6350">
            <a:solidFill>
              <a:srgbClr val="2C549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265" marR="211454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通过他人完成工作；关注团队发展；  激励下属…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8526" y="3860800"/>
            <a:ext cx="3362325" cy="936625"/>
          </a:xfrm>
          <a:prstGeom prst="rect">
            <a:avLst/>
          </a:prstGeom>
          <a:solidFill>
            <a:srgbClr val="FFFF99"/>
          </a:solidFill>
          <a:ln w="6350">
            <a:solidFill>
              <a:srgbClr val="2C549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8265" marR="211454" algn="just">
              <a:lnSpc>
                <a:spcPct val="100000"/>
              </a:lnSpc>
              <a:spcBef>
                <a:spcPts val="1015"/>
              </a:spcBef>
            </a:pPr>
            <a:r>
              <a:rPr sz="1500" dirty="0">
                <a:latin typeface="SimSun"/>
                <a:cs typeface="SimSun"/>
              </a:rPr>
              <a:t>整合工作，策略、流程化思考；执行  复杂工作；重视管理、职能性工作；  处理跨部门关系…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38526" y="2852801"/>
            <a:ext cx="3362325" cy="936625"/>
          </a:xfrm>
          <a:prstGeom prst="rect">
            <a:avLst/>
          </a:prstGeom>
          <a:solidFill>
            <a:srgbClr val="FFDFCC"/>
          </a:solidFill>
          <a:ln w="6350">
            <a:solidFill>
              <a:srgbClr val="2C549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8265" marR="116839">
              <a:lnSpc>
                <a:spcPct val="100000"/>
              </a:lnSpc>
              <a:spcBef>
                <a:spcPts val="1015"/>
              </a:spcBef>
            </a:pPr>
            <a:r>
              <a:rPr sz="1500" spc="-5" dirty="0">
                <a:latin typeface="SimSun"/>
                <a:cs typeface="SimSun"/>
              </a:rPr>
              <a:t>建立职能部门/事业部的在行业内的竞  </a:t>
            </a:r>
            <a:r>
              <a:rPr sz="1500" dirty="0">
                <a:latin typeface="SimSun"/>
                <a:cs typeface="SimSun"/>
              </a:rPr>
              <a:t>争优势；保证企业短期和长期盈利能  力…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38526" y="1844675"/>
            <a:ext cx="3362325" cy="936625"/>
          </a:xfrm>
          <a:prstGeom prst="rect">
            <a:avLst/>
          </a:prstGeom>
          <a:solidFill>
            <a:srgbClr val="FFC000"/>
          </a:solidFill>
          <a:ln w="6350">
            <a:solidFill>
              <a:srgbClr val="2C549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8265" marR="211454" algn="just">
              <a:lnSpc>
                <a:spcPct val="100000"/>
              </a:lnSpc>
              <a:spcBef>
                <a:spcPts val="1015"/>
              </a:spcBef>
            </a:pPr>
            <a:r>
              <a:rPr sz="1500" dirty="0">
                <a:latin typeface="SimSun"/>
                <a:cs typeface="SimSun"/>
              </a:rPr>
              <a:t>长远、全局、平衡的思维方式；为组  织设定方向；做出艰难决策；赢得他  人对绩效的承诺…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04025" y="1932051"/>
            <a:ext cx="180975" cy="828675"/>
          </a:xfrm>
          <a:custGeom>
            <a:avLst/>
            <a:gdLst/>
            <a:ahLst/>
            <a:cxnLst/>
            <a:rect l="l" t="t" r="r" b="b"/>
            <a:pathLst>
              <a:path w="180975" h="828675">
                <a:moveTo>
                  <a:pt x="180975" y="828675"/>
                </a:moveTo>
                <a:lnTo>
                  <a:pt x="145716" y="827474"/>
                </a:lnTo>
                <a:lnTo>
                  <a:pt x="116935" y="824214"/>
                </a:lnTo>
                <a:lnTo>
                  <a:pt x="97535" y="819405"/>
                </a:lnTo>
                <a:lnTo>
                  <a:pt x="90424" y="813562"/>
                </a:lnTo>
                <a:lnTo>
                  <a:pt x="90550" y="429387"/>
                </a:lnTo>
                <a:lnTo>
                  <a:pt x="83439" y="423489"/>
                </a:lnTo>
                <a:lnTo>
                  <a:pt x="64039" y="418687"/>
                </a:lnTo>
                <a:lnTo>
                  <a:pt x="35258" y="415456"/>
                </a:lnTo>
                <a:lnTo>
                  <a:pt x="0" y="414274"/>
                </a:lnTo>
                <a:lnTo>
                  <a:pt x="35258" y="413091"/>
                </a:lnTo>
                <a:lnTo>
                  <a:pt x="64039" y="409860"/>
                </a:lnTo>
                <a:lnTo>
                  <a:pt x="83439" y="405058"/>
                </a:lnTo>
                <a:lnTo>
                  <a:pt x="90550" y="399161"/>
                </a:lnTo>
                <a:lnTo>
                  <a:pt x="90550" y="14986"/>
                </a:lnTo>
                <a:lnTo>
                  <a:pt x="97661" y="9161"/>
                </a:lnTo>
                <a:lnTo>
                  <a:pt x="117046" y="4397"/>
                </a:lnTo>
                <a:lnTo>
                  <a:pt x="145790" y="1180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4025" y="2924175"/>
            <a:ext cx="180975" cy="828675"/>
          </a:xfrm>
          <a:custGeom>
            <a:avLst/>
            <a:gdLst/>
            <a:ahLst/>
            <a:cxnLst/>
            <a:rect l="l" t="t" r="r" b="b"/>
            <a:pathLst>
              <a:path w="180975" h="828675">
                <a:moveTo>
                  <a:pt x="180975" y="828675"/>
                </a:moveTo>
                <a:lnTo>
                  <a:pt x="145716" y="827492"/>
                </a:lnTo>
                <a:lnTo>
                  <a:pt x="116935" y="824261"/>
                </a:lnTo>
                <a:lnTo>
                  <a:pt x="97535" y="819459"/>
                </a:lnTo>
                <a:lnTo>
                  <a:pt x="90424" y="813562"/>
                </a:lnTo>
                <a:lnTo>
                  <a:pt x="90550" y="429387"/>
                </a:lnTo>
                <a:lnTo>
                  <a:pt x="83439" y="423543"/>
                </a:lnTo>
                <a:lnTo>
                  <a:pt x="64039" y="418734"/>
                </a:lnTo>
                <a:lnTo>
                  <a:pt x="35258" y="415474"/>
                </a:lnTo>
                <a:lnTo>
                  <a:pt x="0" y="414274"/>
                </a:lnTo>
                <a:lnTo>
                  <a:pt x="35258" y="413093"/>
                </a:lnTo>
                <a:lnTo>
                  <a:pt x="64039" y="409876"/>
                </a:lnTo>
                <a:lnTo>
                  <a:pt x="83439" y="405112"/>
                </a:lnTo>
                <a:lnTo>
                  <a:pt x="90550" y="399288"/>
                </a:lnTo>
                <a:lnTo>
                  <a:pt x="90550" y="15112"/>
                </a:lnTo>
                <a:lnTo>
                  <a:pt x="97661" y="9215"/>
                </a:lnTo>
                <a:lnTo>
                  <a:pt x="117046" y="4413"/>
                </a:lnTo>
                <a:lnTo>
                  <a:pt x="145790" y="1182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4025" y="3897376"/>
            <a:ext cx="180975" cy="827405"/>
          </a:xfrm>
          <a:custGeom>
            <a:avLst/>
            <a:gdLst/>
            <a:ahLst/>
            <a:cxnLst/>
            <a:rect l="l" t="t" r="r" b="b"/>
            <a:pathLst>
              <a:path w="180975" h="827404">
                <a:moveTo>
                  <a:pt x="180975" y="827024"/>
                </a:moveTo>
                <a:lnTo>
                  <a:pt x="145716" y="825841"/>
                </a:lnTo>
                <a:lnTo>
                  <a:pt x="116935" y="822610"/>
                </a:lnTo>
                <a:lnTo>
                  <a:pt x="97535" y="817808"/>
                </a:lnTo>
                <a:lnTo>
                  <a:pt x="90424" y="811911"/>
                </a:lnTo>
                <a:lnTo>
                  <a:pt x="90550" y="428498"/>
                </a:lnTo>
                <a:lnTo>
                  <a:pt x="83439" y="422673"/>
                </a:lnTo>
                <a:lnTo>
                  <a:pt x="64039" y="417909"/>
                </a:lnTo>
                <a:lnTo>
                  <a:pt x="35258" y="414692"/>
                </a:lnTo>
                <a:lnTo>
                  <a:pt x="0" y="413512"/>
                </a:lnTo>
                <a:lnTo>
                  <a:pt x="35258" y="412329"/>
                </a:lnTo>
                <a:lnTo>
                  <a:pt x="64039" y="409098"/>
                </a:lnTo>
                <a:lnTo>
                  <a:pt x="83439" y="404296"/>
                </a:lnTo>
                <a:lnTo>
                  <a:pt x="90550" y="398399"/>
                </a:lnTo>
                <a:lnTo>
                  <a:pt x="90550" y="14986"/>
                </a:lnTo>
                <a:lnTo>
                  <a:pt x="97661" y="9161"/>
                </a:lnTo>
                <a:lnTo>
                  <a:pt x="117046" y="4397"/>
                </a:lnTo>
                <a:lnTo>
                  <a:pt x="145790" y="1180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04025" y="4905375"/>
            <a:ext cx="180975" cy="827405"/>
          </a:xfrm>
          <a:custGeom>
            <a:avLst/>
            <a:gdLst/>
            <a:ahLst/>
            <a:cxnLst/>
            <a:rect l="l" t="t" r="r" b="b"/>
            <a:pathLst>
              <a:path w="180975" h="827404">
                <a:moveTo>
                  <a:pt x="180975" y="827087"/>
                </a:moveTo>
                <a:lnTo>
                  <a:pt x="145716" y="825901"/>
                </a:lnTo>
                <a:lnTo>
                  <a:pt x="116935" y="822669"/>
                </a:lnTo>
                <a:lnTo>
                  <a:pt x="97535" y="817877"/>
                </a:lnTo>
                <a:lnTo>
                  <a:pt x="90424" y="812012"/>
                </a:lnTo>
                <a:lnTo>
                  <a:pt x="90550" y="428625"/>
                </a:lnTo>
                <a:lnTo>
                  <a:pt x="83439" y="422727"/>
                </a:lnTo>
                <a:lnTo>
                  <a:pt x="64039" y="417925"/>
                </a:lnTo>
                <a:lnTo>
                  <a:pt x="35258" y="414694"/>
                </a:lnTo>
                <a:lnTo>
                  <a:pt x="0" y="413512"/>
                </a:lnTo>
                <a:lnTo>
                  <a:pt x="35258" y="412331"/>
                </a:lnTo>
                <a:lnTo>
                  <a:pt x="64039" y="409114"/>
                </a:lnTo>
                <a:lnTo>
                  <a:pt x="83439" y="404350"/>
                </a:lnTo>
                <a:lnTo>
                  <a:pt x="90550" y="398525"/>
                </a:lnTo>
                <a:lnTo>
                  <a:pt x="90550" y="15112"/>
                </a:lnTo>
                <a:lnTo>
                  <a:pt x="97661" y="9215"/>
                </a:lnTo>
                <a:lnTo>
                  <a:pt x="117046" y="4413"/>
                </a:lnTo>
                <a:lnTo>
                  <a:pt x="145790" y="1182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04025" y="5876925"/>
            <a:ext cx="180975" cy="828675"/>
          </a:xfrm>
          <a:custGeom>
            <a:avLst/>
            <a:gdLst/>
            <a:ahLst/>
            <a:cxnLst/>
            <a:rect l="l" t="t" r="r" b="b"/>
            <a:pathLst>
              <a:path w="180975" h="828675">
                <a:moveTo>
                  <a:pt x="180975" y="828675"/>
                </a:moveTo>
                <a:lnTo>
                  <a:pt x="145716" y="827489"/>
                </a:lnTo>
                <a:lnTo>
                  <a:pt x="116935" y="824256"/>
                </a:lnTo>
                <a:lnTo>
                  <a:pt x="97535" y="819464"/>
                </a:lnTo>
                <a:lnTo>
                  <a:pt x="90424" y="813600"/>
                </a:lnTo>
                <a:lnTo>
                  <a:pt x="90550" y="429412"/>
                </a:lnTo>
                <a:lnTo>
                  <a:pt x="83439" y="423547"/>
                </a:lnTo>
                <a:lnTo>
                  <a:pt x="64039" y="418755"/>
                </a:lnTo>
                <a:lnTo>
                  <a:pt x="35258" y="415523"/>
                </a:lnTo>
                <a:lnTo>
                  <a:pt x="0" y="414337"/>
                </a:lnTo>
                <a:lnTo>
                  <a:pt x="35258" y="413151"/>
                </a:lnTo>
                <a:lnTo>
                  <a:pt x="64039" y="409917"/>
                </a:lnTo>
                <a:lnTo>
                  <a:pt x="83439" y="405122"/>
                </a:lnTo>
                <a:lnTo>
                  <a:pt x="90550" y="399249"/>
                </a:lnTo>
                <a:lnTo>
                  <a:pt x="90550" y="15074"/>
                </a:lnTo>
                <a:lnTo>
                  <a:pt x="97661" y="9210"/>
                </a:lnTo>
                <a:lnTo>
                  <a:pt x="117046" y="4418"/>
                </a:lnTo>
                <a:lnTo>
                  <a:pt x="145790" y="1185"/>
                </a:lnTo>
                <a:lnTo>
                  <a:pt x="180975" y="0"/>
                </a:lnTo>
              </a:path>
            </a:pathLst>
          </a:custGeom>
          <a:ln w="9525">
            <a:solidFill>
              <a:srgbClr val="285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2959" y="1884908"/>
            <a:ext cx="154940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900"/>
              </a:lnSpc>
            </a:pPr>
            <a:r>
              <a:rPr sz="1500" dirty="0">
                <a:latin typeface="SimSun"/>
                <a:cs typeface="SimSun"/>
              </a:rPr>
              <a:t>制定战略  愿景与价值观领导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2959" y="2874391"/>
            <a:ext cx="116840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500"/>
              </a:lnSpc>
            </a:pPr>
            <a:r>
              <a:rPr sz="1500" dirty="0">
                <a:latin typeface="SimSun"/>
                <a:cs typeface="SimSun"/>
              </a:rPr>
              <a:t>战略性思考  创造客户价值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72959" y="3839133"/>
            <a:ext cx="787400" cy="84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500" dirty="0">
                <a:latin typeface="SimSun"/>
                <a:cs typeface="SimSun"/>
              </a:rPr>
              <a:t>推动执行  跨域协同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72959" y="4898542"/>
            <a:ext cx="78740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600"/>
              </a:lnSpc>
            </a:pPr>
            <a:r>
              <a:rPr sz="1500" dirty="0">
                <a:latin typeface="SimSun"/>
                <a:cs typeface="SimSun"/>
              </a:rPr>
              <a:t>分配任务  辅导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72959" y="5902147"/>
            <a:ext cx="13589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分析与解决问题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72959" y="6182258"/>
            <a:ext cx="787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SimSun"/>
                <a:cs typeface="SimSun"/>
              </a:rPr>
              <a:t>友好互动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00" dirty="0">
                <a:latin typeface="SimSun"/>
                <a:cs typeface="SimSun"/>
              </a:rPr>
              <a:t>……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7212" y="852550"/>
            <a:ext cx="1729105" cy="528955"/>
          </a:xfrm>
          <a:custGeom>
            <a:avLst/>
            <a:gdLst/>
            <a:ahLst/>
            <a:cxnLst/>
            <a:rect l="l" t="t" r="r" b="b"/>
            <a:pathLst>
              <a:path w="1729105" h="528955">
                <a:moveTo>
                  <a:pt x="1728787" y="0"/>
                </a:moveTo>
                <a:lnTo>
                  <a:pt x="0" y="0"/>
                </a:lnTo>
                <a:lnTo>
                  <a:pt x="864425" y="528574"/>
                </a:lnTo>
                <a:lnTo>
                  <a:pt x="1728787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54501" y="852550"/>
            <a:ext cx="1729105" cy="528955"/>
          </a:xfrm>
          <a:custGeom>
            <a:avLst/>
            <a:gdLst/>
            <a:ahLst/>
            <a:cxnLst/>
            <a:rect l="l" t="t" r="r" b="b"/>
            <a:pathLst>
              <a:path w="1729104" h="528955">
                <a:moveTo>
                  <a:pt x="1728724" y="0"/>
                </a:moveTo>
                <a:lnTo>
                  <a:pt x="0" y="0"/>
                </a:lnTo>
                <a:lnTo>
                  <a:pt x="864362" y="528574"/>
                </a:lnTo>
                <a:lnTo>
                  <a:pt x="1728724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67551" y="852550"/>
            <a:ext cx="1729105" cy="528955"/>
          </a:xfrm>
          <a:custGeom>
            <a:avLst/>
            <a:gdLst/>
            <a:ahLst/>
            <a:cxnLst/>
            <a:rect l="l" t="t" r="r" b="b"/>
            <a:pathLst>
              <a:path w="1729104" h="528955">
                <a:moveTo>
                  <a:pt x="1728724" y="0"/>
                </a:moveTo>
                <a:lnTo>
                  <a:pt x="0" y="0"/>
                </a:lnTo>
                <a:lnTo>
                  <a:pt x="864362" y="528574"/>
                </a:lnTo>
                <a:lnTo>
                  <a:pt x="1728724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67790" y="892683"/>
            <a:ext cx="53784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梯队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36796" y="892683"/>
            <a:ext cx="53848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挑战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8745" y="892683"/>
            <a:ext cx="53848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能力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484501" y="3573526"/>
            <a:ext cx="287655" cy="576580"/>
          </a:xfrm>
          <a:custGeom>
            <a:avLst/>
            <a:gdLst/>
            <a:ahLst/>
            <a:cxnLst/>
            <a:rect l="l" t="t" r="r" b="b"/>
            <a:pathLst>
              <a:path w="287655" h="576579">
                <a:moveTo>
                  <a:pt x="143637" y="0"/>
                </a:moveTo>
                <a:lnTo>
                  <a:pt x="143637" y="144018"/>
                </a:lnTo>
                <a:lnTo>
                  <a:pt x="0" y="144018"/>
                </a:lnTo>
                <a:lnTo>
                  <a:pt x="0" y="432181"/>
                </a:lnTo>
                <a:lnTo>
                  <a:pt x="143637" y="432181"/>
                </a:lnTo>
                <a:lnTo>
                  <a:pt x="143637" y="576199"/>
                </a:lnTo>
                <a:lnTo>
                  <a:pt x="287274" y="288036"/>
                </a:lnTo>
                <a:lnTo>
                  <a:pt x="143637" y="0"/>
                </a:lnTo>
                <a:close/>
              </a:path>
            </a:pathLst>
          </a:custGeom>
          <a:solidFill>
            <a:srgbClr val="718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23025" y="3573526"/>
            <a:ext cx="288925" cy="576580"/>
          </a:xfrm>
          <a:custGeom>
            <a:avLst/>
            <a:gdLst/>
            <a:ahLst/>
            <a:cxnLst/>
            <a:rect l="l" t="t" r="r" b="b"/>
            <a:pathLst>
              <a:path w="288925" h="576579">
                <a:moveTo>
                  <a:pt x="144525" y="0"/>
                </a:moveTo>
                <a:lnTo>
                  <a:pt x="144525" y="144018"/>
                </a:lnTo>
                <a:lnTo>
                  <a:pt x="0" y="144018"/>
                </a:lnTo>
                <a:lnTo>
                  <a:pt x="0" y="432181"/>
                </a:lnTo>
                <a:lnTo>
                  <a:pt x="144525" y="432181"/>
                </a:lnTo>
                <a:lnTo>
                  <a:pt x="144525" y="576199"/>
                </a:lnTo>
                <a:lnTo>
                  <a:pt x="288925" y="288036"/>
                </a:lnTo>
                <a:lnTo>
                  <a:pt x="144525" y="0"/>
                </a:lnTo>
                <a:close/>
              </a:path>
            </a:pathLst>
          </a:custGeom>
          <a:solidFill>
            <a:srgbClr val="718B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5" y="0"/>
            <a:ext cx="6748399" cy="4497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5" y="4454396"/>
            <a:ext cx="6748399" cy="2314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54125" cy="6858000"/>
          </a:xfrm>
          <a:custGeom>
            <a:avLst/>
            <a:gdLst/>
            <a:ahLst/>
            <a:cxnLst/>
            <a:rect l="l" t="t" r="r" b="b"/>
            <a:pathLst>
              <a:path w="1254125" h="6858000">
                <a:moveTo>
                  <a:pt x="0" y="6857996"/>
                </a:moveTo>
                <a:lnTo>
                  <a:pt x="1254125" y="6857996"/>
                </a:lnTo>
                <a:lnTo>
                  <a:pt x="12541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6257" y="2023745"/>
            <a:ext cx="280670" cy="276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能  力  在  梯  队  上  的  演  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50639" y="387604"/>
            <a:ext cx="437515" cy="211454"/>
          </a:xfrm>
          <a:custGeom>
            <a:avLst/>
            <a:gdLst/>
            <a:ahLst/>
            <a:cxnLst/>
            <a:rect l="l" t="t" r="r" b="b"/>
            <a:pathLst>
              <a:path w="437514" h="211454">
                <a:moveTo>
                  <a:pt x="356944" y="35399"/>
                </a:moveTo>
                <a:lnTo>
                  <a:pt x="0" y="185038"/>
                </a:lnTo>
                <a:lnTo>
                  <a:pt x="10922" y="211328"/>
                </a:lnTo>
                <a:lnTo>
                  <a:pt x="368003" y="61677"/>
                </a:lnTo>
                <a:lnTo>
                  <a:pt x="385047" y="39097"/>
                </a:lnTo>
                <a:lnTo>
                  <a:pt x="356944" y="35399"/>
                </a:lnTo>
                <a:close/>
              </a:path>
              <a:path w="437514" h="211454">
                <a:moveTo>
                  <a:pt x="420855" y="14986"/>
                </a:moveTo>
                <a:lnTo>
                  <a:pt x="405638" y="14986"/>
                </a:lnTo>
                <a:lnTo>
                  <a:pt x="416687" y="41275"/>
                </a:lnTo>
                <a:lnTo>
                  <a:pt x="368003" y="61677"/>
                </a:lnTo>
                <a:lnTo>
                  <a:pt x="339978" y="98806"/>
                </a:lnTo>
                <a:lnTo>
                  <a:pt x="335280" y="105156"/>
                </a:lnTo>
                <a:lnTo>
                  <a:pt x="336550" y="114046"/>
                </a:lnTo>
                <a:lnTo>
                  <a:pt x="349123" y="123571"/>
                </a:lnTo>
                <a:lnTo>
                  <a:pt x="358139" y="122300"/>
                </a:lnTo>
                <a:lnTo>
                  <a:pt x="362838" y="115950"/>
                </a:lnTo>
                <a:lnTo>
                  <a:pt x="437261" y="17145"/>
                </a:lnTo>
                <a:lnTo>
                  <a:pt x="420855" y="14986"/>
                </a:lnTo>
                <a:close/>
              </a:path>
              <a:path w="437514" h="211454">
                <a:moveTo>
                  <a:pt x="385047" y="39097"/>
                </a:moveTo>
                <a:lnTo>
                  <a:pt x="368003" y="61677"/>
                </a:lnTo>
                <a:lnTo>
                  <a:pt x="414262" y="42291"/>
                </a:lnTo>
                <a:lnTo>
                  <a:pt x="409321" y="42291"/>
                </a:lnTo>
                <a:lnTo>
                  <a:pt x="385047" y="39097"/>
                </a:lnTo>
                <a:close/>
              </a:path>
              <a:path w="437514" h="211454">
                <a:moveTo>
                  <a:pt x="399796" y="19558"/>
                </a:moveTo>
                <a:lnTo>
                  <a:pt x="385047" y="39097"/>
                </a:lnTo>
                <a:lnTo>
                  <a:pt x="409321" y="42291"/>
                </a:lnTo>
                <a:lnTo>
                  <a:pt x="399796" y="19558"/>
                </a:lnTo>
                <a:close/>
              </a:path>
              <a:path w="437514" h="211454">
                <a:moveTo>
                  <a:pt x="407559" y="19558"/>
                </a:moveTo>
                <a:lnTo>
                  <a:pt x="399796" y="19558"/>
                </a:lnTo>
                <a:lnTo>
                  <a:pt x="409321" y="42291"/>
                </a:lnTo>
                <a:lnTo>
                  <a:pt x="414262" y="42291"/>
                </a:lnTo>
                <a:lnTo>
                  <a:pt x="416687" y="41275"/>
                </a:lnTo>
                <a:lnTo>
                  <a:pt x="407559" y="19558"/>
                </a:lnTo>
                <a:close/>
              </a:path>
              <a:path w="437514" h="211454">
                <a:moveTo>
                  <a:pt x="405638" y="14986"/>
                </a:moveTo>
                <a:lnTo>
                  <a:pt x="356944" y="35399"/>
                </a:lnTo>
                <a:lnTo>
                  <a:pt x="385047" y="39097"/>
                </a:lnTo>
                <a:lnTo>
                  <a:pt x="399796" y="19558"/>
                </a:lnTo>
                <a:lnTo>
                  <a:pt x="407559" y="19558"/>
                </a:lnTo>
                <a:lnTo>
                  <a:pt x="405638" y="14986"/>
                </a:lnTo>
                <a:close/>
              </a:path>
              <a:path w="437514" h="211454">
                <a:moveTo>
                  <a:pt x="306832" y="0"/>
                </a:moveTo>
                <a:lnTo>
                  <a:pt x="299593" y="5461"/>
                </a:lnTo>
                <a:lnTo>
                  <a:pt x="297561" y="21082"/>
                </a:lnTo>
                <a:lnTo>
                  <a:pt x="303149" y="28321"/>
                </a:lnTo>
                <a:lnTo>
                  <a:pt x="356944" y="35399"/>
                </a:lnTo>
                <a:lnTo>
                  <a:pt x="405638" y="14986"/>
                </a:lnTo>
                <a:lnTo>
                  <a:pt x="420855" y="14986"/>
                </a:lnTo>
                <a:lnTo>
                  <a:pt x="306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7675" y="1471675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4" h="287655">
                <a:moveTo>
                  <a:pt x="0" y="143637"/>
                </a:moveTo>
                <a:lnTo>
                  <a:pt x="7318" y="98218"/>
                </a:lnTo>
                <a:lnTo>
                  <a:pt x="27700" y="58786"/>
                </a:lnTo>
                <a:lnTo>
                  <a:pt x="58786" y="27700"/>
                </a:lnTo>
                <a:lnTo>
                  <a:pt x="98218" y="7318"/>
                </a:lnTo>
                <a:lnTo>
                  <a:pt x="143637" y="0"/>
                </a:lnTo>
                <a:lnTo>
                  <a:pt x="189068" y="7318"/>
                </a:lnTo>
                <a:lnTo>
                  <a:pt x="228531" y="27700"/>
                </a:lnTo>
                <a:lnTo>
                  <a:pt x="259656" y="58786"/>
                </a:lnTo>
                <a:lnTo>
                  <a:pt x="280069" y="98218"/>
                </a:lnTo>
                <a:lnTo>
                  <a:pt x="287400" y="143637"/>
                </a:lnTo>
                <a:lnTo>
                  <a:pt x="280069" y="189055"/>
                </a:lnTo>
                <a:lnTo>
                  <a:pt x="259656" y="228487"/>
                </a:lnTo>
                <a:lnTo>
                  <a:pt x="228531" y="259573"/>
                </a:lnTo>
                <a:lnTo>
                  <a:pt x="189068" y="279955"/>
                </a:lnTo>
                <a:lnTo>
                  <a:pt x="143637" y="287274"/>
                </a:lnTo>
                <a:lnTo>
                  <a:pt x="98218" y="279955"/>
                </a:lnTo>
                <a:lnTo>
                  <a:pt x="58786" y="259573"/>
                </a:lnTo>
                <a:lnTo>
                  <a:pt x="27700" y="228487"/>
                </a:lnTo>
                <a:lnTo>
                  <a:pt x="7318" y="189055"/>
                </a:lnTo>
                <a:lnTo>
                  <a:pt x="0" y="143637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1251" y="252095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4525" y="4119498"/>
            <a:ext cx="250825" cy="635"/>
          </a:xfrm>
          <a:custGeom>
            <a:avLst/>
            <a:gdLst/>
            <a:ahLst/>
            <a:cxnLst/>
            <a:rect l="l" t="t" r="r" b="b"/>
            <a:pathLst>
              <a:path w="250825" h="635">
                <a:moveTo>
                  <a:pt x="0" y="0"/>
                </a:moveTo>
                <a:lnTo>
                  <a:pt x="250825" y="126"/>
                </a:lnTo>
              </a:path>
            </a:pathLst>
          </a:custGeom>
          <a:ln w="38100">
            <a:solidFill>
              <a:srgbClr val="F85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3176" y="4005198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38100">
            <a:solidFill>
              <a:srgbClr val="F85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3814" y="387604"/>
            <a:ext cx="437515" cy="211454"/>
          </a:xfrm>
          <a:custGeom>
            <a:avLst/>
            <a:gdLst/>
            <a:ahLst/>
            <a:cxnLst/>
            <a:rect l="l" t="t" r="r" b="b"/>
            <a:pathLst>
              <a:path w="437514" h="211454">
                <a:moveTo>
                  <a:pt x="356944" y="35399"/>
                </a:moveTo>
                <a:lnTo>
                  <a:pt x="0" y="185038"/>
                </a:lnTo>
                <a:lnTo>
                  <a:pt x="10922" y="211328"/>
                </a:lnTo>
                <a:lnTo>
                  <a:pt x="368003" y="61677"/>
                </a:lnTo>
                <a:lnTo>
                  <a:pt x="385047" y="39097"/>
                </a:lnTo>
                <a:lnTo>
                  <a:pt x="356944" y="35399"/>
                </a:lnTo>
                <a:close/>
              </a:path>
              <a:path w="437514" h="211454">
                <a:moveTo>
                  <a:pt x="420855" y="14986"/>
                </a:moveTo>
                <a:lnTo>
                  <a:pt x="405638" y="14986"/>
                </a:lnTo>
                <a:lnTo>
                  <a:pt x="416687" y="41275"/>
                </a:lnTo>
                <a:lnTo>
                  <a:pt x="368003" y="61677"/>
                </a:lnTo>
                <a:lnTo>
                  <a:pt x="339978" y="98806"/>
                </a:lnTo>
                <a:lnTo>
                  <a:pt x="335280" y="105156"/>
                </a:lnTo>
                <a:lnTo>
                  <a:pt x="336550" y="114046"/>
                </a:lnTo>
                <a:lnTo>
                  <a:pt x="349123" y="123571"/>
                </a:lnTo>
                <a:lnTo>
                  <a:pt x="358139" y="122300"/>
                </a:lnTo>
                <a:lnTo>
                  <a:pt x="362838" y="115950"/>
                </a:lnTo>
                <a:lnTo>
                  <a:pt x="437261" y="17145"/>
                </a:lnTo>
                <a:lnTo>
                  <a:pt x="420855" y="14986"/>
                </a:lnTo>
                <a:close/>
              </a:path>
              <a:path w="437514" h="211454">
                <a:moveTo>
                  <a:pt x="385047" y="39097"/>
                </a:moveTo>
                <a:lnTo>
                  <a:pt x="368003" y="61677"/>
                </a:lnTo>
                <a:lnTo>
                  <a:pt x="414262" y="42291"/>
                </a:lnTo>
                <a:lnTo>
                  <a:pt x="409321" y="42291"/>
                </a:lnTo>
                <a:lnTo>
                  <a:pt x="385047" y="39097"/>
                </a:lnTo>
                <a:close/>
              </a:path>
              <a:path w="437514" h="211454">
                <a:moveTo>
                  <a:pt x="399796" y="19558"/>
                </a:moveTo>
                <a:lnTo>
                  <a:pt x="385047" y="39097"/>
                </a:lnTo>
                <a:lnTo>
                  <a:pt x="409321" y="42291"/>
                </a:lnTo>
                <a:lnTo>
                  <a:pt x="399796" y="19558"/>
                </a:lnTo>
                <a:close/>
              </a:path>
              <a:path w="437514" h="211454">
                <a:moveTo>
                  <a:pt x="407559" y="19558"/>
                </a:moveTo>
                <a:lnTo>
                  <a:pt x="399796" y="19558"/>
                </a:lnTo>
                <a:lnTo>
                  <a:pt x="409321" y="42291"/>
                </a:lnTo>
                <a:lnTo>
                  <a:pt x="414262" y="42291"/>
                </a:lnTo>
                <a:lnTo>
                  <a:pt x="416687" y="41275"/>
                </a:lnTo>
                <a:lnTo>
                  <a:pt x="407559" y="19558"/>
                </a:lnTo>
                <a:close/>
              </a:path>
              <a:path w="437514" h="211454">
                <a:moveTo>
                  <a:pt x="405638" y="14986"/>
                </a:moveTo>
                <a:lnTo>
                  <a:pt x="356944" y="35399"/>
                </a:lnTo>
                <a:lnTo>
                  <a:pt x="385047" y="39097"/>
                </a:lnTo>
                <a:lnTo>
                  <a:pt x="399796" y="19558"/>
                </a:lnTo>
                <a:lnTo>
                  <a:pt x="407559" y="19558"/>
                </a:lnTo>
                <a:lnTo>
                  <a:pt x="405638" y="14986"/>
                </a:lnTo>
                <a:close/>
              </a:path>
              <a:path w="437514" h="211454">
                <a:moveTo>
                  <a:pt x="306832" y="0"/>
                </a:moveTo>
                <a:lnTo>
                  <a:pt x="299593" y="5461"/>
                </a:lnTo>
                <a:lnTo>
                  <a:pt x="297561" y="21082"/>
                </a:lnTo>
                <a:lnTo>
                  <a:pt x="303149" y="28321"/>
                </a:lnTo>
                <a:lnTo>
                  <a:pt x="356944" y="35399"/>
                </a:lnTo>
                <a:lnTo>
                  <a:pt x="405638" y="14986"/>
                </a:lnTo>
                <a:lnTo>
                  <a:pt x="420855" y="14986"/>
                </a:lnTo>
                <a:lnTo>
                  <a:pt x="306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9938" y="370077"/>
            <a:ext cx="437515" cy="211454"/>
          </a:xfrm>
          <a:custGeom>
            <a:avLst/>
            <a:gdLst/>
            <a:ahLst/>
            <a:cxnLst/>
            <a:rect l="l" t="t" r="r" b="b"/>
            <a:pathLst>
              <a:path w="437515" h="211454">
                <a:moveTo>
                  <a:pt x="356941" y="35447"/>
                </a:moveTo>
                <a:lnTo>
                  <a:pt x="0" y="185038"/>
                </a:lnTo>
                <a:lnTo>
                  <a:pt x="11048" y="211455"/>
                </a:lnTo>
                <a:lnTo>
                  <a:pt x="367903" y="61899"/>
                </a:lnTo>
                <a:lnTo>
                  <a:pt x="385014" y="39183"/>
                </a:lnTo>
                <a:lnTo>
                  <a:pt x="356941" y="35447"/>
                </a:lnTo>
                <a:close/>
              </a:path>
              <a:path w="437515" h="211454">
                <a:moveTo>
                  <a:pt x="420135" y="14986"/>
                </a:moveTo>
                <a:lnTo>
                  <a:pt x="405764" y="14986"/>
                </a:lnTo>
                <a:lnTo>
                  <a:pt x="416813" y="41401"/>
                </a:lnTo>
                <a:lnTo>
                  <a:pt x="367903" y="61899"/>
                </a:lnTo>
                <a:lnTo>
                  <a:pt x="340105" y="98806"/>
                </a:lnTo>
                <a:lnTo>
                  <a:pt x="335279" y="105156"/>
                </a:lnTo>
                <a:lnTo>
                  <a:pt x="336550" y="114173"/>
                </a:lnTo>
                <a:lnTo>
                  <a:pt x="349250" y="123571"/>
                </a:lnTo>
                <a:lnTo>
                  <a:pt x="358139" y="122300"/>
                </a:lnTo>
                <a:lnTo>
                  <a:pt x="362965" y="116077"/>
                </a:lnTo>
                <a:lnTo>
                  <a:pt x="437387" y="17272"/>
                </a:lnTo>
                <a:lnTo>
                  <a:pt x="420135" y="14986"/>
                </a:lnTo>
                <a:close/>
              </a:path>
              <a:path w="437515" h="211454">
                <a:moveTo>
                  <a:pt x="385014" y="39183"/>
                </a:moveTo>
                <a:lnTo>
                  <a:pt x="367903" y="61899"/>
                </a:lnTo>
                <a:lnTo>
                  <a:pt x="414389" y="42418"/>
                </a:lnTo>
                <a:lnTo>
                  <a:pt x="409320" y="42418"/>
                </a:lnTo>
                <a:lnTo>
                  <a:pt x="385014" y="39183"/>
                </a:lnTo>
                <a:close/>
              </a:path>
              <a:path w="437515" h="211454">
                <a:moveTo>
                  <a:pt x="399795" y="19558"/>
                </a:moveTo>
                <a:lnTo>
                  <a:pt x="385014" y="39183"/>
                </a:lnTo>
                <a:lnTo>
                  <a:pt x="409320" y="42418"/>
                </a:lnTo>
                <a:lnTo>
                  <a:pt x="399795" y="19558"/>
                </a:lnTo>
                <a:close/>
              </a:path>
              <a:path w="437515" h="211454">
                <a:moveTo>
                  <a:pt x="407677" y="19558"/>
                </a:moveTo>
                <a:lnTo>
                  <a:pt x="399795" y="19558"/>
                </a:lnTo>
                <a:lnTo>
                  <a:pt x="409320" y="42418"/>
                </a:lnTo>
                <a:lnTo>
                  <a:pt x="414389" y="42418"/>
                </a:lnTo>
                <a:lnTo>
                  <a:pt x="416813" y="41401"/>
                </a:lnTo>
                <a:lnTo>
                  <a:pt x="407677" y="19558"/>
                </a:lnTo>
                <a:close/>
              </a:path>
              <a:path w="437515" h="211454">
                <a:moveTo>
                  <a:pt x="405764" y="14986"/>
                </a:moveTo>
                <a:lnTo>
                  <a:pt x="356941" y="35447"/>
                </a:lnTo>
                <a:lnTo>
                  <a:pt x="385014" y="39183"/>
                </a:lnTo>
                <a:lnTo>
                  <a:pt x="399795" y="19558"/>
                </a:lnTo>
                <a:lnTo>
                  <a:pt x="407677" y="19558"/>
                </a:lnTo>
                <a:lnTo>
                  <a:pt x="405764" y="14986"/>
                </a:lnTo>
                <a:close/>
              </a:path>
              <a:path w="437515" h="211454">
                <a:moveTo>
                  <a:pt x="306831" y="0"/>
                </a:moveTo>
                <a:lnTo>
                  <a:pt x="299719" y="5587"/>
                </a:lnTo>
                <a:lnTo>
                  <a:pt x="297687" y="21209"/>
                </a:lnTo>
                <a:lnTo>
                  <a:pt x="303148" y="28321"/>
                </a:lnTo>
                <a:lnTo>
                  <a:pt x="356941" y="35447"/>
                </a:lnTo>
                <a:lnTo>
                  <a:pt x="405764" y="14986"/>
                </a:lnTo>
                <a:lnTo>
                  <a:pt x="420135" y="14986"/>
                </a:lnTo>
                <a:lnTo>
                  <a:pt x="3068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4507" y="1560703"/>
            <a:ext cx="357822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0" dirty="0">
                <a:solidFill>
                  <a:srgbClr val="000000"/>
                </a:solidFill>
                <a:latin typeface="Microsoft YaHei"/>
                <a:cs typeface="Microsoft YaHei"/>
              </a:rPr>
              <a:t>产出？以终为始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8062" y="981075"/>
            <a:ext cx="7309484" cy="5761355"/>
          </a:xfrm>
          <a:custGeom>
            <a:avLst/>
            <a:gdLst/>
            <a:ahLst/>
            <a:cxnLst/>
            <a:rect l="l" t="t" r="r" b="b"/>
            <a:pathLst>
              <a:path w="7309484" h="5761355">
                <a:moveTo>
                  <a:pt x="6427152" y="0"/>
                </a:moveTo>
                <a:lnTo>
                  <a:pt x="0" y="0"/>
                </a:lnTo>
                <a:lnTo>
                  <a:pt x="0" y="5761037"/>
                </a:lnTo>
                <a:lnTo>
                  <a:pt x="7308913" y="5761037"/>
                </a:lnTo>
                <a:lnTo>
                  <a:pt x="7308913" y="881761"/>
                </a:lnTo>
                <a:lnTo>
                  <a:pt x="642715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能力的奥义</a:t>
            </a:r>
            <a:r>
              <a:rPr b="1" spc="-185" dirty="0">
                <a:latin typeface="Microsoft YaHei"/>
                <a:cs typeface="Microsoft YaHei"/>
              </a:rPr>
              <a:t>—</a:t>
            </a:r>
            <a:r>
              <a:rPr b="1" spc="-180" dirty="0">
                <a:latin typeface="Microsoft YaHei"/>
                <a:cs typeface="Microsoft YaHei"/>
              </a:rPr>
              <a:t>—</a:t>
            </a:r>
            <a:r>
              <a:rPr b="1" spc="10" dirty="0">
                <a:latin typeface="Microsoft YaHei"/>
                <a:cs typeface="Microsoft YaHei"/>
              </a:rPr>
              <a:t>有次序的、可观察的行为</a:t>
            </a:r>
            <a:r>
              <a:rPr b="1" spc="15" dirty="0">
                <a:latin typeface="Microsoft YaHei"/>
                <a:cs typeface="Microsoft YaHei"/>
              </a:rPr>
              <a:t>（</a:t>
            </a:r>
            <a:r>
              <a:rPr b="1" spc="-125" dirty="0">
                <a:latin typeface="Arial"/>
                <a:cs typeface="Arial"/>
              </a:rPr>
              <a:t>1</a:t>
            </a:r>
            <a:r>
              <a:rPr b="1" dirty="0">
                <a:latin typeface="Microsoft YaHei"/>
                <a:cs typeface="Microsoft YaHei"/>
              </a:rPr>
              <a:t>）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50442" y="1554353"/>
            <a:ext cx="135445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b="1" spc="10" dirty="0">
                <a:latin typeface="Microsoft YaHei"/>
                <a:cs typeface="Microsoft YaHei"/>
              </a:rPr>
              <a:t>推动执行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1957" y="1643253"/>
            <a:ext cx="988694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00" spc="-5" dirty="0">
                <a:latin typeface="SimSun"/>
                <a:cs typeface="SimSun"/>
              </a:rPr>
              <a:t>L3-01-05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0442" y="2322321"/>
            <a:ext cx="5708650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b="1" spc="-5" dirty="0">
                <a:latin typeface="Microsoft YaHei"/>
                <a:cs typeface="Microsoft YaHei"/>
              </a:rPr>
              <a:t>将目标清晰化</a:t>
            </a:r>
            <a:endParaRPr sz="15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080"/>
              </a:spcBef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为工作设定明确的预期目标，说明或共同探讨清晰的衡量标准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5" dirty="0">
                <a:latin typeface="Arial"/>
                <a:cs typeface="Arial"/>
              </a:rPr>
              <a:t>•</a:t>
            </a:r>
            <a:r>
              <a:rPr sz="1500" spc="85" dirty="0">
                <a:latin typeface="Arial"/>
                <a:cs typeface="Arial"/>
              </a:rPr>
              <a:t> </a:t>
            </a:r>
            <a:r>
              <a:rPr sz="1500" b="1" dirty="0">
                <a:latin typeface="Microsoft YaHei"/>
                <a:cs typeface="Microsoft YaHei"/>
              </a:rPr>
              <a:t>合理用人</a:t>
            </a:r>
            <a:endParaRPr sz="15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442" y="3419602"/>
            <a:ext cx="7042150" cy="25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ct val="100000"/>
              </a:lnSpc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dirty="0">
                <a:latin typeface="SimSun"/>
                <a:cs typeface="SimSun"/>
              </a:rPr>
              <a:t>为任务落实安排合适人选，综合考虑他们的经验、能力、时间安排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b="1" spc="-5" dirty="0">
                <a:latin typeface="Microsoft YaHei"/>
                <a:cs typeface="Microsoft YaHei"/>
              </a:rPr>
              <a:t>获得承诺</a:t>
            </a:r>
            <a:endParaRPr sz="15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080"/>
              </a:spcBef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dirty="0">
                <a:latin typeface="SimSun"/>
                <a:cs typeface="SimSun"/>
              </a:rPr>
              <a:t>获得尽责承诺，挑战“不一定”、“尽力”的态度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b="1" spc="10" dirty="0">
                <a:latin typeface="Microsoft YaHei"/>
                <a:cs typeface="Microsoft YaHei"/>
              </a:rPr>
              <a:t>监控进程</a:t>
            </a:r>
            <a:endParaRPr sz="17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125"/>
              </a:spcBef>
              <a:tabLst>
                <a:tab pos="551815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建立沟通机制，以定期开会等方式讨论工作进度，检验阶段性目标的完成情况</a:t>
            </a:r>
            <a:endParaRPr sz="15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080"/>
              </a:spcBef>
              <a:tabLst>
                <a:tab pos="551815" algn="l"/>
              </a:tabLst>
            </a:pPr>
            <a:r>
              <a:rPr sz="1500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提前了解任务进展，当发现目标偏离时及时采取措施纠正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b="1" spc="10" dirty="0">
                <a:latin typeface="Microsoft YaHei"/>
                <a:cs typeface="Microsoft YaHei"/>
              </a:rPr>
              <a:t>评估结果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4925" y="5986576"/>
            <a:ext cx="678751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5080" indent="-285115">
              <a:lnSpc>
                <a:spcPct val="140000"/>
              </a:lnSpc>
              <a:tabLst>
                <a:tab pos="297180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1500" spc="-5" dirty="0">
                <a:latin typeface="SimSun"/>
                <a:cs typeface="SimSun"/>
              </a:rPr>
              <a:t>以会议、简报、邮件或谈话方式，讨论项目或任务结果，给出明确的好或差的  评价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1187" y="1628775"/>
            <a:ext cx="647700" cy="144780"/>
          </a:xfrm>
          <a:custGeom>
            <a:avLst/>
            <a:gdLst/>
            <a:ahLst/>
            <a:cxnLst/>
            <a:rect l="l" t="t" r="r" b="b"/>
            <a:pathLst>
              <a:path w="647700" h="144780">
                <a:moveTo>
                  <a:pt x="647700" y="14452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1484375"/>
            <a:ext cx="647700" cy="288925"/>
          </a:xfrm>
          <a:custGeom>
            <a:avLst/>
            <a:gdLst/>
            <a:ahLst/>
            <a:cxnLst/>
            <a:rect l="l" t="t" r="r" b="b"/>
            <a:pathLst>
              <a:path w="647700" h="288925">
                <a:moveTo>
                  <a:pt x="0" y="288925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212" y="3176587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212" y="4221226"/>
            <a:ext cx="864235" cy="468630"/>
          </a:xfrm>
          <a:custGeom>
            <a:avLst/>
            <a:gdLst/>
            <a:ahLst/>
            <a:cxnLst/>
            <a:rect l="l" t="t" r="r" b="b"/>
            <a:pathLst>
              <a:path w="864235" h="468629">
                <a:moveTo>
                  <a:pt x="863663" y="0"/>
                </a:moveTo>
                <a:lnTo>
                  <a:pt x="0" y="468249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437" y="1341500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437" y="1341500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4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0037" y="1418336"/>
            <a:ext cx="25400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能  力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437" y="2852801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437" y="2852801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4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0037" y="2929889"/>
            <a:ext cx="25400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构  面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437" y="4365625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437" y="4365625"/>
            <a:ext cx="612775" cy="647700"/>
          </a:xfrm>
          <a:custGeom>
            <a:avLst/>
            <a:gdLst/>
            <a:ahLst/>
            <a:cxnLst/>
            <a:rect l="l" t="t" r="r" b="b"/>
            <a:pathLst>
              <a:path w="612775" h="647700">
                <a:moveTo>
                  <a:pt x="0" y="647700"/>
                </a:moveTo>
                <a:lnTo>
                  <a:pt x="612775" y="647700"/>
                </a:lnTo>
                <a:lnTo>
                  <a:pt x="6127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4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0037" y="4423917"/>
            <a:ext cx="25463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行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3400" y="1147825"/>
            <a:ext cx="636905" cy="67310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88900" rIns="0" bIns="0" rtlCol="0">
            <a:spAutoFit/>
          </a:bodyPr>
          <a:lstStyle/>
          <a:p>
            <a:pPr marL="204470" marR="195580">
              <a:lnSpc>
                <a:spcPts val="206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编  码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579755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第四步：业绩 </a:t>
            </a:r>
            <a:r>
              <a:rPr sz="2800" spc="-5" dirty="0">
                <a:latin typeface="Microsoft YaHei"/>
                <a:cs typeface="Microsoft YaHei"/>
              </a:rPr>
              <a:t>X</a:t>
            </a:r>
            <a:r>
              <a:rPr sz="2800" spc="-45" dirty="0">
                <a:latin typeface="Microsoft YaHei"/>
                <a:cs typeface="Microsoft YaHei"/>
              </a:rPr>
              <a:t> </a:t>
            </a:r>
            <a:r>
              <a:rPr sz="2800" b="1" spc="-5" dirty="0">
                <a:latin typeface="Microsoft YaHei"/>
                <a:cs typeface="Microsoft YaHei"/>
              </a:rPr>
              <a:t>能力，盘点当前表现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376428"/>
            <a:ext cx="308864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以“人”为中心的盘点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368" y="1420621"/>
            <a:ext cx="4053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>
                <a:solidFill>
                  <a:srgbClr val="000000"/>
                </a:solidFill>
                <a:latin typeface="Wingdings"/>
                <a:cs typeface="Wingdings"/>
              </a:rPr>
              <a:t></a:t>
            </a:r>
            <a:r>
              <a:rPr sz="3600" b="1" spc="5" dirty="0">
                <a:solidFill>
                  <a:srgbClr val="000000"/>
                </a:solidFill>
                <a:latin typeface="Microsoft YaHei"/>
                <a:cs typeface="Microsoft YaHei"/>
              </a:rPr>
              <a:t>业绩，能力，潜力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368" y="2219197"/>
            <a:ext cx="3060065" cy="266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Wingdings"/>
                <a:cs typeface="Wingdings"/>
              </a:rPr>
              <a:t></a:t>
            </a:r>
            <a:r>
              <a:rPr sz="1800" b="1" spc="5" dirty="0">
                <a:latin typeface="Microsoft YaHei"/>
                <a:cs typeface="Microsoft YaHei"/>
              </a:rPr>
              <a:t>工作经历，知识技能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5" dirty="0">
                <a:latin typeface="Wingdings"/>
                <a:cs typeface="Wingdings"/>
              </a:rPr>
              <a:t></a:t>
            </a:r>
            <a:r>
              <a:rPr sz="1800" b="1" spc="5" dirty="0">
                <a:latin typeface="Microsoft YaHei"/>
                <a:cs typeface="Microsoft YaHei"/>
              </a:rPr>
              <a:t>个人发展</a:t>
            </a:r>
            <a:endParaRPr sz="18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1280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优势项、劣势项、发展建议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流失风险、流失影响、流失原因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发展的目标岗位或人才池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imSun"/>
                <a:cs typeface="SimSun"/>
              </a:rPr>
              <a:t>流动意愿、意向城市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Wingdings"/>
                <a:cs typeface="Wingdings"/>
              </a:rPr>
              <a:t></a:t>
            </a:r>
            <a:r>
              <a:rPr sz="1800" b="1" spc="5" dirty="0">
                <a:latin typeface="Microsoft YaHei"/>
                <a:cs typeface="Microsoft YaHei"/>
              </a:rPr>
              <a:t>继任者（接班人）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876" y="5031104"/>
            <a:ext cx="21209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300" spc="-5" dirty="0">
                <a:latin typeface="Wingdings"/>
                <a:cs typeface="Wingdings"/>
              </a:rPr>
              <a:t></a:t>
            </a:r>
            <a:r>
              <a:rPr sz="1300" spc="-5" dirty="0">
                <a:latin typeface="Times New Roman"/>
                <a:cs typeface="Times New Roman"/>
              </a:rPr>
              <a:t>	</a:t>
            </a:r>
            <a:r>
              <a:rPr sz="1300" spc="-5" dirty="0">
                <a:latin typeface="SimSun"/>
                <a:cs typeface="SimSun"/>
              </a:rPr>
              <a:t>内部接班人、外部接班人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spc="-5" dirty="0">
                <a:latin typeface="Wingdings"/>
                <a:cs typeface="Wingdings"/>
              </a:rPr>
              <a:t>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863" y="5367908"/>
            <a:ext cx="2165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SimSun"/>
                <a:cs typeface="SimSun"/>
              </a:rPr>
              <a:t>接班人的晋升潜力、晋升周期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17361" y="1429892"/>
            <a:ext cx="1402080" cy="1392555"/>
          </a:xfrm>
          <a:custGeom>
            <a:avLst/>
            <a:gdLst/>
            <a:ahLst/>
            <a:cxnLst/>
            <a:rect l="l" t="t" r="r" b="b"/>
            <a:pathLst>
              <a:path w="1402079" h="1392555">
                <a:moveTo>
                  <a:pt x="700786" y="0"/>
                </a:moveTo>
                <a:lnTo>
                  <a:pt x="0" y="347980"/>
                </a:lnTo>
                <a:lnTo>
                  <a:pt x="0" y="1043940"/>
                </a:lnTo>
                <a:lnTo>
                  <a:pt x="700786" y="1392047"/>
                </a:lnTo>
                <a:lnTo>
                  <a:pt x="1401571" y="1043940"/>
                </a:lnTo>
                <a:lnTo>
                  <a:pt x="1401571" y="347980"/>
                </a:lnTo>
                <a:lnTo>
                  <a:pt x="70078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6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6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6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9292" y="142773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1" y="1089279"/>
                </a:lnTo>
                <a:lnTo>
                  <a:pt x="1211071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1" y="302768"/>
                </a:lnTo>
                <a:lnTo>
                  <a:pt x="1211071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9345" y="4099686"/>
            <a:ext cx="65976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30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个人  发展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5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5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40985" y="1875282"/>
            <a:ext cx="3424554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307465" algn="l"/>
                <a:tab pos="2402840" algn="l"/>
              </a:tabLst>
            </a:pP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业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绩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能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</a:t>
            </a:r>
            <a:r>
              <a:rPr sz="3750" spc="-427" baseline="2222" dirty="0">
                <a:latin typeface="SimSun"/>
                <a:cs typeface="SimSun"/>
              </a:rPr>
              <a:t>潜</a:t>
            </a:r>
            <a:r>
              <a:rPr sz="2800" b="1" spc="-2525" dirty="0">
                <a:solidFill>
                  <a:srgbClr val="FFFFFF"/>
                </a:solidFill>
                <a:latin typeface="Microsoft YaHei"/>
                <a:cs typeface="Microsoft YaHei"/>
              </a:rPr>
              <a:t>潜</a:t>
            </a:r>
            <a:r>
              <a:rPr sz="3750" spc="37" baseline="2222" dirty="0">
                <a:latin typeface="SimSun"/>
                <a:cs typeface="SimSun"/>
              </a:rPr>
              <a:t>力</a:t>
            </a:r>
            <a:r>
              <a:rPr sz="28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R="6350" algn="ctr">
              <a:lnSpc>
                <a:spcPts val="3135"/>
              </a:lnSpc>
              <a:tabLst>
                <a:tab pos="119189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工作	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知识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2800">
              <a:latin typeface="Times New Roman"/>
              <a:cs typeface="Times New Roman"/>
            </a:endParaRPr>
          </a:p>
          <a:p>
            <a:pPr marR="55880" algn="ctr">
              <a:lnSpc>
                <a:spcPts val="3135"/>
              </a:lnSpc>
              <a:tabLst>
                <a:tab pos="124015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经历	</a:t>
            </a:r>
            <a:r>
              <a:rPr sz="4200" spc="-15" baseline="-6944" dirty="0">
                <a:solidFill>
                  <a:srgbClr val="FFFFFF"/>
                </a:solidFill>
                <a:latin typeface="SimSun"/>
                <a:cs typeface="SimSun"/>
              </a:rPr>
              <a:t>技能</a:t>
            </a:r>
            <a:endParaRPr sz="4200" baseline="-6944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28"/>
                </a:lnTo>
                <a:lnTo>
                  <a:pt x="605536" y="1391996"/>
                </a:lnTo>
                <a:lnTo>
                  <a:pt x="1211072" y="1089228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7B2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28"/>
                </a:lnTo>
                <a:lnTo>
                  <a:pt x="605536" y="1391996"/>
                </a:lnTo>
                <a:lnTo>
                  <a:pt x="0" y="1089228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32882" y="5261609"/>
            <a:ext cx="65976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6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接班</a:t>
            </a:r>
            <a:endParaRPr sz="2500">
              <a:latin typeface="SimSun"/>
              <a:cs typeface="SimSun"/>
            </a:endParaRPr>
          </a:p>
          <a:p>
            <a:pPr algn="ctr">
              <a:lnSpc>
                <a:spcPts val="291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人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83602" y="4106417"/>
            <a:ext cx="63500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2810"/>
              </a:lnSpc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优劣  势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98950" y="1187450"/>
            <a:ext cx="4524375" cy="1844675"/>
          </a:xfrm>
          <a:custGeom>
            <a:avLst/>
            <a:gdLst/>
            <a:ahLst/>
            <a:cxnLst/>
            <a:rect l="l" t="t" r="r" b="b"/>
            <a:pathLst>
              <a:path w="4524375" h="1844675">
                <a:moveTo>
                  <a:pt x="2262251" y="0"/>
                </a:moveTo>
                <a:lnTo>
                  <a:pt x="2195548" y="393"/>
                </a:lnTo>
                <a:lnTo>
                  <a:pt x="2129324" y="1565"/>
                </a:lnTo>
                <a:lnTo>
                  <a:pt x="2063606" y="3507"/>
                </a:lnTo>
                <a:lnTo>
                  <a:pt x="1998421" y="6206"/>
                </a:lnTo>
                <a:lnTo>
                  <a:pt x="1933794" y="9651"/>
                </a:lnTo>
                <a:lnTo>
                  <a:pt x="1869752" y="13833"/>
                </a:lnTo>
                <a:lnTo>
                  <a:pt x="1806322" y="18741"/>
                </a:lnTo>
                <a:lnTo>
                  <a:pt x="1743531" y="24362"/>
                </a:lnTo>
                <a:lnTo>
                  <a:pt x="1681404" y="30688"/>
                </a:lnTo>
                <a:lnTo>
                  <a:pt x="1619969" y="37706"/>
                </a:lnTo>
                <a:lnTo>
                  <a:pt x="1559252" y="45406"/>
                </a:lnTo>
                <a:lnTo>
                  <a:pt x="1499279" y="53778"/>
                </a:lnTo>
                <a:lnTo>
                  <a:pt x="1440077" y="62809"/>
                </a:lnTo>
                <a:lnTo>
                  <a:pt x="1381672" y="72491"/>
                </a:lnTo>
                <a:lnTo>
                  <a:pt x="1324092" y="82811"/>
                </a:lnTo>
                <a:lnTo>
                  <a:pt x="1267361" y="93759"/>
                </a:lnTo>
                <a:lnTo>
                  <a:pt x="1211508" y="105324"/>
                </a:lnTo>
                <a:lnTo>
                  <a:pt x="1156559" y="117495"/>
                </a:lnTo>
                <a:lnTo>
                  <a:pt x="1102539" y="130262"/>
                </a:lnTo>
                <a:lnTo>
                  <a:pt x="1049476" y="143614"/>
                </a:lnTo>
                <a:lnTo>
                  <a:pt x="997396" y="157539"/>
                </a:lnTo>
                <a:lnTo>
                  <a:pt x="946326" y="172028"/>
                </a:lnTo>
                <a:lnTo>
                  <a:pt x="896291" y="187068"/>
                </a:lnTo>
                <a:lnTo>
                  <a:pt x="847320" y="202650"/>
                </a:lnTo>
                <a:lnTo>
                  <a:pt x="799437" y="218763"/>
                </a:lnTo>
                <a:lnTo>
                  <a:pt x="752671" y="235395"/>
                </a:lnTo>
                <a:lnTo>
                  <a:pt x="707046" y="252537"/>
                </a:lnTo>
                <a:lnTo>
                  <a:pt x="662590" y="270176"/>
                </a:lnTo>
                <a:lnTo>
                  <a:pt x="619330" y="288303"/>
                </a:lnTo>
                <a:lnTo>
                  <a:pt x="577291" y="306906"/>
                </a:lnTo>
                <a:lnTo>
                  <a:pt x="536500" y="325975"/>
                </a:lnTo>
                <a:lnTo>
                  <a:pt x="496985" y="345499"/>
                </a:lnTo>
                <a:lnTo>
                  <a:pt x="458770" y="365467"/>
                </a:lnTo>
                <a:lnTo>
                  <a:pt x="421884" y="385868"/>
                </a:lnTo>
                <a:lnTo>
                  <a:pt x="386351" y="406691"/>
                </a:lnTo>
                <a:lnTo>
                  <a:pt x="352200" y="427926"/>
                </a:lnTo>
                <a:lnTo>
                  <a:pt x="319456" y="449562"/>
                </a:lnTo>
                <a:lnTo>
                  <a:pt x="288146" y="471587"/>
                </a:lnTo>
                <a:lnTo>
                  <a:pt x="229934" y="516765"/>
                </a:lnTo>
                <a:lnTo>
                  <a:pt x="177776" y="563373"/>
                </a:lnTo>
                <a:lnTo>
                  <a:pt x="131884" y="611325"/>
                </a:lnTo>
                <a:lnTo>
                  <a:pt x="92470" y="660533"/>
                </a:lnTo>
                <a:lnTo>
                  <a:pt x="59746" y="710912"/>
                </a:lnTo>
                <a:lnTo>
                  <a:pt x="33925" y="762375"/>
                </a:lnTo>
                <a:lnTo>
                  <a:pt x="15219" y="814835"/>
                </a:lnTo>
                <a:lnTo>
                  <a:pt x="3840" y="868206"/>
                </a:lnTo>
                <a:lnTo>
                  <a:pt x="0" y="922401"/>
                </a:lnTo>
                <a:lnTo>
                  <a:pt x="964" y="949589"/>
                </a:lnTo>
                <a:lnTo>
                  <a:pt x="8600" y="1003370"/>
                </a:lnTo>
                <a:lnTo>
                  <a:pt x="23670" y="1056284"/>
                </a:lnTo>
                <a:lnTo>
                  <a:pt x="45960" y="1108246"/>
                </a:lnTo>
                <a:lnTo>
                  <a:pt x="75258" y="1159167"/>
                </a:lnTo>
                <a:lnTo>
                  <a:pt x="111354" y="1208962"/>
                </a:lnTo>
                <a:lnTo>
                  <a:pt x="154033" y="1257545"/>
                </a:lnTo>
                <a:lnTo>
                  <a:pt x="203085" y="1304828"/>
                </a:lnTo>
                <a:lnTo>
                  <a:pt x="258297" y="1350725"/>
                </a:lnTo>
                <a:lnTo>
                  <a:pt x="319456" y="1395149"/>
                </a:lnTo>
                <a:lnTo>
                  <a:pt x="352200" y="1416782"/>
                </a:lnTo>
                <a:lnTo>
                  <a:pt x="386351" y="1438014"/>
                </a:lnTo>
                <a:lnTo>
                  <a:pt x="421884" y="1458835"/>
                </a:lnTo>
                <a:lnTo>
                  <a:pt x="458770" y="1479233"/>
                </a:lnTo>
                <a:lnTo>
                  <a:pt x="496985" y="1499199"/>
                </a:lnTo>
                <a:lnTo>
                  <a:pt x="536500" y="1518721"/>
                </a:lnTo>
                <a:lnTo>
                  <a:pt x="577291" y="1537787"/>
                </a:lnTo>
                <a:lnTo>
                  <a:pt x="619330" y="1556389"/>
                </a:lnTo>
                <a:lnTo>
                  <a:pt x="662590" y="1574514"/>
                </a:lnTo>
                <a:lnTo>
                  <a:pt x="707046" y="1592152"/>
                </a:lnTo>
                <a:lnTo>
                  <a:pt x="752671" y="1609291"/>
                </a:lnTo>
                <a:lnTo>
                  <a:pt x="799437" y="1625922"/>
                </a:lnTo>
                <a:lnTo>
                  <a:pt x="847320" y="1642034"/>
                </a:lnTo>
                <a:lnTo>
                  <a:pt x="896291" y="1657614"/>
                </a:lnTo>
                <a:lnTo>
                  <a:pt x="946326" y="1672654"/>
                </a:lnTo>
                <a:lnTo>
                  <a:pt x="997396" y="1687141"/>
                </a:lnTo>
                <a:lnTo>
                  <a:pt x="1049476" y="1701066"/>
                </a:lnTo>
                <a:lnTo>
                  <a:pt x="1102539" y="1714417"/>
                </a:lnTo>
                <a:lnTo>
                  <a:pt x="1156559" y="1727183"/>
                </a:lnTo>
                <a:lnTo>
                  <a:pt x="1211508" y="1739354"/>
                </a:lnTo>
                <a:lnTo>
                  <a:pt x="1267361" y="1750918"/>
                </a:lnTo>
                <a:lnTo>
                  <a:pt x="1324092" y="1761866"/>
                </a:lnTo>
                <a:lnTo>
                  <a:pt x="1381672" y="1772185"/>
                </a:lnTo>
                <a:lnTo>
                  <a:pt x="1440077" y="1781866"/>
                </a:lnTo>
                <a:lnTo>
                  <a:pt x="1499279" y="1790898"/>
                </a:lnTo>
                <a:lnTo>
                  <a:pt x="1559252" y="1799269"/>
                </a:lnTo>
                <a:lnTo>
                  <a:pt x="1619969" y="1806969"/>
                </a:lnTo>
                <a:lnTo>
                  <a:pt x="1681404" y="1813987"/>
                </a:lnTo>
                <a:lnTo>
                  <a:pt x="1743531" y="1820312"/>
                </a:lnTo>
                <a:lnTo>
                  <a:pt x="1806322" y="1825934"/>
                </a:lnTo>
                <a:lnTo>
                  <a:pt x="1869752" y="1830841"/>
                </a:lnTo>
                <a:lnTo>
                  <a:pt x="1933794" y="1835023"/>
                </a:lnTo>
                <a:lnTo>
                  <a:pt x="1998421" y="1838468"/>
                </a:lnTo>
                <a:lnTo>
                  <a:pt x="2063606" y="1841167"/>
                </a:lnTo>
                <a:lnTo>
                  <a:pt x="2129324" y="1843109"/>
                </a:lnTo>
                <a:lnTo>
                  <a:pt x="2195548" y="1844281"/>
                </a:lnTo>
                <a:lnTo>
                  <a:pt x="2262251" y="1844675"/>
                </a:lnTo>
                <a:lnTo>
                  <a:pt x="2328947" y="1844281"/>
                </a:lnTo>
                <a:lnTo>
                  <a:pt x="2395164" y="1843109"/>
                </a:lnTo>
                <a:lnTo>
                  <a:pt x="2460875" y="1841167"/>
                </a:lnTo>
                <a:lnTo>
                  <a:pt x="2526055" y="1838468"/>
                </a:lnTo>
                <a:lnTo>
                  <a:pt x="2590676" y="1835023"/>
                </a:lnTo>
                <a:lnTo>
                  <a:pt x="2654712" y="1830841"/>
                </a:lnTo>
                <a:lnTo>
                  <a:pt x="2718137" y="1825934"/>
                </a:lnTo>
                <a:lnTo>
                  <a:pt x="2780923" y="1820312"/>
                </a:lnTo>
                <a:lnTo>
                  <a:pt x="2843045" y="1813987"/>
                </a:lnTo>
                <a:lnTo>
                  <a:pt x="2904475" y="1806969"/>
                </a:lnTo>
                <a:lnTo>
                  <a:pt x="2965188" y="1799269"/>
                </a:lnTo>
                <a:lnTo>
                  <a:pt x="3025157" y="1790898"/>
                </a:lnTo>
                <a:lnTo>
                  <a:pt x="3084355" y="1781866"/>
                </a:lnTo>
                <a:lnTo>
                  <a:pt x="3142755" y="1772185"/>
                </a:lnTo>
                <a:lnTo>
                  <a:pt x="3200332" y="1761866"/>
                </a:lnTo>
                <a:lnTo>
                  <a:pt x="3257059" y="1750918"/>
                </a:lnTo>
                <a:lnTo>
                  <a:pt x="3312909" y="1739354"/>
                </a:lnTo>
                <a:lnTo>
                  <a:pt x="3367855" y="1727183"/>
                </a:lnTo>
                <a:lnTo>
                  <a:pt x="3421872" y="1714417"/>
                </a:lnTo>
                <a:lnTo>
                  <a:pt x="3474932" y="1701066"/>
                </a:lnTo>
                <a:lnTo>
                  <a:pt x="3527009" y="1687141"/>
                </a:lnTo>
                <a:lnTo>
                  <a:pt x="3578077" y="1672654"/>
                </a:lnTo>
                <a:lnTo>
                  <a:pt x="3628109" y="1657614"/>
                </a:lnTo>
                <a:lnTo>
                  <a:pt x="3677078" y="1642034"/>
                </a:lnTo>
                <a:lnTo>
                  <a:pt x="3724958" y="1625922"/>
                </a:lnTo>
                <a:lnTo>
                  <a:pt x="3771723" y="1609291"/>
                </a:lnTo>
                <a:lnTo>
                  <a:pt x="3817346" y="1592152"/>
                </a:lnTo>
                <a:lnTo>
                  <a:pt x="3861800" y="1574514"/>
                </a:lnTo>
                <a:lnTo>
                  <a:pt x="3905059" y="1556389"/>
                </a:lnTo>
                <a:lnTo>
                  <a:pt x="3947096" y="1537787"/>
                </a:lnTo>
                <a:lnTo>
                  <a:pt x="3987885" y="1518721"/>
                </a:lnTo>
                <a:lnTo>
                  <a:pt x="4027399" y="1499199"/>
                </a:lnTo>
                <a:lnTo>
                  <a:pt x="4065613" y="1479233"/>
                </a:lnTo>
                <a:lnTo>
                  <a:pt x="4102498" y="1458835"/>
                </a:lnTo>
                <a:lnTo>
                  <a:pt x="4138029" y="1438014"/>
                </a:lnTo>
                <a:lnTo>
                  <a:pt x="4172180" y="1416782"/>
                </a:lnTo>
                <a:lnTo>
                  <a:pt x="4204923" y="1395149"/>
                </a:lnTo>
                <a:lnTo>
                  <a:pt x="4236232" y="1373126"/>
                </a:lnTo>
                <a:lnTo>
                  <a:pt x="4294443" y="1327955"/>
                </a:lnTo>
                <a:lnTo>
                  <a:pt x="4346600" y="1281354"/>
                </a:lnTo>
                <a:lnTo>
                  <a:pt x="4392492" y="1233411"/>
                </a:lnTo>
                <a:lnTo>
                  <a:pt x="4431905" y="1184211"/>
                </a:lnTo>
                <a:lnTo>
                  <a:pt x="4464628" y="1133842"/>
                </a:lnTo>
                <a:lnTo>
                  <a:pt x="4490449" y="1082390"/>
                </a:lnTo>
                <a:lnTo>
                  <a:pt x="4509155" y="1029941"/>
                </a:lnTo>
                <a:lnTo>
                  <a:pt x="4520534" y="976582"/>
                </a:lnTo>
                <a:lnTo>
                  <a:pt x="4524375" y="922401"/>
                </a:lnTo>
                <a:lnTo>
                  <a:pt x="4523410" y="895205"/>
                </a:lnTo>
                <a:lnTo>
                  <a:pt x="4515774" y="841412"/>
                </a:lnTo>
                <a:lnTo>
                  <a:pt x="4500705" y="788486"/>
                </a:lnTo>
                <a:lnTo>
                  <a:pt x="4478415" y="736513"/>
                </a:lnTo>
                <a:lnTo>
                  <a:pt x="4449116" y="685582"/>
                </a:lnTo>
                <a:lnTo>
                  <a:pt x="4413021" y="635777"/>
                </a:lnTo>
                <a:lnTo>
                  <a:pt x="4370342" y="587187"/>
                </a:lnTo>
                <a:lnTo>
                  <a:pt x="4321292" y="539896"/>
                </a:lnTo>
                <a:lnTo>
                  <a:pt x="4266081" y="493992"/>
                </a:lnTo>
                <a:lnTo>
                  <a:pt x="4204923" y="449562"/>
                </a:lnTo>
                <a:lnTo>
                  <a:pt x="4172180" y="427926"/>
                </a:lnTo>
                <a:lnTo>
                  <a:pt x="4138029" y="406691"/>
                </a:lnTo>
                <a:lnTo>
                  <a:pt x="4102498" y="385868"/>
                </a:lnTo>
                <a:lnTo>
                  <a:pt x="4065613" y="365467"/>
                </a:lnTo>
                <a:lnTo>
                  <a:pt x="4027399" y="345499"/>
                </a:lnTo>
                <a:lnTo>
                  <a:pt x="3987885" y="325975"/>
                </a:lnTo>
                <a:lnTo>
                  <a:pt x="3947096" y="306906"/>
                </a:lnTo>
                <a:lnTo>
                  <a:pt x="3905059" y="288303"/>
                </a:lnTo>
                <a:lnTo>
                  <a:pt x="3861800" y="270176"/>
                </a:lnTo>
                <a:lnTo>
                  <a:pt x="3817346" y="252537"/>
                </a:lnTo>
                <a:lnTo>
                  <a:pt x="3771723" y="235395"/>
                </a:lnTo>
                <a:lnTo>
                  <a:pt x="3724958" y="218763"/>
                </a:lnTo>
                <a:lnTo>
                  <a:pt x="3677078" y="202650"/>
                </a:lnTo>
                <a:lnTo>
                  <a:pt x="3628109" y="187068"/>
                </a:lnTo>
                <a:lnTo>
                  <a:pt x="3578077" y="172028"/>
                </a:lnTo>
                <a:lnTo>
                  <a:pt x="3527009" y="157539"/>
                </a:lnTo>
                <a:lnTo>
                  <a:pt x="3474932" y="143614"/>
                </a:lnTo>
                <a:lnTo>
                  <a:pt x="3421872" y="130262"/>
                </a:lnTo>
                <a:lnTo>
                  <a:pt x="3367855" y="117495"/>
                </a:lnTo>
                <a:lnTo>
                  <a:pt x="3312909" y="105324"/>
                </a:lnTo>
                <a:lnTo>
                  <a:pt x="3257059" y="93759"/>
                </a:lnTo>
                <a:lnTo>
                  <a:pt x="3200332" y="82811"/>
                </a:lnTo>
                <a:lnTo>
                  <a:pt x="3142755" y="72491"/>
                </a:lnTo>
                <a:lnTo>
                  <a:pt x="3084355" y="62809"/>
                </a:lnTo>
                <a:lnTo>
                  <a:pt x="3025157" y="53778"/>
                </a:lnTo>
                <a:lnTo>
                  <a:pt x="2965188" y="45406"/>
                </a:lnTo>
                <a:lnTo>
                  <a:pt x="2904475" y="37706"/>
                </a:lnTo>
                <a:lnTo>
                  <a:pt x="2843045" y="30688"/>
                </a:lnTo>
                <a:lnTo>
                  <a:pt x="2780923" y="24362"/>
                </a:lnTo>
                <a:lnTo>
                  <a:pt x="2718137" y="18741"/>
                </a:lnTo>
                <a:lnTo>
                  <a:pt x="2654712" y="13833"/>
                </a:lnTo>
                <a:lnTo>
                  <a:pt x="2590676" y="9651"/>
                </a:lnTo>
                <a:lnTo>
                  <a:pt x="2526055" y="6206"/>
                </a:lnTo>
                <a:lnTo>
                  <a:pt x="2460875" y="3507"/>
                </a:lnTo>
                <a:lnTo>
                  <a:pt x="2395164" y="1565"/>
                </a:lnTo>
                <a:lnTo>
                  <a:pt x="2328947" y="393"/>
                </a:lnTo>
                <a:lnTo>
                  <a:pt x="22622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950" y="1187450"/>
            <a:ext cx="4524375" cy="1844675"/>
          </a:xfrm>
          <a:custGeom>
            <a:avLst/>
            <a:gdLst/>
            <a:ahLst/>
            <a:cxnLst/>
            <a:rect l="l" t="t" r="r" b="b"/>
            <a:pathLst>
              <a:path w="4524375" h="1844675">
                <a:moveTo>
                  <a:pt x="0" y="922401"/>
                </a:moveTo>
                <a:lnTo>
                  <a:pt x="3840" y="868206"/>
                </a:lnTo>
                <a:lnTo>
                  <a:pt x="15219" y="814835"/>
                </a:lnTo>
                <a:lnTo>
                  <a:pt x="33925" y="762375"/>
                </a:lnTo>
                <a:lnTo>
                  <a:pt x="59746" y="710912"/>
                </a:lnTo>
                <a:lnTo>
                  <a:pt x="92470" y="660533"/>
                </a:lnTo>
                <a:lnTo>
                  <a:pt x="131884" y="611325"/>
                </a:lnTo>
                <a:lnTo>
                  <a:pt x="177776" y="563373"/>
                </a:lnTo>
                <a:lnTo>
                  <a:pt x="229934" y="516765"/>
                </a:lnTo>
                <a:lnTo>
                  <a:pt x="288146" y="471587"/>
                </a:lnTo>
                <a:lnTo>
                  <a:pt x="319456" y="449562"/>
                </a:lnTo>
                <a:lnTo>
                  <a:pt x="352200" y="427926"/>
                </a:lnTo>
                <a:lnTo>
                  <a:pt x="386351" y="406691"/>
                </a:lnTo>
                <a:lnTo>
                  <a:pt x="421884" y="385868"/>
                </a:lnTo>
                <a:lnTo>
                  <a:pt x="458770" y="365467"/>
                </a:lnTo>
                <a:lnTo>
                  <a:pt x="496985" y="345499"/>
                </a:lnTo>
                <a:lnTo>
                  <a:pt x="536500" y="325975"/>
                </a:lnTo>
                <a:lnTo>
                  <a:pt x="577291" y="306906"/>
                </a:lnTo>
                <a:lnTo>
                  <a:pt x="619330" y="288303"/>
                </a:lnTo>
                <a:lnTo>
                  <a:pt x="662590" y="270176"/>
                </a:lnTo>
                <a:lnTo>
                  <a:pt x="707046" y="252537"/>
                </a:lnTo>
                <a:lnTo>
                  <a:pt x="752671" y="235395"/>
                </a:lnTo>
                <a:lnTo>
                  <a:pt x="799437" y="218763"/>
                </a:lnTo>
                <a:lnTo>
                  <a:pt x="847320" y="202650"/>
                </a:lnTo>
                <a:lnTo>
                  <a:pt x="896291" y="187068"/>
                </a:lnTo>
                <a:lnTo>
                  <a:pt x="946326" y="172028"/>
                </a:lnTo>
                <a:lnTo>
                  <a:pt x="997396" y="157539"/>
                </a:lnTo>
                <a:lnTo>
                  <a:pt x="1049476" y="143614"/>
                </a:lnTo>
                <a:lnTo>
                  <a:pt x="1102539" y="130262"/>
                </a:lnTo>
                <a:lnTo>
                  <a:pt x="1156559" y="117495"/>
                </a:lnTo>
                <a:lnTo>
                  <a:pt x="1211508" y="105324"/>
                </a:lnTo>
                <a:lnTo>
                  <a:pt x="1267361" y="93759"/>
                </a:lnTo>
                <a:lnTo>
                  <a:pt x="1324092" y="82811"/>
                </a:lnTo>
                <a:lnTo>
                  <a:pt x="1381672" y="72491"/>
                </a:lnTo>
                <a:lnTo>
                  <a:pt x="1440077" y="62809"/>
                </a:lnTo>
                <a:lnTo>
                  <a:pt x="1499279" y="53778"/>
                </a:lnTo>
                <a:lnTo>
                  <a:pt x="1559252" y="45406"/>
                </a:lnTo>
                <a:lnTo>
                  <a:pt x="1619969" y="37706"/>
                </a:lnTo>
                <a:lnTo>
                  <a:pt x="1681404" y="30688"/>
                </a:lnTo>
                <a:lnTo>
                  <a:pt x="1743531" y="24362"/>
                </a:lnTo>
                <a:lnTo>
                  <a:pt x="1806322" y="18741"/>
                </a:lnTo>
                <a:lnTo>
                  <a:pt x="1869752" y="13833"/>
                </a:lnTo>
                <a:lnTo>
                  <a:pt x="1933794" y="9651"/>
                </a:lnTo>
                <a:lnTo>
                  <a:pt x="1998421" y="6206"/>
                </a:lnTo>
                <a:lnTo>
                  <a:pt x="2063606" y="3507"/>
                </a:lnTo>
                <a:lnTo>
                  <a:pt x="2129324" y="1565"/>
                </a:lnTo>
                <a:lnTo>
                  <a:pt x="2195548" y="393"/>
                </a:lnTo>
                <a:lnTo>
                  <a:pt x="2262251" y="0"/>
                </a:lnTo>
                <a:lnTo>
                  <a:pt x="2328947" y="393"/>
                </a:lnTo>
                <a:lnTo>
                  <a:pt x="2395164" y="1565"/>
                </a:lnTo>
                <a:lnTo>
                  <a:pt x="2460875" y="3507"/>
                </a:lnTo>
                <a:lnTo>
                  <a:pt x="2526055" y="6206"/>
                </a:lnTo>
                <a:lnTo>
                  <a:pt x="2590676" y="9651"/>
                </a:lnTo>
                <a:lnTo>
                  <a:pt x="2654712" y="13833"/>
                </a:lnTo>
                <a:lnTo>
                  <a:pt x="2718137" y="18741"/>
                </a:lnTo>
                <a:lnTo>
                  <a:pt x="2780923" y="24362"/>
                </a:lnTo>
                <a:lnTo>
                  <a:pt x="2843045" y="30688"/>
                </a:lnTo>
                <a:lnTo>
                  <a:pt x="2904475" y="37706"/>
                </a:lnTo>
                <a:lnTo>
                  <a:pt x="2965188" y="45406"/>
                </a:lnTo>
                <a:lnTo>
                  <a:pt x="3025157" y="53778"/>
                </a:lnTo>
                <a:lnTo>
                  <a:pt x="3084355" y="62809"/>
                </a:lnTo>
                <a:lnTo>
                  <a:pt x="3142755" y="72491"/>
                </a:lnTo>
                <a:lnTo>
                  <a:pt x="3200332" y="82811"/>
                </a:lnTo>
                <a:lnTo>
                  <a:pt x="3257059" y="93759"/>
                </a:lnTo>
                <a:lnTo>
                  <a:pt x="3312909" y="105324"/>
                </a:lnTo>
                <a:lnTo>
                  <a:pt x="3367855" y="117495"/>
                </a:lnTo>
                <a:lnTo>
                  <a:pt x="3421872" y="130262"/>
                </a:lnTo>
                <a:lnTo>
                  <a:pt x="3474932" y="143614"/>
                </a:lnTo>
                <a:lnTo>
                  <a:pt x="3527009" y="157539"/>
                </a:lnTo>
                <a:lnTo>
                  <a:pt x="3578077" y="172028"/>
                </a:lnTo>
                <a:lnTo>
                  <a:pt x="3628109" y="187068"/>
                </a:lnTo>
                <a:lnTo>
                  <a:pt x="3677078" y="202650"/>
                </a:lnTo>
                <a:lnTo>
                  <a:pt x="3724958" y="218763"/>
                </a:lnTo>
                <a:lnTo>
                  <a:pt x="3771723" y="235395"/>
                </a:lnTo>
                <a:lnTo>
                  <a:pt x="3817346" y="252537"/>
                </a:lnTo>
                <a:lnTo>
                  <a:pt x="3861800" y="270176"/>
                </a:lnTo>
                <a:lnTo>
                  <a:pt x="3905059" y="288303"/>
                </a:lnTo>
                <a:lnTo>
                  <a:pt x="3947096" y="306906"/>
                </a:lnTo>
                <a:lnTo>
                  <a:pt x="3987885" y="325975"/>
                </a:lnTo>
                <a:lnTo>
                  <a:pt x="4027399" y="345499"/>
                </a:lnTo>
                <a:lnTo>
                  <a:pt x="4065613" y="365467"/>
                </a:lnTo>
                <a:lnTo>
                  <a:pt x="4102498" y="385868"/>
                </a:lnTo>
                <a:lnTo>
                  <a:pt x="4138029" y="406691"/>
                </a:lnTo>
                <a:lnTo>
                  <a:pt x="4172180" y="427926"/>
                </a:lnTo>
                <a:lnTo>
                  <a:pt x="4204923" y="449562"/>
                </a:lnTo>
                <a:lnTo>
                  <a:pt x="4236232" y="471587"/>
                </a:lnTo>
                <a:lnTo>
                  <a:pt x="4294443" y="516765"/>
                </a:lnTo>
                <a:lnTo>
                  <a:pt x="4346600" y="563373"/>
                </a:lnTo>
                <a:lnTo>
                  <a:pt x="4392492" y="611325"/>
                </a:lnTo>
                <a:lnTo>
                  <a:pt x="4431905" y="660533"/>
                </a:lnTo>
                <a:lnTo>
                  <a:pt x="4464628" y="710912"/>
                </a:lnTo>
                <a:lnTo>
                  <a:pt x="4490449" y="762375"/>
                </a:lnTo>
                <a:lnTo>
                  <a:pt x="4509155" y="814835"/>
                </a:lnTo>
                <a:lnTo>
                  <a:pt x="4520534" y="868206"/>
                </a:lnTo>
                <a:lnTo>
                  <a:pt x="4524375" y="922401"/>
                </a:lnTo>
                <a:lnTo>
                  <a:pt x="4523410" y="949589"/>
                </a:lnTo>
                <a:lnTo>
                  <a:pt x="4515774" y="1003370"/>
                </a:lnTo>
                <a:lnTo>
                  <a:pt x="4500705" y="1056284"/>
                </a:lnTo>
                <a:lnTo>
                  <a:pt x="4478415" y="1108246"/>
                </a:lnTo>
                <a:lnTo>
                  <a:pt x="4449116" y="1159167"/>
                </a:lnTo>
                <a:lnTo>
                  <a:pt x="4413021" y="1208962"/>
                </a:lnTo>
                <a:lnTo>
                  <a:pt x="4370342" y="1257545"/>
                </a:lnTo>
                <a:lnTo>
                  <a:pt x="4321292" y="1304828"/>
                </a:lnTo>
                <a:lnTo>
                  <a:pt x="4266081" y="1350725"/>
                </a:lnTo>
                <a:lnTo>
                  <a:pt x="4204923" y="1395149"/>
                </a:lnTo>
                <a:lnTo>
                  <a:pt x="4172180" y="1416782"/>
                </a:lnTo>
                <a:lnTo>
                  <a:pt x="4138029" y="1438014"/>
                </a:lnTo>
                <a:lnTo>
                  <a:pt x="4102498" y="1458835"/>
                </a:lnTo>
                <a:lnTo>
                  <a:pt x="4065613" y="1479233"/>
                </a:lnTo>
                <a:lnTo>
                  <a:pt x="4027399" y="1499199"/>
                </a:lnTo>
                <a:lnTo>
                  <a:pt x="3987885" y="1518721"/>
                </a:lnTo>
                <a:lnTo>
                  <a:pt x="3947096" y="1537787"/>
                </a:lnTo>
                <a:lnTo>
                  <a:pt x="3905059" y="1556389"/>
                </a:lnTo>
                <a:lnTo>
                  <a:pt x="3861800" y="1574514"/>
                </a:lnTo>
                <a:lnTo>
                  <a:pt x="3817346" y="1592152"/>
                </a:lnTo>
                <a:lnTo>
                  <a:pt x="3771723" y="1609291"/>
                </a:lnTo>
                <a:lnTo>
                  <a:pt x="3724958" y="1625922"/>
                </a:lnTo>
                <a:lnTo>
                  <a:pt x="3677078" y="1642034"/>
                </a:lnTo>
                <a:lnTo>
                  <a:pt x="3628109" y="1657614"/>
                </a:lnTo>
                <a:lnTo>
                  <a:pt x="3578077" y="1672654"/>
                </a:lnTo>
                <a:lnTo>
                  <a:pt x="3527009" y="1687141"/>
                </a:lnTo>
                <a:lnTo>
                  <a:pt x="3474932" y="1701066"/>
                </a:lnTo>
                <a:lnTo>
                  <a:pt x="3421872" y="1714417"/>
                </a:lnTo>
                <a:lnTo>
                  <a:pt x="3367855" y="1727183"/>
                </a:lnTo>
                <a:lnTo>
                  <a:pt x="3312909" y="1739354"/>
                </a:lnTo>
                <a:lnTo>
                  <a:pt x="3257059" y="1750918"/>
                </a:lnTo>
                <a:lnTo>
                  <a:pt x="3200332" y="1761866"/>
                </a:lnTo>
                <a:lnTo>
                  <a:pt x="3142755" y="1772185"/>
                </a:lnTo>
                <a:lnTo>
                  <a:pt x="3084355" y="1781866"/>
                </a:lnTo>
                <a:lnTo>
                  <a:pt x="3025157" y="1790898"/>
                </a:lnTo>
                <a:lnTo>
                  <a:pt x="2965188" y="1799269"/>
                </a:lnTo>
                <a:lnTo>
                  <a:pt x="2904475" y="1806969"/>
                </a:lnTo>
                <a:lnTo>
                  <a:pt x="2843045" y="1813987"/>
                </a:lnTo>
                <a:lnTo>
                  <a:pt x="2780923" y="1820312"/>
                </a:lnTo>
                <a:lnTo>
                  <a:pt x="2718137" y="1825934"/>
                </a:lnTo>
                <a:lnTo>
                  <a:pt x="2654712" y="1830841"/>
                </a:lnTo>
                <a:lnTo>
                  <a:pt x="2590676" y="1835023"/>
                </a:lnTo>
                <a:lnTo>
                  <a:pt x="2526055" y="1838468"/>
                </a:lnTo>
                <a:lnTo>
                  <a:pt x="2460875" y="1841167"/>
                </a:lnTo>
                <a:lnTo>
                  <a:pt x="2395164" y="1843109"/>
                </a:lnTo>
                <a:lnTo>
                  <a:pt x="2328947" y="1844281"/>
                </a:lnTo>
                <a:lnTo>
                  <a:pt x="2262251" y="1844675"/>
                </a:lnTo>
                <a:lnTo>
                  <a:pt x="2195548" y="1844281"/>
                </a:lnTo>
                <a:lnTo>
                  <a:pt x="2129324" y="1843109"/>
                </a:lnTo>
                <a:lnTo>
                  <a:pt x="2063606" y="1841167"/>
                </a:lnTo>
                <a:lnTo>
                  <a:pt x="1998421" y="1838468"/>
                </a:lnTo>
                <a:lnTo>
                  <a:pt x="1933794" y="1835023"/>
                </a:lnTo>
                <a:lnTo>
                  <a:pt x="1869752" y="1830841"/>
                </a:lnTo>
                <a:lnTo>
                  <a:pt x="1806322" y="1825934"/>
                </a:lnTo>
                <a:lnTo>
                  <a:pt x="1743531" y="1820312"/>
                </a:lnTo>
                <a:lnTo>
                  <a:pt x="1681404" y="1813987"/>
                </a:lnTo>
                <a:lnTo>
                  <a:pt x="1619969" y="1806969"/>
                </a:lnTo>
                <a:lnTo>
                  <a:pt x="1559252" y="1799269"/>
                </a:lnTo>
                <a:lnTo>
                  <a:pt x="1499279" y="1790898"/>
                </a:lnTo>
                <a:lnTo>
                  <a:pt x="1440077" y="1781866"/>
                </a:lnTo>
                <a:lnTo>
                  <a:pt x="1381672" y="1772185"/>
                </a:lnTo>
                <a:lnTo>
                  <a:pt x="1324092" y="1761866"/>
                </a:lnTo>
                <a:lnTo>
                  <a:pt x="1267361" y="1750918"/>
                </a:lnTo>
                <a:lnTo>
                  <a:pt x="1211508" y="1739354"/>
                </a:lnTo>
                <a:lnTo>
                  <a:pt x="1156559" y="1727183"/>
                </a:lnTo>
                <a:lnTo>
                  <a:pt x="1102539" y="1714417"/>
                </a:lnTo>
                <a:lnTo>
                  <a:pt x="1049476" y="1701066"/>
                </a:lnTo>
                <a:lnTo>
                  <a:pt x="997396" y="1687141"/>
                </a:lnTo>
                <a:lnTo>
                  <a:pt x="946326" y="1672654"/>
                </a:lnTo>
                <a:lnTo>
                  <a:pt x="896291" y="1657614"/>
                </a:lnTo>
                <a:lnTo>
                  <a:pt x="847320" y="1642034"/>
                </a:lnTo>
                <a:lnTo>
                  <a:pt x="799437" y="1625922"/>
                </a:lnTo>
                <a:lnTo>
                  <a:pt x="752671" y="1609291"/>
                </a:lnTo>
                <a:lnTo>
                  <a:pt x="707046" y="1592152"/>
                </a:lnTo>
                <a:lnTo>
                  <a:pt x="662590" y="1574514"/>
                </a:lnTo>
                <a:lnTo>
                  <a:pt x="619330" y="1556389"/>
                </a:lnTo>
                <a:lnTo>
                  <a:pt x="577291" y="1537787"/>
                </a:lnTo>
                <a:lnTo>
                  <a:pt x="536500" y="1518721"/>
                </a:lnTo>
                <a:lnTo>
                  <a:pt x="496985" y="1499199"/>
                </a:lnTo>
                <a:lnTo>
                  <a:pt x="458770" y="1479233"/>
                </a:lnTo>
                <a:lnTo>
                  <a:pt x="421884" y="1458835"/>
                </a:lnTo>
                <a:lnTo>
                  <a:pt x="386351" y="1438014"/>
                </a:lnTo>
                <a:lnTo>
                  <a:pt x="352200" y="1416782"/>
                </a:lnTo>
                <a:lnTo>
                  <a:pt x="319456" y="1395149"/>
                </a:lnTo>
                <a:lnTo>
                  <a:pt x="288146" y="1373126"/>
                </a:lnTo>
                <a:lnTo>
                  <a:pt x="229934" y="1327955"/>
                </a:lnTo>
                <a:lnTo>
                  <a:pt x="177776" y="1281354"/>
                </a:lnTo>
                <a:lnTo>
                  <a:pt x="131884" y="1233411"/>
                </a:lnTo>
                <a:lnTo>
                  <a:pt x="92470" y="1184211"/>
                </a:lnTo>
                <a:lnTo>
                  <a:pt x="59746" y="1133842"/>
                </a:lnTo>
                <a:lnTo>
                  <a:pt x="33925" y="1082390"/>
                </a:lnTo>
                <a:lnTo>
                  <a:pt x="15219" y="1029941"/>
                </a:lnTo>
                <a:lnTo>
                  <a:pt x="3840" y="976582"/>
                </a:lnTo>
                <a:lnTo>
                  <a:pt x="0" y="922401"/>
                </a:lnTo>
                <a:close/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1842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6800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48" y="46101"/>
                </a:moveTo>
                <a:lnTo>
                  <a:pt x="4723130" y="46101"/>
                </a:lnTo>
                <a:lnTo>
                  <a:pt x="4723130" y="71501"/>
                </a:lnTo>
                <a:lnTo>
                  <a:pt x="4675971" y="71658"/>
                </a:lnTo>
                <a:lnTo>
                  <a:pt x="4634483" y="96012"/>
                </a:lnTo>
                <a:lnTo>
                  <a:pt x="4632452" y="103886"/>
                </a:lnTo>
                <a:lnTo>
                  <a:pt x="4636008" y="109855"/>
                </a:lnTo>
                <a:lnTo>
                  <a:pt x="4639564" y="115951"/>
                </a:lnTo>
                <a:lnTo>
                  <a:pt x="4647438" y="117983"/>
                </a:lnTo>
                <a:lnTo>
                  <a:pt x="4748276" y="58674"/>
                </a:lnTo>
                <a:lnTo>
                  <a:pt x="4726548" y="46101"/>
                </a:lnTo>
                <a:close/>
              </a:path>
              <a:path w="4748530" h="118110">
                <a:moveTo>
                  <a:pt x="4676128" y="46257"/>
                </a:moveTo>
                <a:lnTo>
                  <a:pt x="0" y="61849"/>
                </a:lnTo>
                <a:lnTo>
                  <a:pt x="0" y="87249"/>
                </a:lnTo>
                <a:lnTo>
                  <a:pt x="4675971" y="71658"/>
                </a:lnTo>
                <a:lnTo>
                  <a:pt x="4697820" y="58818"/>
                </a:lnTo>
                <a:lnTo>
                  <a:pt x="4676128" y="46257"/>
                </a:lnTo>
                <a:close/>
              </a:path>
              <a:path w="4748530" h="118110">
                <a:moveTo>
                  <a:pt x="4697820" y="58818"/>
                </a:moveTo>
                <a:lnTo>
                  <a:pt x="4675971" y="71658"/>
                </a:lnTo>
                <a:lnTo>
                  <a:pt x="4723130" y="71501"/>
                </a:lnTo>
                <a:lnTo>
                  <a:pt x="4723130" y="69723"/>
                </a:lnTo>
                <a:lnTo>
                  <a:pt x="4716653" y="69723"/>
                </a:lnTo>
                <a:lnTo>
                  <a:pt x="4697820" y="58818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20" y="58818"/>
                </a:lnTo>
                <a:lnTo>
                  <a:pt x="4716653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0" y="47752"/>
                </a:moveTo>
                <a:lnTo>
                  <a:pt x="4716653" y="47752"/>
                </a:lnTo>
                <a:lnTo>
                  <a:pt x="4716653" y="69723"/>
                </a:lnTo>
                <a:lnTo>
                  <a:pt x="4723130" y="69723"/>
                </a:lnTo>
                <a:lnTo>
                  <a:pt x="4723130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128" y="46257"/>
                </a:lnTo>
                <a:lnTo>
                  <a:pt x="4697820" y="58818"/>
                </a:lnTo>
                <a:lnTo>
                  <a:pt x="4716653" y="47752"/>
                </a:lnTo>
                <a:lnTo>
                  <a:pt x="4723130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183" y="2159"/>
                </a:lnTo>
                <a:lnTo>
                  <a:pt x="4635754" y="8255"/>
                </a:lnTo>
                <a:lnTo>
                  <a:pt x="4632198" y="14224"/>
                </a:lnTo>
                <a:lnTo>
                  <a:pt x="4634230" y="22098"/>
                </a:lnTo>
                <a:lnTo>
                  <a:pt x="4640326" y="25527"/>
                </a:lnTo>
                <a:lnTo>
                  <a:pt x="4676128" y="46257"/>
                </a:lnTo>
                <a:lnTo>
                  <a:pt x="4726548" y="46101"/>
                </a:lnTo>
                <a:lnTo>
                  <a:pt x="4653026" y="3556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6751" y="1339913"/>
            <a:ext cx="1268730" cy="1268730"/>
          </a:xfrm>
          <a:prstGeom prst="rect">
            <a:avLst/>
          </a:prstGeom>
          <a:solidFill>
            <a:srgbClr val="BB000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1339913"/>
            <a:ext cx="1268730" cy="1268730"/>
          </a:xfrm>
          <a:prstGeom prst="rect">
            <a:avLst/>
          </a:prstGeom>
          <a:solidFill>
            <a:srgbClr val="F9CDA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226" y="2716212"/>
            <a:ext cx="126873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7810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9850" y="27162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1545"/>
              </a:spcBef>
            </a:pPr>
            <a:r>
              <a:rPr sz="1800" dirty="0"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7300" y="1335087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3650" y="2711513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7226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05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650" y="4083113"/>
            <a:ext cx="1268730" cy="1268730"/>
          </a:xfrm>
          <a:prstGeom prst="rect">
            <a:avLst/>
          </a:prstGeom>
          <a:solidFill>
            <a:srgbClr val="AFC597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7747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9850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6550" y="2160523"/>
            <a:ext cx="1557655" cy="2536825"/>
          </a:xfrm>
          <a:custGeom>
            <a:avLst/>
            <a:gdLst/>
            <a:ahLst/>
            <a:cxnLst/>
            <a:rect l="l" t="t" r="r" b="b"/>
            <a:pathLst>
              <a:path w="1557654" h="2536825">
                <a:moveTo>
                  <a:pt x="1297813" y="0"/>
                </a:moveTo>
                <a:lnTo>
                  <a:pt x="259588" y="0"/>
                </a:lnTo>
                <a:lnTo>
                  <a:pt x="212922" y="4185"/>
                </a:lnTo>
                <a:lnTo>
                  <a:pt x="169002" y="16253"/>
                </a:lnTo>
                <a:lnTo>
                  <a:pt x="128561" y="35465"/>
                </a:lnTo>
                <a:lnTo>
                  <a:pt x="92331" y="61088"/>
                </a:lnTo>
                <a:lnTo>
                  <a:pt x="61046" y="92384"/>
                </a:lnTo>
                <a:lnTo>
                  <a:pt x="35437" y="128618"/>
                </a:lnTo>
                <a:lnTo>
                  <a:pt x="16238" y="169053"/>
                </a:lnTo>
                <a:lnTo>
                  <a:pt x="4181" y="212955"/>
                </a:lnTo>
                <a:lnTo>
                  <a:pt x="0" y="259587"/>
                </a:lnTo>
                <a:lnTo>
                  <a:pt x="0" y="2277364"/>
                </a:lnTo>
                <a:lnTo>
                  <a:pt x="4181" y="2323991"/>
                </a:lnTo>
                <a:lnTo>
                  <a:pt x="16238" y="2367882"/>
                </a:lnTo>
                <a:lnTo>
                  <a:pt x="35437" y="2408301"/>
                </a:lnTo>
                <a:lnTo>
                  <a:pt x="61046" y="2444514"/>
                </a:lnTo>
                <a:lnTo>
                  <a:pt x="92331" y="2475789"/>
                </a:lnTo>
                <a:lnTo>
                  <a:pt x="128561" y="2501391"/>
                </a:lnTo>
                <a:lnTo>
                  <a:pt x="169002" y="2520587"/>
                </a:lnTo>
                <a:lnTo>
                  <a:pt x="212922" y="2532643"/>
                </a:lnTo>
                <a:lnTo>
                  <a:pt x="259588" y="2536825"/>
                </a:lnTo>
                <a:lnTo>
                  <a:pt x="1297813" y="2536825"/>
                </a:lnTo>
                <a:lnTo>
                  <a:pt x="1344440" y="2532643"/>
                </a:lnTo>
                <a:lnTo>
                  <a:pt x="1388331" y="2520587"/>
                </a:lnTo>
                <a:lnTo>
                  <a:pt x="1428749" y="2501391"/>
                </a:lnTo>
                <a:lnTo>
                  <a:pt x="1464963" y="2475789"/>
                </a:lnTo>
                <a:lnTo>
                  <a:pt x="1496238" y="2444514"/>
                </a:lnTo>
                <a:lnTo>
                  <a:pt x="1521840" y="2408301"/>
                </a:lnTo>
                <a:lnTo>
                  <a:pt x="1541036" y="2367882"/>
                </a:lnTo>
                <a:lnTo>
                  <a:pt x="1553092" y="2323991"/>
                </a:lnTo>
                <a:lnTo>
                  <a:pt x="1557274" y="2277364"/>
                </a:lnTo>
                <a:lnTo>
                  <a:pt x="1557274" y="259587"/>
                </a:lnTo>
                <a:lnTo>
                  <a:pt x="1553092" y="212955"/>
                </a:lnTo>
                <a:lnTo>
                  <a:pt x="1541036" y="169053"/>
                </a:lnTo>
                <a:lnTo>
                  <a:pt x="1521841" y="128618"/>
                </a:lnTo>
                <a:lnTo>
                  <a:pt x="1496238" y="92384"/>
                </a:lnTo>
                <a:lnTo>
                  <a:pt x="1464963" y="61088"/>
                </a:lnTo>
                <a:lnTo>
                  <a:pt x="1428750" y="35465"/>
                </a:lnTo>
                <a:lnTo>
                  <a:pt x="1388331" y="16253"/>
                </a:lnTo>
                <a:lnTo>
                  <a:pt x="1344440" y="4185"/>
                </a:lnTo>
                <a:lnTo>
                  <a:pt x="1297813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6550" y="2160523"/>
            <a:ext cx="1557655" cy="2536825"/>
          </a:xfrm>
          <a:custGeom>
            <a:avLst/>
            <a:gdLst/>
            <a:ahLst/>
            <a:cxnLst/>
            <a:rect l="l" t="t" r="r" b="b"/>
            <a:pathLst>
              <a:path w="1557654" h="2536825">
                <a:moveTo>
                  <a:pt x="0" y="259587"/>
                </a:moveTo>
                <a:lnTo>
                  <a:pt x="4181" y="212955"/>
                </a:lnTo>
                <a:lnTo>
                  <a:pt x="16238" y="169053"/>
                </a:lnTo>
                <a:lnTo>
                  <a:pt x="35437" y="128618"/>
                </a:lnTo>
                <a:lnTo>
                  <a:pt x="61046" y="92384"/>
                </a:lnTo>
                <a:lnTo>
                  <a:pt x="92331" y="61088"/>
                </a:lnTo>
                <a:lnTo>
                  <a:pt x="128561" y="35465"/>
                </a:lnTo>
                <a:lnTo>
                  <a:pt x="169002" y="16253"/>
                </a:lnTo>
                <a:lnTo>
                  <a:pt x="212922" y="4185"/>
                </a:lnTo>
                <a:lnTo>
                  <a:pt x="259588" y="0"/>
                </a:lnTo>
                <a:lnTo>
                  <a:pt x="1297813" y="0"/>
                </a:lnTo>
                <a:lnTo>
                  <a:pt x="1344440" y="4185"/>
                </a:lnTo>
                <a:lnTo>
                  <a:pt x="1388331" y="16253"/>
                </a:lnTo>
                <a:lnTo>
                  <a:pt x="1428750" y="35465"/>
                </a:lnTo>
                <a:lnTo>
                  <a:pt x="1464963" y="61088"/>
                </a:lnTo>
                <a:lnTo>
                  <a:pt x="1496238" y="92384"/>
                </a:lnTo>
                <a:lnTo>
                  <a:pt x="1521841" y="128618"/>
                </a:lnTo>
                <a:lnTo>
                  <a:pt x="1541036" y="169053"/>
                </a:lnTo>
                <a:lnTo>
                  <a:pt x="1553092" y="212955"/>
                </a:lnTo>
                <a:lnTo>
                  <a:pt x="1557274" y="259587"/>
                </a:lnTo>
                <a:lnTo>
                  <a:pt x="1557274" y="2277364"/>
                </a:lnTo>
                <a:lnTo>
                  <a:pt x="1553092" y="2323991"/>
                </a:lnTo>
                <a:lnTo>
                  <a:pt x="1541036" y="2367882"/>
                </a:lnTo>
                <a:lnTo>
                  <a:pt x="1521840" y="2408301"/>
                </a:lnTo>
                <a:lnTo>
                  <a:pt x="1496238" y="2444514"/>
                </a:lnTo>
                <a:lnTo>
                  <a:pt x="1464963" y="2475789"/>
                </a:lnTo>
                <a:lnTo>
                  <a:pt x="1428749" y="2501391"/>
                </a:lnTo>
                <a:lnTo>
                  <a:pt x="1388331" y="2520587"/>
                </a:lnTo>
                <a:lnTo>
                  <a:pt x="1344440" y="2532643"/>
                </a:lnTo>
                <a:lnTo>
                  <a:pt x="1297813" y="2536825"/>
                </a:lnTo>
                <a:lnTo>
                  <a:pt x="259588" y="2536825"/>
                </a:lnTo>
                <a:lnTo>
                  <a:pt x="212922" y="2532643"/>
                </a:lnTo>
                <a:lnTo>
                  <a:pt x="169002" y="2520587"/>
                </a:lnTo>
                <a:lnTo>
                  <a:pt x="128561" y="2501391"/>
                </a:lnTo>
                <a:lnTo>
                  <a:pt x="92331" y="2475789"/>
                </a:lnTo>
                <a:lnTo>
                  <a:pt x="61046" y="2444514"/>
                </a:lnTo>
                <a:lnTo>
                  <a:pt x="35437" y="2408301"/>
                </a:lnTo>
                <a:lnTo>
                  <a:pt x="16238" y="2367882"/>
                </a:lnTo>
                <a:lnTo>
                  <a:pt x="4181" y="2323991"/>
                </a:lnTo>
                <a:lnTo>
                  <a:pt x="0" y="2277364"/>
                </a:lnTo>
                <a:lnTo>
                  <a:pt x="0" y="259587"/>
                </a:lnTo>
                <a:close/>
              </a:path>
            </a:pathLst>
          </a:custGeom>
          <a:ln w="12700">
            <a:solidFill>
              <a:srgbClr val="1D3B6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2506" y="2597530"/>
            <a:ext cx="115062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algn="ctr">
              <a:lnSpc>
                <a:spcPct val="100000"/>
              </a:lnSpc>
            </a:pPr>
            <a:r>
              <a:rPr sz="1800" u="heavy" spc="-445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Microsoft YaHei"/>
                <a:cs typeface="Microsoft YaHei"/>
              </a:rPr>
              <a:t>发展策略</a:t>
            </a:r>
            <a:endParaRPr sz="1800">
              <a:latin typeface="Microsoft YaHei"/>
              <a:cs typeface="Microsoft YaHei"/>
            </a:endParaRPr>
          </a:p>
          <a:p>
            <a:pPr marR="1016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①</a:t>
            </a:r>
            <a:r>
              <a:rPr sz="1800" b="1" spc="-10" dirty="0">
                <a:latin typeface="Microsoft YaHei"/>
                <a:cs typeface="Microsoft YaHei"/>
              </a:rPr>
              <a:t>…………</a:t>
            </a:r>
            <a:endParaRPr sz="1800">
              <a:latin typeface="Microsoft YaHei"/>
              <a:cs typeface="Microsoft YaHei"/>
            </a:endParaRPr>
          </a:p>
          <a:p>
            <a:pPr marR="127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②③</a:t>
            </a:r>
            <a:r>
              <a:rPr sz="1800" b="1" spc="-10" dirty="0">
                <a:latin typeface="Microsoft YaHei"/>
                <a:cs typeface="Microsoft YaHei"/>
              </a:rPr>
              <a:t>………</a:t>
            </a:r>
            <a:endParaRPr sz="1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④⑤⑥</a:t>
            </a:r>
            <a:r>
              <a:rPr sz="1800" b="1" spc="-10" dirty="0">
                <a:latin typeface="Microsoft YaHei"/>
                <a:cs typeface="Microsoft YaHei"/>
              </a:rPr>
              <a:t>……</a:t>
            </a:r>
            <a:endParaRPr sz="1800">
              <a:latin typeface="Microsoft YaHei"/>
              <a:cs typeface="Microsoft YaHei"/>
            </a:endParaRPr>
          </a:p>
          <a:p>
            <a:pPr marR="127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⑦⑧</a:t>
            </a:r>
            <a:r>
              <a:rPr sz="1800" b="1" spc="-10" dirty="0">
                <a:latin typeface="Microsoft YaHei"/>
                <a:cs typeface="Microsoft YaHei"/>
              </a:rPr>
              <a:t>………</a:t>
            </a:r>
            <a:endParaRPr sz="1800">
              <a:latin typeface="Microsoft YaHei"/>
              <a:cs typeface="Microsoft YaHei"/>
            </a:endParaRPr>
          </a:p>
          <a:p>
            <a:pPr marR="10160" algn="ctr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⑨</a:t>
            </a:r>
            <a:r>
              <a:rPr sz="1800" b="1" spc="-10" dirty="0">
                <a:latin typeface="Microsoft YaHei"/>
                <a:cs typeface="Microsoft YaHei"/>
              </a:rPr>
              <a:t>…………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364" y="2555113"/>
            <a:ext cx="33020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业  绩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3051" y="6078321"/>
            <a:ext cx="272161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Microsoft YaHei"/>
                <a:cs typeface="Microsoft YaHei"/>
              </a:rPr>
              <a:t>能力（行为，360）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7017" y="1704847"/>
            <a:ext cx="9232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优秀业绩/  远超目标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7017" y="3122803"/>
            <a:ext cx="9232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完全达标/  全部目标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7017" y="4502657"/>
            <a:ext cx="9232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贡献作用/  部分目标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1233" y="5591962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需转变的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7321" y="5591962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成长的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1715" y="5577636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成熟的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265176"/>
            <a:ext cx="59734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Microsoft YaHei"/>
                <a:cs typeface="Microsoft YaHei"/>
              </a:rPr>
              <a:t>数据驱动预分析，形成九宫格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56575" y="3984625"/>
            <a:ext cx="987425" cy="2873375"/>
          </a:xfrm>
          <a:custGeom>
            <a:avLst/>
            <a:gdLst/>
            <a:ahLst/>
            <a:cxnLst/>
            <a:rect l="l" t="t" r="r" b="b"/>
            <a:pathLst>
              <a:path w="987425" h="2873375">
                <a:moveTo>
                  <a:pt x="504825" y="0"/>
                </a:moveTo>
                <a:lnTo>
                  <a:pt x="0" y="1492250"/>
                </a:lnTo>
                <a:lnTo>
                  <a:pt x="467232" y="2873374"/>
                </a:lnTo>
                <a:lnTo>
                  <a:pt x="504825" y="2873374"/>
                </a:lnTo>
                <a:lnTo>
                  <a:pt x="504825" y="2514384"/>
                </a:lnTo>
                <a:lnTo>
                  <a:pt x="987425" y="2514384"/>
                </a:lnTo>
                <a:lnTo>
                  <a:pt x="987425" y="470154"/>
                </a:lnTo>
                <a:lnTo>
                  <a:pt x="504825" y="470154"/>
                </a:lnTo>
                <a:lnTo>
                  <a:pt x="504825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6575" y="3984625"/>
            <a:ext cx="987425" cy="2873375"/>
          </a:xfrm>
          <a:custGeom>
            <a:avLst/>
            <a:gdLst/>
            <a:ahLst/>
            <a:cxnLst/>
            <a:rect l="l" t="t" r="r" b="b"/>
            <a:pathLst>
              <a:path w="987425" h="2873375">
                <a:moveTo>
                  <a:pt x="467232" y="2873374"/>
                </a:moveTo>
                <a:lnTo>
                  <a:pt x="0" y="1492250"/>
                </a:lnTo>
                <a:lnTo>
                  <a:pt x="504825" y="0"/>
                </a:lnTo>
                <a:lnTo>
                  <a:pt x="504825" y="470154"/>
                </a:lnTo>
                <a:lnTo>
                  <a:pt x="987425" y="470154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1400" y="6499009"/>
            <a:ext cx="482600" cy="359410"/>
          </a:xfrm>
          <a:custGeom>
            <a:avLst/>
            <a:gdLst/>
            <a:ahLst/>
            <a:cxnLst/>
            <a:rect l="l" t="t" r="r" b="b"/>
            <a:pathLst>
              <a:path w="482600" h="359409">
                <a:moveTo>
                  <a:pt x="482600" y="0"/>
                </a:moveTo>
                <a:lnTo>
                  <a:pt x="0" y="0"/>
                </a:lnTo>
                <a:lnTo>
                  <a:pt x="0" y="358990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48092" y="4890008"/>
            <a:ext cx="598805" cy="1177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sz="2000" b="1" spc="10" dirty="0">
                <a:latin typeface="Microsoft YaHei"/>
                <a:cs typeface="Microsoft YaHei"/>
              </a:rPr>
              <a:t>工具</a:t>
            </a:r>
            <a:r>
              <a:rPr sz="2000" b="1" spc="5" dirty="0">
                <a:latin typeface="Times New Roman"/>
                <a:cs typeface="Times New Roman"/>
              </a:rPr>
              <a:t>3</a:t>
            </a:r>
            <a:r>
              <a:rPr sz="2000" b="1" dirty="0">
                <a:latin typeface="Microsoft YaHei"/>
                <a:cs typeface="Microsoft YaHei"/>
              </a:rPr>
              <a:t>：</a:t>
            </a:r>
            <a:endParaRPr sz="20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2000" b="1" spc="5" dirty="0">
                <a:latin typeface="Times New Roman"/>
                <a:cs typeface="Times New Roman"/>
              </a:rPr>
              <a:t>360</a:t>
            </a:r>
            <a:r>
              <a:rPr sz="2000" b="1" spc="10" dirty="0">
                <a:latin typeface="Microsoft YaHei"/>
                <a:cs typeface="Microsoft YaHei"/>
              </a:rPr>
              <a:t>度评估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6264" y="481076"/>
            <a:ext cx="423735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工具链接：360度评估反馈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3328" y="5566451"/>
            <a:ext cx="3526790" cy="302895"/>
          </a:xfrm>
          <a:custGeom>
            <a:avLst/>
            <a:gdLst/>
            <a:ahLst/>
            <a:cxnLst/>
            <a:rect l="l" t="t" r="r" b="b"/>
            <a:pathLst>
              <a:path w="3526790" h="302895">
                <a:moveTo>
                  <a:pt x="0" y="0"/>
                </a:moveTo>
                <a:lnTo>
                  <a:pt x="3526445" y="302597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328" y="5566451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65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6084" y="5869049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65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6301" y="5460536"/>
            <a:ext cx="435462" cy="12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5775" y="5479419"/>
            <a:ext cx="700526" cy="107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2086" y="5435358"/>
            <a:ext cx="1123366" cy="75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2072" y="2640601"/>
            <a:ext cx="492261" cy="300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6301" y="2640601"/>
            <a:ext cx="940346" cy="300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6819" y="4144074"/>
            <a:ext cx="37782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45" dirty="0">
                <a:latin typeface="Verdana"/>
                <a:cs typeface="Verdana"/>
              </a:rPr>
              <a:t>2%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2871" y="1907011"/>
            <a:ext cx="50419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40" dirty="0">
                <a:latin typeface="Verdana"/>
                <a:cs typeface="Verdana"/>
              </a:rPr>
              <a:t>98%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3328" y="3001653"/>
            <a:ext cx="512445" cy="2565400"/>
          </a:xfrm>
          <a:custGeom>
            <a:avLst/>
            <a:gdLst/>
            <a:ahLst/>
            <a:cxnLst/>
            <a:rect l="l" t="t" r="r" b="b"/>
            <a:pathLst>
              <a:path w="512444" h="2565400">
                <a:moveTo>
                  <a:pt x="0" y="2564797"/>
                </a:moveTo>
                <a:lnTo>
                  <a:pt x="512036" y="0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6528" y="556645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5950" y="523242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67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2917" y="49172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6028" y="462126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7051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6769" y="434389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3568" y="408556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7746" y="384595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7051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2175" y="361289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6353" y="33986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0530" y="319074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799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8396" y="299535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67" y="0"/>
                </a:moveTo>
                <a:lnTo>
                  <a:pt x="0" y="0"/>
                </a:lnTo>
              </a:path>
            </a:pathLst>
          </a:custGeom>
          <a:ln w="6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1957" y="2890043"/>
            <a:ext cx="946785" cy="278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>
              <a:lnSpc>
                <a:spcPts val="1580"/>
              </a:lnSpc>
            </a:pPr>
            <a:r>
              <a:rPr sz="1350" b="1" spc="40" dirty="0">
                <a:latin typeface="Verdana"/>
                <a:cs typeface="Verdana"/>
              </a:rPr>
              <a:t>100%</a:t>
            </a:r>
            <a:endParaRPr sz="1350">
              <a:latin typeface="Verdana"/>
              <a:cs typeface="Verdana"/>
            </a:endParaRPr>
          </a:p>
          <a:p>
            <a:pPr marL="366395" algn="ctr">
              <a:lnSpc>
                <a:spcPts val="1580"/>
              </a:lnSpc>
            </a:pPr>
            <a:r>
              <a:rPr sz="1350" b="1" spc="40" dirty="0">
                <a:latin typeface="Verdana"/>
                <a:cs typeface="Verdana"/>
              </a:rPr>
              <a:t>90%</a:t>
            </a:r>
            <a:endParaRPr sz="1350">
              <a:latin typeface="Verdana"/>
              <a:cs typeface="Verdana"/>
            </a:endParaRPr>
          </a:p>
          <a:p>
            <a:pPr marL="372745">
              <a:lnSpc>
                <a:spcPct val="100000"/>
              </a:lnSpc>
              <a:spcBef>
                <a:spcPts val="15"/>
              </a:spcBef>
            </a:pPr>
            <a:r>
              <a:rPr sz="1350" b="1" spc="40" dirty="0">
                <a:latin typeface="Verdana"/>
                <a:cs typeface="Verdana"/>
              </a:rPr>
              <a:t>80%</a:t>
            </a:r>
            <a:endParaRPr sz="1350">
              <a:latin typeface="Verdana"/>
              <a:cs typeface="Verdana"/>
            </a:endParaRPr>
          </a:p>
          <a:p>
            <a:pPr marL="328295">
              <a:lnSpc>
                <a:spcPct val="100000"/>
              </a:lnSpc>
              <a:spcBef>
                <a:spcPts val="65"/>
              </a:spcBef>
            </a:pPr>
            <a:r>
              <a:rPr sz="1350" b="1" spc="40" dirty="0">
                <a:latin typeface="Verdana"/>
                <a:cs typeface="Verdana"/>
              </a:rPr>
              <a:t>70%</a:t>
            </a:r>
            <a:endParaRPr sz="1350">
              <a:latin typeface="Verdana"/>
              <a:cs typeface="Verdana"/>
            </a:endParaRPr>
          </a:p>
          <a:p>
            <a:pPr marL="284480">
              <a:lnSpc>
                <a:spcPct val="100000"/>
              </a:lnSpc>
              <a:spcBef>
                <a:spcPts val="215"/>
              </a:spcBef>
            </a:pPr>
            <a:r>
              <a:rPr sz="1350" b="1" spc="40" dirty="0">
                <a:latin typeface="Verdana"/>
                <a:cs typeface="Verdana"/>
              </a:rPr>
              <a:t>60%</a:t>
            </a:r>
            <a:endParaRPr sz="135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265"/>
              </a:spcBef>
            </a:pPr>
            <a:r>
              <a:rPr sz="1350" b="1" spc="40" dirty="0">
                <a:latin typeface="Verdana"/>
                <a:cs typeface="Verdana"/>
              </a:rPr>
              <a:t>50%</a:t>
            </a:r>
            <a:endParaRPr sz="1350">
              <a:latin typeface="Verdana"/>
              <a:cs typeface="Verdana"/>
            </a:endParaRPr>
          </a:p>
          <a:p>
            <a:pPr marL="182880">
              <a:lnSpc>
                <a:spcPct val="100000"/>
              </a:lnSpc>
              <a:spcBef>
                <a:spcPts val="415"/>
              </a:spcBef>
            </a:pPr>
            <a:r>
              <a:rPr sz="1350" b="1" spc="40" dirty="0">
                <a:latin typeface="Verdana"/>
                <a:cs typeface="Verdana"/>
              </a:rPr>
              <a:t>40%</a:t>
            </a:r>
            <a:endParaRPr sz="1350">
              <a:latin typeface="Verdana"/>
              <a:cs typeface="Verdana"/>
            </a:endParaRPr>
          </a:p>
          <a:p>
            <a:pPr marL="132715">
              <a:lnSpc>
                <a:spcPct val="100000"/>
              </a:lnSpc>
              <a:spcBef>
                <a:spcPts val="560"/>
              </a:spcBef>
            </a:pPr>
            <a:r>
              <a:rPr sz="1350" b="1" spc="40" dirty="0">
                <a:latin typeface="Verdana"/>
                <a:cs typeface="Verdana"/>
              </a:rPr>
              <a:t>30%</a:t>
            </a:r>
            <a:endParaRPr sz="135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  <a:spcBef>
                <a:spcPts val="710"/>
              </a:spcBef>
            </a:pPr>
            <a:r>
              <a:rPr sz="1350" b="1" spc="40" dirty="0">
                <a:latin typeface="Verdana"/>
                <a:cs typeface="Verdana"/>
              </a:rPr>
              <a:t>20%</a:t>
            </a: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350" b="1" spc="40" dirty="0">
                <a:latin typeface="Verdana"/>
                <a:cs typeface="Verdana"/>
              </a:rPr>
              <a:t>10%</a:t>
            </a:r>
            <a:endParaRPr sz="135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  <a:spcBef>
                <a:spcPts val="1005"/>
              </a:spcBef>
            </a:pPr>
            <a:r>
              <a:rPr sz="1350" b="1" spc="45" dirty="0">
                <a:latin typeface="Verdana"/>
                <a:cs typeface="Verdana"/>
              </a:rPr>
              <a:t>0%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00851" y="1786001"/>
            <a:ext cx="2143125" cy="965200"/>
          </a:xfrm>
          <a:custGeom>
            <a:avLst/>
            <a:gdLst/>
            <a:ahLst/>
            <a:cxnLst/>
            <a:rect l="l" t="t" r="r" b="b"/>
            <a:pathLst>
              <a:path w="2143125" h="96520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982216" y="0"/>
                </a:lnTo>
                <a:lnTo>
                  <a:pt x="2024959" y="5744"/>
                </a:lnTo>
                <a:lnTo>
                  <a:pt x="2063387" y="21956"/>
                </a:lnTo>
                <a:lnTo>
                  <a:pt x="2095960" y="47101"/>
                </a:lnTo>
                <a:lnTo>
                  <a:pt x="2121135" y="79643"/>
                </a:lnTo>
                <a:lnTo>
                  <a:pt x="2137370" y="118048"/>
                </a:lnTo>
                <a:lnTo>
                  <a:pt x="2143125" y="160782"/>
                </a:lnTo>
                <a:lnTo>
                  <a:pt x="2143125" y="804290"/>
                </a:lnTo>
                <a:lnTo>
                  <a:pt x="2137370" y="847034"/>
                </a:lnTo>
                <a:lnTo>
                  <a:pt x="2121135" y="885462"/>
                </a:lnTo>
                <a:lnTo>
                  <a:pt x="2095960" y="918035"/>
                </a:lnTo>
                <a:lnTo>
                  <a:pt x="2063387" y="943210"/>
                </a:lnTo>
                <a:lnTo>
                  <a:pt x="2024959" y="959445"/>
                </a:lnTo>
                <a:lnTo>
                  <a:pt x="1982216" y="965200"/>
                </a:lnTo>
                <a:lnTo>
                  <a:pt x="160782" y="965200"/>
                </a:lnTo>
                <a:lnTo>
                  <a:pt x="118048" y="959445"/>
                </a:lnTo>
                <a:lnTo>
                  <a:pt x="79643" y="943210"/>
                </a:lnTo>
                <a:lnTo>
                  <a:pt x="47101" y="918035"/>
                </a:lnTo>
                <a:lnTo>
                  <a:pt x="21956" y="885462"/>
                </a:lnTo>
                <a:lnTo>
                  <a:pt x="5744" y="847034"/>
                </a:lnTo>
                <a:lnTo>
                  <a:pt x="0" y="804290"/>
                </a:lnTo>
                <a:lnTo>
                  <a:pt x="0" y="16078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8625" y="2074926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883158" y="0"/>
                </a:moveTo>
                <a:lnTo>
                  <a:pt x="75691" y="0"/>
                </a:lnTo>
                <a:lnTo>
                  <a:pt x="46237" y="5931"/>
                </a:lnTo>
                <a:lnTo>
                  <a:pt x="22177" y="22113"/>
                </a:lnTo>
                <a:lnTo>
                  <a:pt x="5951" y="46130"/>
                </a:lnTo>
                <a:lnTo>
                  <a:pt x="0" y="75564"/>
                </a:lnTo>
                <a:lnTo>
                  <a:pt x="0" y="378333"/>
                </a:lnTo>
                <a:lnTo>
                  <a:pt x="5951" y="407787"/>
                </a:lnTo>
                <a:lnTo>
                  <a:pt x="22177" y="431847"/>
                </a:lnTo>
                <a:lnTo>
                  <a:pt x="46237" y="448073"/>
                </a:lnTo>
                <a:lnTo>
                  <a:pt x="75691" y="454025"/>
                </a:lnTo>
                <a:lnTo>
                  <a:pt x="883158" y="454025"/>
                </a:lnTo>
                <a:lnTo>
                  <a:pt x="912612" y="448073"/>
                </a:lnTo>
                <a:lnTo>
                  <a:pt x="936672" y="431847"/>
                </a:lnTo>
                <a:lnTo>
                  <a:pt x="952898" y="407787"/>
                </a:lnTo>
                <a:lnTo>
                  <a:pt x="958850" y="378333"/>
                </a:lnTo>
                <a:lnTo>
                  <a:pt x="958850" y="75564"/>
                </a:lnTo>
                <a:lnTo>
                  <a:pt x="952898" y="46130"/>
                </a:lnTo>
                <a:lnTo>
                  <a:pt x="936672" y="22113"/>
                </a:lnTo>
                <a:lnTo>
                  <a:pt x="912612" y="5931"/>
                </a:lnTo>
                <a:lnTo>
                  <a:pt x="883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8625" y="2074926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0" y="75564"/>
                </a:moveTo>
                <a:lnTo>
                  <a:pt x="5951" y="46130"/>
                </a:lnTo>
                <a:lnTo>
                  <a:pt x="22177" y="22113"/>
                </a:lnTo>
                <a:lnTo>
                  <a:pt x="46237" y="5931"/>
                </a:lnTo>
                <a:lnTo>
                  <a:pt x="75691" y="0"/>
                </a:lnTo>
                <a:lnTo>
                  <a:pt x="883158" y="0"/>
                </a:lnTo>
                <a:lnTo>
                  <a:pt x="912612" y="5931"/>
                </a:lnTo>
                <a:lnTo>
                  <a:pt x="936672" y="22113"/>
                </a:lnTo>
                <a:lnTo>
                  <a:pt x="952898" y="46130"/>
                </a:lnTo>
                <a:lnTo>
                  <a:pt x="958850" y="75564"/>
                </a:lnTo>
                <a:lnTo>
                  <a:pt x="958850" y="378333"/>
                </a:lnTo>
                <a:lnTo>
                  <a:pt x="952898" y="407787"/>
                </a:lnTo>
                <a:lnTo>
                  <a:pt x="936672" y="431847"/>
                </a:lnTo>
                <a:lnTo>
                  <a:pt x="912612" y="448073"/>
                </a:lnTo>
                <a:lnTo>
                  <a:pt x="883158" y="454025"/>
                </a:lnTo>
                <a:lnTo>
                  <a:pt x="75691" y="454025"/>
                </a:lnTo>
                <a:lnTo>
                  <a:pt x="46237" y="448073"/>
                </a:lnTo>
                <a:lnTo>
                  <a:pt x="22177" y="431847"/>
                </a:lnTo>
                <a:lnTo>
                  <a:pt x="5951" y="407787"/>
                </a:lnTo>
                <a:lnTo>
                  <a:pt x="0" y="378333"/>
                </a:lnTo>
                <a:lnTo>
                  <a:pt x="0" y="75564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10605" y="2159253"/>
            <a:ext cx="481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98%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23481" y="2065416"/>
            <a:ext cx="168084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1400"/>
              </a:lnSpc>
            </a:pPr>
            <a:r>
              <a:rPr sz="1600" b="1" spc="-5" dirty="0">
                <a:latin typeface="Microsoft YaHei"/>
                <a:cs typeface="Microsoft YaHei"/>
              </a:rPr>
              <a:t>已将</a:t>
            </a:r>
            <a:r>
              <a:rPr sz="1600" b="1" spc="-10" dirty="0">
                <a:latin typeface="Microsoft YaHei"/>
                <a:cs typeface="Microsoft YaHei"/>
              </a:rPr>
              <a:t>360</a:t>
            </a:r>
            <a:r>
              <a:rPr sz="1600" b="1" spc="-5" dirty="0">
                <a:latin typeface="Microsoft YaHei"/>
                <a:cs typeface="Microsoft YaHei"/>
              </a:rPr>
              <a:t>度评估广  泛应用到企业决策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79901" y="2362200"/>
            <a:ext cx="1729105" cy="792480"/>
          </a:xfrm>
          <a:custGeom>
            <a:avLst/>
            <a:gdLst/>
            <a:ahLst/>
            <a:cxnLst/>
            <a:rect l="l" t="t" r="r" b="b"/>
            <a:pathLst>
              <a:path w="1729104" h="792480">
                <a:moveTo>
                  <a:pt x="0" y="792226"/>
                </a:moveTo>
                <a:lnTo>
                  <a:pt x="864362" y="792226"/>
                </a:lnTo>
                <a:lnTo>
                  <a:pt x="864362" y="0"/>
                </a:lnTo>
                <a:lnTo>
                  <a:pt x="17287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84501" y="4667250"/>
            <a:ext cx="3527425" cy="863600"/>
          </a:xfrm>
          <a:custGeom>
            <a:avLst/>
            <a:gdLst/>
            <a:ahLst/>
            <a:cxnLst/>
            <a:rect l="l" t="t" r="r" b="b"/>
            <a:pathLst>
              <a:path w="3527425" h="863600">
                <a:moveTo>
                  <a:pt x="0" y="863600"/>
                </a:moveTo>
                <a:lnTo>
                  <a:pt x="1763649" y="863600"/>
                </a:lnTo>
                <a:lnTo>
                  <a:pt x="1763649" y="0"/>
                </a:lnTo>
                <a:lnTo>
                  <a:pt x="3527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0851" y="4162425"/>
            <a:ext cx="2143125" cy="965200"/>
          </a:xfrm>
          <a:custGeom>
            <a:avLst/>
            <a:gdLst/>
            <a:ahLst/>
            <a:cxnLst/>
            <a:rect l="l" t="t" r="r" b="b"/>
            <a:pathLst>
              <a:path w="2143125" h="965200">
                <a:moveTo>
                  <a:pt x="0" y="160908"/>
                </a:moveTo>
                <a:lnTo>
                  <a:pt x="5744" y="118121"/>
                </a:lnTo>
                <a:lnTo>
                  <a:pt x="21956" y="79680"/>
                </a:lnTo>
                <a:lnTo>
                  <a:pt x="47101" y="47116"/>
                </a:lnTo>
                <a:lnTo>
                  <a:pt x="79643" y="21961"/>
                </a:lnTo>
                <a:lnTo>
                  <a:pt x="118048" y="5745"/>
                </a:lnTo>
                <a:lnTo>
                  <a:pt x="160782" y="0"/>
                </a:lnTo>
                <a:lnTo>
                  <a:pt x="1982216" y="0"/>
                </a:lnTo>
                <a:lnTo>
                  <a:pt x="2024959" y="5745"/>
                </a:lnTo>
                <a:lnTo>
                  <a:pt x="2063387" y="21961"/>
                </a:lnTo>
                <a:lnTo>
                  <a:pt x="2095960" y="47117"/>
                </a:lnTo>
                <a:lnTo>
                  <a:pt x="2121135" y="79680"/>
                </a:lnTo>
                <a:lnTo>
                  <a:pt x="2137370" y="118121"/>
                </a:lnTo>
                <a:lnTo>
                  <a:pt x="2143125" y="160908"/>
                </a:lnTo>
                <a:lnTo>
                  <a:pt x="2143125" y="804291"/>
                </a:lnTo>
                <a:lnTo>
                  <a:pt x="2137370" y="847078"/>
                </a:lnTo>
                <a:lnTo>
                  <a:pt x="2121135" y="885519"/>
                </a:lnTo>
                <a:lnTo>
                  <a:pt x="2095960" y="918083"/>
                </a:lnTo>
                <a:lnTo>
                  <a:pt x="2063387" y="943238"/>
                </a:lnTo>
                <a:lnTo>
                  <a:pt x="2024959" y="959454"/>
                </a:lnTo>
                <a:lnTo>
                  <a:pt x="1982216" y="965200"/>
                </a:lnTo>
                <a:lnTo>
                  <a:pt x="160782" y="965200"/>
                </a:lnTo>
                <a:lnTo>
                  <a:pt x="118048" y="959454"/>
                </a:lnTo>
                <a:lnTo>
                  <a:pt x="79643" y="943238"/>
                </a:lnTo>
                <a:lnTo>
                  <a:pt x="47101" y="918082"/>
                </a:lnTo>
                <a:lnTo>
                  <a:pt x="21956" y="885519"/>
                </a:lnTo>
                <a:lnTo>
                  <a:pt x="5744" y="847078"/>
                </a:lnTo>
                <a:lnTo>
                  <a:pt x="0" y="804291"/>
                </a:lnTo>
                <a:lnTo>
                  <a:pt x="0" y="160908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8625" y="4451350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883158" y="0"/>
                </a:moveTo>
                <a:lnTo>
                  <a:pt x="75691" y="0"/>
                </a:lnTo>
                <a:lnTo>
                  <a:pt x="46237" y="5951"/>
                </a:lnTo>
                <a:lnTo>
                  <a:pt x="22177" y="22177"/>
                </a:lnTo>
                <a:lnTo>
                  <a:pt x="5951" y="46237"/>
                </a:lnTo>
                <a:lnTo>
                  <a:pt x="0" y="75692"/>
                </a:lnTo>
                <a:lnTo>
                  <a:pt x="0" y="378332"/>
                </a:lnTo>
                <a:lnTo>
                  <a:pt x="5951" y="407787"/>
                </a:lnTo>
                <a:lnTo>
                  <a:pt x="22177" y="431847"/>
                </a:lnTo>
                <a:lnTo>
                  <a:pt x="46237" y="448073"/>
                </a:lnTo>
                <a:lnTo>
                  <a:pt x="75691" y="454025"/>
                </a:lnTo>
                <a:lnTo>
                  <a:pt x="883158" y="454025"/>
                </a:lnTo>
                <a:lnTo>
                  <a:pt x="912612" y="448073"/>
                </a:lnTo>
                <a:lnTo>
                  <a:pt x="936672" y="431847"/>
                </a:lnTo>
                <a:lnTo>
                  <a:pt x="952898" y="407787"/>
                </a:lnTo>
                <a:lnTo>
                  <a:pt x="958850" y="378332"/>
                </a:lnTo>
                <a:lnTo>
                  <a:pt x="958850" y="75692"/>
                </a:lnTo>
                <a:lnTo>
                  <a:pt x="952898" y="46237"/>
                </a:lnTo>
                <a:lnTo>
                  <a:pt x="936672" y="22177"/>
                </a:lnTo>
                <a:lnTo>
                  <a:pt x="912612" y="5951"/>
                </a:lnTo>
                <a:lnTo>
                  <a:pt x="883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8625" y="4451350"/>
            <a:ext cx="958850" cy="454025"/>
          </a:xfrm>
          <a:custGeom>
            <a:avLst/>
            <a:gdLst/>
            <a:ahLst/>
            <a:cxnLst/>
            <a:rect l="l" t="t" r="r" b="b"/>
            <a:pathLst>
              <a:path w="958850" h="454025">
                <a:moveTo>
                  <a:pt x="0" y="75692"/>
                </a:moveTo>
                <a:lnTo>
                  <a:pt x="5951" y="46237"/>
                </a:lnTo>
                <a:lnTo>
                  <a:pt x="22177" y="22177"/>
                </a:lnTo>
                <a:lnTo>
                  <a:pt x="46237" y="5951"/>
                </a:lnTo>
                <a:lnTo>
                  <a:pt x="75691" y="0"/>
                </a:lnTo>
                <a:lnTo>
                  <a:pt x="883158" y="0"/>
                </a:lnTo>
                <a:lnTo>
                  <a:pt x="912612" y="5951"/>
                </a:lnTo>
                <a:lnTo>
                  <a:pt x="936672" y="22177"/>
                </a:lnTo>
                <a:lnTo>
                  <a:pt x="952898" y="46237"/>
                </a:lnTo>
                <a:lnTo>
                  <a:pt x="958850" y="75692"/>
                </a:lnTo>
                <a:lnTo>
                  <a:pt x="958850" y="378332"/>
                </a:lnTo>
                <a:lnTo>
                  <a:pt x="952898" y="407787"/>
                </a:lnTo>
                <a:lnTo>
                  <a:pt x="936672" y="431847"/>
                </a:lnTo>
                <a:lnTo>
                  <a:pt x="912612" y="448073"/>
                </a:lnTo>
                <a:lnTo>
                  <a:pt x="883158" y="454025"/>
                </a:lnTo>
                <a:lnTo>
                  <a:pt x="75691" y="454025"/>
                </a:lnTo>
                <a:lnTo>
                  <a:pt x="46237" y="448073"/>
                </a:lnTo>
                <a:lnTo>
                  <a:pt x="22177" y="431847"/>
                </a:lnTo>
                <a:lnTo>
                  <a:pt x="5951" y="407787"/>
                </a:lnTo>
                <a:lnTo>
                  <a:pt x="0" y="378332"/>
                </a:lnTo>
                <a:lnTo>
                  <a:pt x="0" y="7569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10605" y="4536058"/>
            <a:ext cx="3549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2%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23481" y="4416932"/>
            <a:ext cx="170815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意识到重要性，开  始尝试或即将尝试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616" y="5990844"/>
            <a:ext cx="800290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9C5"/>
                </a:solidFill>
                <a:latin typeface="Microsoft YaHei"/>
                <a:cs typeface="Microsoft YaHei"/>
              </a:rPr>
              <a:t>世界500强企业中超过98%以上企业将360度评估作为重要的人员盘点工具之一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767" y="466725"/>
            <a:ext cx="562356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79C5"/>
                </a:solidFill>
              </a:rPr>
              <a:t>360评估，撰写一份专业详尽的报告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727450" y="1340992"/>
            <a:ext cx="5416549" cy="1384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5926" y="2565145"/>
            <a:ext cx="5404739" cy="2924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0409" y="981062"/>
            <a:ext cx="1152016" cy="327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82547"/>
            <a:ext cx="3886200" cy="3024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501" y="2997200"/>
            <a:ext cx="5003800" cy="253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346575"/>
            <a:ext cx="6084189" cy="2511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917975"/>
            <a:ext cx="953096" cy="327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3273" y="4265928"/>
            <a:ext cx="4030725" cy="2592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6401" y="4414836"/>
            <a:ext cx="4157598" cy="24431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1575" y="4410073"/>
            <a:ext cx="4162425" cy="2447925"/>
          </a:xfrm>
          <a:custGeom>
            <a:avLst/>
            <a:gdLst/>
            <a:ahLst/>
            <a:cxnLst/>
            <a:rect l="l" t="t" r="r" b="b"/>
            <a:pathLst>
              <a:path w="4162425" h="2447925">
                <a:moveTo>
                  <a:pt x="4162424" y="0"/>
                </a:moveTo>
                <a:lnTo>
                  <a:pt x="0" y="0"/>
                </a:lnTo>
                <a:lnTo>
                  <a:pt x="0" y="24479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04647"/>
            <a:ext cx="384810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79C5"/>
                </a:solidFill>
              </a:rPr>
              <a:t>让36</a:t>
            </a:r>
            <a:r>
              <a:rPr sz="2800" dirty="0">
                <a:solidFill>
                  <a:srgbClr val="0079C5"/>
                </a:solidFill>
              </a:rPr>
              <a:t>0</a:t>
            </a:r>
            <a:r>
              <a:rPr sz="2800" spc="-5" dirty="0">
                <a:solidFill>
                  <a:srgbClr val="0079C5"/>
                </a:solidFill>
              </a:rPr>
              <a:t>度评估结果更有效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8739" y="1436751"/>
            <a:ext cx="175513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Microsoft YaHei"/>
                <a:cs typeface="Microsoft YaHei"/>
              </a:rPr>
              <a:t>1.	保证匿名性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046351"/>
            <a:ext cx="200977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Microsoft YaHei"/>
                <a:cs typeface="Microsoft YaHei"/>
              </a:rPr>
              <a:t>2.	行为化的问题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56204"/>
            <a:ext cx="302768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Microsoft YaHei"/>
                <a:cs typeface="Microsoft YaHei"/>
              </a:rPr>
              <a:t>3.	强调发展性的项目目标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265804"/>
            <a:ext cx="183133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000" b="1" dirty="0">
                <a:latin typeface="Microsoft YaHei"/>
                <a:cs typeface="Microsoft YaHei"/>
              </a:rPr>
              <a:t>4.	矩阵式评分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875785"/>
            <a:ext cx="25952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000" b="1" dirty="0">
                <a:latin typeface="Microsoft YaHei"/>
                <a:cs typeface="Microsoft YaHei"/>
              </a:rPr>
              <a:t>5.	剔除有问题的数据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8650" y="4238625"/>
            <a:ext cx="7245349" cy="261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3326" y="1095375"/>
            <a:ext cx="5901055" cy="3092450"/>
          </a:xfrm>
          <a:custGeom>
            <a:avLst/>
            <a:gdLst/>
            <a:ahLst/>
            <a:cxnLst/>
            <a:rect l="l" t="t" r="r" b="b"/>
            <a:pathLst>
              <a:path w="5901055" h="3092450">
                <a:moveTo>
                  <a:pt x="0" y="3092450"/>
                </a:moveTo>
                <a:lnTo>
                  <a:pt x="5900674" y="3092450"/>
                </a:lnTo>
                <a:lnTo>
                  <a:pt x="5900674" y="0"/>
                </a:lnTo>
                <a:lnTo>
                  <a:pt x="0" y="0"/>
                </a:lnTo>
                <a:lnTo>
                  <a:pt x="0" y="3092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22701" y="1236853"/>
            <a:ext cx="4598035" cy="101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YaHei"/>
                <a:cs typeface="Microsoft YaHei"/>
              </a:rPr>
              <a:t>示例：在评价“建立人际关系”时</a:t>
            </a:r>
            <a:endParaRPr sz="1800">
              <a:latin typeface="Microsoft YaHei"/>
              <a:cs typeface="Microsoft YaHei"/>
            </a:endParaRPr>
          </a:p>
          <a:p>
            <a:pPr marL="419100" marR="5080" indent="-407034">
              <a:lnSpc>
                <a:spcPct val="150000"/>
              </a:lnSpc>
              <a:spcBef>
                <a:spcPts val="40"/>
              </a:spcBef>
              <a:tabLst>
                <a:tab pos="4382135" algn="l"/>
              </a:tabLst>
            </a:pPr>
            <a:r>
              <a:rPr sz="1600" spc="5" dirty="0">
                <a:latin typeface="Wingdings"/>
                <a:cs typeface="Wingdings"/>
              </a:rPr>
              <a:t></a:t>
            </a:r>
            <a:r>
              <a:rPr sz="1600" b="1" spc="5" dirty="0">
                <a:latin typeface="Times New Roman"/>
                <a:cs typeface="Times New Roman"/>
              </a:rPr>
              <a:t>360</a:t>
            </a:r>
            <a:r>
              <a:rPr sz="1600" b="1" spc="5" dirty="0">
                <a:latin typeface="Microsoft YaHei"/>
                <a:cs typeface="Microsoft YaHei"/>
              </a:rPr>
              <a:t>评价的</a:t>
            </a:r>
            <a:r>
              <a:rPr sz="1600" b="1" spc="5" dirty="0">
                <a:solidFill>
                  <a:srgbClr val="C00000"/>
                </a:solidFill>
                <a:latin typeface="Microsoft YaHei"/>
                <a:cs typeface="Microsoft YaHei"/>
              </a:rPr>
              <a:t>不是笼统的主观感受：  </a:t>
            </a:r>
            <a:r>
              <a:rPr sz="1600" spc="-5" dirty="0">
                <a:solidFill>
                  <a:srgbClr val="7E7E7E"/>
                </a:solidFill>
                <a:latin typeface="SimSun"/>
                <a:cs typeface="SimSun"/>
              </a:rPr>
              <a:t>是否善于与他人建立良好的人际互动</a:t>
            </a:r>
            <a:r>
              <a:rPr sz="1600" spc="0" dirty="0">
                <a:solidFill>
                  <a:srgbClr val="7E7E7E"/>
                </a:solidFill>
                <a:latin typeface="SimSun"/>
                <a:cs typeface="SimSun"/>
              </a:rPr>
              <a:t>关</a:t>
            </a:r>
            <a:r>
              <a:rPr sz="1600" spc="-5" dirty="0">
                <a:solidFill>
                  <a:srgbClr val="7E7E7E"/>
                </a:solidFill>
                <a:latin typeface="SimSun"/>
                <a:cs typeface="SimSun"/>
              </a:rPr>
              <a:t>系</a:t>
            </a:r>
            <a:r>
              <a:rPr sz="1600" dirty="0">
                <a:solidFill>
                  <a:srgbClr val="7E7E7E"/>
                </a:solidFill>
                <a:latin typeface="SimSun"/>
                <a:cs typeface="SimSun"/>
              </a:rPr>
              <a:t>	</a:t>
            </a:r>
            <a:r>
              <a:rPr sz="1600" b="1" spc="375" dirty="0">
                <a:solidFill>
                  <a:srgbClr val="FF0000"/>
                </a:solidFill>
                <a:latin typeface="Microsoft YaHei"/>
                <a:cs typeface="Microsoft YaHei"/>
              </a:rPr>
              <a:t>×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0">
              <a:lnSpc>
                <a:spcPct val="100000"/>
              </a:lnSpc>
            </a:pPr>
            <a:r>
              <a:rPr b="0" spc="-5" dirty="0">
                <a:latin typeface="Wingdings"/>
                <a:cs typeface="Wingdings"/>
              </a:rPr>
              <a:t></a:t>
            </a:r>
            <a:r>
              <a:rPr spc="-5" dirty="0">
                <a:latin typeface="Times New Roman"/>
                <a:cs typeface="Times New Roman"/>
              </a:rPr>
              <a:t>360</a:t>
            </a:r>
            <a:r>
              <a:rPr spc="-5" dirty="0"/>
              <a:t>评价的</a:t>
            </a:r>
            <a:r>
              <a:rPr spc="-5" dirty="0">
                <a:solidFill>
                  <a:srgbClr val="C00000"/>
                </a:solidFill>
              </a:rPr>
              <a:t>是行为展现的频率</a:t>
            </a:r>
            <a:r>
              <a:rPr spc="-5" dirty="0"/>
              <a:t>——这些行为是一贯？经常？偶</a:t>
            </a:r>
          </a:p>
          <a:p>
            <a:pPr marL="3517900" marR="89535" indent="-407034">
              <a:lnSpc>
                <a:spcPct val="150000"/>
              </a:lnSpc>
              <a:tabLst>
                <a:tab pos="6566534" algn="l"/>
                <a:tab pos="8395335" algn="l"/>
              </a:tabLst>
            </a:pPr>
            <a:r>
              <a:rPr dirty="0"/>
              <a:t>尔？很少？从不？：  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对他人的辛勤工作及追求更好成效的</a:t>
            </a:r>
            <a:r>
              <a:rPr b="0" spc="0" dirty="0">
                <a:solidFill>
                  <a:srgbClr val="006FC0"/>
                </a:solidFill>
                <a:latin typeface="SimSun"/>
                <a:cs typeface="SimSun"/>
              </a:rPr>
              <a:t>努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力表</a:t>
            </a:r>
            <a:r>
              <a:rPr b="0" spc="0" dirty="0">
                <a:solidFill>
                  <a:srgbClr val="006FC0"/>
                </a:solidFill>
                <a:latin typeface="SimSun"/>
                <a:cs typeface="SimSun"/>
              </a:rPr>
              <a:t>达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赞美</a:t>
            </a:r>
            <a:r>
              <a:rPr b="0" dirty="0">
                <a:solidFill>
                  <a:srgbClr val="006FC0"/>
                </a:solidFill>
                <a:latin typeface="SimSun"/>
                <a:cs typeface="SimSun"/>
              </a:rPr>
              <a:t>	</a:t>
            </a:r>
            <a:r>
              <a:rPr spc="290" dirty="0">
                <a:solidFill>
                  <a:srgbClr val="00AF50"/>
                </a:solidFill>
              </a:rPr>
              <a:t>√  </a:t>
            </a:r>
            <a:r>
              <a:rPr b="0" spc="-5" dirty="0">
                <a:solidFill>
                  <a:srgbClr val="006FC0"/>
                </a:solidFill>
                <a:latin typeface="SimSun"/>
                <a:cs typeface="SimSun"/>
              </a:rPr>
              <a:t>欣赏他人的笑话，并给以回应	</a:t>
            </a:r>
            <a:r>
              <a:rPr spc="470" dirty="0">
                <a:solidFill>
                  <a:srgbClr val="00AF50"/>
                </a:solidFill>
              </a:rPr>
              <a:t>√</a:t>
            </a:r>
          </a:p>
          <a:p>
            <a:pPr marL="3524250">
              <a:lnSpc>
                <a:spcPct val="100000"/>
              </a:lnSpc>
              <a:spcBef>
                <a:spcPts val="960"/>
              </a:spcBef>
            </a:pPr>
            <a:r>
              <a:rPr spc="65" dirty="0">
                <a:solidFill>
                  <a:srgbClr val="006FC0"/>
                </a:solidFill>
              </a:rPr>
              <a:t>……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668972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第五步：潜质评估+校准会，形成人才地图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1842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6800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48" y="46101"/>
                </a:moveTo>
                <a:lnTo>
                  <a:pt x="4723130" y="46101"/>
                </a:lnTo>
                <a:lnTo>
                  <a:pt x="4723130" y="71501"/>
                </a:lnTo>
                <a:lnTo>
                  <a:pt x="4675971" y="71658"/>
                </a:lnTo>
                <a:lnTo>
                  <a:pt x="4634483" y="96012"/>
                </a:lnTo>
                <a:lnTo>
                  <a:pt x="4632452" y="103886"/>
                </a:lnTo>
                <a:lnTo>
                  <a:pt x="4636008" y="109855"/>
                </a:lnTo>
                <a:lnTo>
                  <a:pt x="4639564" y="115951"/>
                </a:lnTo>
                <a:lnTo>
                  <a:pt x="4647438" y="117983"/>
                </a:lnTo>
                <a:lnTo>
                  <a:pt x="4748276" y="58674"/>
                </a:lnTo>
                <a:lnTo>
                  <a:pt x="4726548" y="46101"/>
                </a:lnTo>
                <a:close/>
              </a:path>
              <a:path w="4748530" h="118110">
                <a:moveTo>
                  <a:pt x="4676128" y="46257"/>
                </a:moveTo>
                <a:lnTo>
                  <a:pt x="0" y="61849"/>
                </a:lnTo>
                <a:lnTo>
                  <a:pt x="0" y="87249"/>
                </a:lnTo>
                <a:lnTo>
                  <a:pt x="4675971" y="71658"/>
                </a:lnTo>
                <a:lnTo>
                  <a:pt x="4697820" y="58818"/>
                </a:lnTo>
                <a:lnTo>
                  <a:pt x="4676128" y="46257"/>
                </a:lnTo>
                <a:close/>
              </a:path>
              <a:path w="4748530" h="118110">
                <a:moveTo>
                  <a:pt x="4697820" y="58818"/>
                </a:moveTo>
                <a:lnTo>
                  <a:pt x="4675971" y="71658"/>
                </a:lnTo>
                <a:lnTo>
                  <a:pt x="4723130" y="71501"/>
                </a:lnTo>
                <a:lnTo>
                  <a:pt x="4723130" y="69723"/>
                </a:lnTo>
                <a:lnTo>
                  <a:pt x="4716653" y="69723"/>
                </a:lnTo>
                <a:lnTo>
                  <a:pt x="4697820" y="58818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20" y="58818"/>
                </a:lnTo>
                <a:lnTo>
                  <a:pt x="4716653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0" y="47752"/>
                </a:moveTo>
                <a:lnTo>
                  <a:pt x="4716653" y="47752"/>
                </a:lnTo>
                <a:lnTo>
                  <a:pt x="4716653" y="69723"/>
                </a:lnTo>
                <a:lnTo>
                  <a:pt x="4723130" y="69723"/>
                </a:lnTo>
                <a:lnTo>
                  <a:pt x="4723130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128" y="46257"/>
                </a:lnTo>
                <a:lnTo>
                  <a:pt x="4697820" y="58818"/>
                </a:lnTo>
                <a:lnTo>
                  <a:pt x="4716653" y="47752"/>
                </a:lnTo>
                <a:lnTo>
                  <a:pt x="4723130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183" y="2159"/>
                </a:lnTo>
                <a:lnTo>
                  <a:pt x="4635754" y="8255"/>
                </a:lnTo>
                <a:lnTo>
                  <a:pt x="4632198" y="14224"/>
                </a:lnTo>
                <a:lnTo>
                  <a:pt x="4634230" y="22098"/>
                </a:lnTo>
                <a:lnTo>
                  <a:pt x="4640326" y="25527"/>
                </a:lnTo>
                <a:lnTo>
                  <a:pt x="4676128" y="46257"/>
                </a:lnTo>
                <a:lnTo>
                  <a:pt x="4726548" y="46101"/>
                </a:lnTo>
                <a:lnTo>
                  <a:pt x="4653026" y="3556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6751" y="1339913"/>
            <a:ext cx="1268730" cy="1268730"/>
          </a:xfrm>
          <a:prstGeom prst="rect">
            <a:avLst/>
          </a:prstGeom>
          <a:solidFill>
            <a:srgbClr val="BB000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9375" y="1339913"/>
            <a:ext cx="1268730" cy="1268730"/>
          </a:xfrm>
          <a:prstGeom prst="rect">
            <a:avLst/>
          </a:prstGeom>
          <a:solidFill>
            <a:srgbClr val="F9CDA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7226" y="2716212"/>
            <a:ext cx="126873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7810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9850" y="27162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1545"/>
              </a:spcBef>
            </a:pPr>
            <a:r>
              <a:rPr sz="1800" dirty="0"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7300" y="1335087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3650" y="2711513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7226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05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3650" y="4083113"/>
            <a:ext cx="1268730" cy="1268730"/>
          </a:xfrm>
          <a:prstGeom prst="rect">
            <a:avLst/>
          </a:prstGeom>
          <a:solidFill>
            <a:srgbClr val="AFC597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7747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9850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344" y="2559684"/>
            <a:ext cx="33083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Microsoft YaHei"/>
                <a:cs typeface="Microsoft YaHei"/>
              </a:rPr>
              <a:t>绩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Microsoft YaHei"/>
                <a:cs typeface="Microsoft YaHei"/>
              </a:rPr>
              <a:t>效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7017" y="1704847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绩效典范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017" y="3122803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有力贡献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7017" y="4502657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需要改善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1233" y="5591962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需转变的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7321" y="5591962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成长的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1715" y="5577636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成熟的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92826" y="5494401"/>
            <a:ext cx="3551554" cy="1363980"/>
          </a:xfrm>
          <a:custGeom>
            <a:avLst/>
            <a:gdLst/>
            <a:ahLst/>
            <a:cxnLst/>
            <a:rect l="l" t="t" r="r" b="b"/>
            <a:pathLst>
              <a:path w="3551554" h="1363979">
                <a:moveTo>
                  <a:pt x="3413125" y="501053"/>
                </a:moveTo>
                <a:lnTo>
                  <a:pt x="618998" y="501053"/>
                </a:lnTo>
                <a:lnTo>
                  <a:pt x="618998" y="1363595"/>
                </a:lnTo>
                <a:lnTo>
                  <a:pt x="3413125" y="1363595"/>
                </a:lnTo>
                <a:lnTo>
                  <a:pt x="3413125" y="501053"/>
                </a:lnTo>
                <a:close/>
              </a:path>
              <a:path w="3551554" h="1363979">
                <a:moveTo>
                  <a:pt x="2016125" y="0"/>
                </a:moveTo>
                <a:lnTo>
                  <a:pt x="0" y="501053"/>
                </a:lnTo>
                <a:lnTo>
                  <a:pt x="3551173" y="501053"/>
                </a:lnTo>
                <a:lnTo>
                  <a:pt x="3551173" y="381494"/>
                </a:lnTo>
                <a:lnTo>
                  <a:pt x="2016125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2826" y="5494401"/>
            <a:ext cx="3551554" cy="501650"/>
          </a:xfrm>
          <a:custGeom>
            <a:avLst/>
            <a:gdLst/>
            <a:ahLst/>
            <a:cxnLst/>
            <a:rect l="l" t="t" r="r" b="b"/>
            <a:pathLst>
              <a:path w="3551554" h="501650">
                <a:moveTo>
                  <a:pt x="0" y="501053"/>
                </a:moveTo>
                <a:lnTo>
                  <a:pt x="2016125" y="0"/>
                </a:lnTo>
                <a:lnTo>
                  <a:pt x="3551173" y="381494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5951" y="5995454"/>
            <a:ext cx="138430" cy="862965"/>
          </a:xfrm>
          <a:custGeom>
            <a:avLst/>
            <a:gdLst/>
            <a:ahLst/>
            <a:cxnLst/>
            <a:rect l="l" t="t" r="r" b="b"/>
            <a:pathLst>
              <a:path w="138429" h="862965">
                <a:moveTo>
                  <a:pt x="138048" y="0"/>
                </a:moveTo>
                <a:lnTo>
                  <a:pt x="0" y="0"/>
                </a:lnTo>
                <a:lnTo>
                  <a:pt x="0" y="862542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2826" y="5995454"/>
            <a:ext cx="619125" cy="862965"/>
          </a:xfrm>
          <a:custGeom>
            <a:avLst/>
            <a:gdLst/>
            <a:ahLst/>
            <a:cxnLst/>
            <a:rect l="l" t="t" r="r" b="b"/>
            <a:pathLst>
              <a:path w="619125" h="862965">
                <a:moveTo>
                  <a:pt x="618998" y="862542"/>
                </a:moveTo>
                <a:lnTo>
                  <a:pt x="618998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44741" y="5896254"/>
            <a:ext cx="232981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040">
              <a:lnSpc>
                <a:spcPct val="100000"/>
              </a:lnSpc>
            </a:pPr>
            <a:r>
              <a:rPr sz="2000" b="1" spc="10" dirty="0">
                <a:latin typeface="Microsoft YaHei"/>
                <a:cs typeface="Microsoft YaHei"/>
              </a:rPr>
              <a:t>工具</a:t>
            </a:r>
            <a:r>
              <a:rPr sz="2000" b="1" spc="10" dirty="0">
                <a:latin typeface="Times New Roman"/>
                <a:cs typeface="Times New Roman"/>
              </a:rPr>
              <a:t>4</a:t>
            </a:r>
            <a:r>
              <a:rPr sz="2000" b="1" spc="10" dirty="0">
                <a:latin typeface="Microsoft YaHei"/>
                <a:cs typeface="Microsoft YaHei"/>
              </a:rPr>
              <a:t>、</a:t>
            </a:r>
            <a:r>
              <a:rPr sz="2000" b="1" spc="10" dirty="0">
                <a:latin typeface="Times New Roman"/>
                <a:cs typeface="Times New Roman"/>
              </a:rPr>
              <a:t>5</a:t>
            </a:r>
            <a:r>
              <a:rPr sz="2000" b="1" spc="10" dirty="0">
                <a:latin typeface="Microsoft YaHei"/>
                <a:cs typeface="Microsoft YaHei"/>
              </a:rPr>
              <a:t>、</a:t>
            </a:r>
            <a:r>
              <a:rPr sz="2000" b="1" spc="10" dirty="0">
                <a:latin typeface="Times New Roman"/>
                <a:cs typeface="Times New Roman"/>
              </a:rPr>
              <a:t>6</a:t>
            </a:r>
            <a:r>
              <a:rPr sz="2000" b="1" spc="10" dirty="0">
                <a:latin typeface="Microsoft YaHei"/>
                <a:cs typeface="Microsoft YaHei"/>
              </a:rPr>
              <a:t>：  潜力行为评估技术、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4741" y="6505854"/>
            <a:ext cx="232981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10" dirty="0">
                <a:latin typeface="Microsoft YaHei"/>
                <a:cs typeface="Microsoft YaHei"/>
              </a:rPr>
              <a:t>潜质测评、评价中心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59" rIns="0" bIns="0" rtlCol="0">
            <a:spAutoFit/>
          </a:bodyPr>
          <a:lstStyle/>
          <a:p>
            <a:pPr marL="261620">
              <a:lnSpc>
                <a:spcPts val="3295"/>
              </a:lnSpc>
            </a:pPr>
            <a:r>
              <a:rPr sz="2800" b="1" spc="-10" dirty="0">
                <a:solidFill>
                  <a:srgbClr val="F1F1F1"/>
                </a:solidFill>
                <a:latin typeface="Microsoft YaHei"/>
                <a:cs typeface="Microsoft YaHei"/>
              </a:rPr>
              <a:t>校准会准备</a:t>
            </a:r>
            <a:r>
              <a:rPr sz="2800" b="1" spc="-10" dirty="0">
                <a:solidFill>
                  <a:srgbClr val="F1F1F1"/>
                </a:solidFill>
                <a:latin typeface="Arial"/>
                <a:cs typeface="Arial"/>
              </a:rPr>
              <a:t>1</a:t>
            </a:r>
            <a:r>
              <a:rPr sz="2800" b="1" spc="-10" dirty="0">
                <a:solidFill>
                  <a:srgbClr val="F1F1F1"/>
                </a:solidFill>
                <a:latin typeface="Microsoft YaHei"/>
                <a:cs typeface="Microsoft YaHei"/>
              </a:rPr>
              <a:t>：潜质评估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99915" y="6123736"/>
            <a:ext cx="6350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Microsoft YaHei"/>
                <a:cs typeface="Microsoft YaHei"/>
              </a:rPr>
              <a:t>潜质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1496"/>
            <a:ext cx="535178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工具链接：潜质的行为化评估技术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6326" y="1960626"/>
            <a:ext cx="4986274" cy="211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1975" y="1203325"/>
            <a:ext cx="5013325" cy="58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1975" y="1203325"/>
            <a:ext cx="4721225" cy="292100"/>
          </a:xfrm>
          <a:custGeom>
            <a:avLst/>
            <a:gdLst/>
            <a:ahLst/>
            <a:cxnLst/>
            <a:rect l="l" t="t" r="r" b="b"/>
            <a:pathLst>
              <a:path w="4721225" h="2921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47212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1975" y="1495425"/>
            <a:ext cx="4721225" cy="292100"/>
          </a:xfrm>
          <a:custGeom>
            <a:avLst/>
            <a:gdLst/>
            <a:ahLst/>
            <a:cxnLst/>
            <a:rect l="l" t="t" r="r" b="b"/>
            <a:pathLst>
              <a:path w="4721225" h="292100">
                <a:moveTo>
                  <a:pt x="4721225" y="292100"/>
                </a:moveTo>
                <a:lnTo>
                  <a:pt x="292100" y="292100"/>
                </a:lnTo>
                <a:lnTo>
                  <a:pt x="244727" y="288276"/>
                </a:lnTo>
                <a:lnTo>
                  <a:pt x="199786" y="277205"/>
                </a:lnTo>
                <a:lnTo>
                  <a:pt x="157877" y="259490"/>
                </a:lnTo>
                <a:lnTo>
                  <a:pt x="119603" y="235732"/>
                </a:lnTo>
                <a:lnTo>
                  <a:pt x="85566" y="206533"/>
                </a:lnTo>
                <a:lnTo>
                  <a:pt x="56367" y="172496"/>
                </a:lnTo>
                <a:lnTo>
                  <a:pt x="32609" y="134222"/>
                </a:lnTo>
                <a:lnTo>
                  <a:pt x="14894" y="92313"/>
                </a:lnTo>
                <a:lnTo>
                  <a:pt x="3823" y="47372"/>
                </a:ln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203325"/>
            <a:ext cx="292100" cy="584200"/>
          </a:xfrm>
          <a:custGeom>
            <a:avLst/>
            <a:gdLst/>
            <a:ahLst/>
            <a:cxnLst/>
            <a:rect l="l" t="t" r="r" b="b"/>
            <a:pathLst>
              <a:path w="292100" h="584200">
                <a:moveTo>
                  <a:pt x="0" y="0"/>
                </a:moveTo>
                <a:lnTo>
                  <a:pt x="47372" y="3823"/>
                </a:lnTo>
                <a:lnTo>
                  <a:pt x="92313" y="14894"/>
                </a:lnTo>
                <a:lnTo>
                  <a:pt x="134222" y="32609"/>
                </a:lnTo>
                <a:lnTo>
                  <a:pt x="172496" y="56367"/>
                </a:lnTo>
                <a:lnTo>
                  <a:pt x="206533" y="85566"/>
                </a:lnTo>
                <a:lnTo>
                  <a:pt x="235732" y="119603"/>
                </a:lnTo>
                <a:lnTo>
                  <a:pt x="259490" y="157877"/>
                </a:lnTo>
                <a:lnTo>
                  <a:pt x="277205" y="199786"/>
                </a:lnTo>
                <a:lnTo>
                  <a:pt x="288276" y="244727"/>
                </a:lnTo>
                <a:lnTo>
                  <a:pt x="292100" y="292100"/>
                </a:lnTo>
                <a:lnTo>
                  <a:pt x="288276" y="339472"/>
                </a:lnTo>
                <a:lnTo>
                  <a:pt x="277205" y="384413"/>
                </a:lnTo>
                <a:lnTo>
                  <a:pt x="259490" y="426322"/>
                </a:lnTo>
                <a:lnTo>
                  <a:pt x="235732" y="464596"/>
                </a:lnTo>
                <a:lnTo>
                  <a:pt x="206533" y="498633"/>
                </a:lnTo>
                <a:lnTo>
                  <a:pt x="172496" y="527832"/>
                </a:lnTo>
                <a:lnTo>
                  <a:pt x="134222" y="551590"/>
                </a:lnTo>
                <a:lnTo>
                  <a:pt x="92313" y="569305"/>
                </a:lnTo>
                <a:lnTo>
                  <a:pt x="47372" y="580376"/>
                </a:lnTo>
                <a:lnTo>
                  <a:pt x="0" y="58420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1975" y="1203325"/>
            <a:ext cx="5013325" cy="58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1975" y="1203325"/>
            <a:ext cx="5013325" cy="584200"/>
          </a:xfrm>
          <a:custGeom>
            <a:avLst/>
            <a:gdLst/>
            <a:ahLst/>
            <a:cxnLst/>
            <a:rect l="l" t="t" r="r" b="b"/>
            <a:pathLst>
              <a:path w="5013325" h="5842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4721225" y="0"/>
                </a:lnTo>
                <a:lnTo>
                  <a:pt x="4768597" y="3823"/>
                </a:lnTo>
                <a:lnTo>
                  <a:pt x="4813538" y="14894"/>
                </a:lnTo>
                <a:lnTo>
                  <a:pt x="4855447" y="32609"/>
                </a:lnTo>
                <a:lnTo>
                  <a:pt x="4893721" y="56367"/>
                </a:lnTo>
                <a:lnTo>
                  <a:pt x="4927758" y="85566"/>
                </a:lnTo>
                <a:lnTo>
                  <a:pt x="4956957" y="119603"/>
                </a:lnTo>
                <a:lnTo>
                  <a:pt x="4980715" y="157877"/>
                </a:lnTo>
                <a:lnTo>
                  <a:pt x="4998430" y="199786"/>
                </a:lnTo>
                <a:lnTo>
                  <a:pt x="5009501" y="244727"/>
                </a:lnTo>
                <a:lnTo>
                  <a:pt x="5013325" y="292100"/>
                </a:lnTo>
                <a:lnTo>
                  <a:pt x="5009501" y="339472"/>
                </a:lnTo>
                <a:lnTo>
                  <a:pt x="4998430" y="384413"/>
                </a:lnTo>
                <a:lnTo>
                  <a:pt x="4980715" y="426322"/>
                </a:lnTo>
                <a:lnTo>
                  <a:pt x="4956957" y="464596"/>
                </a:lnTo>
                <a:lnTo>
                  <a:pt x="4927758" y="498633"/>
                </a:lnTo>
                <a:lnTo>
                  <a:pt x="4893721" y="527832"/>
                </a:lnTo>
                <a:lnTo>
                  <a:pt x="4855447" y="551590"/>
                </a:lnTo>
                <a:lnTo>
                  <a:pt x="4813538" y="569305"/>
                </a:lnTo>
                <a:lnTo>
                  <a:pt x="4768597" y="580376"/>
                </a:lnTo>
                <a:lnTo>
                  <a:pt x="4721225" y="584200"/>
                </a:lnTo>
                <a:lnTo>
                  <a:pt x="292100" y="584200"/>
                </a:lnTo>
                <a:lnTo>
                  <a:pt x="244727" y="580376"/>
                </a:lnTo>
                <a:lnTo>
                  <a:pt x="199786" y="569305"/>
                </a:lnTo>
                <a:lnTo>
                  <a:pt x="157877" y="551590"/>
                </a:lnTo>
                <a:lnTo>
                  <a:pt x="119603" y="527832"/>
                </a:lnTo>
                <a:lnTo>
                  <a:pt x="85566" y="498633"/>
                </a:lnTo>
                <a:lnTo>
                  <a:pt x="56367" y="464596"/>
                </a:lnTo>
                <a:lnTo>
                  <a:pt x="32609" y="426322"/>
                </a:lnTo>
                <a:lnTo>
                  <a:pt x="14894" y="384413"/>
                </a:lnTo>
                <a:lnTo>
                  <a:pt x="3823" y="339472"/>
                </a:lnTo>
                <a:lnTo>
                  <a:pt x="0" y="2921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8584" y="1244727"/>
            <a:ext cx="84264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潜质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1426" y="3395598"/>
            <a:ext cx="1336675" cy="1239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0001" y="3424173"/>
            <a:ext cx="1274699" cy="1184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9150" y="3468751"/>
            <a:ext cx="1152525" cy="1068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0102" y="3468394"/>
            <a:ext cx="833734" cy="773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2527" y="3934714"/>
            <a:ext cx="947419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学习导向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60775" y="3395598"/>
            <a:ext cx="1338326" cy="1239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9603" y="3423665"/>
            <a:ext cx="1276477" cy="1182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9134" y="3468242"/>
            <a:ext cx="1154049" cy="1066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9451" y="3468394"/>
            <a:ext cx="834725" cy="7730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44290" y="3934714"/>
            <a:ext cx="94615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发展意愿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2725" y="3395598"/>
            <a:ext cx="1336675" cy="1239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1553" y="3423665"/>
            <a:ext cx="1274826" cy="11824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1084" y="3468242"/>
            <a:ext cx="1152524" cy="10665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1401" y="3468394"/>
            <a:ext cx="833734" cy="7730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74970" y="3934714"/>
            <a:ext cx="947419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问题解决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712" y="5164137"/>
            <a:ext cx="7105650" cy="1631950"/>
          </a:xfrm>
          <a:custGeom>
            <a:avLst/>
            <a:gdLst/>
            <a:ahLst/>
            <a:cxnLst/>
            <a:rect l="l" t="t" r="r" b="b"/>
            <a:pathLst>
              <a:path w="7105650" h="1631950">
                <a:moveTo>
                  <a:pt x="0" y="1631950"/>
                </a:moveTo>
                <a:lnTo>
                  <a:pt x="7105650" y="1631950"/>
                </a:lnTo>
                <a:lnTo>
                  <a:pt x="7105650" y="0"/>
                </a:lnTo>
                <a:lnTo>
                  <a:pt x="0" y="0"/>
                </a:lnTo>
                <a:lnTo>
                  <a:pt x="0" y="16319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712" y="5164137"/>
            <a:ext cx="7105650" cy="1631950"/>
          </a:xfrm>
          <a:custGeom>
            <a:avLst/>
            <a:gdLst/>
            <a:ahLst/>
            <a:cxnLst/>
            <a:rect l="l" t="t" r="r" b="b"/>
            <a:pathLst>
              <a:path w="7105650" h="1631950">
                <a:moveTo>
                  <a:pt x="0" y="1631950"/>
                </a:moveTo>
                <a:lnTo>
                  <a:pt x="7105650" y="1631950"/>
                </a:lnTo>
                <a:lnTo>
                  <a:pt x="7105650" y="0"/>
                </a:lnTo>
                <a:lnTo>
                  <a:pt x="0" y="0"/>
                </a:lnTo>
                <a:lnTo>
                  <a:pt x="0" y="1631950"/>
                </a:lnTo>
                <a:close/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1515" y="5206746"/>
            <a:ext cx="590550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在学习任务和发展行动中表现积极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习惯于主动寻求反馈并采取相应行动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经常从经验中汲取经验教训，杜绝错误的再次发生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经常能迅速领会、掌握新概念新信息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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主动学习岗位职责之外的知识和技能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9573" y="4626609"/>
            <a:ext cx="999490" cy="563245"/>
          </a:xfrm>
          <a:custGeom>
            <a:avLst/>
            <a:gdLst/>
            <a:ahLst/>
            <a:cxnLst/>
            <a:rect l="l" t="t" r="r" b="b"/>
            <a:pathLst>
              <a:path w="999489" h="563245">
                <a:moveTo>
                  <a:pt x="156624" y="60350"/>
                </a:moveTo>
                <a:lnTo>
                  <a:pt x="99893" y="62384"/>
                </a:lnTo>
                <a:lnTo>
                  <a:pt x="129623" y="110795"/>
                </a:lnTo>
                <a:lnTo>
                  <a:pt x="972438" y="562737"/>
                </a:lnTo>
                <a:lnTo>
                  <a:pt x="999489" y="512317"/>
                </a:lnTo>
                <a:lnTo>
                  <a:pt x="156624" y="60350"/>
                </a:lnTo>
                <a:close/>
              </a:path>
              <a:path w="999489" h="563245">
                <a:moveTo>
                  <a:pt x="247269" y="0"/>
                </a:moveTo>
                <a:lnTo>
                  <a:pt x="0" y="8889"/>
                </a:lnTo>
                <a:lnTo>
                  <a:pt x="129412" y="219709"/>
                </a:lnTo>
                <a:lnTo>
                  <a:pt x="158113" y="233015"/>
                </a:lnTo>
                <a:lnTo>
                  <a:pt x="168782" y="229107"/>
                </a:lnTo>
                <a:lnTo>
                  <a:pt x="178181" y="189864"/>
                </a:lnTo>
                <a:lnTo>
                  <a:pt x="129623" y="110795"/>
                </a:lnTo>
                <a:lnTo>
                  <a:pt x="36449" y="60832"/>
                </a:lnTo>
                <a:lnTo>
                  <a:pt x="63500" y="10413"/>
                </a:lnTo>
                <a:lnTo>
                  <a:pt x="269893" y="10413"/>
                </a:lnTo>
                <a:lnTo>
                  <a:pt x="267827" y="7572"/>
                </a:lnTo>
                <a:lnTo>
                  <a:pt x="258518" y="1803"/>
                </a:lnTo>
                <a:lnTo>
                  <a:pt x="247269" y="0"/>
                </a:lnTo>
                <a:close/>
              </a:path>
              <a:path w="999489" h="563245">
                <a:moveTo>
                  <a:pt x="63500" y="10413"/>
                </a:moveTo>
                <a:lnTo>
                  <a:pt x="36449" y="60832"/>
                </a:lnTo>
                <a:lnTo>
                  <a:pt x="129623" y="110795"/>
                </a:lnTo>
                <a:lnTo>
                  <a:pt x="100968" y="64134"/>
                </a:lnTo>
                <a:lnTo>
                  <a:pt x="51053" y="64134"/>
                </a:lnTo>
                <a:lnTo>
                  <a:pt x="74294" y="20700"/>
                </a:lnTo>
                <a:lnTo>
                  <a:pt x="82684" y="20700"/>
                </a:lnTo>
                <a:lnTo>
                  <a:pt x="63500" y="10413"/>
                </a:lnTo>
                <a:close/>
              </a:path>
              <a:path w="999489" h="563245">
                <a:moveTo>
                  <a:pt x="74294" y="20700"/>
                </a:moveTo>
                <a:lnTo>
                  <a:pt x="51053" y="64134"/>
                </a:lnTo>
                <a:lnTo>
                  <a:pt x="99893" y="62384"/>
                </a:lnTo>
                <a:lnTo>
                  <a:pt x="74294" y="20700"/>
                </a:lnTo>
                <a:close/>
              </a:path>
              <a:path w="999489" h="563245">
                <a:moveTo>
                  <a:pt x="99893" y="62384"/>
                </a:moveTo>
                <a:lnTo>
                  <a:pt x="51053" y="64134"/>
                </a:lnTo>
                <a:lnTo>
                  <a:pt x="100968" y="64134"/>
                </a:lnTo>
                <a:lnTo>
                  <a:pt x="99893" y="62384"/>
                </a:lnTo>
                <a:close/>
              </a:path>
              <a:path w="999489" h="563245">
                <a:moveTo>
                  <a:pt x="82684" y="20700"/>
                </a:moveTo>
                <a:lnTo>
                  <a:pt x="74294" y="20700"/>
                </a:lnTo>
                <a:lnTo>
                  <a:pt x="99893" y="62384"/>
                </a:lnTo>
                <a:lnTo>
                  <a:pt x="156624" y="60350"/>
                </a:lnTo>
                <a:lnTo>
                  <a:pt x="82684" y="20700"/>
                </a:lnTo>
                <a:close/>
              </a:path>
              <a:path w="999489" h="563245">
                <a:moveTo>
                  <a:pt x="269893" y="10413"/>
                </a:moveTo>
                <a:lnTo>
                  <a:pt x="63500" y="10413"/>
                </a:lnTo>
                <a:lnTo>
                  <a:pt x="156624" y="60350"/>
                </a:lnTo>
                <a:lnTo>
                  <a:pt x="249427" y="57022"/>
                </a:lnTo>
                <a:lnTo>
                  <a:pt x="276859" y="27431"/>
                </a:lnTo>
                <a:lnTo>
                  <a:pt x="274254" y="16412"/>
                </a:lnTo>
                <a:lnTo>
                  <a:pt x="269893" y="1041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1842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6800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48" y="46101"/>
                </a:moveTo>
                <a:lnTo>
                  <a:pt x="4723130" y="46101"/>
                </a:lnTo>
                <a:lnTo>
                  <a:pt x="4723130" y="71501"/>
                </a:lnTo>
                <a:lnTo>
                  <a:pt x="4675971" y="71658"/>
                </a:lnTo>
                <a:lnTo>
                  <a:pt x="4634483" y="96012"/>
                </a:lnTo>
                <a:lnTo>
                  <a:pt x="4632452" y="103886"/>
                </a:lnTo>
                <a:lnTo>
                  <a:pt x="4636008" y="109855"/>
                </a:lnTo>
                <a:lnTo>
                  <a:pt x="4639564" y="115951"/>
                </a:lnTo>
                <a:lnTo>
                  <a:pt x="4647438" y="117983"/>
                </a:lnTo>
                <a:lnTo>
                  <a:pt x="4748276" y="58674"/>
                </a:lnTo>
                <a:lnTo>
                  <a:pt x="4726548" y="46101"/>
                </a:lnTo>
                <a:close/>
              </a:path>
              <a:path w="4748530" h="118110">
                <a:moveTo>
                  <a:pt x="4676128" y="46257"/>
                </a:moveTo>
                <a:lnTo>
                  <a:pt x="0" y="61849"/>
                </a:lnTo>
                <a:lnTo>
                  <a:pt x="0" y="87249"/>
                </a:lnTo>
                <a:lnTo>
                  <a:pt x="4675971" y="71658"/>
                </a:lnTo>
                <a:lnTo>
                  <a:pt x="4697820" y="58818"/>
                </a:lnTo>
                <a:lnTo>
                  <a:pt x="4676128" y="46257"/>
                </a:lnTo>
                <a:close/>
              </a:path>
              <a:path w="4748530" h="118110">
                <a:moveTo>
                  <a:pt x="4697820" y="58818"/>
                </a:moveTo>
                <a:lnTo>
                  <a:pt x="4675971" y="71658"/>
                </a:lnTo>
                <a:lnTo>
                  <a:pt x="4723130" y="71501"/>
                </a:lnTo>
                <a:lnTo>
                  <a:pt x="4723130" y="69723"/>
                </a:lnTo>
                <a:lnTo>
                  <a:pt x="4716653" y="69723"/>
                </a:lnTo>
                <a:lnTo>
                  <a:pt x="4697820" y="58818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20" y="58818"/>
                </a:lnTo>
                <a:lnTo>
                  <a:pt x="4716653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0" y="47752"/>
                </a:moveTo>
                <a:lnTo>
                  <a:pt x="4716653" y="47752"/>
                </a:lnTo>
                <a:lnTo>
                  <a:pt x="4716653" y="69723"/>
                </a:lnTo>
                <a:lnTo>
                  <a:pt x="4723130" y="69723"/>
                </a:lnTo>
                <a:lnTo>
                  <a:pt x="4723130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128" y="46257"/>
                </a:lnTo>
                <a:lnTo>
                  <a:pt x="4697820" y="58818"/>
                </a:lnTo>
                <a:lnTo>
                  <a:pt x="4716653" y="47752"/>
                </a:lnTo>
                <a:lnTo>
                  <a:pt x="4723130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183" y="2159"/>
                </a:lnTo>
                <a:lnTo>
                  <a:pt x="4635754" y="8255"/>
                </a:lnTo>
                <a:lnTo>
                  <a:pt x="4632198" y="14224"/>
                </a:lnTo>
                <a:lnTo>
                  <a:pt x="4634230" y="22098"/>
                </a:lnTo>
                <a:lnTo>
                  <a:pt x="4640326" y="25527"/>
                </a:lnTo>
                <a:lnTo>
                  <a:pt x="4676128" y="46257"/>
                </a:lnTo>
                <a:lnTo>
                  <a:pt x="4726548" y="46101"/>
                </a:lnTo>
                <a:lnTo>
                  <a:pt x="4653026" y="3556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6751" y="1339913"/>
            <a:ext cx="1268730" cy="1268730"/>
          </a:xfrm>
          <a:prstGeom prst="rect">
            <a:avLst/>
          </a:prstGeom>
          <a:solidFill>
            <a:srgbClr val="BB000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1339913"/>
            <a:ext cx="1268730" cy="1268730"/>
          </a:xfrm>
          <a:prstGeom prst="rect">
            <a:avLst/>
          </a:prstGeom>
          <a:solidFill>
            <a:srgbClr val="F9CDA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226" y="2716212"/>
            <a:ext cx="126873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7810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9850" y="27162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1545"/>
              </a:spcBef>
            </a:pPr>
            <a:r>
              <a:rPr sz="1800" dirty="0"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7300" y="1335087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3650" y="2711513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7226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055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650" y="4083113"/>
            <a:ext cx="1268730" cy="1268730"/>
          </a:xfrm>
          <a:prstGeom prst="rect">
            <a:avLst/>
          </a:prstGeom>
          <a:solidFill>
            <a:srgbClr val="AFC597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7747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9850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364" y="2555113"/>
            <a:ext cx="33020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绩  效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3051" y="6078321"/>
            <a:ext cx="6350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潜力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265176"/>
            <a:ext cx="139827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Microsoft YaHei"/>
                <a:cs typeface="Microsoft YaHei"/>
              </a:rPr>
              <a:t>九宫格</a:t>
            </a:r>
            <a:endParaRPr sz="3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5901" y="0"/>
            <a:ext cx="68880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214" y="136397"/>
            <a:ext cx="32245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工具链接：潜质测评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14" y="136397"/>
            <a:ext cx="32245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9C5"/>
                </a:solidFill>
                <a:latin typeface="Microsoft YaHei"/>
                <a:cs typeface="Microsoft YaHei"/>
              </a:rPr>
              <a:t>工具链接：评价中心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247775"/>
            <a:ext cx="7834249" cy="4670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014" y="365505"/>
            <a:ext cx="573913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  <a:tabLst>
                <a:tab pos="3586479" algn="l"/>
              </a:tabLst>
            </a:pP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校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准会准</a:t>
            </a:r>
            <a:r>
              <a:rPr sz="2800" b="1" spc="25" dirty="0">
                <a:solidFill>
                  <a:srgbClr val="F1F1F1"/>
                </a:solidFill>
                <a:latin typeface="Microsoft YaHei"/>
                <a:cs typeface="Microsoft YaHei"/>
              </a:rPr>
              <a:t>备</a:t>
            </a:r>
            <a:r>
              <a:rPr sz="2800" b="1" spc="-155" dirty="0">
                <a:solidFill>
                  <a:srgbClr val="F1F1F1"/>
                </a:solidFill>
                <a:latin typeface="Arial"/>
                <a:cs typeface="Arial"/>
              </a:rPr>
              <a:t>2</a:t>
            </a: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：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收</a:t>
            </a: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集</a:t>
            </a:r>
            <a:r>
              <a:rPr sz="2800" b="1" spc="-5" dirty="0">
                <a:solidFill>
                  <a:srgbClr val="F1F1F1"/>
                </a:solidFill>
                <a:latin typeface="Microsoft YaHei"/>
                <a:cs typeface="Microsoft YaHei"/>
              </a:rPr>
              <a:t>和</a:t>
            </a:r>
            <a:r>
              <a:rPr sz="2800" b="1" dirty="0">
                <a:solidFill>
                  <a:srgbClr val="F1F1F1"/>
                </a:solidFill>
                <a:latin typeface="Microsoft YaHei"/>
                <a:cs typeface="Microsoft YaHei"/>
              </a:rPr>
              <a:t>	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汇</a:t>
            </a:r>
            <a:r>
              <a:rPr sz="2800" b="1" spc="10" dirty="0">
                <a:solidFill>
                  <a:srgbClr val="F1F1F1"/>
                </a:solidFill>
                <a:latin typeface="Microsoft YaHei"/>
                <a:cs typeface="Microsoft YaHei"/>
              </a:rPr>
              <a:t>总</a:t>
            </a:r>
            <a:r>
              <a:rPr sz="2800" b="1" spc="0" dirty="0">
                <a:solidFill>
                  <a:srgbClr val="F1F1F1"/>
                </a:solidFill>
                <a:latin typeface="Microsoft YaHei"/>
                <a:cs typeface="Microsoft YaHei"/>
              </a:rPr>
              <a:t>人才资</a:t>
            </a:r>
            <a:r>
              <a:rPr sz="2800" b="1" spc="-5" dirty="0">
                <a:solidFill>
                  <a:srgbClr val="F1F1F1"/>
                </a:solidFill>
                <a:latin typeface="Microsoft YaHei"/>
                <a:cs typeface="Microsoft YaHei"/>
              </a:rPr>
              <a:t>料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5" dirty="0">
                <a:latin typeface="Wingdings"/>
                <a:cs typeface="Wingdings"/>
              </a:rPr>
              <a:t></a:t>
            </a:r>
            <a:r>
              <a:rPr spc="5" dirty="0"/>
              <a:t>业绩，能力，潜力</a:t>
            </a: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1800" b="0" spc="5" dirty="0">
                <a:latin typeface="Wingdings"/>
                <a:cs typeface="Wingdings"/>
              </a:rPr>
              <a:t></a:t>
            </a:r>
            <a:r>
              <a:rPr sz="1800" spc="5" dirty="0"/>
              <a:t>工作经历，知识技能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b="0" spc="5" dirty="0">
                <a:latin typeface="Wingdings"/>
                <a:cs typeface="Wingdings"/>
              </a:rPr>
              <a:t></a:t>
            </a:r>
            <a:r>
              <a:rPr sz="1800" spc="5" dirty="0"/>
              <a:t>个人发展</a:t>
            </a:r>
            <a:endParaRPr sz="1800">
              <a:latin typeface="Wingdings"/>
              <a:cs typeface="Wingdings"/>
            </a:endParaRPr>
          </a:p>
          <a:p>
            <a:pPr marL="266700">
              <a:lnSpc>
                <a:spcPct val="100000"/>
              </a:lnSpc>
              <a:spcBef>
                <a:spcPts val="1280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优势项、劣势项、发展建议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流失风险、流失影响、流失原因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发展的目标岗位或人才池</a:t>
            </a:r>
            <a:endParaRPr sz="14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551815" algn="l"/>
              </a:tabLst>
            </a:pPr>
            <a:r>
              <a:rPr sz="1400" b="0" dirty="0">
                <a:latin typeface="Wingdings"/>
                <a:cs typeface="Wingdings"/>
              </a:rPr>
              <a:t></a:t>
            </a:r>
            <a:r>
              <a:rPr sz="1400" b="0" dirty="0">
                <a:latin typeface="Times New Roman"/>
                <a:cs typeface="Times New Roman"/>
              </a:rPr>
              <a:t>	</a:t>
            </a:r>
            <a:r>
              <a:rPr sz="1400" b="0" dirty="0">
                <a:latin typeface="SimSun"/>
                <a:cs typeface="SimSun"/>
              </a:rPr>
              <a:t>流动意愿、意向城市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5" dirty="0">
                <a:latin typeface="Wingdings"/>
                <a:cs typeface="Wingdings"/>
              </a:rPr>
              <a:t></a:t>
            </a:r>
            <a:r>
              <a:rPr sz="1800" spc="5" dirty="0"/>
              <a:t>继任者（接班人）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876" y="5031104"/>
            <a:ext cx="21209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300" spc="-5" dirty="0">
                <a:latin typeface="Wingdings"/>
                <a:cs typeface="Wingdings"/>
              </a:rPr>
              <a:t></a:t>
            </a:r>
            <a:r>
              <a:rPr sz="1300" spc="-5" dirty="0">
                <a:latin typeface="Times New Roman"/>
                <a:cs typeface="Times New Roman"/>
              </a:rPr>
              <a:t>	</a:t>
            </a:r>
            <a:r>
              <a:rPr sz="1300" spc="-5" dirty="0">
                <a:latin typeface="SimSun"/>
                <a:cs typeface="SimSun"/>
              </a:rPr>
              <a:t>内部接班人、外部接班人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spc="-5" dirty="0">
                <a:latin typeface="Wingdings"/>
                <a:cs typeface="Wingdings"/>
              </a:rPr>
              <a:t>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863" y="5367908"/>
            <a:ext cx="2165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SimSun"/>
                <a:cs typeface="SimSun"/>
              </a:rPr>
              <a:t>接班人的晋升潜力、晋升周期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7361" y="1429892"/>
            <a:ext cx="1402080" cy="1392555"/>
          </a:xfrm>
          <a:custGeom>
            <a:avLst/>
            <a:gdLst/>
            <a:ahLst/>
            <a:cxnLst/>
            <a:rect l="l" t="t" r="r" b="b"/>
            <a:pathLst>
              <a:path w="1402079" h="1392555">
                <a:moveTo>
                  <a:pt x="700786" y="0"/>
                </a:moveTo>
                <a:lnTo>
                  <a:pt x="0" y="347980"/>
                </a:lnTo>
                <a:lnTo>
                  <a:pt x="0" y="1043940"/>
                </a:lnTo>
                <a:lnTo>
                  <a:pt x="700786" y="1392047"/>
                </a:lnTo>
                <a:lnTo>
                  <a:pt x="1401571" y="1043940"/>
                </a:lnTo>
                <a:lnTo>
                  <a:pt x="1401571" y="347980"/>
                </a:lnTo>
                <a:lnTo>
                  <a:pt x="70078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4639" y="142989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6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6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6148" y="261137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6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9292" y="1427733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5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344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1" y="1089279"/>
                </a:lnTo>
                <a:lnTo>
                  <a:pt x="1211071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2611" y="3792982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1" y="302768"/>
                </a:lnTo>
                <a:lnTo>
                  <a:pt x="1211071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9345" y="4099686"/>
            <a:ext cx="65976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30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个人  发展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0" y="302767"/>
                </a:lnTo>
                <a:lnTo>
                  <a:pt x="0" y="1089278"/>
                </a:lnTo>
                <a:lnTo>
                  <a:pt x="605535" y="1392046"/>
                </a:lnTo>
                <a:lnTo>
                  <a:pt x="1211072" y="1089278"/>
                </a:lnTo>
                <a:lnTo>
                  <a:pt x="1211072" y="302767"/>
                </a:lnTo>
                <a:lnTo>
                  <a:pt x="605535" y="0"/>
                </a:lnTo>
                <a:close/>
              </a:path>
            </a:pathLst>
          </a:custGeom>
          <a:solidFill>
            <a:srgbClr val="F85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5546" y="2624835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5" y="0"/>
                </a:moveTo>
                <a:lnTo>
                  <a:pt x="1211072" y="302767"/>
                </a:lnTo>
                <a:lnTo>
                  <a:pt x="1211072" y="1089278"/>
                </a:lnTo>
                <a:lnTo>
                  <a:pt x="605535" y="1392046"/>
                </a:lnTo>
                <a:lnTo>
                  <a:pt x="0" y="1089278"/>
                </a:lnTo>
                <a:lnTo>
                  <a:pt x="0" y="302767"/>
                </a:lnTo>
                <a:lnTo>
                  <a:pt x="605535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40985" y="1875282"/>
            <a:ext cx="3424554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307465" algn="l"/>
                <a:tab pos="2402840" algn="l"/>
              </a:tabLst>
            </a:pP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业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绩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能</a:t>
            </a:r>
            <a:r>
              <a:rPr sz="28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	</a:t>
            </a:r>
            <a:r>
              <a:rPr sz="3750" spc="-427" baseline="2222" dirty="0">
                <a:latin typeface="SimSun"/>
                <a:cs typeface="SimSun"/>
              </a:rPr>
              <a:t>潜</a:t>
            </a:r>
            <a:r>
              <a:rPr sz="2800" b="1" spc="-2525" dirty="0">
                <a:solidFill>
                  <a:srgbClr val="FFFFFF"/>
                </a:solidFill>
                <a:latin typeface="Microsoft YaHei"/>
                <a:cs typeface="Microsoft YaHei"/>
              </a:rPr>
              <a:t>潜</a:t>
            </a:r>
            <a:r>
              <a:rPr sz="3750" spc="37" baseline="2222" dirty="0">
                <a:latin typeface="SimSun"/>
                <a:cs typeface="SimSun"/>
              </a:rPr>
              <a:t>力</a:t>
            </a:r>
            <a:r>
              <a:rPr sz="28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力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R="6350" algn="ctr">
              <a:lnSpc>
                <a:spcPts val="3135"/>
              </a:lnSpc>
              <a:tabLst>
                <a:tab pos="119189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工作	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知识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2800">
              <a:latin typeface="Times New Roman"/>
              <a:cs typeface="Times New Roman"/>
            </a:endParaRPr>
          </a:p>
          <a:p>
            <a:pPr marR="55880" algn="ctr">
              <a:lnSpc>
                <a:spcPts val="3135"/>
              </a:lnSpc>
              <a:tabLst>
                <a:tab pos="1240155" algn="l"/>
              </a:tabLst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经历	</a:t>
            </a:r>
            <a:r>
              <a:rPr sz="4200" spc="-15" baseline="-6944" dirty="0">
                <a:solidFill>
                  <a:srgbClr val="FFFFFF"/>
                </a:solidFill>
                <a:latin typeface="SimSun"/>
                <a:cs typeface="SimSun"/>
              </a:rPr>
              <a:t>技能</a:t>
            </a:r>
            <a:endParaRPr sz="4200" baseline="-6944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28"/>
                </a:lnTo>
                <a:lnTo>
                  <a:pt x="605536" y="1391996"/>
                </a:lnTo>
                <a:lnTo>
                  <a:pt x="1211072" y="1089228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7B2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56148" y="4974590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28"/>
                </a:lnTo>
                <a:lnTo>
                  <a:pt x="605536" y="1391996"/>
                </a:lnTo>
                <a:lnTo>
                  <a:pt x="0" y="1089228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32882" y="5261609"/>
            <a:ext cx="65976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6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接班</a:t>
            </a:r>
            <a:endParaRPr sz="2500">
              <a:latin typeface="SimSun"/>
              <a:cs typeface="SimSun"/>
            </a:endParaRPr>
          </a:p>
          <a:p>
            <a:pPr algn="ctr">
              <a:lnSpc>
                <a:spcPts val="2915"/>
              </a:lnSpc>
            </a:pPr>
            <a:r>
              <a:rPr sz="2500" spc="-5" dirty="0">
                <a:solidFill>
                  <a:srgbClr val="FFFFFF"/>
                </a:solidFill>
                <a:latin typeface="SimSun"/>
                <a:cs typeface="SimSun"/>
              </a:rPr>
              <a:t>人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0" y="302768"/>
                </a:lnTo>
                <a:lnTo>
                  <a:pt x="0" y="1089279"/>
                </a:lnTo>
                <a:lnTo>
                  <a:pt x="605536" y="1392047"/>
                </a:lnTo>
                <a:lnTo>
                  <a:pt x="1211072" y="1089279"/>
                </a:lnTo>
                <a:lnTo>
                  <a:pt x="1211072" y="302768"/>
                </a:lnTo>
                <a:lnTo>
                  <a:pt x="6055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5057" y="3783329"/>
            <a:ext cx="1211580" cy="1392555"/>
          </a:xfrm>
          <a:custGeom>
            <a:avLst/>
            <a:gdLst/>
            <a:ahLst/>
            <a:cxnLst/>
            <a:rect l="l" t="t" r="r" b="b"/>
            <a:pathLst>
              <a:path w="1211579" h="1392554">
                <a:moveTo>
                  <a:pt x="605536" y="0"/>
                </a:moveTo>
                <a:lnTo>
                  <a:pt x="1211072" y="302768"/>
                </a:lnTo>
                <a:lnTo>
                  <a:pt x="1211072" y="1089279"/>
                </a:lnTo>
                <a:lnTo>
                  <a:pt x="605536" y="1392047"/>
                </a:lnTo>
                <a:lnTo>
                  <a:pt x="0" y="1089279"/>
                </a:lnTo>
                <a:lnTo>
                  <a:pt x="0" y="302768"/>
                </a:lnTo>
                <a:lnTo>
                  <a:pt x="605536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83602" y="4106417"/>
            <a:ext cx="63500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2810"/>
              </a:lnSpc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优劣  势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47749"/>
            <a:ext cx="9144000" cy="5810250"/>
          </a:xfrm>
          <a:custGeom>
            <a:avLst/>
            <a:gdLst/>
            <a:ahLst/>
            <a:cxnLst/>
            <a:rect l="l" t="t" r="r" b="b"/>
            <a:pathLst>
              <a:path w="9144000" h="5810250">
                <a:moveTo>
                  <a:pt x="0" y="5810250"/>
                </a:moveTo>
                <a:lnTo>
                  <a:pt x="9144000" y="5810250"/>
                </a:lnTo>
                <a:lnTo>
                  <a:pt x="9144000" y="0"/>
                </a:lnTo>
                <a:lnTo>
                  <a:pt x="0" y="0"/>
                </a:lnTo>
                <a:lnTo>
                  <a:pt x="0" y="581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" y="1174748"/>
            <a:ext cx="7743825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4026" y="1004950"/>
            <a:ext cx="6313424" cy="5853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3092" y="369823"/>
            <a:ext cx="430403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latin typeface="Microsoft YaHei"/>
                <a:cs typeface="Microsoft YaHei"/>
              </a:rPr>
              <a:t>如果有人才档案，效率更高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47749"/>
            <a:ext cx="9144000" cy="5810250"/>
          </a:xfrm>
          <a:custGeom>
            <a:avLst/>
            <a:gdLst/>
            <a:ahLst/>
            <a:cxnLst/>
            <a:rect l="l" t="t" r="r" b="b"/>
            <a:pathLst>
              <a:path w="9144000" h="5810250">
                <a:moveTo>
                  <a:pt x="0" y="5810250"/>
                </a:moveTo>
                <a:lnTo>
                  <a:pt x="9144000" y="5810250"/>
                </a:lnTo>
                <a:lnTo>
                  <a:pt x="9144000" y="0"/>
                </a:lnTo>
                <a:lnTo>
                  <a:pt x="0" y="0"/>
                </a:lnTo>
                <a:lnTo>
                  <a:pt x="0" y="581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28700"/>
            <a:ext cx="78486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1850" y="1085849"/>
            <a:ext cx="6513449" cy="5772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9026" y="1028700"/>
            <a:ext cx="2592705" cy="2511425"/>
          </a:xfrm>
          <a:custGeom>
            <a:avLst/>
            <a:gdLst/>
            <a:ahLst/>
            <a:cxnLst/>
            <a:rect l="l" t="t" r="r" b="b"/>
            <a:pathLst>
              <a:path w="2592704" h="2511425">
                <a:moveTo>
                  <a:pt x="0" y="2511425"/>
                </a:moveTo>
                <a:lnTo>
                  <a:pt x="2592324" y="2511425"/>
                </a:lnTo>
                <a:lnTo>
                  <a:pt x="2592324" y="0"/>
                </a:lnTo>
                <a:lnTo>
                  <a:pt x="0" y="0"/>
                </a:lnTo>
                <a:lnTo>
                  <a:pt x="0" y="2511425"/>
                </a:lnTo>
                <a:close/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8147" y="1182878"/>
            <a:ext cx="22688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10" dirty="0">
                <a:latin typeface="Microsoft YaHei"/>
                <a:cs typeface="Microsoft YaHei"/>
              </a:rPr>
              <a:t>当前岗位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SimSun"/>
                <a:cs typeface="SimSun"/>
              </a:rPr>
              <a:t>华</a:t>
            </a:r>
            <a:r>
              <a:rPr sz="1800" spc="-5" dirty="0">
                <a:latin typeface="SimSun"/>
                <a:cs typeface="SimSun"/>
              </a:rPr>
              <a:t>北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SimSun"/>
                <a:cs typeface="SimSun"/>
              </a:rPr>
              <a:t>区</a:t>
            </a:r>
            <a:r>
              <a:rPr sz="1800" spc="-5" dirty="0">
                <a:latin typeface="Times New Roman"/>
                <a:cs typeface="Times New Roman"/>
              </a:rPr>
              <a:t>VP  </a:t>
            </a:r>
            <a:r>
              <a:rPr sz="1800" b="1" spc="-5" dirty="0">
                <a:latin typeface="Microsoft YaHei"/>
                <a:cs typeface="Microsoft YaHei"/>
              </a:rPr>
              <a:t>开始日期：</a:t>
            </a:r>
            <a:r>
              <a:rPr sz="1800" spc="-5" dirty="0">
                <a:latin typeface="Times New Roman"/>
                <a:cs typeface="Times New Roman"/>
              </a:rPr>
              <a:t>2011.7.1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8147" y="2005838"/>
            <a:ext cx="23749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离职风险：高  离职影响：中  离职原因：完</a:t>
            </a:r>
            <a:r>
              <a:rPr sz="1800" spc="-15" dirty="0">
                <a:latin typeface="SimSun"/>
                <a:cs typeface="SimSun"/>
              </a:rPr>
              <a:t>成</a:t>
            </a:r>
            <a:r>
              <a:rPr sz="1800" spc="-5" dirty="0">
                <a:latin typeface="Times New Roman"/>
                <a:cs typeface="Times New Roman"/>
              </a:rPr>
              <a:t>MB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SimSun"/>
                <a:cs typeface="SimSun"/>
              </a:rPr>
              <a:t>寻  求更大发展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2851" y="1028700"/>
            <a:ext cx="2811780" cy="2511425"/>
          </a:xfrm>
          <a:prstGeom prst="rect">
            <a:avLst/>
          </a:prstGeom>
          <a:ln w="25400">
            <a:solidFill>
              <a:srgbClr val="1D3B6D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79375" marR="443230">
              <a:lnSpc>
                <a:spcPct val="100000"/>
              </a:lnSpc>
              <a:spcBef>
                <a:spcPts val="1115"/>
              </a:spcBef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东北区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RF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9375" marR="44323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华北区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22676" y="3652901"/>
          <a:ext cx="5475224" cy="290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12"/>
                <a:gridCol w="2737612"/>
              </a:tblGrid>
              <a:tr h="3105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评分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1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影响说服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协调能力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培养下属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规划安排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授权管理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团队建设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决策能力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418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战略理解与执行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87362" y="1028700"/>
            <a:ext cx="2430399" cy="24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362" y="3663950"/>
          <a:ext cx="2430525" cy="11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3841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业绩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5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7362" y="4919662"/>
          <a:ext cx="2430525" cy="162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4159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潜力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综合能力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24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学习导向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60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发展意愿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79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等级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高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b="1" spc="10" dirty="0">
                <a:latin typeface="Microsoft YaHei"/>
                <a:cs typeface="Microsoft YaHei"/>
              </a:rPr>
              <a:t>形成个人盘点报告</a:t>
            </a:r>
          </a:p>
        </p:txBody>
      </p:sp>
      <p:sp>
        <p:nvSpPr>
          <p:cNvPr id="18" name="object 18"/>
          <p:cNvSpPr/>
          <p:nvPr/>
        </p:nvSpPr>
        <p:spPr>
          <a:xfrm>
            <a:off x="2362868" y="2958210"/>
            <a:ext cx="2833370" cy="1866900"/>
          </a:xfrm>
          <a:custGeom>
            <a:avLst/>
            <a:gdLst/>
            <a:ahLst/>
            <a:cxnLst/>
            <a:rect l="l" t="t" r="r" b="b"/>
            <a:pathLst>
              <a:path w="2833370" h="1866900">
                <a:moveTo>
                  <a:pt x="166209" y="1737359"/>
                </a:moveTo>
                <a:lnTo>
                  <a:pt x="109440" y="1775459"/>
                </a:lnTo>
                <a:lnTo>
                  <a:pt x="124467" y="1797631"/>
                </a:lnTo>
                <a:lnTo>
                  <a:pt x="141745" y="1816909"/>
                </a:lnTo>
                <a:lnTo>
                  <a:pt x="183100" y="1846833"/>
                </a:lnTo>
                <a:lnTo>
                  <a:pt x="231090" y="1863629"/>
                </a:lnTo>
                <a:lnTo>
                  <a:pt x="256627" y="1866515"/>
                </a:lnTo>
                <a:lnTo>
                  <a:pt x="283176" y="1865757"/>
                </a:lnTo>
                <a:lnTo>
                  <a:pt x="340119" y="1852802"/>
                </a:lnTo>
                <a:lnTo>
                  <a:pt x="402302" y="1824608"/>
                </a:lnTo>
                <a:lnTo>
                  <a:pt x="443599" y="1796669"/>
                </a:lnTo>
                <a:lnTo>
                  <a:pt x="267555" y="1796669"/>
                </a:lnTo>
                <a:lnTo>
                  <a:pt x="249648" y="1795145"/>
                </a:lnTo>
                <a:lnTo>
                  <a:pt x="204571" y="1776882"/>
                </a:lnTo>
                <a:lnTo>
                  <a:pt x="178472" y="1752931"/>
                </a:lnTo>
                <a:lnTo>
                  <a:pt x="166209" y="1737359"/>
                </a:lnTo>
                <a:close/>
              </a:path>
              <a:path w="2833370" h="1866900">
                <a:moveTo>
                  <a:pt x="500190" y="1584838"/>
                </a:moveTo>
                <a:lnTo>
                  <a:pt x="365819" y="1584838"/>
                </a:lnTo>
                <a:lnTo>
                  <a:pt x="381331" y="1585039"/>
                </a:lnTo>
                <a:lnTo>
                  <a:pt x="395104" y="1587073"/>
                </a:lnTo>
                <a:lnTo>
                  <a:pt x="434988" y="1612503"/>
                </a:lnTo>
                <a:lnTo>
                  <a:pt x="451461" y="1658455"/>
                </a:lnTo>
                <a:lnTo>
                  <a:pt x="450816" y="1671320"/>
                </a:lnTo>
                <a:lnTo>
                  <a:pt x="435635" y="1710521"/>
                </a:lnTo>
                <a:lnTo>
                  <a:pt x="400587" y="1748075"/>
                </a:lnTo>
                <a:lnTo>
                  <a:pt x="368012" y="1769490"/>
                </a:lnTo>
                <a:lnTo>
                  <a:pt x="327451" y="1787413"/>
                </a:lnTo>
                <a:lnTo>
                  <a:pt x="286986" y="1795907"/>
                </a:lnTo>
                <a:lnTo>
                  <a:pt x="267555" y="1796669"/>
                </a:lnTo>
                <a:lnTo>
                  <a:pt x="443599" y="1796669"/>
                </a:lnTo>
                <a:lnTo>
                  <a:pt x="483963" y="1755013"/>
                </a:lnTo>
                <a:lnTo>
                  <a:pt x="507648" y="1712658"/>
                </a:lnTo>
                <a:lnTo>
                  <a:pt x="517618" y="1668018"/>
                </a:lnTo>
                <a:lnTo>
                  <a:pt x="517715" y="1645614"/>
                </a:lnTo>
                <a:lnTo>
                  <a:pt x="514776" y="1624139"/>
                </a:lnTo>
                <a:lnTo>
                  <a:pt x="508813" y="1603617"/>
                </a:lnTo>
                <a:lnTo>
                  <a:pt x="500190" y="1584838"/>
                </a:lnTo>
                <a:close/>
              </a:path>
              <a:path w="2833370" h="1866900">
                <a:moveTo>
                  <a:pt x="239770" y="1304794"/>
                </a:moveTo>
                <a:lnTo>
                  <a:pt x="190192" y="1309907"/>
                </a:lnTo>
                <a:lnTo>
                  <a:pt x="138670" y="1327191"/>
                </a:lnTo>
                <a:lnTo>
                  <a:pt x="89362" y="1354405"/>
                </a:lnTo>
                <a:lnTo>
                  <a:pt x="50032" y="1386738"/>
                </a:lnTo>
                <a:lnTo>
                  <a:pt x="20220" y="1424338"/>
                </a:lnTo>
                <a:lnTo>
                  <a:pt x="3405" y="1464776"/>
                </a:lnTo>
                <a:lnTo>
                  <a:pt x="0" y="1506831"/>
                </a:lnTo>
                <a:lnTo>
                  <a:pt x="2771" y="1526920"/>
                </a:lnTo>
                <a:lnTo>
                  <a:pt x="16984" y="1564766"/>
                </a:lnTo>
                <a:lnTo>
                  <a:pt x="51631" y="1605361"/>
                </a:lnTo>
                <a:lnTo>
                  <a:pt x="101105" y="1627695"/>
                </a:lnTo>
                <a:lnTo>
                  <a:pt x="142079" y="1631314"/>
                </a:lnTo>
                <a:lnTo>
                  <a:pt x="161653" y="1629769"/>
                </a:lnTo>
                <a:lnTo>
                  <a:pt x="186275" y="1625711"/>
                </a:lnTo>
                <a:lnTo>
                  <a:pt x="215945" y="1619152"/>
                </a:lnTo>
                <a:lnTo>
                  <a:pt x="284716" y="1600967"/>
                </a:lnTo>
                <a:lnTo>
                  <a:pt x="312386" y="1593961"/>
                </a:lnTo>
                <a:lnTo>
                  <a:pt x="333674" y="1589121"/>
                </a:lnTo>
                <a:lnTo>
                  <a:pt x="348581" y="1586483"/>
                </a:lnTo>
                <a:lnTo>
                  <a:pt x="365819" y="1584838"/>
                </a:lnTo>
                <a:lnTo>
                  <a:pt x="500190" y="1584838"/>
                </a:lnTo>
                <a:lnTo>
                  <a:pt x="499838" y="1584070"/>
                </a:lnTo>
                <a:lnTo>
                  <a:pt x="488315" y="1566144"/>
                </a:lnTo>
                <a:lnTo>
                  <a:pt x="483260" y="1560314"/>
                </a:lnTo>
                <a:lnTo>
                  <a:pt x="134850" y="1560314"/>
                </a:lnTo>
                <a:lnTo>
                  <a:pt x="117441" y="1559052"/>
                </a:lnTo>
                <a:lnTo>
                  <a:pt x="83437" y="1538567"/>
                </a:lnTo>
                <a:lnTo>
                  <a:pt x="66879" y="1495774"/>
                </a:lnTo>
                <a:lnTo>
                  <a:pt x="68369" y="1479129"/>
                </a:lnTo>
                <a:lnTo>
                  <a:pt x="83761" y="1444259"/>
                </a:lnTo>
                <a:lnTo>
                  <a:pt x="119651" y="1410710"/>
                </a:lnTo>
                <a:lnTo>
                  <a:pt x="172281" y="1381801"/>
                </a:lnTo>
                <a:lnTo>
                  <a:pt x="220287" y="1370423"/>
                </a:lnTo>
                <a:lnTo>
                  <a:pt x="361219" y="1370423"/>
                </a:lnTo>
                <a:lnTo>
                  <a:pt x="357195" y="1364605"/>
                </a:lnTo>
                <a:lnTo>
                  <a:pt x="324671" y="1333501"/>
                </a:lnTo>
                <a:lnTo>
                  <a:pt x="284831" y="1312707"/>
                </a:lnTo>
                <a:lnTo>
                  <a:pt x="262919" y="1307083"/>
                </a:lnTo>
                <a:lnTo>
                  <a:pt x="239770" y="1304794"/>
                </a:lnTo>
                <a:close/>
              </a:path>
              <a:path w="2833370" h="1866900">
                <a:moveTo>
                  <a:pt x="379140" y="1511940"/>
                </a:moveTo>
                <a:lnTo>
                  <a:pt x="332946" y="1515254"/>
                </a:lnTo>
                <a:lnTo>
                  <a:pt x="271656" y="1529212"/>
                </a:lnTo>
                <a:lnTo>
                  <a:pt x="231487" y="1540383"/>
                </a:lnTo>
                <a:lnTo>
                  <a:pt x="191861" y="1550979"/>
                </a:lnTo>
                <a:lnTo>
                  <a:pt x="159652" y="1557623"/>
                </a:lnTo>
                <a:lnTo>
                  <a:pt x="134850" y="1560314"/>
                </a:lnTo>
                <a:lnTo>
                  <a:pt x="483260" y="1560314"/>
                </a:lnTo>
                <a:lnTo>
                  <a:pt x="442434" y="1527175"/>
                </a:lnTo>
                <a:lnTo>
                  <a:pt x="402238" y="1514236"/>
                </a:lnTo>
                <a:lnTo>
                  <a:pt x="379140" y="1511940"/>
                </a:lnTo>
                <a:close/>
              </a:path>
              <a:path w="2833370" h="1866900">
                <a:moveTo>
                  <a:pt x="361219" y="1370423"/>
                </a:moveTo>
                <a:lnTo>
                  <a:pt x="220287" y="1370423"/>
                </a:lnTo>
                <a:lnTo>
                  <a:pt x="241647" y="1371853"/>
                </a:lnTo>
                <a:lnTo>
                  <a:pt x="261435" y="1377779"/>
                </a:lnTo>
                <a:lnTo>
                  <a:pt x="279842" y="1388109"/>
                </a:lnTo>
                <a:lnTo>
                  <a:pt x="296868" y="1402822"/>
                </a:lnTo>
                <a:lnTo>
                  <a:pt x="312513" y="1421891"/>
                </a:lnTo>
                <a:lnTo>
                  <a:pt x="370552" y="1383919"/>
                </a:lnTo>
                <a:lnTo>
                  <a:pt x="361219" y="1370423"/>
                </a:lnTo>
                <a:close/>
              </a:path>
              <a:path w="2833370" h="1866900">
                <a:moveTo>
                  <a:pt x="595215" y="1084326"/>
                </a:moveTo>
                <a:lnTo>
                  <a:pt x="527143" y="1121918"/>
                </a:lnTo>
                <a:lnTo>
                  <a:pt x="607534" y="1700657"/>
                </a:lnTo>
                <a:lnTo>
                  <a:pt x="674590" y="1663572"/>
                </a:lnTo>
                <a:lnTo>
                  <a:pt x="647158" y="1489964"/>
                </a:lnTo>
                <a:lnTo>
                  <a:pt x="758480" y="1428495"/>
                </a:lnTo>
                <a:lnTo>
                  <a:pt x="636998" y="1428495"/>
                </a:lnTo>
                <a:lnTo>
                  <a:pt x="612106" y="1259458"/>
                </a:lnTo>
                <a:lnTo>
                  <a:pt x="607417" y="1232433"/>
                </a:lnTo>
                <a:lnTo>
                  <a:pt x="601739" y="1205849"/>
                </a:lnTo>
                <a:lnTo>
                  <a:pt x="595086" y="1179716"/>
                </a:lnTo>
                <a:lnTo>
                  <a:pt x="587468" y="1154049"/>
                </a:lnTo>
                <a:lnTo>
                  <a:pt x="681859" y="1154049"/>
                </a:lnTo>
                <a:lnTo>
                  <a:pt x="595215" y="1084326"/>
                </a:lnTo>
                <a:close/>
              </a:path>
              <a:path w="2833370" h="1866900">
                <a:moveTo>
                  <a:pt x="962309" y="1379727"/>
                </a:moveTo>
                <a:lnTo>
                  <a:pt x="846802" y="1379727"/>
                </a:lnTo>
                <a:lnTo>
                  <a:pt x="982438" y="1493520"/>
                </a:lnTo>
                <a:lnTo>
                  <a:pt x="1054320" y="1453769"/>
                </a:lnTo>
                <a:lnTo>
                  <a:pt x="962309" y="1379727"/>
                </a:lnTo>
                <a:close/>
              </a:path>
              <a:path w="2833370" h="1866900">
                <a:moveTo>
                  <a:pt x="681859" y="1154049"/>
                </a:moveTo>
                <a:lnTo>
                  <a:pt x="587468" y="1154049"/>
                </a:lnTo>
                <a:lnTo>
                  <a:pt x="605156" y="1171287"/>
                </a:lnTo>
                <a:lnTo>
                  <a:pt x="625822" y="1190418"/>
                </a:lnTo>
                <a:lnTo>
                  <a:pt x="649440" y="1211431"/>
                </a:lnTo>
                <a:lnTo>
                  <a:pt x="798923" y="1339088"/>
                </a:lnTo>
                <a:lnTo>
                  <a:pt x="636998" y="1428495"/>
                </a:lnTo>
                <a:lnTo>
                  <a:pt x="758480" y="1428495"/>
                </a:lnTo>
                <a:lnTo>
                  <a:pt x="846802" y="1379727"/>
                </a:lnTo>
                <a:lnTo>
                  <a:pt x="962309" y="1379727"/>
                </a:lnTo>
                <a:lnTo>
                  <a:pt x="681859" y="1154049"/>
                </a:lnTo>
                <a:close/>
              </a:path>
              <a:path w="2833370" h="1866900">
                <a:moveTo>
                  <a:pt x="933670" y="897382"/>
                </a:moveTo>
                <a:lnTo>
                  <a:pt x="838547" y="949959"/>
                </a:lnTo>
                <a:lnTo>
                  <a:pt x="1102199" y="1427352"/>
                </a:lnTo>
                <a:lnTo>
                  <a:pt x="1163159" y="1393697"/>
                </a:lnTo>
                <a:lnTo>
                  <a:pt x="938623" y="987297"/>
                </a:lnTo>
                <a:lnTo>
                  <a:pt x="1031459" y="987297"/>
                </a:lnTo>
                <a:lnTo>
                  <a:pt x="933670" y="897382"/>
                </a:lnTo>
                <a:close/>
              </a:path>
              <a:path w="2833370" h="1866900">
                <a:moveTo>
                  <a:pt x="1031459" y="987297"/>
                </a:moveTo>
                <a:lnTo>
                  <a:pt x="938623" y="987297"/>
                </a:lnTo>
                <a:lnTo>
                  <a:pt x="1301208" y="1317497"/>
                </a:lnTo>
                <a:lnTo>
                  <a:pt x="1358231" y="1286002"/>
                </a:lnTo>
                <a:lnTo>
                  <a:pt x="1348794" y="1231138"/>
                </a:lnTo>
                <a:lnTo>
                  <a:pt x="1295239" y="1231138"/>
                </a:lnTo>
                <a:lnTo>
                  <a:pt x="1283807" y="1220156"/>
                </a:lnTo>
                <a:lnTo>
                  <a:pt x="1252894" y="1191097"/>
                </a:lnTo>
                <a:lnTo>
                  <a:pt x="1031459" y="987297"/>
                </a:lnTo>
                <a:close/>
              </a:path>
              <a:path w="2833370" h="1866900">
                <a:moveTo>
                  <a:pt x="1294223" y="698245"/>
                </a:moveTo>
                <a:lnTo>
                  <a:pt x="1209133" y="745236"/>
                </a:lnTo>
                <a:lnTo>
                  <a:pt x="1278348" y="1140587"/>
                </a:lnTo>
                <a:lnTo>
                  <a:pt x="1287889" y="1193196"/>
                </a:lnTo>
                <a:lnTo>
                  <a:pt x="1295239" y="1231138"/>
                </a:lnTo>
                <a:lnTo>
                  <a:pt x="1348794" y="1231138"/>
                </a:lnTo>
                <a:lnTo>
                  <a:pt x="1276316" y="809751"/>
                </a:lnTo>
                <a:lnTo>
                  <a:pt x="1355788" y="809751"/>
                </a:lnTo>
                <a:lnTo>
                  <a:pt x="1294223" y="698245"/>
                </a:lnTo>
                <a:close/>
              </a:path>
              <a:path w="2833370" h="1866900">
                <a:moveTo>
                  <a:pt x="1355788" y="809751"/>
                </a:moveTo>
                <a:lnTo>
                  <a:pt x="1276316" y="809751"/>
                </a:lnTo>
                <a:lnTo>
                  <a:pt x="1496915" y="1209294"/>
                </a:lnTo>
                <a:lnTo>
                  <a:pt x="1557875" y="1175765"/>
                </a:lnTo>
                <a:lnTo>
                  <a:pt x="1355788" y="809751"/>
                </a:lnTo>
                <a:close/>
              </a:path>
              <a:path w="2833370" h="1866900">
                <a:moveTo>
                  <a:pt x="1706542" y="495673"/>
                </a:moveTo>
                <a:lnTo>
                  <a:pt x="1651982" y="506602"/>
                </a:lnTo>
                <a:lnTo>
                  <a:pt x="1599422" y="530016"/>
                </a:lnTo>
                <a:lnTo>
                  <a:pt x="1396712" y="641603"/>
                </a:lnTo>
                <a:lnTo>
                  <a:pt x="1660491" y="1118996"/>
                </a:lnTo>
                <a:lnTo>
                  <a:pt x="1723610" y="1084199"/>
                </a:lnTo>
                <a:lnTo>
                  <a:pt x="1616422" y="890015"/>
                </a:lnTo>
                <a:lnTo>
                  <a:pt x="1718705" y="833627"/>
                </a:lnTo>
                <a:lnTo>
                  <a:pt x="1585307" y="833627"/>
                </a:lnTo>
                <a:lnTo>
                  <a:pt x="1491073" y="663066"/>
                </a:lnTo>
                <a:lnTo>
                  <a:pt x="1613247" y="595502"/>
                </a:lnTo>
                <a:lnTo>
                  <a:pt x="1649997" y="576579"/>
                </a:lnTo>
                <a:lnTo>
                  <a:pt x="1688651" y="565064"/>
                </a:lnTo>
                <a:lnTo>
                  <a:pt x="1829231" y="565064"/>
                </a:lnTo>
                <a:lnTo>
                  <a:pt x="1827006" y="561498"/>
                </a:lnTo>
                <a:lnTo>
                  <a:pt x="1801721" y="532923"/>
                </a:lnTo>
                <a:lnTo>
                  <a:pt x="1755646" y="504189"/>
                </a:lnTo>
                <a:lnTo>
                  <a:pt x="1723356" y="496315"/>
                </a:lnTo>
                <a:lnTo>
                  <a:pt x="1706542" y="495673"/>
                </a:lnTo>
                <a:close/>
              </a:path>
              <a:path w="2833370" h="1866900">
                <a:moveTo>
                  <a:pt x="1901537" y="362712"/>
                </a:moveTo>
                <a:lnTo>
                  <a:pt x="1838418" y="397637"/>
                </a:lnTo>
                <a:lnTo>
                  <a:pt x="2102070" y="875157"/>
                </a:lnTo>
                <a:lnTo>
                  <a:pt x="2267320" y="783844"/>
                </a:lnTo>
                <a:lnTo>
                  <a:pt x="2134201" y="783844"/>
                </a:lnTo>
                <a:lnTo>
                  <a:pt x="1901537" y="362712"/>
                </a:lnTo>
                <a:close/>
              </a:path>
              <a:path w="2833370" h="1866900">
                <a:moveTo>
                  <a:pt x="1829231" y="565064"/>
                </a:moveTo>
                <a:lnTo>
                  <a:pt x="1688651" y="565064"/>
                </a:lnTo>
                <a:lnTo>
                  <a:pt x="1702639" y="565388"/>
                </a:lnTo>
                <a:lnTo>
                  <a:pt x="1716412" y="568164"/>
                </a:lnTo>
                <a:lnTo>
                  <a:pt x="1754249" y="590629"/>
                </a:lnTo>
                <a:lnTo>
                  <a:pt x="1782583" y="636736"/>
                </a:lnTo>
                <a:lnTo>
                  <a:pt x="1787485" y="675927"/>
                </a:lnTo>
                <a:lnTo>
                  <a:pt x="1783173" y="694689"/>
                </a:lnTo>
                <a:lnTo>
                  <a:pt x="1758011" y="730885"/>
                </a:lnTo>
                <a:lnTo>
                  <a:pt x="1708751" y="765556"/>
                </a:lnTo>
                <a:lnTo>
                  <a:pt x="1585307" y="833627"/>
                </a:lnTo>
                <a:lnTo>
                  <a:pt x="1718705" y="833627"/>
                </a:lnTo>
                <a:lnTo>
                  <a:pt x="1784217" y="793972"/>
                </a:lnTo>
                <a:lnTo>
                  <a:pt x="1818765" y="764539"/>
                </a:lnTo>
                <a:lnTo>
                  <a:pt x="1842597" y="734155"/>
                </a:lnTo>
                <a:lnTo>
                  <a:pt x="1860335" y="671244"/>
                </a:lnTo>
                <a:lnTo>
                  <a:pt x="1858849" y="639968"/>
                </a:lnTo>
                <a:lnTo>
                  <a:pt x="1851243" y="609002"/>
                </a:lnTo>
                <a:lnTo>
                  <a:pt x="1837529" y="578358"/>
                </a:lnTo>
                <a:lnTo>
                  <a:pt x="1829231" y="565064"/>
                </a:lnTo>
                <a:close/>
              </a:path>
              <a:path w="2833370" h="1866900">
                <a:moveTo>
                  <a:pt x="2369278" y="654050"/>
                </a:moveTo>
                <a:lnTo>
                  <a:pt x="2134201" y="783844"/>
                </a:lnTo>
                <a:lnTo>
                  <a:pt x="2267320" y="783844"/>
                </a:lnTo>
                <a:lnTo>
                  <a:pt x="2400393" y="710311"/>
                </a:lnTo>
                <a:lnTo>
                  <a:pt x="2369278" y="654050"/>
                </a:lnTo>
                <a:close/>
              </a:path>
              <a:path w="2833370" h="1866900">
                <a:moveTo>
                  <a:pt x="2558381" y="0"/>
                </a:moveTo>
                <a:lnTo>
                  <a:pt x="2213195" y="190626"/>
                </a:lnTo>
                <a:lnTo>
                  <a:pt x="2476847" y="668146"/>
                </a:lnTo>
                <a:lnTo>
                  <a:pt x="2642153" y="576834"/>
                </a:lnTo>
                <a:lnTo>
                  <a:pt x="2508978" y="576834"/>
                </a:lnTo>
                <a:lnTo>
                  <a:pt x="2419189" y="414400"/>
                </a:lnTo>
                <a:lnTo>
                  <a:pt x="2520577" y="358393"/>
                </a:lnTo>
                <a:lnTo>
                  <a:pt x="2388201" y="358393"/>
                </a:lnTo>
                <a:lnTo>
                  <a:pt x="2307429" y="212089"/>
                </a:lnTo>
                <a:lnTo>
                  <a:pt x="2589496" y="56261"/>
                </a:lnTo>
                <a:lnTo>
                  <a:pt x="2558381" y="0"/>
                </a:lnTo>
                <a:close/>
              </a:path>
              <a:path w="2833370" h="1866900">
                <a:moveTo>
                  <a:pt x="2802094" y="415036"/>
                </a:moveTo>
                <a:lnTo>
                  <a:pt x="2508978" y="576834"/>
                </a:lnTo>
                <a:lnTo>
                  <a:pt x="2642153" y="576834"/>
                </a:lnTo>
                <a:lnTo>
                  <a:pt x="2833209" y="471297"/>
                </a:lnTo>
                <a:lnTo>
                  <a:pt x="2802094" y="415036"/>
                </a:lnTo>
                <a:close/>
              </a:path>
              <a:path w="2833370" h="1866900">
                <a:moveTo>
                  <a:pt x="2652361" y="212471"/>
                </a:moveTo>
                <a:lnTo>
                  <a:pt x="2388201" y="358393"/>
                </a:lnTo>
                <a:lnTo>
                  <a:pt x="2520577" y="358393"/>
                </a:lnTo>
                <a:lnTo>
                  <a:pt x="2683349" y="268477"/>
                </a:lnTo>
                <a:lnTo>
                  <a:pt x="2652361" y="21247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7050" y="0"/>
            <a:ext cx="2266950" cy="1992630"/>
          </a:xfrm>
          <a:custGeom>
            <a:avLst/>
            <a:gdLst/>
            <a:ahLst/>
            <a:cxnLst/>
            <a:rect l="l" t="t" r="r" b="b"/>
            <a:pathLst>
              <a:path w="2266950" h="1992630">
                <a:moveTo>
                  <a:pt x="2266949" y="709929"/>
                </a:moveTo>
                <a:lnTo>
                  <a:pt x="0" y="709929"/>
                </a:lnTo>
                <a:lnTo>
                  <a:pt x="701548" y="1199769"/>
                </a:lnTo>
                <a:lnTo>
                  <a:pt x="433577" y="1992249"/>
                </a:lnTo>
                <a:lnTo>
                  <a:pt x="1135126" y="1502537"/>
                </a:lnTo>
                <a:lnTo>
                  <a:pt x="1670955" y="1502537"/>
                </a:lnTo>
                <a:lnTo>
                  <a:pt x="1568577" y="1199769"/>
                </a:lnTo>
                <a:lnTo>
                  <a:pt x="2266949" y="712146"/>
                </a:lnTo>
                <a:lnTo>
                  <a:pt x="2266949" y="709929"/>
                </a:lnTo>
                <a:close/>
              </a:path>
              <a:path w="2266950" h="1992630">
                <a:moveTo>
                  <a:pt x="1670955" y="1502537"/>
                </a:moveTo>
                <a:lnTo>
                  <a:pt x="1135126" y="1502537"/>
                </a:lnTo>
                <a:lnTo>
                  <a:pt x="1836547" y="1992249"/>
                </a:lnTo>
                <a:lnTo>
                  <a:pt x="1670955" y="1502537"/>
                </a:lnTo>
                <a:close/>
              </a:path>
              <a:path w="2266950" h="1992630">
                <a:moveTo>
                  <a:pt x="1163026" y="0"/>
                </a:moveTo>
                <a:lnTo>
                  <a:pt x="1107212" y="0"/>
                </a:lnTo>
                <a:lnTo>
                  <a:pt x="867155" y="709929"/>
                </a:lnTo>
                <a:lnTo>
                  <a:pt x="1402969" y="709929"/>
                </a:lnTo>
                <a:lnTo>
                  <a:pt x="116302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93532" y="749808"/>
            <a:ext cx="6381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核心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3532" y="1100328"/>
            <a:ext cx="6381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72841" y="1128649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164" y="50455"/>
                </a:moveTo>
                <a:lnTo>
                  <a:pt x="46327" y="72299"/>
                </a:lnTo>
                <a:lnTo>
                  <a:pt x="32257" y="4365625"/>
                </a:lnTo>
                <a:lnTo>
                  <a:pt x="57657" y="4365752"/>
                </a:lnTo>
                <a:lnTo>
                  <a:pt x="71727" y="72152"/>
                </a:lnTo>
                <a:lnTo>
                  <a:pt x="59164" y="50455"/>
                </a:lnTo>
                <a:close/>
              </a:path>
              <a:path w="118110" h="4366260">
                <a:moveTo>
                  <a:pt x="73860" y="25146"/>
                </a:moveTo>
                <a:lnTo>
                  <a:pt x="71881" y="25146"/>
                </a:lnTo>
                <a:lnTo>
                  <a:pt x="71813" y="72299"/>
                </a:lnTo>
                <a:lnTo>
                  <a:pt x="92456" y="107950"/>
                </a:lnTo>
                <a:lnTo>
                  <a:pt x="96011" y="114046"/>
                </a:lnTo>
                <a:lnTo>
                  <a:pt x="103758" y="116077"/>
                </a:lnTo>
                <a:lnTo>
                  <a:pt x="109728" y="112522"/>
                </a:lnTo>
                <a:lnTo>
                  <a:pt x="115823" y="109092"/>
                </a:lnTo>
                <a:lnTo>
                  <a:pt x="117982" y="101218"/>
                </a:lnTo>
                <a:lnTo>
                  <a:pt x="114426" y="95250"/>
                </a:lnTo>
                <a:lnTo>
                  <a:pt x="73860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127" y="112267"/>
                </a:lnTo>
                <a:lnTo>
                  <a:pt x="14096" y="115824"/>
                </a:lnTo>
                <a:lnTo>
                  <a:pt x="21970" y="113791"/>
                </a:lnTo>
                <a:lnTo>
                  <a:pt x="25526" y="107696"/>
                </a:lnTo>
                <a:lnTo>
                  <a:pt x="46327" y="72299"/>
                </a:lnTo>
                <a:lnTo>
                  <a:pt x="46481" y="25146"/>
                </a:lnTo>
                <a:lnTo>
                  <a:pt x="73860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7" y="72299"/>
                </a:lnTo>
                <a:lnTo>
                  <a:pt x="59164" y="50455"/>
                </a:lnTo>
                <a:lnTo>
                  <a:pt x="48259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231" y="31623"/>
                </a:lnTo>
                <a:lnTo>
                  <a:pt x="59164" y="50455"/>
                </a:lnTo>
                <a:lnTo>
                  <a:pt x="71727" y="72152"/>
                </a:lnTo>
                <a:lnTo>
                  <a:pt x="71860" y="31623"/>
                </a:lnTo>
                <a:close/>
              </a:path>
              <a:path w="118110" h="4366260">
                <a:moveTo>
                  <a:pt x="70231" y="31623"/>
                </a:moveTo>
                <a:lnTo>
                  <a:pt x="48259" y="31623"/>
                </a:lnTo>
                <a:lnTo>
                  <a:pt x="59164" y="50455"/>
                </a:lnTo>
                <a:lnTo>
                  <a:pt x="70231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7798" y="5405501"/>
            <a:ext cx="4748530" cy="118110"/>
          </a:xfrm>
          <a:custGeom>
            <a:avLst/>
            <a:gdLst/>
            <a:ahLst/>
            <a:cxnLst/>
            <a:rect l="l" t="t" r="r" b="b"/>
            <a:pathLst>
              <a:path w="4748530" h="118110">
                <a:moveTo>
                  <a:pt x="4726577" y="46101"/>
                </a:moveTo>
                <a:lnTo>
                  <a:pt x="4723130" y="46101"/>
                </a:lnTo>
                <a:lnTo>
                  <a:pt x="4723257" y="71501"/>
                </a:lnTo>
                <a:lnTo>
                  <a:pt x="4675970" y="71658"/>
                </a:lnTo>
                <a:lnTo>
                  <a:pt x="4634610" y="96012"/>
                </a:lnTo>
                <a:lnTo>
                  <a:pt x="4632579" y="103886"/>
                </a:lnTo>
                <a:lnTo>
                  <a:pt x="4636134" y="109855"/>
                </a:lnTo>
                <a:lnTo>
                  <a:pt x="4639691" y="115951"/>
                </a:lnTo>
                <a:lnTo>
                  <a:pt x="4647437" y="117983"/>
                </a:lnTo>
                <a:lnTo>
                  <a:pt x="4748276" y="58674"/>
                </a:lnTo>
                <a:lnTo>
                  <a:pt x="4726577" y="46101"/>
                </a:lnTo>
                <a:close/>
              </a:path>
              <a:path w="4748530" h="118110">
                <a:moveTo>
                  <a:pt x="4676254" y="46257"/>
                </a:moveTo>
                <a:lnTo>
                  <a:pt x="0" y="61849"/>
                </a:lnTo>
                <a:lnTo>
                  <a:pt x="126" y="87249"/>
                </a:lnTo>
                <a:lnTo>
                  <a:pt x="4675970" y="71658"/>
                </a:lnTo>
                <a:lnTo>
                  <a:pt x="4697883" y="58781"/>
                </a:lnTo>
                <a:lnTo>
                  <a:pt x="4676254" y="46257"/>
                </a:lnTo>
                <a:close/>
              </a:path>
              <a:path w="4748530" h="118110">
                <a:moveTo>
                  <a:pt x="4697883" y="58781"/>
                </a:moveTo>
                <a:lnTo>
                  <a:pt x="4675970" y="71658"/>
                </a:lnTo>
                <a:lnTo>
                  <a:pt x="4723257" y="71501"/>
                </a:lnTo>
                <a:lnTo>
                  <a:pt x="4723248" y="69723"/>
                </a:lnTo>
                <a:lnTo>
                  <a:pt x="4716780" y="69723"/>
                </a:lnTo>
                <a:lnTo>
                  <a:pt x="4697883" y="58781"/>
                </a:lnTo>
                <a:close/>
              </a:path>
              <a:path w="4748530" h="118110">
                <a:moveTo>
                  <a:pt x="4716653" y="47752"/>
                </a:moveTo>
                <a:lnTo>
                  <a:pt x="4697883" y="58781"/>
                </a:lnTo>
                <a:lnTo>
                  <a:pt x="4716780" y="69723"/>
                </a:lnTo>
                <a:lnTo>
                  <a:pt x="4716653" y="47752"/>
                </a:lnTo>
                <a:close/>
              </a:path>
              <a:path w="4748530" h="118110">
                <a:moveTo>
                  <a:pt x="4723138" y="47752"/>
                </a:moveTo>
                <a:lnTo>
                  <a:pt x="4716653" y="47752"/>
                </a:lnTo>
                <a:lnTo>
                  <a:pt x="4716780" y="69723"/>
                </a:lnTo>
                <a:lnTo>
                  <a:pt x="4723248" y="69723"/>
                </a:lnTo>
                <a:lnTo>
                  <a:pt x="4723138" y="47752"/>
                </a:lnTo>
                <a:close/>
              </a:path>
              <a:path w="4748530" h="118110">
                <a:moveTo>
                  <a:pt x="4723130" y="46101"/>
                </a:moveTo>
                <a:lnTo>
                  <a:pt x="4676254" y="46257"/>
                </a:lnTo>
                <a:lnTo>
                  <a:pt x="4697883" y="58781"/>
                </a:lnTo>
                <a:lnTo>
                  <a:pt x="4716653" y="47752"/>
                </a:lnTo>
                <a:lnTo>
                  <a:pt x="4723138" y="47752"/>
                </a:lnTo>
                <a:lnTo>
                  <a:pt x="4723130" y="46101"/>
                </a:lnTo>
                <a:close/>
              </a:path>
              <a:path w="4748530" h="118110">
                <a:moveTo>
                  <a:pt x="4647057" y="0"/>
                </a:moveTo>
                <a:lnTo>
                  <a:pt x="4639309" y="2159"/>
                </a:lnTo>
                <a:lnTo>
                  <a:pt x="4635754" y="8255"/>
                </a:lnTo>
                <a:lnTo>
                  <a:pt x="4632325" y="14224"/>
                </a:lnTo>
                <a:lnTo>
                  <a:pt x="4634357" y="22098"/>
                </a:lnTo>
                <a:lnTo>
                  <a:pt x="4640453" y="25527"/>
                </a:lnTo>
                <a:lnTo>
                  <a:pt x="4676254" y="46257"/>
                </a:lnTo>
                <a:lnTo>
                  <a:pt x="4726577" y="46101"/>
                </a:lnTo>
                <a:lnTo>
                  <a:pt x="4647057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8426" y="1335087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501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F9C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501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7750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B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7750" y="13399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30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4776" y="27115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4776" y="27115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0976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0976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8225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8225" y="27162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4776" y="40831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AFC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4776" y="4083113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0976" y="40878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55A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0976" y="4087812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268729" h="1268729">
                <a:moveTo>
                  <a:pt x="0" y="1268412"/>
                </a:moveTo>
                <a:lnTo>
                  <a:pt x="1268412" y="1268412"/>
                </a:lnTo>
                <a:lnTo>
                  <a:pt x="1268412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45656" y="1784858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①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92978" y="1775205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②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4832" y="3205860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2155" y="3182111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⑤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8426" y="1335087"/>
            <a:ext cx="1268730" cy="1268730"/>
          </a:xfrm>
          <a:prstGeom prst="rect">
            <a:avLst/>
          </a:prstGeom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8419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④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5348" y="3191509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18225" y="4087812"/>
            <a:ext cx="1268730" cy="1268730"/>
          </a:xfrm>
          <a:prstGeom prst="rect">
            <a:avLst/>
          </a:prstGeom>
          <a:solidFill>
            <a:srgbClr val="55A2F8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969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61003" y="4558919"/>
            <a:ext cx="25463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23078" y="4577842"/>
            <a:ext cx="254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1316100"/>
            <a:ext cx="3019425" cy="3046730"/>
          </a:xfrm>
          <a:custGeom>
            <a:avLst/>
            <a:gdLst/>
            <a:ahLst/>
            <a:cxnLst/>
            <a:rect l="l" t="t" r="r" b="b"/>
            <a:pathLst>
              <a:path w="3019425" h="3046729">
                <a:moveTo>
                  <a:pt x="0" y="3046349"/>
                </a:moveTo>
                <a:lnTo>
                  <a:pt x="3019425" y="3046349"/>
                </a:lnTo>
                <a:lnTo>
                  <a:pt x="3019425" y="0"/>
                </a:lnTo>
                <a:lnTo>
                  <a:pt x="0" y="0"/>
                </a:lnTo>
                <a:lnTo>
                  <a:pt x="0" y="3046349"/>
                </a:lnTo>
                <a:close/>
              </a:path>
            </a:pathLst>
          </a:custGeom>
          <a:solidFill>
            <a:srgbClr val="CED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739" y="1378295"/>
            <a:ext cx="2806700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8100"/>
              </a:lnSpc>
            </a:pPr>
            <a:r>
              <a:rPr sz="2400" spc="-5" dirty="0">
                <a:latin typeface="Arial"/>
                <a:cs typeface="Arial"/>
              </a:rPr>
              <a:t>• </a:t>
            </a:r>
            <a:r>
              <a:rPr sz="2400" dirty="0">
                <a:latin typeface="SimSun"/>
                <a:cs typeface="SimSun"/>
              </a:rPr>
              <a:t>被盘点对象的上一  级管理者（直接上  级、斜线上级）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39" y="2858008"/>
            <a:ext cx="280670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77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SimSun"/>
                <a:cs typeface="SimSun"/>
              </a:rPr>
              <a:t>被盘点对象的隔级  上级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739" y="3918457"/>
            <a:ext cx="23990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HR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SimSun"/>
                <a:cs typeface="SimSun"/>
              </a:rPr>
              <a:t>、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SimSun"/>
                <a:cs typeface="SimSun"/>
              </a:rPr>
              <a:t>经理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8739" y="213105"/>
            <a:ext cx="46602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solidFill>
                  <a:srgbClr val="F1F1F1"/>
                </a:solidFill>
                <a:latin typeface="Microsoft YaHei"/>
                <a:cs typeface="Microsoft YaHei"/>
              </a:rPr>
              <a:t>召开人才校准会，调整九宫格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81650" y="2287651"/>
            <a:ext cx="988694" cy="909955"/>
          </a:xfrm>
          <a:custGeom>
            <a:avLst/>
            <a:gdLst/>
            <a:ahLst/>
            <a:cxnLst/>
            <a:rect l="l" t="t" r="r" b="b"/>
            <a:pathLst>
              <a:path w="988695" h="909955">
                <a:moveTo>
                  <a:pt x="33782" y="809625"/>
                </a:moveTo>
                <a:lnTo>
                  <a:pt x="30225" y="811529"/>
                </a:lnTo>
                <a:lnTo>
                  <a:pt x="29092" y="815339"/>
                </a:lnTo>
                <a:lnTo>
                  <a:pt x="0" y="909574"/>
                </a:lnTo>
                <a:lnTo>
                  <a:pt x="17384" y="905763"/>
                </a:lnTo>
                <a:lnTo>
                  <a:pt x="13588" y="905763"/>
                </a:lnTo>
                <a:lnTo>
                  <a:pt x="4952" y="896365"/>
                </a:lnTo>
                <a:lnTo>
                  <a:pt x="22294" y="880423"/>
                </a:lnTo>
                <a:lnTo>
                  <a:pt x="41275" y="818641"/>
                </a:lnTo>
                <a:lnTo>
                  <a:pt x="42417" y="815339"/>
                </a:lnTo>
                <a:lnTo>
                  <a:pt x="40512" y="811784"/>
                </a:lnTo>
                <a:lnTo>
                  <a:pt x="37084" y="810640"/>
                </a:lnTo>
                <a:lnTo>
                  <a:pt x="33782" y="809625"/>
                </a:lnTo>
                <a:close/>
              </a:path>
              <a:path w="988695" h="909955">
                <a:moveTo>
                  <a:pt x="22294" y="880423"/>
                </a:moveTo>
                <a:lnTo>
                  <a:pt x="4952" y="896365"/>
                </a:lnTo>
                <a:lnTo>
                  <a:pt x="13588" y="905763"/>
                </a:lnTo>
                <a:lnTo>
                  <a:pt x="16628" y="902970"/>
                </a:lnTo>
                <a:lnTo>
                  <a:pt x="15366" y="902970"/>
                </a:lnTo>
                <a:lnTo>
                  <a:pt x="7874" y="894841"/>
                </a:lnTo>
                <a:lnTo>
                  <a:pt x="18581" y="892508"/>
                </a:lnTo>
                <a:lnTo>
                  <a:pt x="22294" y="880423"/>
                </a:lnTo>
                <a:close/>
              </a:path>
              <a:path w="988695" h="909955">
                <a:moveTo>
                  <a:pt x="97536" y="875284"/>
                </a:moveTo>
                <a:lnTo>
                  <a:pt x="30936" y="889815"/>
                </a:lnTo>
                <a:lnTo>
                  <a:pt x="13588" y="905763"/>
                </a:lnTo>
                <a:lnTo>
                  <a:pt x="17384" y="905763"/>
                </a:lnTo>
                <a:lnTo>
                  <a:pt x="96774" y="888364"/>
                </a:lnTo>
                <a:lnTo>
                  <a:pt x="100202" y="887729"/>
                </a:lnTo>
                <a:lnTo>
                  <a:pt x="102362" y="884301"/>
                </a:lnTo>
                <a:lnTo>
                  <a:pt x="100837" y="877443"/>
                </a:lnTo>
                <a:lnTo>
                  <a:pt x="97536" y="875284"/>
                </a:lnTo>
                <a:close/>
              </a:path>
              <a:path w="988695" h="909955">
                <a:moveTo>
                  <a:pt x="18581" y="892508"/>
                </a:moveTo>
                <a:lnTo>
                  <a:pt x="7874" y="894841"/>
                </a:lnTo>
                <a:lnTo>
                  <a:pt x="15366" y="902970"/>
                </a:lnTo>
                <a:lnTo>
                  <a:pt x="18581" y="892508"/>
                </a:lnTo>
                <a:close/>
              </a:path>
              <a:path w="988695" h="909955">
                <a:moveTo>
                  <a:pt x="30936" y="889815"/>
                </a:moveTo>
                <a:lnTo>
                  <a:pt x="18581" y="892508"/>
                </a:lnTo>
                <a:lnTo>
                  <a:pt x="15366" y="902970"/>
                </a:lnTo>
                <a:lnTo>
                  <a:pt x="16628" y="902970"/>
                </a:lnTo>
                <a:lnTo>
                  <a:pt x="30936" y="889815"/>
                </a:lnTo>
                <a:close/>
              </a:path>
              <a:path w="988695" h="909955">
                <a:moveTo>
                  <a:pt x="979931" y="0"/>
                </a:moveTo>
                <a:lnTo>
                  <a:pt x="22294" y="880423"/>
                </a:lnTo>
                <a:lnTo>
                  <a:pt x="18581" y="892508"/>
                </a:lnTo>
                <a:lnTo>
                  <a:pt x="30936" y="889815"/>
                </a:lnTo>
                <a:lnTo>
                  <a:pt x="988568" y="9398"/>
                </a:lnTo>
                <a:lnTo>
                  <a:pt x="979931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35928" y="2406650"/>
            <a:ext cx="231140" cy="763905"/>
          </a:xfrm>
          <a:custGeom>
            <a:avLst/>
            <a:gdLst/>
            <a:ahLst/>
            <a:cxnLst/>
            <a:rect l="l" t="t" r="r" b="b"/>
            <a:pathLst>
              <a:path w="231140" h="763905">
                <a:moveTo>
                  <a:pt x="196740" y="24301"/>
                </a:moveTo>
                <a:lnTo>
                  <a:pt x="187789" y="33325"/>
                </a:lnTo>
                <a:lnTo>
                  <a:pt x="0" y="760349"/>
                </a:lnTo>
                <a:lnTo>
                  <a:pt x="12319" y="763651"/>
                </a:lnTo>
                <a:lnTo>
                  <a:pt x="200138" y="36390"/>
                </a:lnTo>
                <a:lnTo>
                  <a:pt x="196740" y="24301"/>
                </a:lnTo>
                <a:close/>
              </a:path>
              <a:path w="231140" h="763905">
                <a:moveTo>
                  <a:pt x="206048" y="10540"/>
                </a:moveTo>
                <a:lnTo>
                  <a:pt x="193675" y="10540"/>
                </a:lnTo>
                <a:lnTo>
                  <a:pt x="205994" y="13715"/>
                </a:lnTo>
                <a:lnTo>
                  <a:pt x="200138" y="36390"/>
                </a:lnTo>
                <a:lnTo>
                  <a:pt x="217677" y="98805"/>
                </a:lnTo>
                <a:lnTo>
                  <a:pt x="218694" y="102108"/>
                </a:lnTo>
                <a:lnTo>
                  <a:pt x="222250" y="104139"/>
                </a:lnTo>
                <a:lnTo>
                  <a:pt x="225551" y="103124"/>
                </a:lnTo>
                <a:lnTo>
                  <a:pt x="228980" y="102235"/>
                </a:lnTo>
                <a:lnTo>
                  <a:pt x="230886" y="98678"/>
                </a:lnTo>
                <a:lnTo>
                  <a:pt x="229997" y="95376"/>
                </a:lnTo>
                <a:lnTo>
                  <a:pt x="206048" y="10540"/>
                </a:lnTo>
                <a:close/>
              </a:path>
              <a:path w="231140" h="763905">
                <a:moveTo>
                  <a:pt x="203073" y="0"/>
                </a:moveTo>
                <a:lnTo>
                  <a:pt x="133223" y="70358"/>
                </a:lnTo>
                <a:lnTo>
                  <a:pt x="130810" y="72898"/>
                </a:lnTo>
                <a:lnTo>
                  <a:pt x="130810" y="76835"/>
                </a:lnTo>
                <a:lnTo>
                  <a:pt x="135763" y="81787"/>
                </a:lnTo>
                <a:lnTo>
                  <a:pt x="139826" y="81787"/>
                </a:lnTo>
                <a:lnTo>
                  <a:pt x="142240" y="79248"/>
                </a:lnTo>
                <a:lnTo>
                  <a:pt x="187789" y="33325"/>
                </a:lnTo>
                <a:lnTo>
                  <a:pt x="193675" y="10540"/>
                </a:lnTo>
                <a:lnTo>
                  <a:pt x="206048" y="10540"/>
                </a:lnTo>
                <a:lnTo>
                  <a:pt x="203073" y="0"/>
                </a:lnTo>
                <a:close/>
              </a:path>
              <a:path w="231140" h="763905">
                <a:moveTo>
                  <a:pt x="205961" y="13842"/>
                </a:moveTo>
                <a:lnTo>
                  <a:pt x="193801" y="13842"/>
                </a:lnTo>
                <a:lnTo>
                  <a:pt x="204343" y="16637"/>
                </a:lnTo>
                <a:lnTo>
                  <a:pt x="196740" y="24301"/>
                </a:lnTo>
                <a:lnTo>
                  <a:pt x="200138" y="36390"/>
                </a:lnTo>
                <a:lnTo>
                  <a:pt x="205961" y="13842"/>
                </a:lnTo>
                <a:close/>
              </a:path>
              <a:path w="231140" h="763905">
                <a:moveTo>
                  <a:pt x="193675" y="10540"/>
                </a:moveTo>
                <a:lnTo>
                  <a:pt x="187789" y="33325"/>
                </a:lnTo>
                <a:lnTo>
                  <a:pt x="196740" y="24301"/>
                </a:lnTo>
                <a:lnTo>
                  <a:pt x="193801" y="13842"/>
                </a:lnTo>
                <a:lnTo>
                  <a:pt x="205961" y="13842"/>
                </a:lnTo>
                <a:lnTo>
                  <a:pt x="193675" y="10540"/>
                </a:lnTo>
                <a:close/>
              </a:path>
              <a:path w="231140" h="763905">
                <a:moveTo>
                  <a:pt x="193801" y="13842"/>
                </a:moveTo>
                <a:lnTo>
                  <a:pt x="196740" y="24301"/>
                </a:lnTo>
                <a:lnTo>
                  <a:pt x="204343" y="16637"/>
                </a:lnTo>
                <a:lnTo>
                  <a:pt x="193801" y="13842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1334" y="3365500"/>
            <a:ext cx="103505" cy="913130"/>
          </a:xfrm>
          <a:custGeom>
            <a:avLst/>
            <a:gdLst/>
            <a:ahLst/>
            <a:cxnLst/>
            <a:rect l="l" t="t" r="r" b="b"/>
            <a:pathLst>
              <a:path w="103504" h="913129">
                <a:moveTo>
                  <a:pt x="51752" y="25218"/>
                </a:moveTo>
                <a:lnTo>
                  <a:pt x="45462" y="36001"/>
                </a:lnTo>
                <a:lnTo>
                  <a:pt x="45338" y="912749"/>
                </a:lnTo>
                <a:lnTo>
                  <a:pt x="58038" y="912749"/>
                </a:lnTo>
                <a:lnTo>
                  <a:pt x="58042" y="36001"/>
                </a:lnTo>
                <a:lnTo>
                  <a:pt x="51752" y="25218"/>
                </a:lnTo>
                <a:close/>
              </a:path>
              <a:path w="103504" h="913129">
                <a:moveTo>
                  <a:pt x="51815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2" y="96012"/>
                </a:lnTo>
                <a:lnTo>
                  <a:pt x="11049" y="94996"/>
                </a:lnTo>
                <a:lnTo>
                  <a:pt x="45342" y="36207"/>
                </a:lnTo>
                <a:lnTo>
                  <a:pt x="45465" y="12573"/>
                </a:lnTo>
                <a:lnTo>
                  <a:pt x="59147" y="12573"/>
                </a:lnTo>
                <a:lnTo>
                  <a:pt x="51815" y="0"/>
                </a:lnTo>
                <a:close/>
              </a:path>
              <a:path w="103504" h="913129">
                <a:moveTo>
                  <a:pt x="59147" y="12573"/>
                </a:moveTo>
                <a:lnTo>
                  <a:pt x="58165" y="12573"/>
                </a:lnTo>
                <a:lnTo>
                  <a:pt x="58162" y="36207"/>
                </a:lnTo>
                <a:lnTo>
                  <a:pt x="92455" y="94996"/>
                </a:lnTo>
                <a:lnTo>
                  <a:pt x="96392" y="96012"/>
                </a:lnTo>
                <a:lnTo>
                  <a:pt x="102488" y="92455"/>
                </a:lnTo>
                <a:lnTo>
                  <a:pt x="103504" y="88646"/>
                </a:lnTo>
                <a:lnTo>
                  <a:pt x="59147" y="12573"/>
                </a:lnTo>
                <a:close/>
              </a:path>
              <a:path w="103504" h="913129">
                <a:moveTo>
                  <a:pt x="58165" y="15748"/>
                </a:moveTo>
                <a:lnTo>
                  <a:pt x="57276" y="15748"/>
                </a:lnTo>
                <a:lnTo>
                  <a:pt x="51752" y="25218"/>
                </a:lnTo>
                <a:lnTo>
                  <a:pt x="58162" y="36207"/>
                </a:lnTo>
                <a:lnTo>
                  <a:pt x="58165" y="15748"/>
                </a:lnTo>
                <a:close/>
              </a:path>
              <a:path w="103504" h="913129">
                <a:moveTo>
                  <a:pt x="58165" y="12573"/>
                </a:moveTo>
                <a:lnTo>
                  <a:pt x="45465" y="12573"/>
                </a:lnTo>
                <a:lnTo>
                  <a:pt x="45462" y="36001"/>
                </a:lnTo>
                <a:lnTo>
                  <a:pt x="51752" y="25218"/>
                </a:lnTo>
                <a:lnTo>
                  <a:pt x="46227" y="15748"/>
                </a:lnTo>
                <a:lnTo>
                  <a:pt x="58165" y="15748"/>
                </a:lnTo>
                <a:lnTo>
                  <a:pt x="58165" y="12573"/>
                </a:lnTo>
                <a:close/>
              </a:path>
              <a:path w="103504" h="913129">
                <a:moveTo>
                  <a:pt x="57276" y="15748"/>
                </a:moveTo>
                <a:lnTo>
                  <a:pt x="46227" y="15748"/>
                </a:lnTo>
                <a:lnTo>
                  <a:pt x="51752" y="25218"/>
                </a:lnTo>
                <a:lnTo>
                  <a:pt x="57276" y="15748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11748" y="1494536"/>
            <a:ext cx="775335" cy="103505"/>
          </a:xfrm>
          <a:custGeom>
            <a:avLst/>
            <a:gdLst/>
            <a:ahLst/>
            <a:cxnLst/>
            <a:rect l="l" t="t" r="r" b="b"/>
            <a:pathLst>
              <a:path w="775335" h="103505">
                <a:moveTo>
                  <a:pt x="749590" y="51688"/>
                </a:moveTo>
                <a:lnTo>
                  <a:pt x="679703" y="92455"/>
                </a:lnTo>
                <a:lnTo>
                  <a:pt x="678688" y="96265"/>
                </a:lnTo>
                <a:lnTo>
                  <a:pt x="682243" y="102362"/>
                </a:lnTo>
                <a:lnTo>
                  <a:pt x="686180" y="103377"/>
                </a:lnTo>
                <a:lnTo>
                  <a:pt x="763936" y="58038"/>
                </a:lnTo>
                <a:lnTo>
                  <a:pt x="762253" y="58038"/>
                </a:lnTo>
                <a:lnTo>
                  <a:pt x="762253" y="57150"/>
                </a:lnTo>
                <a:lnTo>
                  <a:pt x="758951" y="57150"/>
                </a:lnTo>
                <a:lnTo>
                  <a:pt x="749590" y="51688"/>
                </a:lnTo>
                <a:close/>
              </a:path>
              <a:path w="775335" h="103505">
                <a:moveTo>
                  <a:pt x="7387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38704" y="58038"/>
                </a:lnTo>
                <a:lnTo>
                  <a:pt x="749590" y="51688"/>
                </a:lnTo>
                <a:lnTo>
                  <a:pt x="738704" y="45338"/>
                </a:lnTo>
                <a:close/>
              </a:path>
              <a:path w="775335" h="103505">
                <a:moveTo>
                  <a:pt x="763936" y="45338"/>
                </a:moveTo>
                <a:lnTo>
                  <a:pt x="762253" y="45338"/>
                </a:lnTo>
                <a:lnTo>
                  <a:pt x="762253" y="58038"/>
                </a:lnTo>
                <a:lnTo>
                  <a:pt x="763936" y="58038"/>
                </a:lnTo>
                <a:lnTo>
                  <a:pt x="774826" y="51688"/>
                </a:lnTo>
                <a:lnTo>
                  <a:pt x="763936" y="45338"/>
                </a:lnTo>
                <a:close/>
              </a:path>
              <a:path w="775335" h="103505">
                <a:moveTo>
                  <a:pt x="758951" y="46227"/>
                </a:moveTo>
                <a:lnTo>
                  <a:pt x="749590" y="51688"/>
                </a:lnTo>
                <a:lnTo>
                  <a:pt x="758951" y="57150"/>
                </a:lnTo>
                <a:lnTo>
                  <a:pt x="758951" y="46227"/>
                </a:lnTo>
                <a:close/>
              </a:path>
              <a:path w="775335" h="103505">
                <a:moveTo>
                  <a:pt x="762253" y="46227"/>
                </a:moveTo>
                <a:lnTo>
                  <a:pt x="758951" y="46227"/>
                </a:lnTo>
                <a:lnTo>
                  <a:pt x="758951" y="57150"/>
                </a:lnTo>
                <a:lnTo>
                  <a:pt x="762253" y="57150"/>
                </a:lnTo>
                <a:lnTo>
                  <a:pt x="762253" y="46227"/>
                </a:lnTo>
                <a:close/>
              </a:path>
              <a:path w="775335" h="103505">
                <a:moveTo>
                  <a:pt x="686180" y="0"/>
                </a:moveTo>
                <a:lnTo>
                  <a:pt x="682243" y="1015"/>
                </a:lnTo>
                <a:lnTo>
                  <a:pt x="678688" y="7112"/>
                </a:lnTo>
                <a:lnTo>
                  <a:pt x="679703" y="10922"/>
                </a:lnTo>
                <a:lnTo>
                  <a:pt x="749590" y="51688"/>
                </a:lnTo>
                <a:lnTo>
                  <a:pt x="758951" y="46227"/>
                </a:lnTo>
                <a:lnTo>
                  <a:pt x="762253" y="46227"/>
                </a:lnTo>
                <a:lnTo>
                  <a:pt x="762253" y="45338"/>
                </a:lnTo>
                <a:lnTo>
                  <a:pt x="763936" y="45338"/>
                </a:lnTo>
                <a:lnTo>
                  <a:pt x="686180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11748" y="1661286"/>
            <a:ext cx="1325880" cy="747395"/>
          </a:xfrm>
          <a:custGeom>
            <a:avLst/>
            <a:gdLst/>
            <a:ahLst/>
            <a:cxnLst/>
            <a:rect l="l" t="t" r="r" b="b"/>
            <a:pathLst>
              <a:path w="1325879" h="747394">
                <a:moveTo>
                  <a:pt x="56006" y="655954"/>
                </a:moveTo>
                <a:lnTo>
                  <a:pt x="52197" y="656971"/>
                </a:lnTo>
                <a:lnTo>
                  <a:pt x="50418" y="660018"/>
                </a:lnTo>
                <a:lnTo>
                  <a:pt x="0" y="745363"/>
                </a:lnTo>
                <a:lnTo>
                  <a:pt x="99187" y="747140"/>
                </a:lnTo>
                <a:lnTo>
                  <a:pt x="102615" y="747267"/>
                </a:lnTo>
                <a:lnTo>
                  <a:pt x="105271" y="744727"/>
                </a:lnTo>
                <a:lnTo>
                  <a:pt x="14097" y="744727"/>
                </a:lnTo>
                <a:lnTo>
                  <a:pt x="7874" y="733678"/>
                </a:lnTo>
                <a:lnTo>
                  <a:pt x="28490" y="722145"/>
                </a:lnTo>
                <a:lnTo>
                  <a:pt x="61340" y="666496"/>
                </a:lnTo>
                <a:lnTo>
                  <a:pt x="63118" y="663448"/>
                </a:lnTo>
                <a:lnTo>
                  <a:pt x="62102" y="659511"/>
                </a:lnTo>
                <a:lnTo>
                  <a:pt x="56006" y="655954"/>
                </a:lnTo>
                <a:close/>
              </a:path>
              <a:path w="1325879" h="747394">
                <a:moveTo>
                  <a:pt x="28490" y="722145"/>
                </a:moveTo>
                <a:lnTo>
                  <a:pt x="7874" y="733678"/>
                </a:lnTo>
                <a:lnTo>
                  <a:pt x="14097" y="744727"/>
                </a:lnTo>
                <a:lnTo>
                  <a:pt x="18183" y="742441"/>
                </a:lnTo>
                <a:lnTo>
                  <a:pt x="16510" y="742441"/>
                </a:lnTo>
                <a:lnTo>
                  <a:pt x="11175" y="732916"/>
                </a:lnTo>
                <a:lnTo>
                  <a:pt x="22132" y="732916"/>
                </a:lnTo>
                <a:lnTo>
                  <a:pt x="28490" y="722145"/>
                </a:lnTo>
                <a:close/>
              </a:path>
              <a:path w="1325879" h="747394">
                <a:moveTo>
                  <a:pt x="34491" y="733320"/>
                </a:moveTo>
                <a:lnTo>
                  <a:pt x="14097" y="744727"/>
                </a:lnTo>
                <a:lnTo>
                  <a:pt x="105271" y="744727"/>
                </a:lnTo>
                <a:lnTo>
                  <a:pt x="105537" y="744474"/>
                </a:lnTo>
                <a:lnTo>
                  <a:pt x="105663" y="737362"/>
                </a:lnTo>
                <a:lnTo>
                  <a:pt x="102870" y="734567"/>
                </a:lnTo>
                <a:lnTo>
                  <a:pt x="99313" y="734440"/>
                </a:lnTo>
                <a:lnTo>
                  <a:pt x="34491" y="733320"/>
                </a:lnTo>
                <a:close/>
              </a:path>
              <a:path w="1325879" h="747394">
                <a:moveTo>
                  <a:pt x="11175" y="732916"/>
                </a:moveTo>
                <a:lnTo>
                  <a:pt x="16510" y="742441"/>
                </a:lnTo>
                <a:lnTo>
                  <a:pt x="22021" y="733104"/>
                </a:lnTo>
                <a:lnTo>
                  <a:pt x="11175" y="732916"/>
                </a:lnTo>
                <a:close/>
              </a:path>
              <a:path w="1325879" h="747394">
                <a:moveTo>
                  <a:pt x="22021" y="733104"/>
                </a:moveTo>
                <a:lnTo>
                  <a:pt x="16510" y="742441"/>
                </a:lnTo>
                <a:lnTo>
                  <a:pt x="18183" y="742441"/>
                </a:lnTo>
                <a:lnTo>
                  <a:pt x="34491" y="733320"/>
                </a:lnTo>
                <a:lnTo>
                  <a:pt x="22021" y="733104"/>
                </a:lnTo>
                <a:close/>
              </a:path>
              <a:path w="1325879" h="747394">
                <a:moveTo>
                  <a:pt x="1319402" y="0"/>
                </a:moveTo>
                <a:lnTo>
                  <a:pt x="28490" y="722145"/>
                </a:lnTo>
                <a:lnTo>
                  <a:pt x="22021" y="733104"/>
                </a:lnTo>
                <a:lnTo>
                  <a:pt x="34491" y="733320"/>
                </a:lnTo>
                <a:lnTo>
                  <a:pt x="1325499" y="11175"/>
                </a:lnTo>
                <a:lnTo>
                  <a:pt x="1319402" y="0"/>
                </a:lnTo>
                <a:close/>
              </a:path>
              <a:path w="1325879" h="747394">
                <a:moveTo>
                  <a:pt x="22132" y="732916"/>
                </a:moveTo>
                <a:lnTo>
                  <a:pt x="11175" y="732916"/>
                </a:lnTo>
                <a:lnTo>
                  <a:pt x="22021" y="733104"/>
                </a:lnTo>
                <a:lnTo>
                  <a:pt x="22132" y="732916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3023" y="4653660"/>
            <a:ext cx="827405" cy="103505"/>
          </a:xfrm>
          <a:custGeom>
            <a:avLst/>
            <a:gdLst/>
            <a:ahLst/>
            <a:cxnLst/>
            <a:rect l="l" t="t" r="r" b="b"/>
            <a:pathLst>
              <a:path w="827404" h="103504">
                <a:moveTo>
                  <a:pt x="88646" y="0"/>
                </a:moveTo>
                <a:lnTo>
                  <a:pt x="0" y="51688"/>
                </a:lnTo>
                <a:lnTo>
                  <a:pt x="88646" y="103377"/>
                </a:lnTo>
                <a:lnTo>
                  <a:pt x="92583" y="102362"/>
                </a:lnTo>
                <a:lnTo>
                  <a:pt x="96138" y="96265"/>
                </a:lnTo>
                <a:lnTo>
                  <a:pt x="95123" y="92456"/>
                </a:lnTo>
                <a:lnTo>
                  <a:pt x="36122" y="58038"/>
                </a:lnTo>
                <a:lnTo>
                  <a:pt x="12573" y="58038"/>
                </a:lnTo>
                <a:lnTo>
                  <a:pt x="12573" y="45338"/>
                </a:lnTo>
                <a:lnTo>
                  <a:pt x="36122" y="45338"/>
                </a:lnTo>
                <a:lnTo>
                  <a:pt x="95123" y="10921"/>
                </a:lnTo>
                <a:lnTo>
                  <a:pt x="96138" y="7112"/>
                </a:lnTo>
                <a:lnTo>
                  <a:pt x="92583" y="1015"/>
                </a:lnTo>
                <a:lnTo>
                  <a:pt x="88646" y="0"/>
                </a:lnTo>
                <a:close/>
              </a:path>
              <a:path w="827404" h="103504">
                <a:moveTo>
                  <a:pt x="36122" y="45338"/>
                </a:moveTo>
                <a:lnTo>
                  <a:pt x="12573" y="45338"/>
                </a:lnTo>
                <a:lnTo>
                  <a:pt x="12573" y="58038"/>
                </a:lnTo>
                <a:lnTo>
                  <a:pt x="36122" y="58038"/>
                </a:lnTo>
                <a:lnTo>
                  <a:pt x="34598" y="57150"/>
                </a:lnTo>
                <a:lnTo>
                  <a:pt x="15875" y="57150"/>
                </a:lnTo>
                <a:lnTo>
                  <a:pt x="15875" y="46227"/>
                </a:lnTo>
                <a:lnTo>
                  <a:pt x="34598" y="46227"/>
                </a:lnTo>
                <a:lnTo>
                  <a:pt x="36122" y="45338"/>
                </a:lnTo>
                <a:close/>
              </a:path>
              <a:path w="827404" h="103504">
                <a:moveTo>
                  <a:pt x="827151" y="45338"/>
                </a:moveTo>
                <a:lnTo>
                  <a:pt x="36122" y="45338"/>
                </a:lnTo>
                <a:lnTo>
                  <a:pt x="25236" y="51688"/>
                </a:lnTo>
                <a:lnTo>
                  <a:pt x="36122" y="58038"/>
                </a:lnTo>
                <a:lnTo>
                  <a:pt x="827151" y="58038"/>
                </a:lnTo>
                <a:lnTo>
                  <a:pt x="827151" y="45338"/>
                </a:lnTo>
                <a:close/>
              </a:path>
              <a:path w="827404" h="103504">
                <a:moveTo>
                  <a:pt x="15875" y="46227"/>
                </a:moveTo>
                <a:lnTo>
                  <a:pt x="15875" y="57150"/>
                </a:lnTo>
                <a:lnTo>
                  <a:pt x="25236" y="51688"/>
                </a:lnTo>
                <a:lnTo>
                  <a:pt x="15875" y="46227"/>
                </a:lnTo>
                <a:close/>
              </a:path>
              <a:path w="827404" h="103504">
                <a:moveTo>
                  <a:pt x="25236" y="51688"/>
                </a:moveTo>
                <a:lnTo>
                  <a:pt x="15875" y="57150"/>
                </a:lnTo>
                <a:lnTo>
                  <a:pt x="34598" y="57150"/>
                </a:lnTo>
                <a:lnTo>
                  <a:pt x="25236" y="51688"/>
                </a:lnTo>
                <a:close/>
              </a:path>
              <a:path w="827404" h="103504">
                <a:moveTo>
                  <a:pt x="34598" y="46227"/>
                </a:moveTo>
                <a:lnTo>
                  <a:pt x="15875" y="46227"/>
                </a:lnTo>
                <a:lnTo>
                  <a:pt x="25236" y="51688"/>
                </a:lnTo>
                <a:lnTo>
                  <a:pt x="34598" y="46227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77944" y="3873500"/>
            <a:ext cx="480059" cy="651510"/>
          </a:xfrm>
          <a:custGeom>
            <a:avLst/>
            <a:gdLst/>
            <a:ahLst/>
            <a:cxnLst/>
            <a:rect l="l" t="t" r="r" b="b"/>
            <a:pathLst>
              <a:path w="480060" h="651510">
                <a:moveTo>
                  <a:pt x="464949" y="20308"/>
                </a:moveTo>
                <a:lnTo>
                  <a:pt x="453286" y="25380"/>
                </a:lnTo>
                <a:lnTo>
                  <a:pt x="0" y="643889"/>
                </a:lnTo>
                <a:lnTo>
                  <a:pt x="10286" y="651510"/>
                </a:lnTo>
                <a:lnTo>
                  <a:pt x="463627" y="32803"/>
                </a:lnTo>
                <a:lnTo>
                  <a:pt x="464949" y="20308"/>
                </a:lnTo>
                <a:close/>
              </a:path>
              <a:path w="480060" h="651510">
                <a:moveTo>
                  <a:pt x="479143" y="6350"/>
                </a:moveTo>
                <a:lnTo>
                  <a:pt x="467232" y="6350"/>
                </a:lnTo>
                <a:lnTo>
                  <a:pt x="477519" y="13843"/>
                </a:lnTo>
                <a:lnTo>
                  <a:pt x="463627" y="32803"/>
                </a:lnTo>
                <a:lnTo>
                  <a:pt x="456818" y="97155"/>
                </a:lnTo>
                <a:lnTo>
                  <a:pt x="456564" y="100711"/>
                </a:lnTo>
                <a:lnTo>
                  <a:pt x="458977" y="103886"/>
                </a:lnTo>
                <a:lnTo>
                  <a:pt x="462533" y="104139"/>
                </a:lnTo>
                <a:lnTo>
                  <a:pt x="465963" y="104520"/>
                </a:lnTo>
                <a:lnTo>
                  <a:pt x="469138" y="101981"/>
                </a:lnTo>
                <a:lnTo>
                  <a:pt x="469518" y="98551"/>
                </a:lnTo>
                <a:lnTo>
                  <a:pt x="479143" y="6350"/>
                </a:lnTo>
                <a:close/>
              </a:path>
              <a:path w="480060" h="651510">
                <a:moveTo>
                  <a:pt x="479805" y="0"/>
                </a:moveTo>
                <a:lnTo>
                  <a:pt x="389000" y="39497"/>
                </a:lnTo>
                <a:lnTo>
                  <a:pt x="385698" y="40893"/>
                </a:lnTo>
                <a:lnTo>
                  <a:pt x="384301" y="44704"/>
                </a:lnTo>
                <a:lnTo>
                  <a:pt x="387095" y="51054"/>
                </a:lnTo>
                <a:lnTo>
                  <a:pt x="390778" y="52577"/>
                </a:lnTo>
                <a:lnTo>
                  <a:pt x="453286" y="25380"/>
                </a:lnTo>
                <a:lnTo>
                  <a:pt x="467232" y="6350"/>
                </a:lnTo>
                <a:lnTo>
                  <a:pt x="479143" y="6350"/>
                </a:lnTo>
                <a:lnTo>
                  <a:pt x="479805" y="0"/>
                </a:lnTo>
                <a:close/>
              </a:path>
              <a:path w="480060" h="651510">
                <a:moveTo>
                  <a:pt x="471591" y="9525"/>
                </a:moveTo>
                <a:lnTo>
                  <a:pt x="466089" y="9525"/>
                </a:lnTo>
                <a:lnTo>
                  <a:pt x="474852" y="16001"/>
                </a:lnTo>
                <a:lnTo>
                  <a:pt x="464949" y="20308"/>
                </a:lnTo>
                <a:lnTo>
                  <a:pt x="463627" y="32803"/>
                </a:lnTo>
                <a:lnTo>
                  <a:pt x="477519" y="13843"/>
                </a:lnTo>
                <a:lnTo>
                  <a:pt x="471591" y="9525"/>
                </a:lnTo>
                <a:close/>
              </a:path>
              <a:path w="480060" h="651510">
                <a:moveTo>
                  <a:pt x="467232" y="6350"/>
                </a:moveTo>
                <a:lnTo>
                  <a:pt x="453286" y="25380"/>
                </a:lnTo>
                <a:lnTo>
                  <a:pt x="464949" y="20308"/>
                </a:lnTo>
                <a:lnTo>
                  <a:pt x="466089" y="9525"/>
                </a:lnTo>
                <a:lnTo>
                  <a:pt x="471591" y="9525"/>
                </a:lnTo>
                <a:lnTo>
                  <a:pt x="467232" y="6350"/>
                </a:lnTo>
                <a:close/>
              </a:path>
              <a:path w="480060" h="651510">
                <a:moveTo>
                  <a:pt x="466089" y="9525"/>
                </a:moveTo>
                <a:lnTo>
                  <a:pt x="464949" y="20308"/>
                </a:lnTo>
                <a:lnTo>
                  <a:pt x="474852" y="16001"/>
                </a:lnTo>
                <a:lnTo>
                  <a:pt x="466089" y="9525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6727" y="1484249"/>
            <a:ext cx="103505" cy="403860"/>
          </a:xfrm>
          <a:custGeom>
            <a:avLst/>
            <a:gdLst/>
            <a:ahLst/>
            <a:cxnLst/>
            <a:rect l="l" t="t" r="r" b="b"/>
            <a:pathLst>
              <a:path w="103504" h="403860">
                <a:moveTo>
                  <a:pt x="54317" y="25175"/>
                </a:moveTo>
                <a:lnTo>
                  <a:pt x="47498" y="35813"/>
                </a:lnTo>
                <a:lnTo>
                  <a:pt x="31623" y="402971"/>
                </a:lnTo>
                <a:lnTo>
                  <a:pt x="44323" y="403605"/>
                </a:lnTo>
                <a:lnTo>
                  <a:pt x="60203" y="36328"/>
                </a:lnTo>
                <a:lnTo>
                  <a:pt x="54317" y="25175"/>
                </a:lnTo>
                <a:close/>
              </a:path>
              <a:path w="103504" h="403860">
                <a:moveTo>
                  <a:pt x="61861" y="12318"/>
                </a:moveTo>
                <a:lnTo>
                  <a:pt x="48514" y="12318"/>
                </a:lnTo>
                <a:lnTo>
                  <a:pt x="61214" y="12953"/>
                </a:lnTo>
                <a:lnTo>
                  <a:pt x="60203" y="36328"/>
                </a:lnTo>
                <a:lnTo>
                  <a:pt x="90424" y="93599"/>
                </a:lnTo>
                <a:lnTo>
                  <a:pt x="92075" y="96774"/>
                </a:lnTo>
                <a:lnTo>
                  <a:pt x="95884" y="97916"/>
                </a:lnTo>
                <a:lnTo>
                  <a:pt x="98932" y="96265"/>
                </a:lnTo>
                <a:lnTo>
                  <a:pt x="102107" y="94614"/>
                </a:lnTo>
                <a:lnTo>
                  <a:pt x="103250" y="90804"/>
                </a:lnTo>
                <a:lnTo>
                  <a:pt x="101600" y="87756"/>
                </a:lnTo>
                <a:lnTo>
                  <a:pt x="61861" y="12318"/>
                </a:lnTo>
                <a:close/>
              </a:path>
              <a:path w="103504" h="403860">
                <a:moveTo>
                  <a:pt x="55372" y="0"/>
                </a:moveTo>
                <a:lnTo>
                  <a:pt x="1904" y="83438"/>
                </a:lnTo>
                <a:lnTo>
                  <a:pt x="0" y="86360"/>
                </a:lnTo>
                <a:lnTo>
                  <a:pt x="762" y="90297"/>
                </a:lnTo>
                <a:lnTo>
                  <a:pt x="3809" y="92201"/>
                </a:lnTo>
                <a:lnTo>
                  <a:pt x="6730" y="94106"/>
                </a:lnTo>
                <a:lnTo>
                  <a:pt x="10668" y="93217"/>
                </a:lnTo>
                <a:lnTo>
                  <a:pt x="12573" y="90297"/>
                </a:lnTo>
                <a:lnTo>
                  <a:pt x="47498" y="35813"/>
                </a:lnTo>
                <a:lnTo>
                  <a:pt x="48514" y="12318"/>
                </a:lnTo>
                <a:lnTo>
                  <a:pt x="61861" y="12318"/>
                </a:lnTo>
                <a:lnTo>
                  <a:pt x="55372" y="0"/>
                </a:lnTo>
                <a:close/>
              </a:path>
              <a:path w="103504" h="403860">
                <a:moveTo>
                  <a:pt x="61098" y="15621"/>
                </a:moveTo>
                <a:lnTo>
                  <a:pt x="49275" y="15621"/>
                </a:lnTo>
                <a:lnTo>
                  <a:pt x="60198" y="16001"/>
                </a:lnTo>
                <a:lnTo>
                  <a:pt x="54317" y="25175"/>
                </a:lnTo>
                <a:lnTo>
                  <a:pt x="60203" y="36328"/>
                </a:lnTo>
                <a:lnTo>
                  <a:pt x="61098" y="15621"/>
                </a:lnTo>
                <a:close/>
              </a:path>
              <a:path w="103504" h="403860">
                <a:moveTo>
                  <a:pt x="48514" y="12318"/>
                </a:moveTo>
                <a:lnTo>
                  <a:pt x="47498" y="35813"/>
                </a:lnTo>
                <a:lnTo>
                  <a:pt x="54317" y="25175"/>
                </a:lnTo>
                <a:lnTo>
                  <a:pt x="49275" y="15621"/>
                </a:lnTo>
                <a:lnTo>
                  <a:pt x="61098" y="15621"/>
                </a:lnTo>
                <a:lnTo>
                  <a:pt x="61214" y="12953"/>
                </a:lnTo>
                <a:lnTo>
                  <a:pt x="48514" y="12318"/>
                </a:lnTo>
                <a:close/>
              </a:path>
              <a:path w="103504" h="403860">
                <a:moveTo>
                  <a:pt x="49275" y="15621"/>
                </a:moveTo>
                <a:lnTo>
                  <a:pt x="54317" y="25175"/>
                </a:lnTo>
                <a:lnTo>
                  <a:pt x="60198" y="16001"/>
                </a:lnTo>
                <a:lnTo>
                  <a:pt x="49275" y="15621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82261" y="1660525"/>
            <a:ext cx="1890395" cy="301625"/>
          </a:xfrm>
          <a:custGeom>
            <a:avLst/>
            <a:gdLst/>
            <a:ahLst/>
            <a:cxnLst/>
            <a:rect l="l" t="t" r="r" b="b"/>
            <a:pathLst>
              <a:path w="1890395" h="301625">
                <a:moveTo>
                  <a:pt x="1853276" y="263407"/>
                </a:moveTo>
                <a:lnTo>
                  <a:pt x="1790318" y="289560"/>
                </a:lnTo>
                <a:lnTo>
                  <a:pt x="1788795" y="293242"/>
                </a:lnTo>
                <a:lnTo>
                  <a:pt x="1790191" y="296545"/>
                </a:lnTo>
                <a:lnTo>
                  <a:pt x="1791462" y="299720"/>
                </a:lnTo>
                <a:lnTo>
                  <a:pt x="1795272" y="301244"/>
                </a:lnTo>
                <a:lnTo>
                  <a:pt x="1798447" y="299974"/>
                </a:lnTo>
                <a:lnTo>
                  <a:pt x="1878989" y="266573"/>
                </a:lnTo>
                <a:lnTo>
                  <a:pt x="1876678" y="266573"/>
                </a:lnTo>
                <a:lnTo>
                  <a:pt x="1853276" y="263407"/>
                </a:lnTo>
                <a:close/>
              </a:path>
              <a:path w="1890395" h="301625">
                <a:moveTo>
                  <a:pt x="1864983" y="258549"/>
                </a:moveTo>
                <a:lnTo>
                  <a:pt x="1853276" y="263407"/>
                </a:lnTo>
                <a:lnTo>
                  <a:pt x="1876678" y="266573"/>
                </a:lnTo>
                <a:lnTo>
                  <a:pt x="1876845" y="265302"/>
                </a:lnTo>
                <a:lnTo>
                  <a:pt x="1873630" y="265302"/>
                </a:lnTo>
                <a:lnTo>
                  <a:pt x="1864983" y="258549"/>
                </a:lnTo>
                <a:close/>
              </a:path>
              <a:path w="1890395" h="301625">
                <a:moveTo>
                  <a:pt x="1809114" y="198882"/>
                </a:moveTo>
                <a:lnTo>
                  <a:pt x="1805051" y="199262"/>
                </a:lnTo>
                <a:lnTo>
                  <a:pt x="1800733" y="204850"/>
                </a:lnTo>
                <a:lnTo>
                  <a:pt x="1801240" y="208787"/>
                </a:lnTo>
                <a:lnTo>
                  <a:pt x="1855140" y="250861"/>
                </a:lnTo>
                <a:lnTo>
                  <a:pt x="1878329" y="254000"/>
                </a:lnTo>
                <a:lnTo>
                  <a:pt x="1876678" y="266573"/>
                </a:lnTo>
                <a:lnTo>
                  <a:pt x="1878989" y="266573"/>
                </a:lnTo>
                <a:lnTo>
                  <a:pt x="1890014" y="262000"/>
                </a:lnTo>
                <a:lnTo>
                  <a:pt x="1811782" y="201040"/>
                </a:lnTo>
                <a:lnTo>
                  <a:pt x="1809114" y="198882"/>
                </a:lnTo>
                <a:close/>
              </a:path>
              <a:path w="1890395" h="301625">
                <a:moveTo>
                  <a:pt x="1875027" y="254380"/>
                </a:moveTo>
                <a:lnTo>
                  <a:pt x="1864983" y="258549"/>
                </a:lnTo>
                <a:lnTo>
                  <a:pt x="1873630" y="265302"/>
                </a:lnTo>
                <a:lnTo>
                  <a:pt x="1875027" y="254380"/>
                </a:lnTo>
                <a:close/>
              </a:path>
              <a:path w="1890395" h="301625">
                <a:moveTo>
                  <a:pt x="1878279" y="254380"/>
                </a:moveTo>
                <a:lnTo>
                  <a:pt x="1875027" y="254380"/>
                </a:lnTo>
                <a:lnTo>
                  <a:pt x="1873630" y="265302"/>
                </a:lnTo>
                <a:lnTo>
                  <a:pt x="1876845" y="265302"/>
                </a:lnTo>
                <a:lnTo>
                  <a:pt x="1878279" y="254380"/>
                </a:lnTo>
                <a:close/>
              </a:path>
              <a:path w="1890395" h="301625">
                <a:moveTo>
                  <a:pt x="1650" y="0"/>
                </a:moveTo>
                <a:lnTo>
                  <a:pt x="0" y="12700"/>
                </a:lnTo>
                <a:lnTo>
                  <a:pt x="1853276" y="263407"/>
                </a:lnTo>
                <a:lnTo>
                  <a:pt x="1864983" y="258549"/>
                </a:lnTo>
                <a:lnTo>
                  <a:pt x="1855140" y="250861"/>
                </a:lnTo>
                <a:lnTo>
                  <a:pt x="1650" y="0"/>
                </a:lnTo>
                <a:close/>
              </a:path>
              <a:path w="1890395" h="301625">
                <a:moveTo>
                  <a:pt x="1855140" y="250861"/>
                </a:moveTo>
                <a:lnTo>
                  <a:pt x="1864983" y="258549"/>
                </a:lnTo>
                <a:lnTo>
                  <a:pt x="1875027" y="254380"/>
                </a:lnTo>
                <a:lnTo>
                  <a:pt x="1878279" y="254380"/>
                </a:lnTo>
                <a:lnTo>
                  <a:pt x="1878329" y="254000"/>
                </a:lnTo>
                <a:lnTo>
                  <a:pt x="1855140" y="250861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9013" y="2292223"/>
            <a:ext cx="103505" cy="1073785"/>
          </a:xfrm>
          <a:custGeom>
            <a:avLst/>
            <a:gdLst/>
            <a:ahLst/>
            <a:cxnLst/>
            <a:rect l="l" t="t" r="r" b="b"/>
            <a:pathLst>
              <a:path w="103504" h="1073785">
                <a:moveTo>
                  <a:pt x="6984" y="978026"/>
                </a:moveTo>
                <a:lnTo>
                  <a:pt x="3936" y="979804"/>
                </a:lnTo>
                <a:lnTo>
                  <a:pt x="1015" y="981582"/>
                </a:lnTo>
                <a:lnTo>
                  <a:pt x="0" y="985519"/>
                </a:lnTo>
                <a:lnTo>
                  <a:pt x="1777" y="988567"/>
                </a:lnTo>
                <a:lnTo>
                  <a:pt x="53085" y="1073277"/>
                </a:lnTo>
                <a:lnTo>
                  <a:pt x="60096" y="1060830"/>
                </a:lnTo>
                <a:lnTo>
                  <a:pt x="46608" y="1060830"/>
                </a:lnTo>
                <a:lnTo>
                  <a:pt x="46225" y="1037281"/>
                </a:lnTo>
                <a:lnTo>
                  <a:pt x="12700" y="981963"/>
                </a:lnTo>
                <a:lnTo>
                  <a:pt x="10921" y="978915"/>
                </a:lnTo>
                <a:lnTo>
                  <a:pt x="6984" y="978026"/>
                </a:lnTo>
                <a:close/>
              </a:path>
              <a:path w="103504" h="1073785">
                <a:moveTo>
                  <a:pt x="46225" y="1037281"/>
                </a:moveTo>
                <a:lnTo>
                  <a:pt x="46608" y="1060830"/>
                </a:lnTo>
                <a:lnTo>
                  <a:pt x="59308" y="1060577"/>
                </a:lnTo>
                <a:lnTo>
                  <a:pt x="59261" y="1057655"/>
                </a:lnTo>
                <a:lnTo>
                  <a:pt x="47370" y="1057655"/>
                </a:lnTo>
                <a:lnTo>
                  <a:pt x="52756" y="1048057"/>
                </a:lnTo>
                <a:lnTo>
                  <a:pt x="46225" y="1037281"/>
                </a:lnTo>
                <a:close/>
              </a:path>
              <a:path w="103504" h="1073785">
                <a:moveTo>
                  <a:pt x="96138" y="976502"/>
                </a:moveTo>
                <a:lnTo>
                  <a:pt x="92328" y="977646"/>
                </a:lnTo>
                <a:lnTo>
                  <a:pt x="90550" y="980693"/>
                </a:lnTo>
                <a:lnTo>
                  <a:pt x="58926" y="1037060"/>
                </a:lnTo>
                <a:lnTo>
                  <a:pt x="59308" y="1060577"/>
                </a:lnTo>
                <a:lnTo>
                  <a:pt x="46608" y="1060830"/>
                </a:lnTo>
                <a:lnTo>
                  <a:pt x="60096" y="1060830"/>
                </a:lnTo>
                <a:lnTo>
                  <a:pt x="101726" y="986916"/>
                </a:lnTo>
                <a:lnTo>
                  <a:pt x="103377" y="983868"/>
                </a:lnTo>
                <a:lnTo>
                  <a:pt x="102361" y="979931"/>
                </a:lnTo>
                <a:lnTo>
                  <a:pt x="99313" y="978280"/>
                </a:lnTo>
                <a:lnTo>
                  <a:pt x="96138" y="976502"/>
                </a:lnTo>
                <a:close/>
              </a:path>
              <a:path w="103504" h="1073785">
                <a:moveTo>
                  <a:pt x="52756" y="1048057"/>
                </a:moveTo>
                <a:lnTo>
                  <a:pt x="47370" y="1057655"/>
                </a:lnTo>
                <a:lnTo>
                  <a:pt x="58419" y="1057402"/>
                </a:lnTo>
                <a:lnTo>
                  <a:pt x="52756" y="1048057"/>
                </a:lnTo>
                <a:close/>
              </a:path>
              <a:path w="103504" h="1073785">
                <a:moveTo>
                  <a:pt x="58926" y="1037060"/>
                </a:moveTo>
                <a:lnTo>
                  <a:pt x="52756" y="1048057"/>
                </a:lnTo>
                <a:lnTo>
                  <a:pt x="58419" y="1057402"/>
                </a:lnTo>
                <a:lnTo>
                  <a:pt x="47370" y="1057655"/>
                </a:lnTo>
                <a:lnTo>
                  <a:pt x="59261" y="1057655"/>
                </a:lnTo>
                <a:lnTo>
                  <a:pt x="58926" y="1037060"/>
                </a:lnTo>
                <a:close/>
              </a:path>
              <a:path w="103504" h="1073785">
                <a:moveTo>
                  <a:pt x="42036" y="0"/>
                </a:moveTo>
                <a:lnTo>
                  <a:pt x="29336" y="253"/>
                </a:lnTo>
                <a:lnTo>
                  <a:pt x="46225" y="1037281"/>
                </a:lnTo>
                <a:lnTo>
                  <a:pt x="52756" y="1048057"/>
                </a:lnTo>
                <a:lnTo>
                  <a:pt x="58926" y="1037060"/>
                </a:lnTo>
                <a:lnTo>
                  <a:pt x="42036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48488"/>
            <a:ext cx="395033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5" dirty="0">
                <a:latin typeface="Microsoft YaHei"/>
                <a:cs typeface="Microsoft YaHei"/>
              </a:rPr>
              <a:t>校准会的议题及主导角色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50" y="1647825"/>
            <a:ext cx="1837055" cy="989330"/>
          </a:xfrm>
          <a:custGeom>
            <a:avLst/>
            <a:gdLst/>
            <a:ahLst/>
            <a:cxnLst/>
            <a:rect l="l" t="t" r="r" b="b"/>
            <a:pathLst>
              <a:path w="1837055" h="989330">
                <a:moveTo>
                  <a:pt x="1671955" y="0"/>
                </a:moveTo>
                <a:lnTo>
                  <a:pt x="164833" y="0"/>
                </a:lnTo>
                <a:lnTo>
                  <a:pt x="121014" y="5887"/>
                </a:lnTo>
                <a:lnTo>
                  <a:pt x="81639" y="22502"/>
                </a:lnTo>
                <a:lnTo>
                  <a:pt x="48279" y="48275"/>
                </a:lnTo>
                <a:lnTo>
                  <a:pt x="22504" y="81637"/>
                </a:lnTo>
                <a:lnTo>
                  <a:pt x="5888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8" y="868005"/>
                </a:lnTo>
                <a:lnTo>
                  <a:pt x="22504" y="907349"/>
                </a:lnTo>
                <a:lnTo>
                  <a:pt x="48279" y="940688"/>
                </a:lnTo>
                <a:lnTo>
                  <a:pt x="81639" y="966451"/>
                </a:lnTo>
                <a:lnTo>
                  <a:pt x="121014" y="983062"/>
                </a:lnTo>
                <a:lnTo>
                  <a:pt x="164833" y="988949"/>
                </a:lnTo>
                <a:lnTo>
                  <a:pt x="1671955" y="988949"/>
                </a:lnTo>
                <a:lnTo>
                  <a:pt x="1715739" y="983062"/>
                </a:lnTo>
                <a:lnTo>
                  <a:pt x="1755107" y="966451"/>
                </a:lnTo>
                <a:lnTo>
                  <a:pt x="1788477" y="940689"/>
                </a:lnTo>
                <a:lnTo>
                  <a:pt x="1814270" y="907349"/>
                </a:lnTo>
                <a:lnTo>
                  <a:pt x="1830904" y="868005"/>
                </a:lnTo>
                <a:lnTo>
                  <a:pt x="1836801" y="824229"/>
                </a:lnTo>
                <a:lnTo>
                  <a:pt x="1836801" y="164846"/>
                </a:lnTo>
                <a:lnTo>
                  <a:pt x="1830904" y="121017"/>
                </a:lnTo>
                <a:lnTo>
                  <a:pt x="1814270" y="81637"/>
                </a:lnTo>
                <a:lnTo>
                  <a:pt x="1788477" y="48275"/>
                </a:lnTo>
                <a:lnTo>
                  <a:pt x="1755107" y="22502"/>
                </a:lnTo>
                <a:lnTo>
                  <a:pt x="1715739" y="5887"/>
                </a:lnTo>
                <a:lnTo>
                  <a:pt x="16719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950" y="1647825"/>
            <a:ext cx="1837055" cy="989330"/>
          </a:xfrm>
          <a:custGeom>
            <a:avLst/>
            <a:gdLst/>
            <a:ahLst/>
            <a:cxnLst/>
            <a:rect l="l" t="t" r="r" b="b"/>
            <a:pathLst>
              <a:path w="1837055" h="989330">
                <a:moveTo>
                  <a:pt x="0" y="164846"/>
                </a:moveTo>
                <a:lnTo>
                  <a:pt x="5888" y="121017"/>
                </a:lnTo>
                <a:lnTo>
                  <a:pt x="22504" y="81637"/>
                </a:lnTo>
                <a:lnTo>
                  <a:pt x="48279" y="48275"/>
                </a:lnTo>
                <a:lnTo>
                  <a:pt x="81639" y="22502"/>
                </a:lnTo>
                <a:lnTo>
                  <a:pt x="121014" y="5887"/>
                </a:lnTo>
                <a:lnTo>
                  <a:pt x="164833" y="0"/>
                </a:lnTo>
                <a:lnTo>
                  <a:pt x="1671955" y="0"/>
                </a:lnTo>
                <a:lnTo>
                  <a:pt x="1715739" y="5887"/>
                </a:lnTo>
                <a:lnTo>
                  <a:pt x="1755107" y="22502"/>
                </a:lnTo>
                <a:lnTo>
                  <a:pt x="1788477" y="48275"/>
                </a:lnTo>
                <a:lnTo>
                  <a:pt x="1814270" y="81637"/>
                </a:lnTo>
                <a:lnTo>
                  <a:pt x="1830904" y="121017"/>
                </a:lnTo>
                <a:lnTo>
                  <a:pt x="1836801" y="164846"/>
                </a:lnTo>
                <a:lnTo>
                  <a:pt x="1836801" y="824229"/>
                </a:lnTo>
                <a:lnTo>
                  <a:pt x="1830904" y="868005"/>
                </a:lnTo>
                <a:lnTo>
                  <a:pt x="1814270" y="907349"/>
                </a:lnTo>
                <a:lnTo>
                  <a:pt x="1788477" y="940689"/>
                </a:lnTo>
                <a:lnTo>
                  <a:pt x="1755107" y="966451"/>
                </a:lnTo>
                <a:lnTo>
                  <a:pt x="1715739" y="983062"/>
                </a:lnTo>
                <a:lnTo>
                  <a:pt x="1671955" y="988949"/>
                </a:lnTo>
                <a:lnTo>
                  <a:pt x="164833" y="988949"/>
                </a:lnTo>
                <a:lnTo>
                  <a:pt x="121014" y="983062"/>
                </a:lnTo>
                <a:lnTo>
                  <a:pt x="81639" y="966451"/>
                </a:lnTo>
                <a:lnTo>
                  <a:pt x="48279" y="940688"/>
                </a:lnTo>
                <a:lnTo>
                  <a:pt x="22504" y="907349"/>
                </a:lnTo>
                <a:lnTo>
                  <a:pt x="5888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6336" y="1996440"/>
            <a:ext cx="74104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1.</a:t>
            </a:r>
            <a:r>
              <a:rPr sz="1800" spc="-8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开场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4275" y="1647825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30">
                <a:moveTo>
                  <a:pt x="1786254" y="0"/>
                </a:moveTo>
                <a:lnTo>
                  <a:pt x="164845" y="0"/>
                </a:lnTo>
                <a:lnTo>
                  <a:pt x="121017" y="5887"/>
                </a:lnTo>
                <a:lnTo>
                  <a:pt x="81637" y="22502"/>
                </a:lnTo>
                <a:lnTo>
                  <a:pt x="48275" y="48275"/>
                </a:lnTo>
                <a:lnTo>
                  <a:pt x="22502" y="81637"/>
                </a:lnTo>
                <a:lnTo>
                  <a:pt x="5887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7" y="868005"/>
                </a:lnTo>
                <a:lnTo>
                  <a:pt x="22502" y="907349"/>
                </a:lnTo>
                <a:lnTo>
                  <a:pt x="48275" y="940688"/>
                </a:lnTo>
                <a:lnTo>
                  <a:pt x="81637" y="966451"/>
                </a:lnTo>
                <a:lnTo>
                  <a:pt x="121017" y="983062"/>
                </a:lnTo>
                <a:lnTo>
                  <a:pt x="164845" y="988949"/>
                </a:lnTo>
                <a:lnTo>
                  <a:pt x="1786254" y="988949"/>
                </a:lnTo>
                <a:lnTo>
                  <a:pt x="1830039" y="983062"/>
                </a:lnTo>
                <a:lnTo>
                  <a:pt x="1869407" y="966451"/>
                </a:lnTo>
                <a:lnTo>
                  <a:pt x="1902777" y="940689"/>
                </a:lnTo>
                <a:lnTo>
                  <a:pt x="1928570" y="907349"/>
                </a:lnTo>
                <a:lnTo>
                  <a:pt x="1945204" y="868005"/>
                </a:lnTo>
                <a:lnTo>
                  <a:pt x="1951101" y="824229"/>
                </a:lnTo>
                <a:lnTo>
                  <a:pt x="1951101" y="164846"/>
                </a:lnTo>
                <a:lnTo>
                  <a:pt x="1945204" y="121017"/>
                </a:lnTo>
                <a:lnTo>
                  <a:pt x="1928570" y="81637"/>
                </a:lnTo>
                <a:lnTo>
                  <a:pt x="1902777" y="48275"/>
                </a:lnTo>
                <a:lnTo>
                  <a:pt x="1869407" y="22502"/>
                </a:lnTo>
                <a:lnTo>
                  <a:pt x="1830039" y="5887"/>
                </a:lnTo>
                <a:lnTo>
                  <a:pt x="17862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4275" y="1647825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30">
                <a:moveTo>
                  <a:pt x="0" y="164846"/>
                </a:moveTo>
                <a:lnTo>
                  <a:pt x="5887" y="121017"/>
                </a:lnTo>
                <a:lnTo>
                  <a:pt x="22502" y="81637"/>
                </a:lnTo>
                <a:lnTo>
                  <a:pt x="48275" y="48275"/>
                </a:lnTo>
                <a:lnTo>
                  <a:pt x="81637" y="22502"/>
                </a:lnTo>
                <a:lnTo>
                  <a:pt x="121017" y="5887"/>
                </a:lnTo>
                <a:lnTo>
                  <a:pt x="164845" y="0"/>
                </a:lnTo>
                <a:lnTo>
                  <a:pt x="1786254" y="0"/>
                </a:lnTo>
                <a:lnTo>
                  <a:pt x="1830039" y="5887"/>
                </a:lnTo>
                <a:lnTo>
                  <a:pt x="1869407" y="22502"/>
                </a:lnTo>
                <a:lnTo>
                  <a:pt x="1902777" y="48275"/>
                </a:lnTo>
                <a:lnTo>
                  <a:pt x="1928570" y="81637"/>
                </a:lnTo>
                <a:lnTo>
                  <a:pt x="1945204" y="121017"/>
                </a:lnTo>
                <a:lnTo>
                  <a:pt x="1951101" y="164846"/>
                </a:lnTo>
                <a:lnTo>
                  <a:pt x="1951101" y="824229"/>
                </a:lnTo>
                <a:lnTo>
                  <a:pt x="1945204" y="868005"/>
                </a:lnTo>
                <a:lnTo>
                  <a:pt x="1928570" y="907349"/>
                </a:lnTo>
                <a:lnTo>
                  <a:pt x="1902777" y="940689"/>
                </a:lnTo>
                <a:lnTo>
                  <a:pt x="1869407" y="966451"/>
                </a:lnTo>
                <a:lnTo>
                  <a:pt x="1830039" y="983062"/>
                </a:lnTo>
                <a:lnTo>
                  <a:pt x="1786254" y="988949"/>
                </a:lnTo>
                <a:lnTo>
                  <a:pt x="164845" y="988949"/>
                </a:lnTo>
                <a:lnTo>
                  <a:pt x="121017" y="983062"/>
                </a:lnTo>
                <a:lnTo>
                  <a:pt x="81637" y="966451"/>
                </a:lnTo>
                <a:lnTo>
                  <a:pt x="48275" y="940688"/>
                </a:lnTo>
                <a:lnTo>
                  <a:pt x="22502" y="907349"/>
                </a:lnTo>
                <a:lnTo>
                  <a:pt x="5887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6500" y="3213100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29">
                <a:moveTo>
                  <a:pt x="1786254" y="0"/>
                </a:moveTo>
                <a:lnTo>
                  <a:pt x="164845" y="0"/>
                </a:lnTo>
                <a:lnTo>
                  <a:pt x="121017" y="5887"/>
                </a:lnTo>
                <a:lnTo>
                  <a:pt x="81637" y="22502"/>
                </a:lnTo>
                <a:lnTo>
                  <a:pt x="48275" y="48275"/>
                </a:lnTo>
                <a:lnTo>
                  <a:pt x="22502" y="81637"/>
                </a:lnTo>
                <a:lnTo>
                  <a:pt x="5887" y="121017"/>
                </a:lnTo>
                <a:lnTo>
                  <a:pt x="0" y="164846"/>
                </a:lnTo>
                <a:lnTo>
                  <a:pt x="0" y="824230"/>
                </a:lnTo>
                <a:lnTo>
                  <a:pt x="5887" y="868005"/>
                </a:lnTo>
                <a:lnTo>
                  <a:pt x="22502" y="907349"/>
                </a:lnTo>
                <a:lnTo>
                  <a:pt x="48275" y="940688"/>
                </a:lnTo>
                <a:lnTo>
                  <a:pt x="81637" y="966451"/>
                </a:lnTo>
                <a:lnTo>
                  <a:pt x="121017" y="983062"/>
                </a:lnTo>
                <a:lnTo>
                  <a:pt x="164845" y="988949"/>
                </a:lnTo>
                <a:lnTo>
                  <a:pt x="1786254" y="988949"/>
                </a:lnTo>
                <a:lnTo>
                  <a:pt x="1830039" y="983062"/>
                </a:lnTo>
                <a:lnTo>
                  <a:pt x="1869407" y="966451"/>
                </a:lnTo>
                <a:lnTo>
                  <a:pt x="1902777" y="940688"/>
                </a:lnTo>
                <a:lnTo>
                  <a:pt x="1928570" y="907349"/>
                </a:lnTo>
                <a:lnTo>
                  <a:pt x="1945204" y="868005"/>
                </a:lnTo>
                <a:lnTo>
                  <a:pt x="1951101" y="824230"/>
                </a:lnTo>
                <a:lnTo>
                  <a:pt x="1951101" y="164846"/>
                </a:lnTo>
                <a:lnTo>
                  <a:pt x="1945204" y="121017"/>
                </a:lnTo>
                <a:lnTo>
                  <a:pt x="1928570" y="81637"/>
                </a:lnTo>
                <a:lnTo>
                  <a:pt x="1902777" y="48275"/>
                </a:lnTo>
                <a:lnTo>
                  <a:pt x="1869407" y="22502"/>
                </a:lnTo>
                <a:lnTo>
                  <a:pt x="1830039" y="5887"/>
                </a:lnTo>
                <a:lnTo>
                  <a:pt x="17862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6500" y="3213100"/>
            <a:ext cx="1951355" cy="989330"/>
          </a:xfrm>
          <a:custGeom>
            <a:avLst/>
            <a:gdLst/>
            <a:ahLst/>
            <a:cxnLst/>
            <a:rect l="l" t="t" r="r" b="b"/>
            <a:pathLst>
              <a:path w="1951354" h="989329">
                <a:moveTo>
                  <a:pt x="0" y="164846"/>
                </a:moveTo>
                <a:lnTo>
                  <a:pt x="5887" y="121017"/>
                </a:lnTo>
                <a:lnTo>
                  <a:pt x="22502" y="81637"/>
                </a:lnTo>
                <a:lnTo>
                  <a:pt x="48275" y="48275"/>
                </a:lnTo>
                <a:lnTo>
                  <a:pt x="81637" y="22502"/>
                </a:lnTo>
                <a:lnTo>
                  <a:pt x="121017" y="5887"/>
                </a:lnTo>
                <a:lnTo>
                  <a:pt x="164845" y="0"/>
                </a:lnTo>
                <a:lnTo>
                  <a:pt x="1786254" y="0"/>
                </a:lnTo>
                <a:lnTo>
                  <a:pt x="1830039" y="5887"/>
                </a:lnTo>
                <a:lnTo>
                  <a:pt x="1869407" y="22502"/>
                </a:lnTo>
                <a:lnTo>
                  <a:pt x="1902777" y="48275"/>
                </a:lnTo>
                <a:lnTo>
                  <a:pt x="1928570" y="81637"/>
                </a:lnTo>
                <a:lnTo>
                  <a:pt x="1945204" y="121017"/>
                </a:lnTo>
                <a:lnTo>
                  <a:pt x="1951101" y="164846"/>
                </a:lnTo>
                <a:lnTo>
                  <a:pt x="1951101" y="824230"/>
                </a:lnTo>
                <a:lnTo>
                  <a:pt x="1945204" y="868005"/>
                </a:lnTo>
                <a:lnTo>
                  <a:pt x="1928570" y="907349"/>
                </a:lnTo>
                <a:lnTo>
                  <a:pt x="1902777" y="940688"/>
                </a:lnTo>
                <a:lnTo>
                  <a:pt x="1869407" y="966451"/>
                </a:lnTo>
                <a:lnTo>
                  <a:pt x="1830039" y="983062"/>
                </a:lnTo>
                <a:lnTo>
                  <a:pt x="1786254" y="988949"/>
                </a:lnTo>
                <a:lnTo>
                  <a:pt x="164845" y="988949"/>
                </a:lnTo>
                <a:lnTo>
                  <a:pt x="121017" y="983062"/>
                </a:lnTo>
                <a:lnTo>
                  <a:pt x="81637" y="966451"/>
                </a:lnTo>
                <a:lnTo>
                  <a:pt x="48275" y="940688"/>
                </a:lnTo>
                <a:lnTo>
                  <a:pt x="22502" y="907349"/>
                </a:lnTo>
                <a:lnTo>
                  <a:pt x="5887" y="868005"/>
                </a:lnTo>
                <a:lnTo>
                  <a:pt x="0" y="824230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4501" y="4868798"/>
            <a:ext cx="1949450" cy="991235"/>
          </a:xfrm>
          <a:custGeom>
            <a:avLst/>
            <a:gdLst/>
            <a:ahLst/>
            <a:cxnLst/>
            <a:rect l="l" t="t" r="r" b="b"/>
            <a:pathLst>
              <a:path w="1949450" h="991235">
                <a:moveTo>
                  <a:pt x="1784223" y="0"/>
                </a:moveTo>
                <a:lnTo>
                  <a:pt x="165100" y="0"/>
                </a:lnTo>
                <a:lnTo>
                  <a:pt x="121208" y="5906"/>
                </a:lnTo>
                <a:lnTo>
                  <a:pt x="81769" y="22573"/>
                </a:lnTo>
                <a:lnTo>
                  <a:pt x="48355" y="48418"/>
                </a:lnTo>
                <a:lnTo>
                  <a:pt x="22540" y="81863"/>
                </a:lnTo>
                <a:lnTo>
                  <a:pt x="5897" y="121326"/>
                </a:lnTo>
                <a:lnTo>
                  <a:pt x="0" y="165226"/>
                </a:lnTo>
                <a:lnTo>
                  <a:pt x="0" y="825563"/>
                </a:lnTo>
                <a:lnTo>
                  <a:pt x="5897" y="869454"/>
                </a:lnTo>
                <a:lnTo>
                  <a:pt x="22540" y="908894"/>
                </a:lnTo>
                <a:lnTo>
                  <a:pt x="48355" y="942308"/>
                </a:lnTo>
                <a:lnTo>
                  <a:pt x="81769" y="968123"/>
                </a:lnTo>
                <a:lnTo>
                  <a:pt x="121208" y="984766"/>
                </a:lnTo>
                <a:lnTo>
                  <a:pt x="165100" y="990663"/>
                </a:lnTo>
                <a:lnTo>
                  <a:pt x="1784223" y="990663"/>
                </a:lnTo>
                <a:lnTo>
                  <a:pt x="1828123" y="984766"/>
                </a:lnTo>
                <a:lnTo>
                  <a:pt x="1867586" y="968123"/>
                </a:lnTo>
                <a:lnTo>
                  <a:pt x="1901031" y="942308"/>
                </a:lnTo>
                <a:lnTo>
                  <a:pt x="1926876" y="908894"/>
                </a:lnTo>
                <a:lnTo>
                  <a:pt x="1943543" y="869454"/>
                </a:lnTo>
                <a:lnTo>
                  <a:pt x="1949450" y="825563"/>
                </a:lnTo>
                <a:lnTo>
                  <a:pt x="1949450" y="165226"/>
                </a:lnTo>
                <a:lnTo>
                  <a:pt x="1943543" y="121326"/>
                </a:lnTo>
                <a:lnTo>
                  <a:pt x="1926876" y="81863"/>
                </a:lnTo>
                <a:lnTo>
                  <a:pt x="1901031" y="48418"/>
                </a:lnTo>
                <a:lnTo>
                  <a:pt x="1867586" y="22573"/>
                </a:lnTo>
                <a:lnTo>
                  <a:pt x="1828123" y="5906"/>
                </a:lnTo>
                <a:lnTo>
                  <a:pt x="178422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4501" y="4868798"/>
            <a:ext cx="1949450" cy="991235"/>
          </a:xfrm>
          <a:custGeom>
            <a:avLst/>
            <a:gdLst/>
            <a:ahLst/>
            <a:cxnLst/>
            <a:rect l="l" t="t" r="r" b="b"/>
            <a:pathLst>
              <a:path w="1949450" h="991235">
                <a:moveTo>
                  <a:pt x="0" y="165226"/>
                </a:moveTo>
                <a:lnTo>
                  <a:pt x="5897" y="121326"/>
                </a:lnTo>
                <a:lnTo>
                  <a:pt x="22540" y="81863"/>
                </a:lnTo>
                <a:lnTo>
                  <a:pt x="48355" y="48418"/>
                </a:lnTo>
                <a:lnTo>
                  <a:pt x="81769" y="22573"/>
                </a:lnTo>
                <a:lnTo>
                  <a:pt x="121208" y="5906"/>
                </a:lnTo>
                <a:lnTo>
                  <a:pt x="165100" y="0"/>
                </a:lnTo>
                <a:lnTo>
                  <a:pt x="1784223" y="0"/>
                </a:lnTo>
                <a:lnTo>
                  <a:pt x="1828123" y="5906"/>
                </a:lnTo>
                <a:lnTo>
                  <a:pt x="1867586" y="22573"/>
                </a:lnTo>
                <a:lnTo>
                  <a:pt x="1901031" y="48418"/>
                </a:lnTo>
                <a:lnTo>
                  <a:pt x="1926876" y="81863"/>
                </a:lnTo>
                <a:lnTo>
                  <a:pt x="1943543" y="121326"/>
                </a:lnTo>
                <a:lnTo>
                  <a:pt x="1949450" y="165226"/>
                </a:lnTo>
                <a:lnTo>
                  <a:pt x="1949450" y="825563"/>
                </a:lnTo>
                <a:lnTo>
                  <a:pt x="1943543" y="869454"/>
                </a:lnTo>
                <a:lnTo>
                  <a:pt x="1926876" y="908894"/>
                </a:lnTo>
                <a:lnTo>
                  <a:pt x="1901031" y="942308"/>
                </a:lnTo>
                <a:lnTo>
                  <a:pt x="1867586" y="968123"/>
                </a:lnTo>
                <a:lnTo>
                  <a:pt x="1828123" y="984766"/>
                </a:lnTo>
                <a:lnTo>
                  <a:pt x="1784223" y="990663"/>
                </a:lnTo>
                <a:lnTo>
                  <a:pt x="165100" y="990663"/>
                </a:lnTo>
                <a:lnTo>
                  <a:pt x="121208" y="984766"/>
                </a:lnTo>
                <a:lnTo>
                  <a:pt x="81769" y="968123"/>
                </a:lnTo>
                <a:lnTo>
                  <a:pt x="48355" y="942308"/>
                </a:lnTo>
                <a:lnTo>
                  <a:pt x="22540" y="908894"/>
                </a:lnTo>
                <a:lnTo>
                  <a:pt x="5897" y="869454"/>
                </a:lnTo>
                <a:lnTo>
                  <a:pt x="0" y="825563"/>
                </a:lnTo>
                <a:lnTo>
                  <a:pt x="0" y="165226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326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1673478" y="0"/>
                </a:moveTo>
                <a:lnTo>
                  <a:pt x="164719" y="0"/>
                </a:lnTo>
                <a:lnTo>
                  <a:pt x="120943" y="5887"/>
                </a:lnTo>
                <a:lnTo>
                  <a:pt x="81599" y="22502"/>
                </a:lnTo>
                <a:lnTo>
                  <a:pt x="48260" y="48275"/>
                </a:lnTo>
                <a:lnTo>
                  <a:pt x="22497" y="81637"/>
                </a:lnTo>
                <a:lnTo>
                  <a:pt x="5886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6" y="868005"/>
                </a:lnTo>
                <a:lnTo>
                  <a:pt x="22497" y="907349"/>
                </a:lnTo>
                <a:lnTo>
                  <a:pt x="48259" y="940688"/>
                </a:lnTo>
                <a:lnTo>
                  <a:pt x="81599" y="966451"/>
                </a:lnTo>
                <a:lnTo>
                  <a:pt x="120943" y="983062"/>
                </a:lnTo>
                <a:lnTo>
                  <a:pt x="164719" y="988949"/>
                </a:lnTo>
                <a:lnTo>
                  <a:pt x="1673478" y="988949"/>
                </a:lnTo>
                <a:lnTo>
                  <a:pt x="1717263" y="983062"/>
                </a:lnTo>
                <a:lnTo>
                  <a:pt x="1756631" y="966451"/>
                </a:lnTo>
                <a:lnTo>
                  <a:pt x="1790001" y="940689"/>
                </a:lnTo>
                <a:lnTo>
                  <a:pt x="1815794" y="907349"/>
                </a:lnTo>
                <a:lnTo>
                  <a:pt x="1832428" y="868005"/>
                </a:lnTo>
                <a:lnTo>
                  <a:pt x="1838325" y="824229"/>
                </a:lnTo>
                <a:lnTo>
                  <a:pt x="1838325" y="164846"/>
                </a:lnTo>
                <a:lnTo>
                  <a:pt x="1832428" y="121017"/>
                </a:lnTo>
                <a:lnTo>
                  <a:pt x="1815794" y="81637"/>
                </a:lnTo>
                <a:lnTo>
                  <a:pt x="1790001" y="48275"/>
                </a:lnTo>
                <a:lnTo>
                  <a:pt x="1756631" y="22502"/>
                </a:lnTo>
                <a:lnTo>
                  <a:pt x="1717263" y="5887"/>
                </a:lnTo>
                <a:lnTo>
                  <a:pt x="167347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326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0" y="164846"/>
                </a:moveTo>
                <a:lnTo>
                  <a:pt x="5886" y="121017"/>
                </a:lnTo>
                <a:lnTo>
                  <a:pt x="22497" y="81637"/>
                </a:lnTo>
                <a:lnTo>
                  <a:pt x="48260" y="48275"/>
                </a:lnTo>
                <a:lnTo>
                  <a:pt x="81599" y="22502"/>
                </a:lnTo>
                <a:lnTo>
                  <a:pt x="120943" y="5887"/>
                </a:lnTo>
                <a:lnTo>
                  <a:pt x="164719" y="0"/>
                </a:lnTo>
                <a:lnTo>
                  <a:pt x="1673478" y="0"/>
                </a:lnTo>
                <a:lnTo>
                  <a:pt x="1717263" y="5887"/>
                </a:lnTo>
                <a:lnTo>
                  <a:pt x="1756631" y="22502"/>
                </a:lnTo>
                <a:lnTo>
                  <a:pt x="1790001" y="48275"/>
                </a:lnTo>
                <a:lnTo>
                  <a:pt x="1815794" y="81637"/>
                </a:lnTo>
                <a:lnTo>
                  <a:pt x="1832428" y="121017"/>
                </a:lnTo>
                <a:lnTo>
                  <a:pt x="1838325" y="164846"/>
                </a:lnTo>
                <a:lnTo>
                  <a:pt x="1838325" y="824229"/>
                </a:lnTo>
                <a:lnTo>
                  <a:pt x="1832428" y="868005"/>
                </a:lnTo>
                <a:lnTo>
                  <a:pt x="1815794" y="907349"/>
                </a:lnTo>
                <a:lnTo>
                  <a:pt x="1790001" y="940689"/>
                </a:lnTo>
                <a:lnTo>
                  <a:pt x="1756631" y="966451"/>
                </a:lnTo>
                <a:lnTo>
                  <a:pt x="1717263" y="983062"/>
                </a:lnTo>
                <a:lnTo>
                  <a:pt x="1673478" y="988949"/>
                </a:lnTo>
                <a:lnTo>
                  <a:pt x="164719" y="988949"/>
                </a:lnTo>
                <a:lnTo>
                  <a:pt x="120943" y="983062"/>
                </a:lnTo>
                <a:lnTo>
                  <a:pt x="81599" y="966451"/>
                </a:lnTo>
                <a:lnTo>
                  <a:pt x="48259" y="940688"/>
                </a:lnTo>
                <a:lnTo>
                  <a:pt x="22497" y="907349"/>
                </a:lnTo>
                <a:lnTo>
                  <a:pt x="5886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6775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1673478" y="0"/>
                </a:moveTo>
                <a:lnTo>
                  <a:pt x="164846" y="0"/>
                </a:lnTo>
                <a:lnTo>
                  <a:pt x="121017" y="5887"/>
                </a:lnTo>
                <a:lnTo>
                  <a:pt x="81637" y="22502"/>
                </a:lnTo>
                <a:lnTo>
                  <a:pt x="48275" y="48275"/>
                </a:lnTo>
                <a:lnTo>
                  <a:pt x="22502" y="81637"/>
                </a:lnTo>
                <a:lnTo>
                  <a:pt x="5887" y="121017"/>
                </a:lnTo>
                <a:lnTo>
                  <a:pt x="0" y="164846"/>
                </a:lnTo>
                <a:lnTo>
                  <a:pt x="0" y="824229"/>
                </a:lnTo>
                <a:lnTo>
                  <a:pt x="5887" y="868005"/>
                </a:lnTo>
                <a:lnTo>
                  <a:pt x="22502" y="907349"/>
                </a:lnTo>
                <a:lnTo>
                  <a:pt x="48275" y="940688"/>
                </a:lnTo>
                <a:lnTo>
                  <a:pt x="81637" y="966451"/>
                </a:lnTo>
                <a:lnTo>
                  <a:pt x="121017" y="983062"/>
                </a:lnTo>
                <a:lnTo>
                  <a:pt x="164846" y="988949"/>
                </a:lnTo>
                <a:lnTo>
                  <a:pt x="1673478" y="988949"/>
                </a:lnTo>
                <a:lnTo>
                  <a:pt x="1717307" y="983062"/>
                </a:lnTo>
                <a:lnTo>
                  <a:pt x="1756687" y="966451"/>
                </a:lnTo>
                <a:lnTo>
                  <a:pt x="1790049" y="940689"/>
                </a:lnTo>
                <a:lnTo>
                  <a:pt x="1815822" y="907349"/>
                </a:lnTo>
                <a:lnTo>
                  <a:pt x="1832437" y="868005"/>
                </a:lnTo>
                <a:lnTo>
                  <a:pt x="1838325" y="824229"/>
                </a:lnTo>
                <a:lnTo>
                  <a:pt x="1838325" y="164846"/>
                </a:lnTo>
                <a:lnTo>
                  <a:pt x="1832437" y="121017"/>
                </a:lnTo>
                <a:lnTo>
                  <a:pt x="1815822" y="81637"/>
                </a:lnTo>
                <a:lnTo>
                  <a:pt x="1790049" y="48275"/>
                </a:lnTo>
                <a:lnTo>
                  <a:pt x="1756687" y="22502"/>
                </a:lnTo>
                <a:lnTo>
                  <a:pt x="1717307" y="5887"/>
                </a:lnTo>
                <a:lnTo>
                  <a:pt x="1673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16775" y="1647825"/>
            <a:ext cx="1838325" cy="989330"/>
          </a:xfrm>
          <a:custGeom>
            <a:avLst/>
            <a:gdLst/>
            <a:ahLst/>
            <a:cxnLst/>
            <a:rect l="l" t="t" r="r" b="b"/>
            <a:pathLst>
              <a:path w="1838325" h="989330">
                <a:moveTo>
                  <a:pt x="0" y="164846"/>
                </a:moveTo>
                <a:lnTo>
                  <a:pt x="5887" y="121017"/>
                </a:lnTo>
                <a:lnTo>
                  <a:pt x="22502" y="81637"/>
                </a:lnTo>
                <a:lnTo>
                  <a:pt x="48275" y="48275"/>
                </a:lnTo>
                <a:lnTo>
                  <a:pt x="81637" y="22502"/>
                </a:lnTo>
                <a:lnTo>
                  <a:pt x="121017" y="5887"/>
                </a:lnTo>
                <a:lnTo>
                  <a:pt x="164846" y="0"/>
                </a:lnTo>
                <a:lnTo>
                  <a:pt x="1673478" y="0"/>
                </a:lnTo>
                <a:lnTo>
                  <a:pt x="1717307" y="5887"/>
                </a:lnTo>
                <a:lnTo>
                  <a:pt x="1756687" y="22502"/>
                </a:lnTo>
                <a:lnTo>
                  <a:pt x="1790049" y="48275"/>
                </a:lnTo>
                <a:lnTo>
                  <a:pt x="1815822" y="81637"/>
                </a:lnTo>
                <a:lnTo>
                  <a:pt x="1832437" y="121017"/>
                </a:lnTo>
                <a:lnTo>
                  <a:pt x="1838325" y="164846"/>
                </a:lnTo>
                <a:lnTo>
                  <a:pt x="1838325" y="824229"/>
                </a:lnTo>
                <a:lnTo>
                  <a:pt x="1832437" y="868005"/>
                </a:lnTo>
                <a:lnTo>
                  <a:pt x="1815822" y="907349"/>
                </a:lnTo>
                <a:lnTo>
                  <a:pt x="1790049" y="940689"/>
                </a:lnTo>
                <a:lnTo>
                  <a:pt x="1756687" y="966451"/>
                </a:lnTo>
                <a:lnTo>
                  <a:pt x="1717307" y="983062"/>
                </a:lnTo>
                <a:lnTo>
                  <a:pt x="1673478" y="988949"/>
                </a:lnTo>
                <a:lnTo>
                  <a:pt x="164846" y="988949"/>
                </a:lnTo>
                <a:lnTo>
                  <a:pt x="121017" y="983062"/>
                </a:lnTo>
                <a:lnTo>
                  <a:pt x="81637" y="966451"/>
                </a:lnTo>
                <a:lnTo>
                  <a:pt x="48275" y="940688"/>
                </a:lnTo>
                <a:lnTo>
                  <a:pt x="22502" y="907349"/>
                </a:lnTo>
                <a:lnTo>
                  <a:pt x="5887" y="868005"/>
                </a:lnTo>
                <a:lnTo>
                  <a:pt x="0" y="824229"/>
                </a:lnTo>
                <a:lnTo>
                  <a:pt x="0" y="16484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1426" y="1981200"/>
            <a:ext cx="390525" cy="368300"/>
          </a:xfrm>
          <a:custGeom>
            <a:avLst/>
            <a:gdLst/>
            <a:ahLst/>
            <a:cxnLst/>
            <a:rect l="l" t="t" r="r" b="b"/>
            <a:pathLst>
              <a:path w="390525" h="368300">
                <a:moveTo>
                  <a:pt x="206375" y="0"/>
                </a:moveTo>
                <a:lnTo>
                  <a:pt x="206375" y="92075"/>
                </a:lnTo>
                <a:lnTo>
                  <a:pt x="0" y="92075"/>
                </a:lnTo>
                <a:lnTo>
                  <a:pt x="0" y="276225"/>
                </a:lnTo>
                <a:lnTo>
                  <a:pt x="206375" y="276225"/>
                </a:lnTo>
                <a:lnTo>
                  <a:pt x="206375" y="368300"/>
                </a:lnTo>
                <a:lnTo>
                  <a:pt x="390525" y="184150"/>
                </a:lnTo>
                <a:lnTo>
                  <a:pt x="20637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11426" y="1981200"/>
            <a:ext cx="390525" cy="368300"/>
          </a:xfrm>
          <a:custGeom>
            <a:avLst/>
            <a:gdLst/>
            <a:ahLst/>
            <a:cxnLst/>
            <a:rect l="l" t="t" r="r" b="b"/>
            <a:pathLst>
              <a:path w="390525" h="368300">
                <a:moveTo>
                  <a:pt x="0" y="92075"/>
                </a:moveTo>
                <a:lnTo>
                  <a:pt x="206375" y="92075"/>
                </a:lnTo>
                <a:lnTo>
                  <a:pt x="206375" y="0"/>
                </a:lnTo>
                <a:lnTo>
                  <a:pt x="390525" y="184150"/>
                </a:lnTo>
                <a:lnTo>
                  <a:pt x="206375" y="368300"/>
                </a:lnTo>
                <a:lnTo>
                  <a:pt x="206375" y="276225"/>
                </a:lnTo>
                <a:lnTo>
                  <a:pt x="0" y="276225"/>
                </a:lnTo>
                <a:lnTo>
                  <a:pt x="0" y="92075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9223" y="2711450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30">
                <a:moveTo>
                  <a:pt x="366775" y="208787"/>
                </a:moveTo>
                <a:lnTo>
                  <a:pt x="0" y="208787"/>
                </a:lnTo>
                <a:lnTo>
                  <a:pt x="183387" y="392175"/>
                </a:lnTo>
                <a:lnTo>
                  <a:pt x="366775" y="208787"/>
                </a:lnTo>
                <a:close/>
              </a:path>
              <a:path w="367029" h="392430">
                <a:moveTo>
                  <a:pt x="275081" y="0"/>
                </a:moveTo>
                <a:lnTo>
                  <a:pt x="91693" y="0"/>
                </a:lnTo>
                <a:lnTo>
                  <a:pt x="91693" y="208787"/>
                </a:lnTo>
                <a:lnTo>
                  <a:pt x="275081" y="208787"/>
                </a:lnTo>
                <a:lnTo>
                  <a:pt x="2750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9223" y="2711450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30">
                <a:moveTo>
                  <a:pt x="275081" y="0"/>
                </a:moveTo>
                <a:lnTo>
                  <a:pt x="275081" y="208787"/>
                </a:lnTo>
                <a:lnTo>
                  <a:pt x="366775" y="208787"/>
                </a:lnTo>
                <a:lnTo>
                  <a:pt x="183387" y="392175"/>
                </a:lnTo>
                <a:lnTo>
                  <a:pt x="0" y="208787"/>
                </a:lnTo>
                <a:lnTo>
                  <a:pt x="91693" y="208787"/>
                </a:lnTo>
                <a:lnTo>
                  <a:pt x="91693" y="0"/>
                </a:lnTo>
                <a:lnTo>
                  <a:pt x="275081" y="0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9351" y="4316476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29">
                <a:moveTo>
                  <a:pt x="366649" y="208661"/>
                </a:moveTo>
                <a:lnTo>
                  <a:pt x="0" y="208661"/>
                </a:lnTo>
                <a:lnTo>
                  <a:pt x="183261" y="392049"/>
                </a:lnTo>
                <a:lnTo>
                  <a:pt x="366649" y="208661"/>
                </a:lnTo>
                <a:close/>
              </a:path>
              <a:path w="367029" h="392429">
                <a:moveTo>
                  <a:pt x="274954" y="0"/>
                </a:moveTo>
                <a:lnTo>
                  <a:pt x="91566" y="0"/>
                </a:lnTo>
                <a:lnTo>
                  <a:pt x="91566" y="208661"/>
                </a:lnTo>
                <a:lnTo>
                  <a:pt x="274954" y="208661"/>
                </a:lnTo>
                <a:lnTo>
                  <a:pt x="27495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9351" y="4316476"/>
            <a:ext cx="367030" cy="392430"/>
          </a:xfrm>
          <a:custGeom>
            <a:avLst/>
            <a:gdLst/>
            <a:ahLst/>
            <a:cxnLst/>
            <a:rect l="l" t="t" r="r" b="b"/>
            <a:pathLst>
              <a:path w="367029" h="392429">
                <a:moveTo>
                  <a:pt x="274954" y="0"/>
                </a:moveTo>
                <a:lnTo>
                  <a:pt x="274954" y="208661"/>
                </a:lnTo>
                <a:lnTo>
                  <a:pt x="366649" y="208661"/>
                </a:lnTo>
                <a:lnTo>
                  <a:pt x="183261" y="392049"/>
                </a:lnTo>
                <a:lnTo>
                  <a:pt x="0" y="208661"/>
                </a:lnTo>
                <a:lnTo>
                  <a:pt x="91566" y="208661"/>
                </a:lnTo>
                <a:lnTo>
                  <a:pt x="91566" y="0"/>
                </a:lnTo>
                <a:lnTo>
                  <a:pt x="274954" y="0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2426" y="2906776"/>
            <a:ext cx="1012825" cy="2538730"/>
          </a:xfrm>
          <a:custGeom>
            <a:avLst/>
            <a:gdLst/>
            <a:ahLst/>
            <a:cxnLst/>
            <a:rect l="l" t="t" r="r" b="b"/>
            <a:pathLst>
              <a:path w="1012825" h="2538729">
                <a:moveTo>
                  <a:pt x="886206" y="253111"/>
                </a:moveTo>
                <a:lnTo>
                  <a:pt x="632968" y="253111"/>
                </a:lnTo>
                <a:lnTo>
                  <a:pt x="632968" y="2285111"/>
                </a:lnTo>
                <a:lnTo>
                  <a:pt x="0" y="2285111"/>
                </a:lnTo>
                <a:lnTo>
                  <a:pt x="0" y="2538349"/>
                </a:lnTo>
                <a:lnTo>
                  <a:pt x="886206" y="2538349"/>
                </a:lnTo>
                <a:lnTo>
                  <a:pt x="886206" y="253111"/>
                </a:lnTo>
                <a:close/>
              </a:path>
              <a:path w="1012825" h="2538729">
                <a:moveTo>
                  <a:pt x="759587" y="0"/>
                </a:moveTo>
                <a:lnTo>
                  <a:pt x="506349" y="253111"/>
                </a:lnTo>
                <a:lnTo>
                  <a:pt x="1012825" y="253111"/>
                </a:lnTo>
                <a:lnTo>
                  <a:pt x="75958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2426" y="2906776"/>
            <a:ext cx="1012825" cy="2538730"/>
          </a:xfrm>
          <a:custGeom>
            <a:avLst/>
            <a:gdLst/>
            <a:ahLst/>
            <a:cxnLst/>
            <a:rect l="l" t="t" r="r" b="b"/>
            <a:pathLst>
              <a:path w="1012825" h="2538729">
                <a:moveTo>
                  <a:pt x="0" y="2285111"/>
                </a:moveTo>
                <a:lnTo>
                  <a:pt x="632968" y="2285111"/>
                </a:lnTo>
                <a:lnTo>
                  <a:pt x="632968" y="253111"/>
                </a:lnTo>
                <a:lnTo>
                  <a:pt x="506349" y="253111"/>
                </a:lnTo>
                <a:lnTo>
                  <a:pt x="759587" y="0"/>
                </a:lnTo>
                <a:lnTo>
                  <a:pt x="1012825" y="253111"/>
                </a:lnTo>
                <a:lnTo>
                  <a:pt x="886206" y="253111"/>
                </a:lnTo>
                <a:lnTo>
                  <a:pt x="886206" y="2538349"/>
                </a:lnTo>
                <a:lnTo>
                  <a:pt x="0" y="2538349"/>
                </a:lnTo>
                <a:lnTo>
                  <a:pt x="0" y="2285111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2750" y="1951101"/>
            <a:ext cx="390525" cy="367030"/>
          </a:xfrm>
          <a:custGeom>
            <a:avLst/>
            <a:gdLst/>
            <a:ahLst/>
            <a:cxnLst/>
            <a:rect l="l" t="t" r="r" b="b"/>
            <a:pathLst>
              <a:path w="390525" h="367030">
                <a:moveTo>
                  <a:pt x="207136" y="0"/>
                </a:moveTo>
                <a:lnTo>
                  <a:pt x="207136" y="91566"/>
                </a:lnTo>
                <a:lnTo>
                  <a:pt x="0" y="91566"/>
                </a:lnTo>
                <a:lnTo>
                  <a:pt x="0" y="274954"/>
                </a:lnTo>
                <a:lnTo>
                  <a:pt x="207136" y="274954"/>
                </a:lnTo>
                <a:lnTo>
                  <a:pt x="207136" y="366649"/>
                </a:lnTo>
                <a:lnTo>
                  <a:pt x="390525" y="183261"/>
                </a:lnTo>
                <a:lnTo>
                  <a:pt x="20713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62750" y="1951101"/>
            <a:ext cx="390525" cy="367030"/>
          </a:xfrm>
          <a:custGeom>
            <a:avLst/>
            <a:gdLst/>
            <a:ahLst/>
            <a:cxnLst/>
            <a:rect l="l" t="t" r="r" b="b"/>
            <a:pathLst>
              <a:path w="390525" h="367030">
                <a:moveTo>
                  <a:pt x="0" y="91566"/>
                </a:moveTo>
                <a:lnTo>
                  <a:pt x="207136" y="91566"/>
                </a:lnTo>
                <a:lnTo>
                  <a:pt x="207136" y="0"/>
                </a:lnTo>
                <a:lnTo>
                  <a:pt x="390525" y="183261"/>
                </a:lnTo>
                <a:lnTo>
                  <a:pt x="207136" y="366649"/>
                </a:lnTo>
                <a:lnTo>
                  <a:pt x="207136" y="274954"/>
                </a:lnTo>
                <a:lnTo>
                  <a:pt x="0" y="274954"/>
                </a:lnTo>
                <a:lnTo>
                  <a:pt x="0" y="91566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4065" y="1162558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主持人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9423" y="1207008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直接上级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7053" y="1200658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主持人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41463" y="1222883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记录员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22450" y="2451100"/>
            <a:ext cx="955675" cy="748030"/>
          </a:xfrm>
          <a:custGeom>
            <a:avLst/>
            <a:gdLst/>
            <a:ahLst/>
            <a:cxnLst/>
            <a:rect l="l" t="t" r="r" b="b"/>
            <a:pathLst>
              <a:path w="955675" h="748030">
                <a:moveTo>
                  <a:pt x="880872" y="0"/>
                </a:moveTo>
                <a:lnTo>
                  <a:pt x="74676" y="0"/>
                </a:lnTo>
                <a:lnTo>
                  <a:pt x="45594" y="5883"/>
                </a:lnTo>
                <a:lnTo>
                  <a:pt x="21859" y="21923"/>
                </a:lnTo>
                <a:lnTo>
                  <a:pt x="5863" y="45702"/>
                </a:lnTo>
                <a:lnTo>
                  <a:pt x="0" y="74802"/>
                </a:lnTo>
                <a:lnTo>
                  <a:pt x="0" y="672973"/>
                </a:lnTo>
                <a:lnTo>
                  <a:pt x="5863" y="702073"/>
                </a:lnTo>
                <a:lnTo>
                  <a:pt x="21859" y="725852"/>
                </a:lnTo>
                <a:lnTo>
                  <a:pt x="45594" y="741892"/>
                </a:lnTo>
                <a:lnTo>
                  <a:pt x="74676" y="747776"/>
                </a:lnTo>
                <a:lnTo>
                  <a:pt x="880872" y="747776"/>
                </a:lnTo>
                <a:lnTo>
                  <a:pt x="909972" y="741892"/>
                </a:lnTo>
                <a:lnTo>
                  <a:pt x="933751" y="725852"/>
                </a:lnTo>
                <a:lnTo>
                  <a:pt x="949791" y="702073"/>
                </a:lnTo>
                <a:lnTo>
                  <a:pt x="955675" y="672973"/>
                </a:lnTo>
                <a:lnTo>
                  <a:pt x="955675" y="74802"/>
                </a:lnTo>
                <a:lnTo>
                  <a:pt x="949791" y="45702"/>
                </a:lnTo>
                <a:lnTo>
                  <a:pt x="933751" y="21923"/>
                </a:lnTo>
                <a:lnTo>
                  <a:pt x="909972" y="5883"/>
                </a:lnTo>
                <a:lnTo>
                  <a:pt x="88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2450" y="2451100"/>
            <a:ext cx="955675" cy="748030"/>
          </a:xfrm>
          <a:custGeom>
            <a:avLst/>
            <a:gdLst/>
            <a:ahLst/>
            <a:cxnLst/>
            <a:rect l="l" t="t" r="r" b="b"/>
            <a:pathLst>
              <a:path w="955675" h="748030">
                <a:moveTo>
                  <a:pt x="0" y="74802"/>
                </a:moveTo>
                <a:lnTo>
                  <a:pt x="5863" y="45702"/>
                </a:lnTo>
                <a:lnTo>
                  <a:pt x="21859" y="21923"/>
                </a:lnTo>
                <a:lnTo>
                  <a:pt x="45594" y="5883"/>
                </a:lnTo>
                <a:lnTo>
                  <a:pt x="74676" y="0"/>
                </a:lnTo>
                <a:lnTo>
                  <a:pt x="880872" y="0"/>
                </a:lnTo>
                <a:lnTo>
                  <a:pt x="909972" y="5883"/>
                </a:lnTo>
                <a:lnTo>
                  <a:pt x="933751" y="21923"/>
                </a:lnTo>
                <a:lnTo>
                  <a:pt x="949791" y="45702"/>
                </a:lnTo>
                <a:lnTo>
                  <a:pt x="955675" y="74802"/>
                </a:lnTo>
                <a:lnTo>
                  <a:pt x="955675" y="672973"/>
                </a:lnTo>
                <a:lnTo>
                  <a:pt x="949791" y="702073"/>
                </a:lnTo>
                <a:lnTo>
                  <a:pt x="933751" y="725852"/>
                </a:lnTo>
                <a:lnTo>
                  <a:pt x="909972" y="741892"/>
                </a:lnTo>
                <a:lnTo>
                  <a:pt x="880872" y="747776"/>
                </a:lnTo>
                <a:lnTo>
                  <a:pt x="74676" y="747776"/>
                </a:lnTo>
                <a:lnTo>
                  <a:pt x="45594" y="741892"/>
                </a:lnTo>
                <a:lnTo>
                  <a:pt x="21859" y="725852"/>
                </a:lnTo>
                <a:lnTo>
                  <a:pt x="5863" y="702073"/>
                </a:lnTo>
                <a:lnTo>
                  <a:pt x="0" y="672973"/>
                </a:lnTo>
                <a:lnTo>
                  <a:pt x="0" y="74802"/>
                </a:lnTo>
                <a:close/>
              </a:path>
            </a:pathLst>
          </a:custGeom>
          <a:ln w="25399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02461" y="2516378"/>
            <a:ext cx="5410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Microsoft YaHei"/>
                <a:cs typeface="Microsoft YaHei"/>
              </a:rPr>
              <a:t>•目标</a:t>
            </a:r>
            <a:endParaRPr sz="9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时间安排</a:t>
            </a:r>
            <a:endParaRPr sz="9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15" dirty="0">
                <a:latin typeface="Microsoft YaHei"/>
                <a:cs typeface="Microsoft YaHei"/>
              </a:rPr>
              <a:t>•原则</a:t>
            </a:r>
            <a:endParaRPr sz="9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参与人员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51275" y="2465323"/>
            <a:ext cx="955675" cy="715010"/>
          </a:xfrm>
          <a:custGeom>
            <a:avLst/>
            <a:gdLst/>
            <a:ahLst/>
            <a:cxnLst/>
            <a:rect l="l" t="t" r="r" b="b"/>
            <a:pathLst>
              <a:path w="955675" h="715010">
                <a:moveTo>
                  <a:pt x="884301" y="0"/>
                </a:moveTo>
                <a:lnTo>
                  <a:pt x="71500" y="0"/>
                </a:lnTo>
                <a:lnTo>
                  <a:pt x="43666" y="5617"/>
                </a:lnTo>
                <a:lnTo>
                  <a:pt x="20939" y="20939"/>
                </a:lnTo>
                <a:lnTo>
                  <a:pt x="5617" y="43666"/>
                </a:lnTo>
                <a:lnTo>
                  <a:pt x="0" y="71500"/>
                </a:lnTo>
                <a:lnTo>
                  <a:pt x="0" y="643001"/>
                </a:lnTo>
                <a:lnTo>
                  <a:pt x="20939" y="693499"/>
                </a:lnTo>
                <a:lnTo>
                  <a:pt x="71500" y="714375"/>
                </a:lnTo>
                <a:lnTo>
                  <a:pt x="884174" y="714501"/>
                </a:lnTo>
                <a:lnTo>
                  <a:pt x="912008" y="708884"/>
                </a:lnTo>
                <a:lnTo>
                  <a:pt x="934735" y="693562"/>
                </a:lnTo>
                <a:lnTo>
                  <a:pt x="950061" y="670815"/>
                </a:lnTo>
                <a:lnTo>
                  <a:pt x="955675" y="643001"/>
                </a:lnTo>
                <a:lnTo>
                  <a:pt x="955675" y="71500"/>
                </a:lnTo>
                <a:lnTo>
                  <a:pt x="950059" y="43666"/>
                </a:lnTo>
                <a:lnTo>
                  <a:pt x="934751" y="20939"/>
                </a:lnTo>
                <a:lnTo>
                  <a:pt x="912062" y="5617"/>
                </a:lnTo>
                <a:lnTo>
                  <a:pt x="884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1275" y="2465323"/>
            <a:ext cx="955675" cy="715010"/>
          </a:xfrm>
          <a:custGeom>
            <a:avLst/>
            <a:gdLst/>
            <a:ahLst/>
            <a:cxnLst/>
            <a:rect l="l" t="t" r="r" b="b"/>
            <a:pathLst>
              <a:path w="955675" h="715010">
                <a:moveTo>
                  <a:pt x="0" y="71500"/>
                </a:moveTo>
                <a:lnTo>
                  <a:pt x="5617" y="43666"/>
                </a:lnTo>
                <a:lnTo>
                  <a:pt x="20939" y="20939"/>
                </a:lnTo>
                <a:lnTo>
                  <a:pt x="43666" y="5617"/>
                </a:lnTo>
                <a:lnTo>
                  <a:pt x="71500" y="0"/>
                </a:lnTo>
                <a:lnTo>
                  <a:pt x="884301" y="0"/>
                </a:lnTo>
                <a:lnTo>
                  <a:pt x="912062" y="5617"/>
                </a:lnTo>
                <a:lnTo>
                  <a:pt x="934751" y="20939"/>
                </a:lnTo>
                <a:lnTo>
                  <a:pt x="950059" y="43666"/>
                </a:lnTo>
                <a:lnTo>
                  <a:pt x="955675" y="71500"/>
                </a:lnTo>
                <a:lnTo>
                  <a:pt x="955675" y="643001"/>
                </a:lnTo>
                <a:lnTo>
                  <a:pt x="950057" y="670835"/>
                </a:lnTo>
                <a:lnTo>
                  <a:pt x="934735" y="693562"/>
                </a:lnTo>
                <a:lnTo>
                  <a:pt x="912008" y="708884"/>
                </a:lnTo>
                <a:lnTo>
                  <a:pt x="884174" y="714501"/>
                </a:lnTo>
                <a:lnTo>
                  <a:pt x="71500" y="714375"/>
                </a:lnTo>
                <a:lnTo>
                  <a:pt x="43666" y="708777"/>
                </a:lnTo>
                <a:lnTo>
                  <a:pt x="20939" y="693499"/>
                </a:lnTo>
                <a:lnTo>
                  <a:pt x="5617" y="670815"/>
                </a:lnTo>
                <a:lnTo>
                  <a:pt x="0" y="643001"/>
                </a:lnTo>
                <a:lnTo>
                  <a:pt x="0" y="71500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02483" y="1859279"/>
            <a:ext cx="198437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334010" indent="-2438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2.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上一年行动计  划执行情况</a:t>
            </a:r>
            <a:endParaRPr sz="1800">
              <a:latin typeface="Microsoft YaHei"/>
              <a:cs typeface="Microsoft YaHei"/>
            </a:endParaRPr>
          </a:p>
          <a:p>
            <a:pPr marR="119380" algn="r">
              <a:lnSpc>
                <a:spcPct val="100000"/>
              </a:lnSpc>
              <a:spcBef>
                <a:spcPts val="95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已完成的</a:t>
            </a:r>
            <a:endParaRPr sz="900">
              <a:latin typeface="Microsoft YaHei"/>
              <a:cs typeface="Microsoft YaHei"/>
            </a:endParaRPr>
          </a:p>
          <a:p>
            <a:pPr marR="119380" algn="r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未完成的</a:t>
            </a:r>
            <a:endParaRPr sz="9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经验和问题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00551" y="3849751"/>
            <a:ext cx="1247775" cy="948055"/>
          </a:xfrm>
          <a:custGeom>
            <a:avLst/>
            <a:gdLst/>
            <a:ahLst/>
            <a:cxnLst/>
            <a:rect l="l" t="t" r="r" b="b"/>
            <a:pathLst>
              <a:path w="1247775" h="948054">
                <a:moveTo>
                  <a:pt x="1152906" y="0"/>
                </a:moveTo>
                <a:lnTo>
                  <a:pt x="94741" y="0"/>
                </a:lnTo>
                <a:lnTo>
                  <a:pt x="57864" y="7445"/>
                </a:lnTo>
                <a:lnTo>
                  <a:pt x="27749" y="27749"/>
                </a:lnTo>
                <a:lnTo>
                  <a:pt x="7445" y="57864"/>
                </a:lnTo>
                <a:lnTo>
                  <a:pt x="0" y="94742"/>
                </a:lnTo>
                <a:lnTo>
                  <a:pt x="0" y="852932"/>
                </a:lnTo>
                <a:lnTo>
                  <a:pt x="7445" y="889809"/>
                </a:lnTo>
                <a:lnTo>
                  <a:pt x="27749" y="919924"/>
                </a:lnTo>
                <a:lnTo>
                  <a:pt x="57864" y="940228"/>
                </a:lnTo>
                <a:lnTo>
                  <a:pt x="94741" y="947674"/>
                </a:lnTo>
                <a:lnTo>
                  <a:pt x="1152906" y="947674"/>
                </a:lnTo>
                <a:lnTo>
                  <a:pt x="1189803" y="940228"/>
                </a:lnTo>
                <a:lnTo>
                  <a:pt x="1219962" y="919924"/>
                </a:lnTo>
                <a:lnTo>
                  <a:pt x="1240309" y="889809"/>
                </a:lnTo>
                <a:lnTo>
                  <a:pt x="1247775" y="852932"/>
                </a:lnTo>
                <a:lnTo>
                  <a:pt x="1247775" y="94742"/>
                </a:lnTo>
                <a:lnTo>
                  <a:pt x="1240309" y="57864"/>
                </a:lnTo>
                <a:lnTo>
                  <a:pt x="1219962" y="27749"/>
                </a:lnTo>
                <a:lnTo>
                  <a:pt x="1189803" y="7445"/>
                </a:lnTo>
                <a:lnTo>
                  <a:pt x="1152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0551" y="3849751"/>
            <a:ext cx="1247775" cy="948055"/>
          </a:xfrm>
          <a:custGeom>
            <a:avLst/>
            <a:gdLst/>
            <a:ahLst/>
            <a:cxnLst/>
            <a:rect l="l" t="t" r="r" b="b"/>
            <a:pathLst>
              <a:path w="1247775" h="948054">
                <a:moveTo>
                  <a:pt x="0" y="94742"/>
                </a:moveTo>
                <a:lnTo>
                  <a:pt x="7445" y="57864"/>
                </a:lnTo>
                <a:lnTo>
                  <a:pt x="27749" y="27749"/>
                </a:lnTo>
                <a:lnTo>
                  <a:pt x="57864" y="7445"/>
                </a:lnTo>
                <a:lnTo>
                  <a:pt x="94741" y="0"/>
                </a:lnTo>
                <a:lnTo>
                  <a:pt x="1152906" y="0"/>
                </a:lnTo>
                <a:lnTo>
                  <a:pt x="1189803" y="7445"/>
                </a:lnTo>
                <a:lnTo>
                  <a:pt x="1219962" y="27749"/>
                </a:lnTo>
                <a:lnTo>
                  <a:pt x="1240309" y="57864"/>
                </a:lnTo>
                <a:lnTo>
                  <a:pt x="1247775" y="94742"/>
                </a:lnTo>
                <a:lnTo>
                  <a:pt x="1247775" y="852932"/>
                </a:lnTo>
                <a:lnTo>
                  <a:pt x="1240309" y="889809"/>
                </a:lnTo>
                <a:lnTo>
                  <a:pt x="1219962" y="919924"/>
                </a:lnTo>
                <a:lnTo>
                  <a:pt x="1189803" y="940228"/>
                </a:lnTo>
                <a:lnTo>
                  <a:pt x="1152906" y="947674"/>
                </a:lnTo>
                <a:lnTo>
                  <a:pt x="94741" y="947674"/>
                </a:lnTo>
                <a:lnTo>
                  <a:pt x="57864" y="940228"/>
                </a:lnTo>
                <a:lnTo>
                  <a:pt x="27749" y="919924"/>
                </a:lnTo>
                <a:lnTo>
                  <a:pt x="7445" y="889809"/>
                </a:lnTo>
                <a:lnTo>
                  <a:pt x="0" y="852932"/>
                </a:lnTo>
                <a:lnTo>
                  <a:pt x="0" y="94742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24454" y="3562222"/>
            <a:ext cx="2362835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3.</a:t>
            </a:r>
            <a:r>
              <a:rPr sz="1800" spc="-7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介绍组织架构</a:t>
            </a:r>
            <a:endParaRPr sz="1800">
              <a:latin typeface="Microsoft YaHei"/>
              <a:cs typeface="Microsoft YaHei"/>
            </a:endParaRPr>
          </a:p>
          <a:p>
            <a:pPr marL="1377315">
              <a:lnSpc>
                <a:spcPct val="100000"/>
              </a:lnSpc>
              <a:spcBef>
                <a:spcPts val="655"/>
              </a:spcBef>
            </a:pPr>
            <a:r>
              <a:rPr sz="900" spc="5" dirty="0">
                <a:latin typeface="Microsoft YaHei"/>
                <a:cs typeface="Microsoft YaHei"/>
              </a:rPr>
              <a:t>•当前组织架构</a:t>
            </a:r>
            <a:endParaRPr sz="900">
              <a:latin typeface="Microsoft YaHei"/>
              <a:cs typeface="Microsoft YaHei"/>
            </a:endParaRPr>
          </a:p>
          <a:p>
            <a:pPr marL="1435100" marR="5080" indent="-58419">
              <a:lnSpc>
                <a:spcPts val="969"/>
              </a:lnSpc>
              <a:spcBef>
                <a:spcPts val="18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未来可能的组织构  架</a:t>
            </a:r>
            <a:endParaRPr sz="900">
              <a:latin typeface="Microsoft YaHei"/>
              <a:cs typeface="Microsoft YaHei"/>
            </a:endParaRPr>
          </a:p>
          <a:p>
            <a:pPr marL="1377315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Microsoft YaHei"/>
                <a:cs typeface="Microsoft YaHei"/>
              </a:rPr>
              <a:t>•关键岗位</a:t>
            </a:r>
            <a:endParaRPr sz="900">
              <a:latin typeface="Microsoft YaHei"/>
              <a:cs typeface="Microsoft YaHei"/>
            </a:endParaRPr>
          </a:p>
          <a:p>
            <a:pPr marL="1377315">
              <a:lnSpc>
                <a:spcPct val="100000"/>
              </a:lnSpc>
              <a:spcBef>
                <a:spcPts val="60"/>
              </a:spcBef>
            </a:pPr>
            <a:r>
              <a:rPr sz="900" spc="10" dirty="0">
                <a:latin typeface="Microsoft YaHei"/>
                <a:cs typeface="Microsoft YaHei"/>
              </a:rPr>
              <a:t>•能力要求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84676" y="5559425"/>
            <a:ext cx="954405" cy="894080"/>
          </a:xfrm>
          <a:custGeom>
            <a:avLst/>
            <a:gdLst/>
            <a:ahLst/>
            <a:cxnLst/>
            <a:rect l="l" t="t" r="r" b="b"/>
            <a:pathLst>
              <a:path w="954404" h="894079">
                <a:moveTo>
                  <a:pt x="864615" y="0"/>
                </a:moveTo>
                <a:lnTo>
                  <a:pt x="89281" y="0"/>
                </a:lnTo>
                <a:lnTo>
                  <a:pt x="54542" y="7023"/>
                </a:lnTo>
                <a:lnTo>
                  <a:pt x="26162" y="26177"/>
                </a:lnTo>
                <a:lnTo>
                  <a:pt x="7020" y="54585"/>
                </a:lnTo>
                <a:lnTo>
                  <a:pt x="0" y="89369"/>
                </a:lnTo>
                <a:lnTo>
                  <a:pt x="0" y="804392"/>
                </a:lnTo>
                <a:lnTo>
                  <a:pt x="7020" y="839177"/>
                </a:lnTo>
                <a:lnTo>
                  <a:pt x="26162" y="867584"/>
                </a:lnTo>
                <a:lnTo>
                  <a:pt x="54542" y="886738"/>
                </a:lnTo>
                <a:lnTo>
                  <a:pt x="89281" y="893762"/>
                </a:lnTo>
                <a:lnTo>
                  <a:pt x="864615" y="893762"/>
                </a:lnTo>
                <a:lnTo>
                  <a:pt x="899427" y="886738"/>
                </a:lnTo>
                <a:lnTo>
                  <a:pt x="927846" y="867584"/>
                </a:lnTo>
                <a:lnTo>
                  <a:pt x="947001" y="839177"/>
                </a:lnTo>
                <a:lnTo>
                  <a:pt x="954024" y="804392"/>
                </a:lnTo>
                <a:lnTo>
                  <a:pt x="954024" y="89369"/>
                </a:lnTo>
                <a:lnTo>
                  <a:pt x="947001" y="54585"/>
                </a:lnTo>
                <a:lnTo>
                  <a:pt x="927846" y="26177"/>
                </a:lnTo>
                <a:lnTo>
                  <a:pt x="899427" y="7023"/>
                </a:lnTo>
                <a:lnTo>
                  <a:pt x="864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4676" y="5559425"/>
            <a:ext cx="954405" cy="894080"/>
          </a:xfrm>
          <a:custGeom>
            <a:avLst/>
            <a:gdLst/>
            <a:ahLst/>
            <a:cxnLst/>
            <a:rect l="l" t="t" r="r" b="b"/>
            <a:pathLst>
              <a:path w="954404" h="894079">
                <a:moveTo>
                  <a:pt x="0" y="89369"/>
                </a:moveTo>
                <a:lnTo>
                  <a:pt x="7020" y="54585"/>
                </a:lnTo>
                <a:lnTo>
                  <a:pt x="26162" y="26177"/>
                </a:lnTo>
                <a:lnTo>
                  <a:pt x="54542" y="7023"/>
                </a:lnTo>
                <a:lnTo>
                  <a:pt x="89281" y="0"/>
                </a:lnTo>
                <a:lnTo>
                  <a:pt x="864615" y="0"/>
                </a:lnTo>
                <a:lnTo>
                  <a:pt x="899427" y="7023"/>
                </a:lnTo>
                <a:lnTo>
                  <a:pt x="927846" y="26177"/>
                </a:lnTo>
                <a:lnTo>
                  <a:pt x="947001" y="54585"/>
                </a:lnTo>
                <a:lnTo>
                  <a:pt x="954024" y="89369"/>
                </a:lnTo>
                <a:lnTo>
                  <a:pt x="954024" y="804392"/>
                </a:lnTo>
                <a:lnTo>
                  <a:pt x="947001" y="839177"/>
                </a:lnTo>
                <a:lnTo>
                  <a:pt x="927846" y="867584"/>
                </a:lnTo>
                <a:lnTo>
                  <a:pt x="899427" y="886738"/>
                </a:lnTo>
                <a:lnTo>
                  <a:pt x="864615" y="893762"/>
                </a:lnTo>
                <a:lnTo>
                  <a:pt x="89281" y="893762"/>
                </a:lnTo>
                <a:lnTo>
                  <a:pt x="54542" y="886738"/>
                </a:lnTo>
                <a:lnTo>
                  <a:pt x="26162" y="867584"/>
                </a:lnTo>
                <a:lnTo>
                  <a:pt x="7020" y="839177"/>
                </a:lnTo>
                <a:lnTo>
                  <a:pt x="0" y="804392"/>
                </a:lnTo>
                <a:lnTo>
                  <a:pt x="0" y="89369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32329" y="5219065"/>
            <a:ext cx="1873885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3520" algn="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4.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讨论单个人才</a:t>
            </a:r>
            <a:endParaRPr sz="1800">
              <a:latin typeface="Microsoft YaHei"/>
              <a:cs typeface="Microsoft YaHei"/>
            </a:endParaRPr>
          </a:p>
          <a:p>
            <a:pPr marR="233679" algn="r">
              <a:lnSpc>
                <a:spcPct val="100000"/>
              </a:lnSpc>
              <a:spcBef>
                <a:spcPts val="10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业绩</a:t>
            </a:r>
            <a:endParaRPr sz="900">
              <a:latin typeface="Microsoft YaHei"/>
              <a:cs typeface="Microsoft YaHei"/>
            </a:endParaRPr>
          </a:p>
          <a:p>
            <a:pPr marR="233679" algn="r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能力</a:t>
            </a:r>
            <a:endParaRPr sz="900">
              <a:latin typeface="Microsoft YaHei"/>
              <a:cs typeface="Microsoft YaHei"/>
            </a:endParaRPr>
          </a:p>
          <a:p>
            <a:pPr marR="233679" algn="r">
              <a:lnSpc>
                <a:spcPct val="100000"/>
              </a:lnSpc>
              <a:spcBef>
                <a:spcPts val="5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潜力</a:t>
            </a:r>
            <a:endParaRPr sz="9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离职风险</a:t>
            </a:r>
            <a:endParaRPr sz="9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职业发展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43625" y="2395601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879348" y="0"/>
                </a:moveTo>
                <a:lnTo>
                  <a:pt x="74802" y="0"/>
                </a:lnTo>
                <a:lnTo>
                  <a:pt x="45702" y="5863"/>
                </a:lnTo>
                <a:lnTo>
                  <a:pt x="21923" y="21859"/>
                </a:lnTo>
                <a:lnTo>
                  <a:pt x="5883" y="45594"/>
                </a:lnTo>
                <a:lnTo>
                  <a:pt x="0" y="74675"/>
                </a:lnTo>
                <a:lnTo>
                  <a:pt x="0" y="672846"/>
                </a:lnTo>
                <a:lnTo>
                  <a:pt x="5883" y="701946"/>
                </a:lnTo>
                <a:lnTo>
                  <a:pt x="21923" y="725725"/>
                </a:lnTo>
                <a:lnTo>
                  <a:pt x="45702" y="741765"/>
                </a:lnTo>
                <a:lnTo>
                  <a:pt x="74802" y="747649"/>
                </a:lnTo>
                <a:lnTo>
                  <a:pt x="879348" y="747649"/>
                </a:lnTo>
                <a:lnTo>
                  <a:pt x="908448" y="741765"/>
                </a:lnTo>
                <a:lnTo>
                  <a:pt x="932227" y="725725"/>
                </a:lnTo>
                <a:lnTo>
                  <a:pt x="948267" y="701946"/>
                </a:lnTo>
                <a:lnTo>
                  <a:pt x="954151" y="672846"/>
                </a:lnTo>
                <a:lnTo>
                  <a:pt x="954151" y="74675"/>
                </a:lnTo>
                <a:lnTo>
                  <a:pt x="948267" y="45594"/>
                </a:lnTo>
                <a:lnTo>
                  <a:pt x="932227" y="21859"/>
                </a:lnTo>
                <a:lnTo>
                  <a:pt x="908448" y="5863"/>
                </a:lnTo>
                <a:lnTo>
                  <a:pt x="879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43625" y="2395601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0" y="74675"/>
                </a:moveTo>
                <a:lnTo>
                  <a:pt x="5883" y="45594"/>
                </a:lnTo>
                <a:lnTo>
                  <a:pt x="21923" y="21859"/>
                </a:lnTo>
                <a:lnTo>
                  <a:pt x="45702" y="5863"/>
                </a:lnTo>
                <a:lnTo>
                  <a:pt x="74802" y="0"/>
                </a:lnTo>
                <a:lnTo>
                  <a:pt x="879348" y="0"/>
                </a:lnTo>
                <a:lnTo>
                  <a:pt x="908448" y="5863"/>
                </a:lnTo>
                <a:lnTo>
                  <a:pt x="932227" y="21859"/>
                </a:lnTo>
                <a:lnTo>
                  <a:pt x="948267" y="45594"/>
                </a:lnTo>
                <a:lnTo>
                  <a:pt x="954151" y="74675"/>
                </a:lnTo>
                <a:lnTo>
                  <a:pt x="954151" y="672846"/>
                </a:lnTo>
                <a:lnTo>
                  <a:pt x="948267" y="701946"/>
                </a:lnTo>
                <a:lnTo>
                  <a:pt x="932227" y="725725"/>
                </a:lnTo>
                <a:lnTo>
                  <a:pt x="908448" y="741765"/>
                </a:lnTo>
                <a:lnTo>
                  <a:pt x="879348" y="747649"/>
                </a:lnTo>
                <a:lnTo>
                  <a:pt x="74802" y="747649"/>
                </a:lnTo>
                <a:lnTo>
                  <a:pt x="45702" y="741765"/>
                </a:lnTo>
                <a:lnTo>
                  <a:pt x="21923" y="725725"/>
                </a:lnTo>
                <a:lnTo>
                  <a:pt x="5883" y="701946"/>
                </a:lnTo>
                <a:lnTo>
                  <a:pt x="0" y="672846"/>
                </a:lnTo>
                <a:lnTo>
                  <a:pt x="0" y="74675"/>
                </a:lnTo>
                <a:close/>
              </a:path>
            </a:pathLst>
          </a:custGeom>
          <a:ln w="25399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100573" y="1859279"/>
            <a:ext cx="1893570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805" marR="473075" indent="-5867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5.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讨论整个团  队</a:t>
            </a:r>
            <a:endParaRPr sz="18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415"/>
              </a:spcBef>
            </a:pPr>
            <a:r>
              <a:rPr sz="900" spc="10" dirty="0">
                <a:latin typeface="Microsoft YaHei"/>
                <a:cs typeface="Microsoft YaHei"/>
              </a:rPr>
              <a:t>•高潜名单</a:t>
            </a:r>
            <a:endParaRPr sz="9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60"/>
              </a:spcBef>
            </a:pPr>
            <a:r>
              <a:rPr sz="900" spc="10" dirty="0">
                <a:latin typeface="Microsoft YaHei"/>
                <a:cs typeface="Microsoft YaHei"/>
              </a:rPr>
              <a:t>•后备名单</a:t>
            </a:r>
            <a:endParaRPr sz="9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45"/>
              </a:spcBef>
            </a:pPr>
            <a:r>
              <a:rPr sz="900" spc="50" dirty="0">
                <a:latin typeface="Microsoft YaHei"/>
                <a:cs typeface="Microsoft YaHei"/>
              </a:rPr>
              <a:t>•</a:t>
            </a:r>
            <a:r>
              <a:rPr sz="900" dirty="0">
                <a:latin typeface="Microsoft YaHei"/>
                <a:cs typeface="Microsoft YaHei"/>
              </a:rPr>
              <a:t>团队培训需求</a:t>
            </a:r>
            <a:endParaRPr sz="900">
              <a:latin typeface="Microsoft YaHei"/>
              <a:cs typeface="Microsoft YaHei"/>
            </a:endParaRPr>
          </a:p>
          <a:p>
            <a:pPr marL="1136650"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latin typeface="Microsoft YaHei"/>
                <a:cs typeface="Microsoft YaHei"/>
              </a:rPr>
              <a:t>•……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89976" y="2465323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879221" y="0"/>
                </a:moveTo>
                <a:lnTo>
                  <a:pt x="74675" y="0"/>
                </a:lnTo>
                <a:lnTo>
                  <a:pt x="45594" y="5883"/>
                </a:lnTo>
                <a:lnTo>
                  <a:pt x="21859" y="21923"/>
                </a:lnTo>
                <a:lnTo>
                  <a:pt x="5863" y="45702"/>
                </a:lnTo>
                <a:lnTo>
                  <a:pt x="0" y="74802"/>
                </a:lnTo>
                <a:lnTo>
                  <a:pt x="0" y="672973"/>
                </a:lnTo>
                <a:lnTo>
                  <a:pt x="5863" y="702073"/>
                </a:lnTo>
                <a:lnTo>
                  <a:pt x="21859" y="725852"/>
                </a:lnTo>
                <a:lnTo>
                  <a:pt x="45594" y="741892"/>
                </a:lnTo>
                <a:lnTo>
                  <a:pt x="74675" y="747776"/>
                </a:lnTo>
                <a:lnTo>
                  <a:pt x="879221" y="747776"/>
                </a:lnTo>
                <a:lnTo>
                  <a:pt x="908321" y="741892"/>
                </a:lnTo>
                <a:lnTo>
                  <a:pt x="932100" y="725852"/>
                </a:lnTo>
                <a:lnTo>
                  <a:pt x="948140" y="702073"/>
                </a:lnTo>
                <a:lnTo>
                  <a:pt x="954024" y="672973"/>
                </a:lnTo>
                <a:lnTo>
                  <a:pt x="954024" y="74802"/>
                </a:lnTo>
                <a:lnTo>
                  <a:pt x="948140" y="45702"/>
                </a:lnTo>
                <a:lnTo>
                  <a:pt x="932100" y="21923"/>
                </a:lnTo>
                <a:lnTo>
                  <a:pt x="908321" y="5883"/>
                </a:lnTo>
                <a:lnTo>
                  <a:pt x="879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89976" y="2465323"/>
            <a:ext cx="954405" cy="748030"/>
          </a:xfrm>
          <a:custGeom>
            <a:avLst/>
            <a:gdLst/>
            <a:ahLst/>
            <a:cxnLst/>
            <a:rect l="l" t="t" r="r" b="b"/>
            <a:pathLst>
              <a:path w="954404" h="748030">
                <a:moveTo>
                  <a:pt x="0" y="74802"/>
                </a:moveTo>
                <a:lnTo>
                  <a:pt x="5863" y="45702"/>
                </a:lnTo>
                <a:lnTo>
                  <a:pt x="21859" y="21923"/>
                </a:lnTo>
                <a:lnTo>
                  <a:pt x="45594" y="5883"/>
                </a:lnTo>
                <a:lnTo>
                  <a:pt x="74675" y="0"/>
                </a:lnTo>
                <a:lnTo>
                  <a:pt x="879221" y="0"/>
                </a:lnTo>
                <a:lnTo>
                  <a:pt x="908321" y="5883"/>
                </a:lnTo>
                <a:lnTo>
                  <a:pt x="932100" y="21923"/>
                </a:lnTo>
                <a:lnTo>
                  <a:pt x="948140" y="45702"/>
                </a:lnTo>
                <a:lnTo>
                  <a:pt x="954024" y="74802"/>
                </a:lnTo>
                <a:lnTo>
                  <a:pt x="954024" y="672973"/>
                </a:lnTo>
                <a:lnTo>
                  <a:pt x="948140" y="702073"/>
                </a:lnTo>
                <a:lnTo>
                  <a:pt x="932100" y="725852"/>
                </a:lnTo>
                <a:lnTo>
                  <a:pt x="908321" y="741892"/>
                </a:lnTo>
                <a:lnTo>
                  <a:pt x="879221" y="747776"/>
                </a:lnTo>
                <a:lnTo>
                  <a:pt x="74675" y="747776"/>
                </a:lnTo>
                <a:lnTo>
                  <a:pt x="45594" y="741892"/>
                </a:lnTo>
                <a:lnTo>
                  <a:pt x="21859" y="725852"/>
                </a:lnTo>
                <a:lnTo>
                  <a:pt x="5863" y="702073"/>
                </a:lnTo>
                <a:lnTo>
                  <a:pt x="0" y="672973"/>
                </a:lnTo>
                <a:lnTo>
                  <a:pt x="0" y="74802"/>
                </a:lnTo>
                <a:close/>
              </a:path>
            </a:pathLst>
          </a:custGeom>
          <a:ln w="25400">
            <a:solidFill>
              <a:srgbClr val="2C5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23531" y="1859279"/>
            <a:ext cx="1426210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9440" marR="5080" indent="-5867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Microsoft YaHei"/>
                <a:cs typeface="Microsoft YaHei"/>
              </a:rPr>
              <a:t>6.</a:t>
            </a:r>
            <a:r>
              <a:rPr sz="1800" spc="-9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总结行动计  划</a:t>
            </a:r>
            <a:endParaRPr sz="1800">
              <a:latin typeface="Microsoft YaHei"/>
              <a:cs typeface="Microsoft YaHei"/>
            </a:endParaRPr>
          </a:p>
          <a:p>
            <a:pPr marL="859790">
              <a:lnSpc>
                <a:spcPct val="100000"/>
              </a:lnSpc>
              <a:spcBef>
                <a:spcPts val="965"/>
              </a:spcBef>
            </a:pPr>
            <a:r>
              <a:rPr sz="900" spc="15" dirty="0">
                <a:latin typeface="Microsoft YaHei"/>
                <a:cs typeface="Microsoft YaHei"/>
              </a:rPr>
              <a:t>•总结</a:t>
            </a:r>
            <a:endParaRPr sz="900">
              <a:latin typeface="Microsoft YaHei"/>
              <a:cs typeface="Microsoft YaHei"/>
            </a:endParaRPr>
          </a:p>
          <a:p>
            <a:pPr marL="859790">
              <a:lnSpc>
                <a:spcPct val="100000"/>
              </a:lnSpc>
              <a:spcBef>
                <a:spcPts val="60"/>
              </a:spcBef>
            </a:pPr>
            <a:r>
              <a:rPr sz="900" spc="10" dirty="0">
                <a:latin typeface="Microsoft YaHei"/>
                <a:cs typeface="Microsoft YaHei"/>
              </a:rPr>
              <a:t>•行动计划</a:t>
            </a:r>
            <a:endParaRPr sz="9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6067" y="1550924"/>
            <a:ext cx="118110" cy="4366260"/>
          </a:xfrm>
          <a:custGeom>
            <a:avLst/>
            <a:gdLst/>
            <a:ahLst/>
            <a:cxnLst/>
            <a:rect l="l" t="t" r="r" b="b"/>
            <a:pathLst>
              <a:path w="118110" h="4366260">
                <a:moveTo>
                  <a:pt x="59037" y="50455"/>
                </a:moveTo>
                <a:lnTo>
                  <a:pt x="46328" y="72082"/>
                </a:lnTo>
                <a:lnTo>
                  <a:pt x="32257" y="4365650"/>
                </a:lnTo>
                <a:lnTo>
                  <a:pt x="57657" y="4365726"/>
                </a:lnTo>
                <a:lnTo>
                  <a:pt x="71727" y="72370"/>
                </a:lnTo>
                <a:lnTo>
                  <a:pt x="59037" y="50455"/>
                </a:lnTo>
                <a:close/>
              </a:path>
              <a:path w="118110" h="4366260">
                <a:moveTo>
                  <a:pt x="73826" y="25146"/>
                </a:moveTo>
                <a:lnTo>
                  <a:pt x="71881" y="25146"/>
                </a:lnTo>
                <a:lnTo>
                  <a:pt x="71727" y="72370"/>
                </a:lnTo>
                <a:lnTo>
                  <a:pt x="92328" y="107950"/>
                </a:lnTo>
                <a:lnTo>
                  <a:pt x="95884" y="114046"/>
                </a:lnTo>
                <a:lnTo>
                  <a:pt x="103631" y="116077"/>
                </a:lnTo>
                <a:lnTo>
                  <a:pt x="109727" y="112522"/>
                </a:lnTo>
                <a:lnTo>
                  <a:pt x="115824" y="109092"/>
                </a:lnTo>
                <a:lnTo>
                  <a:pt x="117856" y="101218"/>
                </a:lnTo>
                <a:lnTo>
                  <a:pt x="114300" y="95250"/>
                </a:lnTo>
                <a:lnTo>
                  <a:pt x="73826" y="25146"/>
                </a:lnTo>
                <a:close/>
              </a:path>
              <a:path w="118110" h="4366260">
                <a:moveTo>
                  <a:pt x="59308" y="0"/>
                </a:moveTo>
                <a:lnTo>
                  <a:pt x="3556" y="94868"/>
                </a:lnTo>
                <a:lnTo>
                  <a:pt x="0" y="100837"/>
                </a:lnTo>
                <a:lnTo>
                  <a:pt x="2031" y="108712"/>
                </a:lnTo>
                <a:lnTo>
                  <a:pt x="8000" y="112267"/>
                </a:lnTo>
                <a:lnTo>
                  <a:pt x="14096" y="115824"/>
                </a:lnTo>
                <a:lnTo>
                  <a:pt x="21843" y="113791"/>
                </a:lnTo>
                <a:lnTo>
                  <a:pt x="25400" y="107696"/>
                </a:lnTo>
                <a:lnTo>
                  <a:pt x="46328" y="72082"/>
                </a:lnTo>
                <a:lnTo>
                  <a:pt x="46481" y="25146"/>
                </a:lnTo>
                <a:lnTo>
                  <a:pt x="73826" y="25146"/>
                </a:lnTo>
                <a:lnTo>
                  <a:pt x="59308" y="0"/>
                </a:lnTo>
                <a:close/>
              </a:path>
              <a:path w="118110" h="4366260">
                <a:moveTo>
                  <a:pt x="71860" y="31623"/>
                </a:moveTo>
                <a:lnTo>
                  <a:pt x="70103" y="31623"/>
                </a:lnTo>
                <a:lnTo>
                  <a:pt x="59037" y="50455"/>
                </a:lnTo>
                <a:lnTo>
                  <a:pt x="71727" y="72370"/>
                </a:lnTo>
                <a:lnTo>
                  <a:pt x="71860" y="31623"/>
                </a:lnTo>
                <a:close/>
              </a:path>
              <a:path w="118110" h="4366260">
                <a:moveTo>
                  <a:pt x="71881" y="25146"/>
                </a:moveTo>
                <a:lnTo>
                  <a:pt x="46481" y="25146"/>
                </a:lnTo>
                <a:lnTo>
                  <a:pt x="46328" y="72082"/>
                </a:lnTo>
                <a:lnTo>
                  <a:pt x="59037" y="50455"/>
                </a:lnTo>
                <a:lnTo>
                  <a:pt x="48132" y="31623"/>
                </a:lnTo>
                <a:lnTo>
                  <a:pt x="71860" y="31623"/>
                </a:lnTo>
                <a:lnTo>
                  <a:pt x="71881" y="25146"/>
                </a:lnTo>
                <a:close/>
              </a:path>
              <a:path w="118110" h="4366260">
                <a:moveTo>
                  <a:pt x="70103" y="31623"/>
                </a:moveTo>
                <a:lnTo>
                  <a:pt x="48132" y="31623"/>
                </a:lnTo>
                <a:lnTo>
                  <a:pt x="59037" y="50455"/>
                </a:lnTo>
                <a:lnTo>
                  <a:pt x="70103" y="31623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0898" y="5810630"/>
            <a:ext cx="5612130" cy="118110"/>
          </a:xfrm>
          <a:custGeom>
            <a:avLst/>
            <a:gdLst/>
            <a:ahLst/>
            <a:cxnLst/>
            <a:rect l="l" t="t" r="r" b="b"/>
            <a:pathLst>
              <a:path w="5612130" h="118110">
                <a:moveTo>
                  <a:pt x="5590184" y="45808"/>
                </a:moveTo>
                <a:lnTo>
                  <a:pt x="5586857" y="45808"/>
                </a:lnTo>
                <a:lnTo>
                  <a:pt x="5586983" y="71208"/>
                </a:lnTo>
                <a:lnTo>
                  <a:pt x="5539936" y="71488"/>
                </a:lnTo>
                <a:lnTo>
                  <a:pt x="5498337" y="96050"/>
                </a:lnTo>
                <a:lnTo>
                  <a:pt x="5496306" y="103835"/>
                </a:lnTo>
                <a:lnTo>
                  <a:pt x="5499861" y="109867"/>
                </a:lnTo>
                <a:lnTo>
                  <a:pt x="5503545" y="115912"/>
                </a:lnTo>
                <a:lnTo>
                  <a:pt x="5511292" y="117906"/>
                </a:lnTo>
                <a:lnTo>
                  <a:pt x="5612003" y="58356"/>
                </a:lnTo>
                <a:lnTo>
                  <a:pt x="5590184" y="45808"/>
                </a:lnTo>
                <a:close/>
              </a:path>
              <a:path w="5612130" h="118110">
                <a:moveTo>
                  <a:pt x="5539797" y="46088"/>
                </a:moveTo>
                <a:lnTo>
                  <a:pt x="0" y="78994"/>
                </a:lnTo>
                <a:lnTo>
                  <a:pt x="253" y="104394"/>
                </a:lnTo>
                <a:lnTo>
                  <a:pt x="5539936" y="71488"/>
                </a:lnTo>
                <a:lnTo>
                  <a:pt x="5561635" y="58657"/>
                </a:lnTo>
                <a:lnTo>
                  <a:pt x="5539797" y="46088"/>
                </a:lnTo>
                <a:close/>
              </a:path>
              <a:path w="5612130" h="118110">
                <a:moveTo>
                  <a:pt x="5561635" y="58657"/>
                </a:moveTo>
                <a:lnTo>
                  <a:pt x="5539936" y="71488"/>
                </a:lnTo>
                <a:lnTo>
                  <a:pt x="5586983" y="71208"/>
                </a:lnTo>
                <a:lnTo>
                  <a:pt x="5586975" y="69519"/>
                </a:lnTo>
                <a:lnTo>
                  <a:pt x="5580507" y="69519"/>
                </a:lnTo>
                <a:lnTo>
                  <a:pt x="5561635" y="58657"/>
                </a:lnTo>
                <a:close/>
              </a:path>
              <a:path w="5612130" h="118110">
                <a:moveTo>
                  <a:pt x="5580380" y="47574"/>
                </a:moveTo>
                <a:lnTo>
                  <a:pt x="5561635" y="58657"/>
                </a:lnTo>
                <a:lnTo>
                  <a:pt x="5580507" y="69519"/>
                </a:lnTo>
                <a:lnTo>
                  <a:pt x="5580380" y="47574"/>
                </a:lnTo>
                <a:close/>
              </a:path>
              <a:path w="5612130" h="118110">
                <a:moveTo>
                  <a:pt x="5586865" y="47574"/>
                </a:moveTo>
                <a:lnTo>
                  <a:pt x="5580380" y="47574"/>
                </a:lnTo>
                <a:lnTo>
                  <a:pt x="5580507" y="69519"/>
                </a:lnTo>
                <a:lnTo>
                  <a:pt x="5586975" y="69519"/>
                </a:lnTo>
                <a:lnTo>
                  <a:pt x="5586865" y="47574"/>
                </a:lnTo>
                <a:close/>
              </a:path>
              <a:path w="5612130" h="118110">
                <a:moveTo>
                  <a:pt x="5586857" y="45808"/>
                </a:moveTo>
                <a:lnTo>
                  <a:pt x="5539797" y="46088"/>
                </a:lnTo>
                <a:lnTo>
                  <a:pt x="5561635" y="58657"/>
                </a:lnTo>
                <a:lnTo>
                  <a:pt x="5580380" y="47574"/>
                </a:lnTo>
                <a:lnTo>
                  <a:pt x="5586865" y="47574"/>
                </a:lnTo>
                <a:lnTo>
                  <a:pt x="5586857" y="45808"/>
                </a:lnTo>
                <a:close/>
              </a:path>
              <a:path w="5612130" h="118110">
                <a:moveTo>
                  <a:pt x="5510530" y="0"/>
                </a:moveTo>
                <a:lnTo>
                  <a:pt x="5502783" y="2095"/>
                </a:lnTo>
                <a:lnTo>
                  <a:pt x="5499354" y="8178"/>
                </a:lnTo>
                <a:lnTo>
                  <a:pt x="5495798" y="14249"/>
                </a:lnTo>
                <a:lnTo>
                  <a:pt x="5497957" y="22021"/>
                </a:lnTo>
                <a:lnTo>
                  <a:pt x="5539797" y="46088"/>
                </a:lnTo>
                <a:lnTo>
                  <a:pt x="5590184" y="45808"/>
                </a:lnTo>
                <a:lnTo>
                  <a:pt x="5510530" y="0"/>
                </a:lnTo>
                <a:close/>
              </a:path>
            </a:pathLst>
          </a:custGeom>
          <a:solidFill>
            <a:srgbClr val="285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3551" y="1762188"/>
            <a:ext cx="1589405" cy="1268730"/>
          </a:xfrm>
          <a:custGeom>
            <a:avLst/>
            <a:gdLst/>
            <a:ahLst/>
            <a:cxnLst/>
            <a:rect l="l" t="t" r="r" b="b"/>
            <a:pathLst>
              <a:path w="1589404" h="1268730">
                <a:moveTo>
                  <a:pt x="0" y="1268412"/>
                </a:moveTo>
                <a:lnTo>
                  <a:pt x="1589024" y="1268412"/>
                </a:lnTo>
                <a:lnTo>
                  <a:pt x="1589024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F9C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3551" y="1762188"/>
            <a:ext cx="1589405" cy="1268730"/>
          </a:xfrm>
          <a:custGeom>
            <a:avLst/>
            <a:gdLst/>
            <a:ahLst/>
            <a:cxnLst/>
            <a:rect l="l" t="t" r="r" b="b"/>
            <a:pathLst>
              <a:path w="1589404" h="1268730">
                <a:moveTo>
                  <a:pt x="0" y="1268412"/>
                </a:moveTo>
                <a:lnTo>
                  <a:pt x="1589024" y="1268412"/>
                </a:lnTo>
                <a:lnTo>
                  <a:pt x="1589024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225" y="1762188"/>
            <a:ext cx="1544955" cy="1268730"/>
          </a:xfrm>
          <a:custGeom>
            <a:avLst/>
            <a:gdLst/>
            <a:ahLst/>
            <a:cxnLst/>
            <a:rect l="l" t="t" r="r" b="b"/>
            <a:pathLst>
              <a:path w="1544954" h="1268730">
                <a:moveTo>
                  <a:pt x="0" y="1268412"/>
                </a:moveTo>
                <a:lnTo>
                  <a:pt x="1544574" y="1268412"/>
                </a:lnTo>
                <a:lnTo>
                  <a:pt x="1544574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B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8250" y="3138551"/>
            <a:ext cx="1567180" cy="2646680"/>
          </a:xfrm>
          <a:custGeom>
            <a:avLst/>
            <a:gdLst/>
            <a:ahLst/>
            <a:cxnLst/>
            <a:rect l="l" t="t" r="r" b="b"/>
            <a:pathLst>
              <a:path w="1567179" h="2646679">
                <a:moveTo>
                  <a:pt x="0" y="2646299"/>
                </a:moveTo>
                <a:lnTo>
                  <a:pt x="1566926" y="2646299"/>
                </a:lnTo>
                <a:lnTo>
                  <a:pt x="1566926" y="0"/>
                </a:lnTo>
                <a:lnTo>
                  <a:pt x="0" y="0"/>
                </a:lnTo>
                <a:lnTo>
                  <a:pt x="0" y="2646299"/>
                </a:lnTo>
                <a:close/>
              </a:path>
            </a:pathLst>
          </a:custGeom>
          <a:solidFill>
            <a:srgbClr val="9EB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8250" y="3138551"/>
            <a:ext cx="1567180" cy="2646680"/>
          </a:xfrm>
          <a:custGeom>
            <a:avLst/>
            <a:gdLst/>
            <a:ahLst/>
            <a:cxnLst/>
            <a:rect l="l" t="t" r="r" b="b"/>
            <a:pathLst>
              <a:path w="1567179" h="2646679">
                <a:moveTo>
                  <a:pt x="0" y="2646299"/>
                </a:moveTo>
                <a:lnTo>
                  <a:pt x="1566926" y="2646299"/>
                </a:lnTo>
                <a:lnTo>
                  <a:pt x="1566926" y="0"/>
                </a:lnTo>
                <a:lnTo>
                  <a:pt x="0" y="0"/>
                </a:lnTo>
                <a:lnTo>
                  <a:pt x="0" y="2646299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5176" y="4510087"/>
            <a:ext cx="1666875" cy="1268730"/>
          </a:xfrm>
          <a:custGeom>
            <a:avLst/>
            <a:gdLst/>
            <a:ahLst/>
            <a:cxnLst/>
            <a:rect l="l" t="t" r="r" b="b"/>
            <a:pathLst>
              <a:path w="1666875" h="1268729">
                <a:moveTo>
                  <a:pt x="0" y="1268412"/>
                </a:moveTo>
                <a:lnTo>
                  <a:pt x="1666875" y="1268412"/>
                </a:lnTo>
                <a:lnTo>
                  <a:pt x="1666875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9EB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5176" y="4510087"/>
            <a:ext cx="1666875" cy="1268730"/>
          </a:xfrm>
          <a:custGeom>
            <a:avLst/>
            <a:gdLst/>
            <a:ahLst/>
            <a:cxnLst/>
            <a:rect l="l" t="t" r="r" b="b"/>
            <a:pathLst>
              <a:path w="1666875" h="1268729">
                <a:moveTo>
                  <a:pt x="0" y="1268412"/>
                </a:moveTo>
                <a:lnTo>
                  <a:pt x="1666875" y="1268412"/>
                </a:lnTo>
                <a:lnTo>
                  <a:pt x="1666875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83225" y="1762188"/>
            <a:ext cx="1544955" cy="1268730"/>
          </a:xfrm>
          <a:prstGeom prst="rect">
            <a:avLst/>
          </a:prstGeom>
          <a:ln w="12700">
            <a:solidFill>
              <a:srgbClr val="1D3B6D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Microsoft YaHei"/>
                <a:cs typeface="Microsoft YaHei"/>
              </a:rPr>
              <a:t>A+</a:t>
            </a:r>
            <a:endParaRPr sz="1600">
              <a:latin typeface="Microsoft YaHei"/>
              <a:cs typeface="Microsoft YaHei"/>
            </a:endParaRPr>
          </a:p>
          <a:p>
            <a:pPr marL="38100" marR="149225" algn="ctr">
              <a:lnSpc>
                <a:spcPct val="103299"/>
              </a:lnSpc>
              <a:spcBef>
                <a:spcPts val="16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制定下一步发展计  划（后备人员）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重点激励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8645" y="1843404"/>
            <a:ext cx="19748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A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2798" y="2121153"/>
            <a:ext cx="118999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沟通明确下一步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2798" y="2304034"/>
            <a:ext cx="15494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（有计划晋升或轮岗）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2798" y="2486914"/>
            <a:ext cx="73279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业绩辅导</a:t>
            </a:r>
            <a:endParaRPr sz="1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合理激励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2019" y="1122045"/>
            <a:ext cx="2286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潜  力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9471" y="2225802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高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9471" y="3643629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中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9471" y="5023484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低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4740" y="6014110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中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70000" y="939800"/>
            <a:ext cx="544830" cy="936625"/>
          </a:xfrm>
          <a:custGeom>
            <a:avLst/>
            <a:gdLst/>
            <a:ahLst/>
            <a:cxnLst/>
            <a:rect l="l" t="t" r="r" b="b"/>
            <a:pathLst>
              <a:path w="544830" h="936625">
                <a:moveTo>
                  <a:pt x="453770" y="0"/>
                </a:moveTo>
                <a:lnTo>
                  <a:pt x="90805" y="0"/>
                </a:lnTo>
                <a:lnTo>
                  <a:pt x="55453" y="7133"/>
                </a:lnTo>
                <a:lnTo>
                  <a:pt x="26590" y="26590"/>
                </a:lnTo>
                <a:lnTo>
                  <a:pt x="7133" y="55453"/>
                </a:lnTo>
                <a:lnTo>
                  <a:pt x="0" y="90804"/>
                </a:lnTo>
                <a:lnTo>
                  <a:pt x="0" y="845820"/>
                </a:lnTo>
                <a:lnTo>
                  <a:pt x="7133" y="881171"/>
                </a:lnTo>
                <a:lnTo>
                  <a:pt x="26590" y="910034"/>
                </a:lnTo>
                <a:lnTo>
                  <a:pt x="55453" y="929491"/>
                </a:lnTo>
                <a:lnTo>
                  <a:pt x="90805" y="936625"/>
                </a:lnTo>
                <a:lnTo>
                  <a:pt x="453770" y="936625"/>
                </a:lnTo>
                <a:lnTo>
                  <a:pt x="489122" y="929491"/>
                </a:lnTo>
                <a:lnTo>
                  <a:pt x="517985" y="910034"/>
                </a:lnTo>
                <a:lnTo>
                  <a:pt x="537442" y="881171"/>
                </a:lnTo>
                <a:lnTo>
                  <a:pt x="544576" y="845820"/>
                </a:lnTo>
                <a:lnTo>
                  <a:pt x="544576" y="90804"/>
                </a:lnTo>
                <a:lnTo>
                  <a:pt x="537442" y="55453"/>
                </a:lnTo>
                <a:lnTo>
                  <a:pt x="517985" y="26590"/>
                </a:lnTo>
                <a:lnTo>
                  <a:pt x="489122" y="7133"/>
                </a:lnTo>
                <a:lnTo>
                  <a:pt x="453770" y="0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0000" y="939800"/>
            <a:ext cx="544830" cy="936625"/>
          </a:xfrm>
          <a:custGeom>
            <a:avLst/>
            <a:gdLst/>
            <a:ahLst/>
            <a:cxnLst/>
            <a:rect l="l" t="t" r="r" b="b"/>
            <a:pathLst>
              <a:path w="544830" h="936625">
                <a:moveTo>
                  <a:pt x="0" y="90804"/>
                </a:moveTo>
                <a:lnTo>
                  <a:pt x="7133" y="55453"/>
                </a:lnTo>
                <a:lnTo>
                  <a:pt x="26590" y="26590"/>
                </a:lnTo>
                <a:lnTo>
                  <a:pt x="55453" y="7133"/>
                </a:lnTo>
                <a:lnTo>
                  <a:pt x="90805" y="0"/>
                </a:lnTo>
                <a:lnTo>
                  <a:pt x="453770" y="0"/>
                </a:lnTo>
                <a:lnTo>
                  <a:pt x="489122" y="7133"/>
                </a:lnTo>
                <a:lnTo>
                  <a:pt x="517985" y="26590"/>
                </a:lnTo>
                <a:lnTo>
                  <a:pt x="537442" y="55453"/>
                </a:lnTo>
                <a:lnTo>
                  <a:pt x="544576" y="90804"/>
                </a:lnTo>
                <a:lnTo>
                  <a:pt x="544576" y="845820"/>
                </a:lnTo>
                <a:lnTo>
                  <a:pt x="537442" y="881171"/>
                </a:lnTo>
                <a:lnTo>
                  <a:pt x="517985" y="910034"/>
                </a:lnTo>
                <a:lnTo>
                  <a:pt x="489122" y="929491"/>
                </a:lnTo>
                <a:lnTo>
                  <a:pt x="453770" y="936625"/>
                </a:lnTo>
                <a:lnTo>
                  <a:pt x="90805" y="936625"/>
                </a:lnTo>
                <a:lnTo>
                  <a:pt x="55453" y="929491"/>
                </a:lnTo>
                <a:lnTo>
                  <a:pt x="26590" y="910034"/>
                </a:lnTo>
                <a:lnTo>
                  <a:pt x="7133" y="881171"/>
                </a:lnTo>
                <a:lnTo>
                  <a:pt x="0" y="845820"/>
                </a:lnTo>
                <a:lnTo>
                  <a:pt x="0" y="90804"/>
                </a:lnTo>
                <a:close/>
              </a:path>
            </a:pathLst>
          </a:custGeom>
          <a:ln w="6350">
            <a:solidFill>
              <a:srgbClr val="1D3B6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8875" y="5895975"/>
            <a:ext cx="865505" cy="447675"/>
          </a:xfrm>
          <a:custGeom>
            <a:avLst/>
            <a:gdLst/>
            <a:ahLst/>
            <a:cxnLst/>
            <a:rect l="l" t="t" r="r" b="b"/>
            <a:pathLst>
              <a:path w="865504" h="447675">
                <a:moveTo>
                  <a:pt x="790575" y="0"/>
                </a:moveTo>
                <a:lnTo>
                  <a:pt x="74675" y="0"/>
                </a:lnTo>
                <a:lnTo>
                  <a:pt x="45594" y="5862"/>
                </a:lnTo>
                <a:lnTo>
                  <a:pt x="21859" y="21851"/>
                </a:lnTo>
                <a:lnTo>
                  <a:pt x="5863" y="45568"/>
                </a:lnTo>
                <a:lnTo>
                  <a:pt x="0" y="74612"/>
                </a:lnTo>
                <a:lnTo>
                  <a:pt x="0" y="373062"/>
                </a:lnTo>
                <a:lnTo>
                  <a:pt x="5863" y="402106"/>
                </a:lnTo>
                <a:lnTo>
                  <a:pt x="21859" y="425823"/>
                </a:lnTo>
                <a:lnTo>
                  <a:pt x="45594" y="441812"/>
                </a:lnTo>
                <a:lnTo>
                  <a:pt x="74675" y="447675"/>
                </a:lnTo>
                <a:lnTo>
                  <a:pt x="790575" y="447675"/>
                </a:lnTo>
                <a:lnTo>
                  <a:pt x="819602" y="441812"/>
                </a:lnTo>
                <a:lnTo>
                  <a:pt x="843343" y="425823"/>
                </a:lnTo>
                <a:lnTo>
                  <a:pt x="859369" y="402106"/>
                </a:lnTo>
                <a:lnTo>
                  <a:pt x="865251" y="373062"/>
                </a:lnTo>
                <a:lnTo>
                  <a:pt x="865251" y="74612"/>
                </a:lnTo>
                <a:lnTo>
                  <a:pt x="859369" y="45568"/>
                </a:lnTo>
                <a:lnTo>
                  <a:pt x="843343" y="21851"/>
                </a:lnTo>
                <a:lnTo>
                  <a:pt x="819602" y="5862"/>
                </a:lnTo>
                <a:lnTo>
                  <a:pt x="790575" y="0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8875" y="5895975"/>
            <a:ext cx="865505" cy="447675"/>
          </a:xfrm>
          <a:custGeom>
            <a:avLst/>
            <a:gdLst/>
            <a:ahLst/>
            <a:cxnLst/>
            <a:rect l="l" t="t" r="r" b="b"/>
            <a:pathLst>
              <a:path w="865504" h="447675">
                <a:moveTo>
                  <a:pt x="0" y="74612"/>
                </a:moveTo>
                <a:lnTo>
                  <a:pt x="5863" y="45568"/>
                </a:lnTo>
                <a:lnTo>
                  <a:pt x="21859" y="21851"/>
                </a:lnTo>
                <a:lnTo>
                  <a:pt x="45594" y="5862"/>
                </a:lnTo>
                <a:lnTo>
                  <a:pt x="74675" y="0"/>
                </a:lnTo>
                <a:lnTo>
                  <a:pt x="790575" y="0"/>
                </a:lnTo>
                <a:lnTo>
                  <a:pt x="819602" y="5862"/>
                </a:lnTo>
                <a:lnTo>
                  <a:pt x="843343" y="21851"/>
                </a:lnTo>
                <a:lnTo>
                  <a:pt x="859369" y="45568"/>
                </a:lnTo>
                <a:lnTo>
                  <a:pt x="865251" y="74612"/>
                </a:lnTo>
                <a:lnTo>
                  <a:pt x="865251" y="373062"/>
                </a:lnTo>
                <a:lnTo>
                  <a:pt x="859369" y="402106"/>
                </a:lnTo>
                <a:lnTo>
                  <a:pt x="843343" y="425823"/>
                </a:lnTo>
                <a:lnTo>
                  <a:pt x="819602" y="441812"/>
                </a:lnTo>
                <a:lnTo>
                  <a:pt x="790575" y="447675"/>
                </a:lnTo>
                <a:lnTo>
                  <a:pt x="74675" y="447675"/>
                </a:lnTo>
                <a:lnTo>
                  <a:pt x="45594" y="441812"/>
                </a:lnTo>
                <a:lnTo>
                  <a:pt x="21859" y="425823"/>
                </a:lnTo>
                <a:lnTo>
                  <a:pt x="5863" y="402106"/>
                </a:lnTo>
                <a:lnTo>
                  <a:pt x="0" y="373062"/>
                </a:lnTo>
                <a:lnTo>
                  <a:pt x="0" y="74612"/>
                </a:lnTo>
                <a:close/>
              </a:path>
            </a:pathLst>
          </a:custGeom>
          <a:ln w="6350">
            <a:solidFill>
              <a:srgbClr val="1D3B6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4959" y="5979261"/>
            <a:ext cx="1020444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6735" algn="l"/>
              </a:tabLst>
            </a:pPr>
            <a:r>
              <a:rPr sz="2400" spc="-7" baseline="1736" dirty="0">
                <a:latin typeface="Microsoft YaHei"/>
                <a:cs typeface="Microsoft YaHei"/>
              </a:rPr>
              <a:t>高	</a:t>
            </a:r>
            <a:r>
              <a:rPr sz="1800" b="1" spc="10" dirty="0">
                <a:solidFill>
                  <a:srgbClr val="344666"/>
                </a:solidFill>
                <a:latin typeface="Microsoft YaHei"/>
                <a:cs typeface="Microsoft YaHei"/>
              </a:rPr>
              <a:t>绩效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3700" y="3138487"/>
            <a:ext cx="1581150" cy="1268730"/>
          </a:xfrm>
          <a:prstGeom prst="rect">
            <a:avLst/>
          </a:prstGeom>
          <a:solidFill>
            <a:srgbClr val="F5DB7A"/>
          </a:solidFill>
          <a:ln w="12700">
            <a:solidFill>
              <a:srgbClr val="1D3B6D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R="66040" algn="ctr">
              <a:lnSpc>
                <a:spcPct val="100000"/>
              </a:lnSpc>
              <a:spcBef>
                <a:spcPts val="450"/>
              </a:spcBef>
            </a:pPr>
            <a:r>
              <a:rPr sz="1600" b="1" spc="-5" dirty="0">
                <a:latin typeface="Microsoft YaHei"/>
                <a:cs typeface="Microsoft YaHei"/>
              </a:rPr>
              <a:t>A</a:t>
            </a:r>
            <a:endParaRPr sz="1600">
              <a:latin typeface="Microsoft YaHei"/>
              <a:cs typeface="Microsoft YaHei"/>
            </a:endParaRPr>
          </a:p>
          <a:p>
            <a:pPr marL="12700" marR="1270" algn="ctr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明确能力发展重点</a:t>
            </a:r>
            <a:endParaRPr sz="1200">
              <a:latin typeface="Microsoft YaHei"/>
              <a:cs typeface="Microsoft YaHei"/>
            </a:endParaRPr>
          </a:p>
          <a:p>
            <a:pPr marL="125730"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（针对性培训/辅导）</a:t>
            </a:r>
            <a:endParaRPr sz="1200">
              <a:latin typeface="Microsoft YaHei"/>
              <a:cs typeface="Microsoft YaHei"/>
            </a:endParaRPr>
          </a:p>
          <a:p>
            <a:pPr marR="1270"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5730" marR="12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合理激励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41525" y="1757426"/>
            <a:ext cx="1589405" cy="2630805"/>
          </a:xfrm>
          <a:prstGeom prst="rect">
            <a:avLst/>
          </a:prstGeom>
          <a:solidFill>
            <a:srgbClr val="9F9F9F"/>
          </a:solidFill>
          <a:ln w="12700">
            <a:solidFill>
              <a:srgbClr val="1D3B6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R="169545" algn="ctr">
              <a:lnSpc>
                <a:spcPct val="100000"/>
              </a:lnSpc>
              <a:spcBef>
                <a:spcPts val="685"/>
              </a:spcBef>
            </a:pPr>
            <a:r>
              <a:rPr sz="1600" b="1" spc="-5" dirty="0">
                <a:latin typeface="Microsoft YaHei"/>
                <a:cs typeface="Microsoft YaHei"/>
              </a:rPr>
              <a:t>C</a:t>
            </a:r>
            <a:endParaRPr sz="1600">
              <a:latin typeface="Microsoft YaHei"/>
              <a:cs typeface="Microsoft YaHei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分析原因、警告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严格要求业绩提升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调岗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7875" y="4505325"/>
            <a:ext cx="1552575" cy="1268730"/>
          </a:xfrm>
          <a:prstGeom prst="rect">
            <a:avLst/>
          </a:prstGeom>
          <a:solidFill>
            <a:srgbClr val="00AF50"/>
          </a:solidFill>
          <a:ln w="12700">
            <a:solidFill>
              <a:srgbClr val="1D3B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1440"/>
              </a:spcBef>
            </a:pPr>
            <a:r>
              <a:rPr sz="1600" b="1" dirty="0">
                <a:latin typeface="Microsoft YaHei"/>
                <a:cs typeface="Microsoft YaHei"/>
              </a:rPr>
              <a:t>C-</a:t>
            </a:r>
            <a:endParaRPr sz="1600">
              <a:latin typeface="Microsoft YaHei"/>
              <a:cs typeface="Microsoft YaHei"/>
            </a:endParaRPr>
          </a:p>
          <a:p>
            <a:pPr marL="16764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淘汰，转岗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0382" y="1339215"/>
            <a:ext cx="874394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10%-20%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24100" y="595630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0" y="0"/>
                </a:moveTo>
                <a:lnTo>
                  <a:pt x="0" y="257962"/>
                </a:lnTo>
                <a:lnTo>
                  <a:pt x="97662" y="355600"/>
                </a:lnTo>
                <a:lnTo>
                  <a:pt x="195325" y="257962"/>
                </a:lnTo>
                <a:lnTo>
                  <a:pt x="195325" y="97637"/>
                </a:lnTo>
                <a:lnTo>
                  <a:pt x="97662" y="97637"/>
                </a:lnTo>
                <a:lnTo>
                  <a:pt x="0" y="0"/>
                </a:lnTo>
                <a:close/>
              </a:path>
              <a:path w="195580" h="355600">
                <a:moveTo>
                  <a:pt x="195325" y="0"/>
                </a:moveTo>
                <a:lnTo>
                  <a:pt x="97662" y="97637"/>
                </a:lnTo>
                <a:lnTo>
                  <a:pt x="195325" y="97637"/>
                </a:lnTo>
                <a:lnTo>
                  <a:pt x="195325" y="0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14117" y="6014110"/>
            <a:ext cx="59309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低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10%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87800" y="4515357"/>
            <a:ext cx="118999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 algn="ctr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B</a:t>
            </a:r>
            <a:endParaRPr sz="16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现在岗位上发展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87800" y="5126990"/>
            <a:ext cx="134239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Microsoft YaHei"/>
                <a:cs typeface="Microsoft YaHei"/>
              </a:rPr>
              <a:t>严格要求提升能力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30925" y="158750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79" h="355600">
                <a:moveTo>
                  <a:pt x="97662" y="0"/>
                </a:moveTo>
                <a:lnTo>
                  <a:pt x="0" y="97662"/>
                </a:lnTo>
                <a:lnTo>
                  <a:pt x="0" y="355600"/>
                </a:lnTo>
                <a:lnTo>
                  <a:pt x="97662" y="257937"/>
                </a:lnTo>
                <a:lnTo>
                  <a:pt x="195325" y="257937"/>
                </a:lnTo>
                <a:lnTo>
                  <a:pt x="195325" y="97662"/>
                </a:lnTo>
                <a:lnTo>
                  <a:pt x="97662" y="0"/>
                </a:lnTo>
                <a:close/>
              </a:path>
              <a:path w="195579" h="355600">
                <a:moveTo>
                  <a:pt x="195325" y="257937"/>
                </a:moveTo>
                <a:lnTo>
                  <a:pt x="97662" y="257937"/>
                </a:lnTo>
                <a:lnTo>
                  <a:pt x="195325" y="355600"/>
                </a:lnTo>
                <a:lnTo>
                  <a:pt x="195325" y="257937"/>
                </a:lnTo>
                <a:close/>
              </a:path>
            </a:pathLst>
          </a:custGeom>
          <a:solidFill>
            <a:srgbClr val="2C5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357632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团队层面盘点结果示例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876" y="1267459"/>
            <a:ext cx="3148330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spc="-5" dirty="0">
                <a:latin typeface="SimSun"/>
                <a:cs typeface="SimSun"/>
              </a:rPr>
              <a:t>统计和分析梯队的人才储备情况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97180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spc="-10" dirty="0">
                <a:latin typeface="SimSun"/>
                <a:cs typeface="SimSun"/>
              </a:rPr>
              <a:t>制定相应的行动策略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357632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团队层面盘点结果示例</a:t>
            </a:r>
            <a:endParaRPr sz="280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08025" y="2027250"/>
          <a:ext cx="7572373" cy="2162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781"/>
                <a:gridCol w="1002919"/>
                <a:gridCol w="1187323"/>
                <a:gridCol w="620458"/>
                <a:gridCol w="692043"/>
                <a:gridCol w="1028108"/>
                <a:gridCol w="2507741"/>
              </a:tblGrid>
              <a:tr h="370897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在岗合格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高离职风险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目标人数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行动策略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</a:tr>
              <a:tr h="74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经理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2C5497"/>
                      </a:solidFill>
                      <a:prstDash val="solid"/>
                    </a:lnL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43180" algn="just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离职风险最大在产品经理岗  位上，重点关注产品经理人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才池培养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12700">
                      <a:solidFill>
                        <a:srgbClr val="2C5497"/>
                      </a:solidFill>
                      <a:prstDash val="solid"/>
                    </a:lnR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总监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2C5497"/>
                      </a:solidFill>
                      <a:prstDash val="solid"/>
                    </a:lnL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marR="43180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继续执行现有的总监人才池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计划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12700">
                      <a:solidFill>
                        <a:srgbClr val="2C5497"/>
                      </a:solidFill>
                      <a:prstDash val="solid"/>
                    </a:lnR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</a:tcPr>
                </a:tc>
              </a:tr>
              <a:tr h="497331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5497"/>
                      </a:solidFill>
                      <a:prstDash val="solid"/>
                    </a:lnL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4318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搜索外部人才库，启动外招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流程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12700">
                      <a:solidFill>
                        <a:srgbClr val="2C5497"/>
                      </a:solidFill>
                      <a:prstDash val="solid"/>
                    </a:lnR>
                    <a:lnT w="12700">
                      <a:solidFill>
                        <a:srgbClr val="2C5497"/>
                      </a:solidFill>
                      <a:prstDash val="solid"/>
                    </a:lnT>
                    <a:lnB w="12700">
                      <a:solidFill>
                        <a:srgbClr val="2C5497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27075" y="4241800"/>
            <a:ext cx="6427724" cy="261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262" y="4427601"/>
            <a:ext cx="7925434" cy="0"/>
          </a:xfrm>
          <a:custGeom>
            <a:avLst/>
            <a:gdLst/>
            <a:ahLst/>
            <a:cxnLst/>
            <a:rect l="l" t="t" r="r" b="b"/>
            <a:pathLst>
              <a:path w="7925434">
                <a:moveTo>
                  <a:pt x="0" y="0"/>
                </a:moveTo>
                <a:lnTo>
                  <a:pt x="7924863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9026" y="1028700"/>
            <a:ext cx="2592705" cy="2511425"/>
          </a:xfrm>
          <a:custGeom>
            <a:avLst/>
            <a:gdLst/>
            <a:ahLst/>
            <a:cxnLst/>
            <a:rect l="l" t="t" r="r" b="b"/>
            <a:pathLst>
              <a:path w="2592704" h="2511425">
                <a:moveTo>
                  <a:pt x="0" y="2511425"/>
                </a:moveTo>
                <a:lnTo>
                  <a:pt x="2592324" y="2511425"/>
                </a:lnTo>
                <a:lnTo>
                  <a:pt x="2592324" y="0"/>
                </a:lnTo>
                <a:lnTo>
                  <a:pt x="0" y="0"/>
                </a:lnTo>
                <a:lnTo>
                  <a:pt x="0" y="2511425"/>
                </a:lnTo>
                <a:close/>
              </a:path>
            </a:pathLst>
          </a:custGeom>
          <a:ln w="25400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8147" y="1182878"/>
            <a:ext cx="22688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10" dirty="0">
                <a:latin typeface="Microsoft YaHei"/>
                <a:cs typeface="Microsoft YaHei"/>
              </a:rPr>
              <a:t>当前岗位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SimSun"/>
                <a:cs typeface="SimSun"/>
              </a:rPr>
              <a:t>华</a:t>
            </a:r>
            <a:r>
              <a:rPr sz="1800" spc="-5" dirty="0">
                <a:latin typeface="SimSun"/>
                <a:cs typeface="SimSun"/>
              </a:rPr>
              <a:t>北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SimSun"/>
                <a:cs typeface="SimSun"/>
              </a:rPr>
              <a:t>区</a:t>
            </a:r>
            <a:r>
              <a:rPr sz="1800" spc="-5" dirty="0">
                <a:latin typeface="Times New Roman"/>
                <a:cs typeface="Times New Roman"/>
              </a:rPr>
              <a:t>VP  </a:t>
            </a:r>
            <a:r>
              <a:rPr sz="1800" b="1" spc="-5" dirty="0">
                <a:latin typeface="Microsoft YaHei"/>
                <a:cs typeface="Microsoft YaHei"/>
              </a:rPr>
              <a:t>开始日期：</a:t>
            </a:r>
            <a:r>
              <a:rPr sz="1800" spc="-5" dirty="0">
                <a:latin typeface="Times New Roman"/>
                <a:cs typeface="Times New Roman"/>
              </a:rPr>
              <a:t>2011.7.1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8147" y="2005838"/>
            <a:ext cx="23749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离职风险：高  离职影响：中  离职原因：完</a:t>
            </a:r>
            <a:r>
              <a:rPr sz="1800" spc="-15" dirty="0">
                <a:latin typeface="SimSun"/>
                <a:cs typeface="SimSun"/>
              </a:rPr>
              <a:t>成</a:t>
            </a:r>
            <a:r>
              <a:rPr sz="1800" spc="-5" dirty="0">
                <a:latin typeface="Times New Roman"/>
                <a:cs typeface="Times New Roman"/>
              </a:rPr>
              <a:t>MB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SimSun"/>
                <a:cs typeface="SimSun"/>
              </a:rPr>
              <a:t>寻  求更大发展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2851" y="1028700"/>
            <a:ext cx="2811780" cy="2511425"/>
          </a:xfrm>
          <a:prstGeom prst="rect">
            <a:avLst/>
          </a:prstGeom>
          <a:ln w="25400">
            <a:solidFill>
              <a:srgbClr val="1D3B6D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79375" marR="443230">
              <a:lnSpc>
                <a:spcPct val="100000"/>
              </a:lnSpc>
              <a:spcBef>
                <a:spcPts val="1115"/>
              </a:spcBef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东北区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RF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9375" marR="44323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目标岗位：</a:t>
            </a:r>
            <a:r>
              <a:rPr sz="1800" dirty="0">
                <a:latin typeface="SimSun"/>
                <a:cs typeface="SimSun"/>
              </a:rPr>
              <a:t>华北区</a:t>
            </a:r>
            <a:r>
              <a:rPr sz="1800" dirty="0">
                <a:latin typeface="Times New Roman"/>
                <a:cs typeface="Times New Roman"/>
              </a:rPr>
              <a:t>SVP  </a:t>
            </a:r>
            <a:r>
              <a:rPr sz="1800" b="1" spc="5" dirty="0">
                <a:latin typeface="Microsoft YaHei"/>
                <a:cs typeface="Microsoft YaHei"/>
              </a:rPr>
              <a:t>晋升准备度：</a:t>
            </a:r>
            <a:r>
              <a:rPr sz="1800" spc="5" dirty="0">
                <a:latin typeface="Times New Roman"/>
                <a:cs typeface="Times New Roman"/>
              </a:rPr>
              <a:t>RN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22676" y="3652901"/>
          <a:ext cx="5475224" cy="290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12"/>
                <a:gridCol w="2737612"/>
              </a:tblGrid>
              <a:tr h="3105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评分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1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影响说服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协调能力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培养下属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规划安排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授权管理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310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团队建设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310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决策能力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4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418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战略理解与执行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3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87362" y="1028700"/>
            <a:ext cx="2430399" cy="24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362" y="3663950"/>
          <a:ext cx="2430525" cy="11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3841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业绩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5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5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7362" y="4919662"/>
          <a:ext cx="2430525" cy="162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63656"/>
                <a:gridCol w="715994"/>
              </a:tblGrid>
              <a:tr h="4159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潜力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综合能力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24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学习导向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60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发展意愿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79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等级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高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b="1" spc="10" dirty="0">
                <a:latin typeface="Microsoft YaHei"/>
                <a:cs typeface="Microsoft YaHei"/>
              </a:rPr>
              <a:t>个人盘点报告</a:t>
            </a:r>
          </a:p>
        </p:txBody>
      </p:sp>
      <p:sp>
        <p:nvSpPr>
          <p:cNvPr id="18" name="object 18"/>
          <p:cNvSpPr/>
          <p:nvPr/>
        </p:nvSpPr>
        <p:spPr>
          <a:xfrm>
            <a:off x="2362868" y="2958210"/>
            <a:ext cx="2833370" cy="1866900"/>
          </a:xfrm>
          <a:custGeom>
            <a:avLst/>
            <a:gdLst/>
            <a:ahLst/>
            <a:cxnLst/>
            <a:rect l="l" t="t" r="r" b="b"/>
            <a:pathLst>
              <a:path w="2833370" h="1866900">
                <a:moveTo>
                  <a:pt x="166209" y="1737359"/>
                </a:moveTo>
                <a:lnTo>
                  <a:pt x="109440" y="1775459"/>
                </a:lnTo>
                <a:lnTo>
                  <a:pt x="124467" y="1797631"/>
                </a:lnTo>
                <a:lnTo>
                  <a:pt x="141745" y="1816909"/>
                </a:lnTo>
                <a:lnTo>
                  <a:pt x="183100" y="1846833"/>
                </a:lnTo>
                <a:lnTo>
                  <a:pt x="231090" y="1863629"/>
                </a:lnTo>
                <a:lnTo>
                  <a:pt x="256627" y="1866515"/>
                </a:lnTo>
                <a:lnTo>
                  <a:pt x="283176" y="1865757"/>
                </a:lnTo>
                <a:lnTo>
                  <a:pt x="340119" y="1852802"/>
                </a:lnTo>
                <a:lnTo>
                  <a:pt x="402302" y="1824608"/>
                </a:lnTo>
                <a:lnTo>
                  <a:pt x="443599" y="1796669"/>
                </a:lnTo>
                <a:lnTo>
                  <a:pt x="267555" y="1796669"/>
                </a:lnTo>
                <a:lnTo>
                  <a:pt x="249648" y="1795145"/>
                </a:lnTo>
                <a:lnTo>
                  <a:pt x="204571" y="1776882"/>
                </a:lnTo>
                <a:lnTo>
                  <a:pt x="178472" y="1752931"/>
                </a:lnTo>
                <a:lnTo>
                  <a:pt x="166209" y="1737359"/>
                </a:lnTo>
                <a:close/>
              </a:path>
              <a:path w="2833370" h="1866900">
                <a:moveTo>
                  <a:pt x="500190" y="1584838"/>
                </a:moveTo>
                <a:lnTo>
                  <a:pt x="365819" y="1584838"/>
                </a:lnTo>
                <a:lnTo>
                  <a:pt x="381331" y="1585039"/>
                </a:lnTo>
                <a:lnTo>
                  <a:pt x="395104" y="1587073"/>
                </a:lnTo>
                <a:lnTo>
                  <a:pt x="434988" y="1612503"/>
                </a:lnTo>
                <a:lnTo>
                  <a:pt x="451461" y="1658455"/>
                </a:lnTo>
                <a:lnTo>
                  <a:pt x="450816" y="1671320"/>
                </a:lnTo>
                <a:lnTo>
                  <a:pt x="435635" y="1710521"/>
                </a:lnTo>
                <a:lnTo>
                  <a:pt x="400587" y="1748075"/>
                </a:lnTo>
                <a:lnTo>
                  <a:pt x="368012" y="1769490"/>
                </a:lnTo>
                <a:lnTo>
                  <a:pt x="327451" y="1787413"/>
                </a:lnTo>
                <a:lnTo>
                  <a:pt x="286986" y="1795907"/>
                </a:lnTo>
                <a:lnTo>
                  <a:pt x="267555" y="1796669"/>
                </a:lnTo>
                <a:lnTo>
                  <a:pt x="443599" y="1796669"/>
                </a:lnTo>
                <a:lnTo>
                  <a:pt x="483963" y="1755013"/>
                </a:lnTo>
                <a:lnTo>
                  <a:pt x="507648" y="1712658"/>
                </a:lnTo>
                <a:lnTo>
                  <a:pt x="517618" y="1668018"/>
                </a:lnTo>
                <a:lnTo>
                  <a:pt x="517715" y="1645614"/>
                </a:lnTo>
                <a:lnTo>
                  <a:pt x="514776" y="1624139"/>
                </a:lnTo>
                <a:lnTo>
                  <a:pt x="508813" y="1603617"/>
                </a:lnTo>
                <a:lnTo>
                  <a:pt x="500190" y="1584838"/>
                </a:lnTo>
                <a:close/>
              </a:path>
              <a:path w="2833370" h="1866900">
                <a:moveTo>
                  <a:pt x="239770" y="1304794"/>
                </a:moveTo>
                <a:lnTo>
                  <a:pt x="190192" y="1309907"/>
                </a:lnTo>
                <a:lnTo>
                  <a:pt x="138670" y="1327191"/>
                </a:lnTo>
                <a:lnTo>
                  <a:pt x="89362" y="1354405"/>
                </a:lnTo>
                <a:lnTo>
                  <a:pt x="50032" y="1386738"/>
                </a:lnTo>
                <a:lnTo>
                  <a:pt x="20220" y="1424338"/>
                </a:lnTo>
                <a:lnTo>
                  <a:pt x="3405" y="1464776"/>
                </a:lnTo>
                <a:lnTo>
                  <a:pt x="0" y="1506831"/>
                </a:lnTo>
                <a:lnTo>
                  <a:pt x="2771" y="1526920"/>
                </a:lnTo>
                <a:lnTo>
                  <a:pt x="16984" y="1564766"/>
                </a:lnTo>
                <a:lnTo>
                  <a:pt x="51631" y="1605361"/>
                </a:lnTo>
                <a:lnTo>
                  <a:pt x="101105" y="1627695"/>
                </a:lnTo>
                <a:lnTo>
                  <a:pt x="142079" y="1631314"/>
                </a:lnTo>
                <a:lnTo>
                  <a:pt x="161653" y="1629769"/>
                </a:lnTo>
                <a:lnTo>
                  <a:pt x="186275" y="1625711"/>
                </a:lnTo>
                <a:lnTo>
                  <a:pt x="215945" y="1619152"/>
                </a:lnTo>
                <a:lnTo>
                  <a:pt x="284716" y="1600967"/>
                </a:lnTo>
                <a:lnTo>
                  <a:pt x="312386" y="1593961"/>
                </a:lnTo>
                <a:lnTo>
                  <a:pt x="333674" y="1589121"/>
                </a:lnTo>
                <a:lnTo>
                  <a:pt x="348581" y="1586483"/>
                </a:lnTo>
                <a:lnTo>
                  <a:pt x="365819" y="1584838"/>
                </a:lnTo>
                <a:lnTo>
                  <a:pt x="500190" y="1584838"/>
                </a:lnTo>
                <a:lnTo>
                  <a:pt x="499838" y="1584070"/>
                </a:lnTo>
                <a:lnTo>
                  <a:pt x="488315" y="1566144"/>
                </a:lnTo>
                <a:lnTo>
                  <a:pt x="483260" y="1560314"/>
                </a:lnTo>
                <a:lnTo>
                  <a:pt x="134850" y="1560314"/>
                </a:lnTo>
                <a:lnTo>
                  <a:pt x="117441" y="1559052"/>
                </a:lnTo>
                <a:lnTo>
                  <a:pt x="83437" y="1538567"/>
                </a:lnTo>
                <a:lnTo>
                  <a:pt x="66879" y="1495774"/>
                </a:lnTo>
                <a:lnTo>
                  <a:pt x="68369" y="1479129"/>
                </a:lnTo>
                <a:lnTo>
                  <a:pt x="83761" y="1444259"/>
                </a:lnTo>
                <a:lnTo>
                  <a:pt x="119651" y="1410710"/>
                </a:lnTo>
                <a:lnTo>
                  <a:pt x="172281" y="1381801"/>
                </a:lnTo>
                <a:lnTo>
                  <a:pt x="220287" y="1370423"/>
                </a:lnTo>
                <a:lnTo>
                  <a:pt x="361219" y="1370423"/>
                </a:lnTo>
                <a:lnTo>
                  <a:pt x="357195" y="1364605"/>
                </a:lnTo>
                <a:lnTo>
                  <a:pt x="324671" y="1333501"/>
                </a:lnTo>
                <a:lnTo>
                  <a:pt x="284831" y="1312707"/>
                </a:lnTo>
                <a:lnTo>
                  <a:pt x="262919" y="1307083"/>
                </a:lnTo>
                <a:lnTo>
                  <a:pt x="239770" y="1304794"/>
                </a:lnTo>
                <a:close/>
              </a:path>
              <a:path w="2833370" h="1866900">
                <a:moveTo>
                  <a:pt x="379140" y="1511940"/>
                </a:moveTo>
                <a:lnTo>
                  <a:pt x="332946" y="1515254"/>
                </a:lnTo>
                <a:lnTo>
                  <a:pt x="271656" y="1529212"/>
                </a:lnTo>
                <a:lnTo>
                  <a:pt x="231487" y="1540383"/>
                </a:lnTo>
                <a:lnTo>
                  <a:pt x="191861" y="1550979"/>
                </a:lnTo>
                <a:lnTo>
                  <a:pt x="159652" y="1557623"/>
                </a:lnTo>
                <a:lnTo>
                  <a:pt x="134850" y="1560314"/>
                </a:lnTo>
                <a:lnTo>
                  <a:pt x="483260" y="1560314"/>
                </a:lnTo>
                <a:lnTo>
                  <a:pt x="442434" y="1527175"/>
                </a:lnTo>
                <a:lnTo>
                  <a:pt x="402238" y="1514236"/>
                </a:lnTo>
                <a:lnTo>
                  <a:pt x="379140" y="1511940"/>
                </a:lnTo>
                <a:close/>
              </a:path>
              <a:path w="2833370" h="1866900">
                <a:moveTo>
                  <a:pt x="361219" y="1370423"/>
                </a:moveTo>
                <a:lnTo>
                  <a:pt x="220287" y="1370423"/>
                </a:lnTo>
                <a:lnTo>
                  <a:pt x="241647" y="1371853"/>
                </a:lnTo>
                <a:lnTo>
                  <a:pt x="261435" y="1377779"/>
                </a:lnTo>
                <a:lnTo>
                  <a:pt x="279842" y="1388109"/>
                </a:lnTo>
                <a:lnTo>
                  <a:pt x="296868" y="1402822"/>
                </a:lnTo>
                <a:lnTo>
                  <a:pt x="312513" y="1421891"/>
                </a:lnTo>
                <a:lnTo>
                  <a:pt x="370552" y="1383919"/>
                </a:lnTo>
                <a:lnTo>
                  <a:pt x="361219" y="1370423"/>
                </a:lnTo>
                <a:close/>
              </a:path>
              <a:path w="2833370" h="1866900">
                <a:moveTo>
                  <a:pt x="595215" y="1084326"/>
                </a:moveTo>
                <a:lnTo>
                  <a:pt x="527143" y="1121918"/>
                </a:lnTo>
                <a:lnTo>
                  <a:pt x="607534" y="1700657"/>
                </a:lnTo>
                <a:lnTo>
                  <a:pt x="674590" y="1663572"/>
                </a:lnTo>
                <a:lnTo>
                  <a:pt x="647158" y="1489964"/>
                </a:lnTo>
                <a:lnTo>
                  <a:pt x="758480" y="1428495"/>
                </a:lnTo>
                <a:lnTo>
                  <a:pt x="636998" y="1428495"/>
                </a:lnTo>
                <a:lnTo>
                  <a:pt x="612106" y="1259458"/>
                </a:lnTo>
                <a:lnTo>
                  <a:pt x="607417" y="1232433"/>
                </a:lnTo>
                <a:lnTo>
                  <a:pt x="601739" y="1205849"/>
                </a:lnTo>
                <a:lnTo>
                  <a:pt x="595086" y="1179716"/>
                </a:lnTo>
                <a:lnTo>
                  <a:pt x="587468" y="1154049"/>
                </a:lnTo>
                <a:lnTo>
                  <a:pt x="681859" y="1154049"/>
                </a:lnTo>
                <a:lnTo>
                  <a:pt x="595215" y="1084326"/>
                </a:lnTo>
                <a:close/>
              </a:path>
              <a:path w="2833370" h="1866900">
                <a:moveTo>
                  <a:pt x="962309" y="1379727"/>
                </a:moveTo>
                <a:lnTo>
                  <a:pt x="846802" y="1379727"/>
                </a:lnTo>
                <a:lnTo>
                  <a:pt x="982438" y="1493520"/>
                </a:lnTo>
                <a:lnTo>
                  <a:pt x="1054320" y="1453769"/>
                </a:lnTo>
                <a:lnTo>
                  <a:pt x="962309" y="1379727"/>
                </a:lnTo>
                <a:close/>
              </a:path>
              <a:path w="2833370" h="1866900">
                <a:moveTo>
                  <a:pt x="681859" y="1154049"/>
                </a:moveTo>
                <a:lnTo>
                  <a:pt x="587468" y="1154049"/>
                </a:lnTo>
                <a:lnTo>
                  <a:pt x="605156" y="1171287"/>
                </a:lnTo>
                <a:lnTo>
                  <a:pt x="625822" y="1190418"/>
                </a:lnTo>
                <a:lnTo>
                  <a:pt x="649440" y="1211431"/>
                </a:lnTo>
                <a:lnTo>
                  <a:pt x="798923" y="1339088"/>
                </a:lnTo>
                <a:lnTo>
                  <a:pt x="636998" y="1428495"/>
                </a:lnTo>
                <a:lnTo>
                  <a:pt x="758480" y="1428495"/>
                </a:lnTo>
                <a:lnTo>
                  <a:pt x="846802" y="1379727"/>
                </a:lnTo>
                <a:lnTo>
                  <a:pt x="962309" y="1379727"/>
                </a:lnTo>
                <a:lnTo>
                  <a:pt x="681859" y="1154049"/>
                </a:lnTo>
                <a:close/>
              </a:path>
              <a:path w="2833370" h="1866900">
                <a:moveTo>
                  <a:pt x="933670" y="897382"/>
                </a:moveTo>
                <a:lnTo>
                  <a:pt x="838547" y="949959"/>
                </a:lnTo>
                <a:lnTo>
                  <a:pt x="1102199" y="1427352"/>
                </a:lnTo>
                <a:lnTo>
                  <a:pt x="1163159" y="1393697"/>
                </a:lnTo>
                <a:lnTo>
                  <a:pt x="938623" y="987297"/>
                </a:lnTo>
                <a:lnTo>
                  <a:pt x="1031459" y="987297"/>
                </a:lnTo>
                <a:lnTo>
                  <a:pt x="933670" y="897382"/>
                </a:lnTo>
                <a:close/>
              </a:path>
              <a:path w="2833370" h="1866900">
                <a:moveTo>
                  <a:pt x="1031459" y="987297"/>
                </a:moveTo>
                <a:lnTo>
                  <a:pt x="938623" y="987297"/>
                </a:lnTo>
                <a:lnTo>
                  <a:pt x="1301208" y="1317497"/>
                </a:lnTo>
                <a:lnTo>
                  <a:pt x="1358231" y="1286002"/>
                </a:lnTo>
                <a:lnTo>
                  <a:pt x="1348794" y="1231138"/>
                </a:lnTo>
                <a:lnTo>
                  <a:pt x="1295239" y="1231138"/>
                </a:lnTo>
                <a:lnTo>
                  <a:pt x="1283807" y="1220156"/>
                </a:lnTo>
                <a:lnTo>
                  <a:pt x="1252894" y="1191097"/>
                </a:lnTo>
                <a:lnTo>
                  <a:pt x="1031459" y="987297"/>
                </a:lnTo>
                <a:close/>
              </a:path>
              <a:path w="2833370" h="1866900">
                <a:moveTo>
                  <a:pt x="1294223" y="698245"/>
                </a:moveTo>
                <a:lnTo>
                  <a:pt x="1209133" y="745236"/>
                </a:lnTo>
                <a:lnTo>
                  <a:pt x="1278348" y="1140587"/>
                </a:lnTo>
                <a:lnTo>
                  <a:pt x="1287889" y="1193196"/>
                </a:lnTo>
                <a:lnTo>
                  <a:pt x="1295239" y="1231138"/>
                </a:lnTo>
                <a:lnTo>
                  <a:pt x="1348794" y="1231138"/>
                </a:lnTo>
                <a:lnTo>
                  <a:pt x="1276316" y="809751"/>
                </a:lnTo>
                <a:lnTo>
                  <a:pt x="1355788" y="809751"/>
                </a:lnTo>
                <a:lnTo>
                  <a:pt x="1294223" y="698245"/>
                </a:lnTo>
                <a:close/>
              </a:path>
              <a:path w="2833370" h="1866900">
                <a:moveTo>
                  <a:pt x="1355788" y="809751"/>
                </a:moveTo>
                <a:lnTo>
                  <a:pt x="1276316" y="809751"/>
                </a:lnTo>
                <a:lnTo>
                  <a:pt x="1496915" y="1209294"/>
                </a:lnTo>
                <a:lnTo>
                  <a:pt x="1557875" y="1175765"/>
                </a:lnTo>
                <a:lnTo>
                  <a:pt x="1355788" y="809751"/>
                </a:lnTo>
                <a:close/>
              </a:path>
              <a:path w="2833370" h="1866900">
                <a:moveTo>
                  <a:pt x="1706542" y="495673"/>
                </a:moveTo>
                <a:lnTo>
                  <a:pt x="1651982" y="506602"/>
                </a:lnTo>
                <a:lnTo>
                  <a:pt x="1599422" y="530016"/>
                </a:lnTo>
                <a:lnTo>
                  <a:pt x="1396712" y="641603"/>
                </a:lnTo>
                <a:lnTo>
                  <a:pt x="1660491" y="1118996"/>
                </a:lnTo>
                <a:lnTo>
                  <a:pt x="1723610" y="1084199"/>
                </a:lnTo>
                <a:lnTo>
                  <a:pt x="1616422" y="890015"/>
                </a:lnTo>
                <a:lnTo>
                  <a:pt x="1718705" y="833627"/>
                </a:lnTo>
                <a:lnTo>
                  <a:pt x="1585307" y="833627"/>
                </a:lnTo>
                <a:lnTo>
                  <a:pt x="1491073" y="663066"/>
                </a:lnTo>
                <a:lnTo>
                  <a:pt x="1613247" y="595502"/>
                </a:lnTo>
                <a:lnTo>
                  <a:pt x="1649997" y="576579"/>
                </a:lnTo>
                <a:lnTo>
                  <a:pt x="1688651" y="565064"/>
                </a:lnTo>
                <a:lnTo>
                  <a:pt x="1829231" y="565064"/>
                </a:lnTo>
                <a:lnTo>
                  <a:pt x="1827006" y="561498"/>
                </a:lnTo>
                <a:lnTo>
                  <a:pt x="1801721" y="532923"/>
                </a:lnTo>
                <a:lnTo>
                  <a:pt x="1755646" y="504189"/>
                </a:lnTo>
                <a:lnTo>
                  <a:pt x="1723356" y="496315"/>
                </a:lnTo>
                <a:lnTo>
                  <a:pt x="1706542" y="495673"/>
                </a:lnTo>
                <a:close/>
              </a:path>
              <a:path w="2833370" h="1866900">
                <a:moveTo>
                  <a:pt x="1901537" y="362712"/>
                </a:moveTo>
                <a:lnTo>
                  <a:pt x="1838418" y="397637"/>
                </a:lnTo>
                <a:lnTo>
                  <a:pt x="2102070" y="875157"/>
                </a:lnTo>
                <a:lnTo>
                  <a:pt x="2267320" y="783844"/>
                </a:lnTo>
                <a:lnTo>
                  <a:pt x="2134201" y="783844"/>
                </a:lnTo>
                <a:lnTo>
                  <a:pt x="1901537" y="362712"/>
                </a:lnTo>
                <a:close/>
              </a:path>
              <a:path w="2833370" h="1866900">
                <a:moveTo>
                  <a:pt x="1829231" y="565064"/>
                </a:moveTo>
                <a:lnTo>
                  <a:pt x="1688651" y="565064"/>
                </a:lnTo>
                <a:lnTo>
                  <a:pt x="1702639" y="565388"/>
                </a:lnTo>
                <a:lnTo>
                  <a:pt x="1716412" y="568164"/>
                </a:lnTo>
                <a:lnTo>
                  <a:pt x="1754249" y="590629"/>
                </a:lnTo>
                <a:lnTo>
                  <a:pt x="1782583" y="636736"/>
                </a:lnTo>
                <a:lnTo>
                  <a:pt x="1787485" y="675927"/>
                </a:lnTo>
                <a:lnTo>
                  <a:pt x="1783173" y="694689"/>
                </a:lnTo>
                <a:lnTo>
                  <a:pt x="1758011" y="730885"/>
                </a:lnTo>
                <a:lnTo>
                  <a:pt x="1708751" y="765556"/>
                </a:lnTo>
                <a:lnTo>
                  <a:pt x="1585307" y="833627"/>
                </a:lnTo>
                <a:lnTo>
                  <a:pt x="1718705" y="833627"/>
                </a:lnTo>
                <a:lnTo>
                  <a:pt x="1784217" y="793972"/>
                </a:lnTo>
                <a:lnTo>
                  <a:pt x="1818765" y="764539"/>
                </a:lnTo>
                <a:lnTo>
                  <a:pt x="1842597" y="734155"/>
                </a:lnTo>
                <a:lnTo>
                  <a:pt x="1860335" y="671244"/>
                </a:lnTo>
                <a:lnTo>
                  <a:pt x="1858849" y="639968"/>
                </a:lnTo>
                <a:lnTo>
                  <a:pt x="1851243" y="609002"/>
                </a:lnTo>
                <a:lnTo>
                  <a:pt x="1837529" y="578358"/>
                </a:lnTo>
                <a:lnTo>
                  <a:pt x="1829231" y="565064"/>
                </a:lnTo>
                <a:close/>
              </a:path>
              <a:path w="2833370" h="1866900">
                <a:moveTo>
                  <a:pt x="2369278" y="654050"/>
                </a:moveTo>
                <a:lnTo>
                  <a:pt x="2134201" y="783844"/>
                </a:lnTo>
                <a:lnTo>
                  <a:pt x="2267320" y="783844"/>
                </a:lnTo>
                <a:lnTo>
                  <a:pt x="2400393" y="710311"/>
                </a:lnTo>
                <a:lnTo>
                  <a:pt x="2369278" y="654050"/>
                </a:lnTo>
                <a:close/>
              </a:path>
              <a:path w="2833370" h="1866900">
                <a:moveTo>
                  <a:pt x="2558381" y="0"/>
                </a:moveTo>
                <a:lnTo>
                  <a:pt x="2213195" y="190626"/>
                </a:lnTo>
                <a:lnTo>
                  <a:pt x="2476847" y="668146"/>
                </a:lnTo>
                <a:lnTo>
                  <a:pt x="2642153" y="576834"/>
                </a:lnTo>
                <a:lnTo>
                  <a:pt x="2508978" y="576834"/>
                </a:lnTo>
                <a:lnTo>
                  <a:pt x="2419189" y="414400"/>
                </a:lnTo>
                <a:lnTo>
                  <a:pt x="2520577" y="358393"/>
                </a:lnTo>
                <a:lnTo>
                  <a:pt x="2388201" y="358393"/>
                </a:lnTo>
                <a:lnTo>
                  <a:pt x="2307429" y="212089"/>
                </a:lnTo>
                <a:lnTo>
                  <a:pt x="2589496" y="56261"/>
                </a:lnTo>
                <a:lnTo>
                  <a:pt x="2558381" y="0"/>
                </a:lnTo>
                <a:close/>
              </a:path>
              <a:path w="2833370" h="1866900">
                <a:moveTo>
                  <a:pt x="2802094" y="415036"/>
                </a:moveTo>
                <a:lnTo>
                  <a:pt x="2508978" y="576834"/>
                </a:lnTo>
                <a:lnTo>
                  <a:pt x="2642153" y="576834"/>
                </a:lnTo>
                <a:lnTo>
                  <a:pt x="2833209" y="471297"/>
                </a:lnTo>
                <a:lnTo>
                  <a:pt x="2802094" y="415036"/>
                </a:lnTo>
                <a:close/>
              </a:path>
              <a:path w="2833370" h="1866900">
                <a:moveTo>
                  <a:pt x="2652361" y="212471"/>
                </a:moveTo>
                <a:lnTo>
                  <a:pt x="2388201" y="358393"/>
                </a:lnTo>
                <a:lnTo>
                  <a:pt x="2520577" y="358393"/>
                </a:lnTo>
                <a:lnTo>
                  <a:pt x="2683349" y="268477"/>
                </a:lnTo>
                <a:lnTo>
                  <a:pt x="2652361" y="21247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677354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第六步：制定、跟踪个人和组织的</a:t>
            </a:r>
            <a:r>
              <a:rPr sz="2800" b="1" dirty="0">
                <a:latin typeface="Microsoft YaHei"/>
                <a:cs typeface="Microsoft YaHei"/>
              </a:rPr>
              <a:t>行</a:t>
            </a:r>
            <a:r>
              <a:rPr sz="2800" b="1" spc="-5" dirty="0">
                <a:latin typeface="Microsoft YaHei"/>
                <a:cs typeface="Microsoft YaHei"/>
              </a:rPr>
              <a:t>动计划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535178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为关键人才设计个性化的发展计划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8928038" y="1912365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，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79400" y="1285875"/>
          <a:ext cx="8786875" cy="2782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7"/>
                <a:gridCol w="928687"/>
                <a:gridCol w="643001"/>
                <a:gridCol w="1714500"/>
                <a:gridCol w="2071624"/>
                <a:gridCol w="2786126"/>
              </a:tblGrid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姓名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九宫格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位置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风险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离职原因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岗位是否有后备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行动计划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57899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李丽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低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暂时不会离职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有两位准备好的后备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174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继续推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进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，进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入相关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项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目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关注准备后备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侯婷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高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89230">
                        <a:lnSpc>
                          <a:spcPts val="182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去外部寻求更大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发展空间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无准备好的后备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260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制定保留计划  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搜索外部人才库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卢沙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中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5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最近有一些工作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509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障碍需要克服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有一位准备好的后备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继续推进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IDP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，主管加强绩效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辅导，关注准备好的后备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4665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64642" y="4766309"/>
            <a:ext cx="3488690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7:2:1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SimSun"/>
                <a:cs typeface="SimSun"/>
              </a:rPr>
              <a:t>原则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3750"/>
              </a:lnSpc>
              <a:tabLst>
                <a:tab pos="1391285" algn="l"/>
                <a:tab pos="2658110" algn="l"/>
              </a:tabLst>
            </a:pPr>
            <a:r>
              <a:rPr sz="3200" b="1" spc="10" dirty="0">
                <a:latin typeface="Microsoft YaHei"/>
                <a:cs typeface="Microsoft YaHei"/>
              </a:rPr>
              <a:t>历</a:t>
            </a:r>
            <a:r>
              <a:rPr sz="3200" b="1" spc="5" dirty="0">
                <a:latin typeface="Microsoft YaHei"/>
                <a:cs typeface="Microsoft YaHei"/>
              </a:rPr>
              <a:t>练</a:t>
            </a:r>
            <a:r>
              <a:rPr sz="3200" b="1" dirty="0">
                <a:latin typeface="Microsoft YaHei"/>
                <a:cs typeface="Microsoft YaHei"/>
              </a:rPr>
              <a:t>	</a:t>
            </a:r>
            <a:r>
              <a:rPr sz="3200" b="1" spc="10" dirty="0">
                <a:latin typeface="Microsoft YaHei"/>
                <a:cs typeface="Microsoft YaHei"/>
              </a:rPr>
              <a:t>反</a:t>
            </a:r>
            <a:r>
              <a:rPr sz="3200" b="1" spc="5" dirty="0">
                <a:latin typeface="Microsoft YaHei"/>
                <a:cs typeface="Microsoft YaHei"/>
              </a:rPr>
              <a:t>馈</a:t>
            </a:r>
            <a:r>
              <a:rPr sz="3200" b="1" dirty="0">
                <a:latin typeface="Microsoft YaHei"/>
                <a:cs typeface="Microsoft YaHei"/>
              </a:rPr>
              <a:t>	</a:t>
            </a:r>
            <a:r>
              <a:rPr sz="3200" b="1" spc="10" dirty="0">
                <a:latin typeface="Microsoft YaHei"/>
                <a:cs typeface="Microsoft YaHei"/>
              </a:rPr>
              <a:t>培训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282700"/>
            <a:ext cx="144780" cy="514350"/>
          </a:xfrm>
          <a:custGeom>
            <a:avLst/>
            <a:gdLst/>
            <a:ahLst/>
            <a:cxnLst/>
            <a:rect l="l" t="t" r="r" b="b"/>
            <a:pathLst>
              <a:path w="144780" h="514350">
                <a:moveTo>
                  <a:pt x="0" y="514350"/>
                </a:moveTo>
                <a:lnTo>
                  <a:pt x="144462" y="514350"/>
                </a:lnTo>
                <a:lnTo>
                  <a:pt x="144462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857813"/>
            <a:ext cx="144780" cy="513080"/>
          </a:xfrm>
          <a:custGeom>
            <a:avLst/>
            <a:gdLst/>
            <a:ahLst/>
            <a:cxnLst/>
            <a:rect l="l" t="t" r="r" b="b"/>
            <a:pathLst>
              <a:path w="144780" h="513079">
                <a:moveTo>
                  <a:pt x="0" y="512762"/>
                </a:moveTo>
                <a:lnTo>
                  <a:pt x="144462" y="512762"/>
                </a:lnTo>
                <a:lnTo>
                  <a:pt x="144462" y="0"/>
                </a:lnTo>
                <a:lnTo>
                  <a:pt x="0" y="0"/>
                </a:lnTo>
                <a:lnTo>
                  <a:pt x="0" y="51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014" y="1196594"/>
            <a:ext cx="4081145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b="1" spc="10" dirty="0">
                <a:latin typeface="Microsoft YaHei"/>
                <a:cs typeface="Microsoft YaHei"/>
              </a:rPr>
              <a:t>聚合各项行动计划，整体追踪执行进程</a:t>
            </a:r>
            <a:endParaRPr sz="18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380"/>
              </a:spcBef>
              <a:tabLst>
                <a:tab pos="551815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b="1" spc="5" dirty="0">
                <a:latin typeface="Microsoft YaHei"/>
                <a:cs typeface="Microsoft YaHei"/>
              </a:rPr>
              <a:t>责任人、完成时间</a:t>
            </a:r>
            <a:endParaRPr sz="1600">
              <a:latin typeface="Microsoft YaHei"/>
              <a:cs typeface="Microsoft YaHei"/>
            </a:endParaRPr>
          </a:p>
          <a:p>
            <a:pPr marL="266700">
              <a:lnSpc>
                <a:spcPct val="100000"/>
              </a:lnSpc>
              <a:spcBef>
                <a:spcPts val="384"/>
              </a:spcBef>
              <a:tabLst>
                <a:tab pos="551815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b="1" spc="5" dirty="0">
                <a:latin typeface="Microsoft YaHei"/>
                <a:cs typeface="Microsoft YaHei"/>
              </a:rPr>
              <a:t>成果、问题、所需资源等</a:t>
            </a:r>
            <a:endParaRPr sz="1600">
              <a:latin typeface="Microsoft YaHei"/>
              <a:cs typeface="Microsoft YaHe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9868" y="2222500"/>
          <a:ext cx="8089169" cy="351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275"/>
                <a:gridCol w="1544669"/>
                <a:gridCol w="2693225"/>
              </a:tblGrid>
              <a:tr h="711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行动计划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负责人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完成时间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2C5497"/>
                    </a:solidFill>
                  </a:tcPr>
                </a:tc>
              </a:tr>
              <a:tr h="69449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实施新的组织结构调整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0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选拔并培养高潜人才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02500">
                <a:tc>
                  <a:txBody>
                    <a:bodyPr/>
                    <a:lstStyle/>
                    <a:p>
                      <a:pPr marL="1697355" marR="88265" indent="-1600835">
                        <a:lnSpc>
                          <a:spcPts val="2060"/>
                        </a:lnSpc>
                        <a:spcBef>
                          <a:spcPts val="819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和研发总监沟通，加大产品经理池的  培养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0164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搜索外部人才库，招聘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VP1</a:t>
                      </a:r>
                      <a:r>
                        <a:rPr sz="1800" spc="-5" dirty="0">
                          <a:latin typeface="SimSun"/>
                          <a:cs typeface="SimSun"/>
                        </a:rPr>
                        <a:t>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572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XXX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2014.7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393192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明确组织层面的行动路径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876300"/>
          </a:xfrm>
          <a:custGeom>
            <a:avLst/>
            <a:gdLst/>
            <a:ahLst/>
            <a:cxnLst/>
            <a:rect l="l" t="t" r="r" b="b"/>
            <a:pathLst>
              <a:path w="9144000" h="876300">
                <a:moveTo>
                  <a:pt x="0" y="876299"/>
                </a:moveTo>
                <a:lnTo>
                  <a:pt x="9143999" y="876299"/>
                </a:lnTo>
                <a:lnTo>
                  <a:pt x="9143999" y="0"/>
                </a:lnTo>
                <a:lnTo>
                  <a:pt x="0" y="0"/>
                </a:lnTo>
                <a:lnTo>
                  <a:pt x="0" y="876299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76299"/>
            <a:ext cx="9144000" cy="5981700"/>
          </a:xfrm>
          <a:custGeom>
            <a:avLst/>
            <a:gdLst/>
            <a:ahLst/>
            <a:cxnLst/>
            <a:rect l="l" t="t" r="r" b="b"/>
            <a:pathLst>
              <a:path w="9144000" h="5981700">
                <a:moveTo>
                  <a:pt x="0" y="5981700"/>
                </a:moveTo>
                <a:lnTo>
                  <a:pt x="9144000" y="5981700"/>
                </a:lnTo>
                <a:lnTo>
                  <a:pt x="9144000" y="0"/>
                </a:lnTo>
                <a:lnTo>
                  <a:pt x="0" y="0"/>
                </a:lnTo>
                <a:lnTo>
                  <a:pt x="0" y="5981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在一年内开展各项工作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551" y="1773301"/>
            <a:ext cx="3609975" cy="3546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3251" y="15256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09" y="688988"/>
                </a:lnTo>
                <a:lnTo>
                  <a:pt x="438032" y="679779"/>
                </a:lnTo>
                <a:lnTo>
                  <a:pt x="480730" y="664936"/>
                </a:lnTo>
                <a:lnTo>
                  <a:pt x="520690" y="644873"/>
                </a:lnTo>
                <a:lnTo>
                  <a:pt x="557498" y="620003"/>
                </a:lnTo>
                <a:lnTo>
                  <a:pt x="590740" y="590740"/>
                </a:lnTo>
                <a:lnTo>
                  <a:pt x="620003" y="557498"/>
                </a:lnTo>
                <a:lnTo>
                  <a:pt x="644873" y="520690"/>
                </a:lnTo>
                <a:lnTo>
                  <a:pt x="664936" y="480730"/>
                </a:lnTo>
                <a:lnTo>
                  <a:pt x="679779" y="438032"/>
                </a:lnTo>
                <a:lnTo>
                  <a:pt x="688988" y="393009"/>
                </a:lnTo>
                <a:lnTo>
                  <a:pt x="692150" y="346075"/>
                </a:lnTo>
                <a:lnTo>
                  <a:pt x="688988" y="299114"/>
                </a:lnTo>
                <a:lnTo>
                  <a:pt x="679779" y="254073"/>
                </a:lnTo>
                <a:lnTo>
                  <a:pt x="664936" y="211365"/>
                </a:lnTo>
                <a:lnTo>
                  <a:pt x="644873" y="171402"/>
                </a:lnTo>
                <a:lnTo>
                  <a:pt x="620003" y="134597"/>
                </a:lnTo>
                <a:lnTo>
                  <a:pt x="590740" y="101361"/>
                </a:lnTo>
                <a:lnTo>
                  <a:pt x="557498" y="72108"/>
                </a:lnTo>
                <a:lnTo>
                  <a:pt x="520690" y="47248"/>
                </a:lnTo>
                <a:lnTo>
                  <a:pt x="480730" y="27195"/>
                </a:lnTo>
                <a:lnTo>
                  <a:pt x="438032" y="12361"/>
                </a:lnTo>
                <a:lnTo>
                  <a:pt x="393009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3251" y="15256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09" y="3159"/>
                </a:lnTo>
                <a:lnTo>
                  <a:pt x="438032" y="12361"/>
                </a:lnTo>
                <a:lnTo>
                  <a:pt x="480730" y="27195"/>
                </a:lnTo>
                <a:lnTo>
                  <a:pt x="520690" y="47248"/>
                </a:lnTo>
                <a:lnTo>
                  <a:pt x="557498" y="72108"/>
                </a:lnTo>
                <a:lnTo>
                  <a:pt x="590740" y="101361"/>
                </a:lnTo>
                <a:lnTo>
                  <a:pt x="620003" y="134597"/>
                </a:lnTo>
                <a:lnTo>
                  <a:pt x="644873" y="171402"/>
                </a:lnTo>
                <a:lnTo>
                  <a:pt x="664936" y="211365"/>
                </a:lnTo>
                <a:lnTo>
                  <a:pt x="679779" y="254073"/>
                </a:lnTo>
                <a:lnTo>
                  <a:pt x="688988" y="299114"/>
                </a:lnTo>
                <a:lnTo>
                  <a:pt x="692150" y="346075"/>
                </a:lnTo>
                <a:lnTo>
                  <a:pt x="688988" y="393009"/>
                </a:lnTo>
                <a:lnTo>
                  <a:pt x="679779" y="438032"/>
                </a:lnTo>
                <a:lnTo>
                  <a:pt x="664936" y="480730"/>
                </a:lnTo>
                <a:lnTo>
                  <a:pt x="644873" y="520690"/>
                </a:lnTo>
                <a:lnTo>
                  <a:pt x="620003" y="557498"/>
                </a:lnTo>
                <a:lnTo>
                  <a:pt x="590740" y="590740"/>
                </a:lnTo>
                <a:lnTo>
                  <a:pt x="557498" y="620003"/>
                </a:lnTo>
                <a:lnTo>
                  <a:pt x="520690" y="644873"/>
                </a:lnTo>
                <a:lnTo>
                  <a:pt x="480730" y="664936"/>
                </a:lnTo>
                <a:lnTo>
                  <a:pt x="438032" y="679779"/>
                </a:lnTo>
                <a:lnTo>
                  <a:pt x="393009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9451" y="160185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8926" y="2909951"/>
            <a:ext cx="1143000" cy="582930"/>
          </a:xfrm>
          <a:custGeom>
            <a:avLst/>
            <a:gdLst/>
            <a:ahLst/>
            <a:cxnLst/>
            <a:rect l="l" t="t" r="r" b="b"/>
            <a:pathLst>
              <a:path w="1143000" h="582929">
                <a:moveTo>
                  <a:pt x="571500" y="0"/>
                </a:moveTo>
                <a:lnTo>
                  <a:pt x="524615" y="1890"/>
                </a:lnTo>
                <a:lnTo>
                  <a:pt x="478777" y="7462"/>
                </a:lnTo>
                <a:lnTo>
                  <a:pt x="434132" y="16570"/>
                </a:lnTo>
                <a:lnTo>
                  <a:pt x="390826" y="29066"/>
                </a:lnTo>
                <a:lnTo>
                  <a:pt x="349007" y="44805"/>
                </a:lnTo>
                <a:lnTo>
                  <a:pt x="308822" y="63638"/>
                </a:lnTo>
                <a:lnTo>
                  <a:pt x="270417" y="85420"/>
                </a:lnTo>
                <a:lnTo>
                  <a:pt x="233940" y="110004"/>
                </a:lnTo>
                <a:lnTo>
                  <a:pt x="199536" y="137242"/>
                </a:lnTo>
                <a:lnTo>
                  <a:pt x="167354" y="166989"/>
                </a:lnTo>
                <a:lnTo>
                  <a:pt x="137539" y="199096"/>
                </a:lnTo>
                <a:lnTo>
                  <a:pt x="110240" y="233418"/>
                </a:lnTo>
                <a:lnTo>
                  <a:pt x="85602" y="269808"/>
                </a:lnTo>
                <a:lnTo>
                  <a:pt x="63772" y="308119"/>
                </a:lnTo>
                <a:lnTo>
                  <a:pt x="44898" y="348204"/>
                </a:lnTo>
                <a:lnTo>
                  <a:pt x="29126" y="389916"/>
                </a:lnTo>
                <a:lnTo>
                  <a:pt x="16604" y="433109"/>
                </a:lnTo>
                <a:lnTo>
                  <a:pt x="7477" y="477635"/>
                </a:lnTo>
                <a:lnTo>
                  <a:pt x="1893" y="523349"/>
                </a:lnTo>
                <a:lnTo>
                  <a:pt x="0" y="570102"/>
                </a:lnTo>
                <a:lnTo>
                  <a:pt x="0" y="578485"/>
                </a:lnTo>
                <a:lnTo>
                  <a:pt x="1143" y="582549"/>
                </a:lnTo>
                <a:lnTo>
                  <a:pt x="1141729" y="582549"/>
                </a:lnTo>
                <a:lnTo>
                  <a:pt x="1143000" y="570102"/>
                </a:lnTo>
                <a:lnTo>
                  <a:pt x="1141105" y="523349"/>
                </a:lnTo>
                <a:lnTo>
                  <a:pt x="1135519" y="477635"/>
                </a:lnTo>
                <a:lnTo>
                  <a:pt x="1126388" y="433109"/>
                </a:lnTo>
                <a:lnTo>
                  <a:pt x="1113861" y="389916"/>
                </a:lnTo>
                <a:lnTo>
                  <a:pt x="1098083" y="348204"/>
                </a:lnTo>
                <a:lnTo>
                  <a:pt x="1079203" y="308119"/>
                </a:lnTo>
                <a:lnTo>
                  <a:pt x="1057367" y="269808"/>
                </a:lnTo>
                <a:lnTo>
                  <a:pt x="1032723" y="233418"/>
                </a:lnTo>
                <a:lnTo>
                  <a:pt x="1005417" y="199096"/>
                </a:lnTo>
                <a:lnTo>
                  <a:pt x="975598" y="166989"/>
                </a:lnTo>
                <a:lnTo>
                  <a:pt x="943411" y="137242"/>
                </a:lnTo>
                <a:lnTo>
                  <a:pt x="909005" y="110004"/>
                </a:lnTo>
                <a:lnTo>
                  <a:pt x="872525" y="85420"/>
                </a:lnTo>
                <a:lnTo>
                  <a:pt x="834121" y="63638"/>
                </a:lnTo>
                <a:lnTo>
                  <a:pt x="793938" y="44805"/>
                </a:lnTo>
                <a:lnTo>
                  <a:pt x="752124" y="29066"/>
                </a:lnTo>
                <a:lnTo>
                  <a:pt x="708826" y="16570"/>
                </a:lnTo>
                <a:lnTo>
                  <a:pt x="664191" y="7462"/>
                </a:lnTo>
                <a:lnTo>
                  <a:pt x="618367" y="1890"/>
                </a:lnTo>
                <a:lnTo>
                  <a:pt x="571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56126" y="1742185"/>
            <a:ext cx="401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4450" y="2054225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35"/>
                </a:lnTo>
                <a:lnTo>
                  <a:pt x="12361" y="438076"/>
                </a:lnTo>
                <a:lnTo>
                  <a:pt x="27195" y="480784"/>
                </a:lnTo>
                <a:lnTo>
                  <a:pt x="47248" y="520747"/>
                </a:lnTo>
                <a:lnTo>
                  <a:pt x="72108" y="557552"/>
                </a:lnTo>
                <a:lnTo>
                  <a:pt x="101361" y="590788"/>
                </a:lnTo>
                <a:lnTo>
                  <a:pt x="134597" y="620041"/>
                </a:lnTo>
                <a:lnTo>
                  <a:pt x="171402" y="644901"/>
                </a:lnTo>
                <a:lnTo>
                  <a:pt x="211365" y="664954"/>
                </a:lnTo>
                <a:lnTo>
                  <a:pt x="254073" y="679788"/>
                </a:lnTo>
                <a:lnTo>
                  <a:pt x="299114" y="688990"/>
                </a:lnTo>
                <a:lnTo>
                  <a:pt x="346075" y="692150"/>
                </a:lnTo>
                <a:lnTo>
                  <a:pt x="393035" y="688990"/>
                </a:lnTo>
                <a:lnTo>
                  <a:pt x="438076" y="679788"/>
                </a:lnTo>
                <a:lnTo>
                  <a:pt x="480784" y="664954"/>
                </a:lnTo>
                <a:lnTo>
                  <a:pt x="520747" y="644901"/>
                </a:lnTo>
                <a:lnTo>
                  <a:pt x="557552" y="620041"/>
                </a:lnTo>
                <a:lnTo>
                  <a:pt x="590788" y="590788"/>
                </a:lnTo>
                <a:lnTo>
                  <a:pt x="620041" y="557552"/>
                </a:lnTo>
                <a:lnTo>
                  <a:pt x="644901" y="520747"/>
                </a:lnTo>
                <a:lnTo>
                  <a:pt x="664954" y="480784"/>
                </a:lnTo>
                <a:lnTo>
                  <a:pt x="679788" y="438076"/>
                </a:lnTo>
                <a:lnTo>
                  <a:pt x="688990" y="393035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4450" y="2054225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35"/>
                </a:lnTo>
                <a:lnTo>
                  <a:pt x="679788" y="438076"/>
                </a:lnTo>
                <a:lnTo>
                  <a:pt x="664954" y="480784"/>
                </a:lnTo>
                <a:lnTo>
                  <a:pt x="644901" y="520747"/>
                </a:lnTo>
                <a:lnTo>
                  <a:pt x="620041" y="557552"/>
                </a:lnTo>
                <a:lnTo>
                  <a:pt x="590788" y="590788"/>
                </a:lnTo>
                <a:lnTo>
                  <a:pt x="557552" y="620041"/>
                </a:lnTo>
                <a:lnTo>
                  <a:pt x="520747" y="644901"/>
                </a:lnTo>
                <a:lnTo>
                  <a:pt x="480784" y="664954"/>
                </a:lnTo>
                <a:lnTo>
                  <a:pt x="438076" y="679788"/>
                </a:lnTo>
                <a:lnTo>
                  <a:pt x="393035" y="688990"/>
                </a:lnTo>
                <a:lnTo>
                  <a:pt x="346075" y="692150"/>
                </a:lnTo>
                <a:lnTo>
                  <a:pt x="299114" y="688990"/>
                </a:lnTo>
                <a:lnTo>
                  <a:pt x="254073" y="679788"/>
                </a:lnTo>
                <a:lnTo>
                  <a:pt x="211365" y="664954"/>
                </a:lnTo>
                <a:lnTo>
                  <a:pt x="171402" y="644901"/>
                </a:lnTo>
                <a:lnTo>
                  <a:pt x="134597" y="620041"/>
                </a:lnTo>
                <a:lnTo>
                  <a:pt x="101361" y="590788"/>
                </a:lnTo>
                <a:lnTo>
                  <a:pt x="72108" y="557552"/>
                </a:lnTo>
                <a:lnTo>
                  <a:pt x="47248" y="520747"/>
                </a:lnTo>
                <a:lnTo>
                  <a:pt x="27195" y="480784"/>
                </a:lnTo>
                <a:lnTo>
                  <a:pt x="12361" y="438076"/>
                </a:lnTo>
                <a:lnTo>
                  <a:pt x="3159" y="393035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0650" y="2130425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98" y="535403"/>
                </a:lnTo>
                <a:lnTo>
                  <a:pt x="364063" y="522871"/>
                </a:lnTo>
                <a:lnTo>
                  <a:pt x="406108" y="502915"/>
                </a:lnTo>
                <a:lnTo>
                  <a:pt x="443772" y="476295"/>
                </a:lnTo>
                <a:lnTo>
                  <a:pt x="476295" y="443772"/>
                </a:lnTo>
                <a:lnTo>
                  <a:pt x="502915" y="406108"/>
                </a:lnTo>
                <a:lnTo>
                  <a:pt x="522871" y="364063"/>
                </a:lnTo>
                <a:lnTo>
                  <a:pt x="535403" y="318398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69229" y="2271014"/>
            <a:ext cx="302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30850" y="3230626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35" y="688988"/>
                </a:lnTo>
                <a:lnTo>
                  <a:pt x="438076" y="679779"/>
                </a:lnTo>
                <a:lnTo>
                  <a:pt x="480784" y="664936"/>
                </a:lnTo>
                <a:lnTo>
                  <a:pt x="520747" y="644873"/>
                </a:lnTo>
                <a:lnTo>
                  <a:pt x="557552" y="620003"/>
                </a:lnTo>
                <a:lnTo>
                  <a:pt x="590788" y="590740"/>
                </a:lnTo>
                <a:lnTo>
                  <a:pt x="620041" y="557498"/>
                </a:lnTo>
                <a:lnTo>
                  <a:pt x="644901" y="520690"/>
                </a:lnTo>
                <a:lnTo>
                  <a:pt x="664954" y="480730"/>
                </a:lnTo>
                <a:lnTo>
                  <a:pt x="679788" y="438032"/>
                </a:lnTo>
                <a:lnTo>
                  <a:pt x="688990" y="393009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0850" y="3230626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09"/>
                </a:lnTo>
                <a:lnTo>
                  <a:pt x="679788" y="438032"/>
                </a:lnTo>
                <a:lnTo>
                  <a:pt x="664954" y="480730"/>
                </a:lnTo>
                <a:lnTo>
                  <a:pt x="644901" y="520690"/>
                </a:lnTo>
                <a:lnTo>
                  <a:pt x="620041" y="557498"/>
                </a:lnTo>
                <a:lnTo>
                  <a:pt x="590788" y="590740"/>
                </a:lnTo>
                <a:lnTo>
                  <a:pt x="557552" y="620003"/>
                </a:lnTo>
                <a:lnTo>
                  <a:pt x="520747" y="644873"/>
                </a:lnTo>
                <a:lnTo>
                  <a:pt x="480784" y="664936"/>
                </a:lnTo>
                <a:lnTo>
                  <a:pt x="438076" y="679779"/>
                </a:lnTo>
                <a:lnTo>
                  <a:pt x="393035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07050" y="3306826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98" y="535399"/>
                </a:lnTo>
                <a:lnTo>
                  <a:pt x="364063" y="522857"/>
                </a:lnTo>
                <a:lnTo>
                  <a:pt x="406108" y="502887"/>
                </a:lnTo>
                <a:lnTo>
                  <a:pt x="443772" y="476253"/>
                </a:lnTo>
                <a:lnTo>
                  <a:pt x="476295" y="443720"/>
                </a:lnTo>
                <a:lnTo>
                  <a:pt x="502915" y="406051"/>
                </a:lnTo>
                <a:lnTo>
                  <a:pt x="522871" y="364012"/>
                </a:lnTo>
                <a:lnTo>
                  <a:pt x="535403" y="318365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75757" y="3447542"/>
            <a:ext cx="4616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10226" y="442125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09" y="688988"/>
                </a:lnTo>
                <a:lnTo>
                  <a:pt x="438032" y="679779"/>
                </a:lnTo>
                <a:lnTo>
                  <a:pt x="480730" y="664936"/>
                </a:lnTo>
                <a:lnTo>
                  <a:pt x="520690" y="644873"/>
                </a:lnTo>
                <a:lnTo>
                  <a:pt x="557498" y="620003"/>
                </a:lnTo>
                <a:lnTo>
                  <a:pt x="590740" y="590740"/>
                </a:lnTo>
                <a:lnTo>
                  <a:pt x="620003" y="557498"/>
                </a:lnTo>
                <a:lnTo>
                  <a:pt x="644873" y="520690"/>
                </a:lnTo>
                <a:lnTo>
                  <a:pt x="664936" y="480730"/>
                </a:lnTo>
                <a:lnTo>
                  <a:pt x="679779" y="438032"/>
                </a:lnTo>
                <a:lnTo>
                  <a:pt x="688988" y="393009"/>
                </a:lnTo>
                <a:lnTo>
                  <a:pt x="692150" y="346075"/>
                </a:lnTo>
                <a:lnTo>
                  <a:pt x="688988" y="299114"/>
                </a:lnTo>
                <a:lnTo>
                  <a:pt x="679779" y="254073"/>
                </a:lnTo>
                <a:lnTo>
                  <a:pt x="664936" y="211365"/>
                </a:lnTo>
                <a:lnTo>
                  <a:pt x="644873" y="171402"/>
                </a:lnTo>
                <a:lnTo>
                  <a:pt x="620003" y="134597"/>
                </a:lnTo>
                <a:lnTo>
                  <a:pt x="590740" y="101361"/>
                </a:lnTo>
                <a:lnTo>
                  <a:pt x="557498" y="72108"/>
                </a:lnTo>
                <a:lnTo>
                  <a:pt x="520690" y="47248"/>
                </a:lnTo>
                <a:lnTo>
                  <a:pt x="480730" y="27195"/>
                </a:lnTo>
                <a:lnTo>
                  <a:pt x="438032" y="12361"/>
                </a:lnTo>
                <a:lnTo>
                  <a:pt x="393009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0226" y="442125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09" y="3159"/>
                </a:lnTo>
                <a:lnTo>
                  <a:pt x="438032" y="12361"/>
                </a:lnTo>
                <a:lnTo>
                  <a:pt x="480730" y="27195"/>
                </a:lnTo>
                <a:lnTo>
                  <a:pt x="520690" y="47248"/>
                </a:lnTo>
                <a:lnTo>
                  <a:pt x="557498" y="72108"/>
                </a:lnTo>
                <a:lnTo>
                  <a:pt x="590740" y="101361"/>
                </a:lnTo>
                <a:lnTo>
                  <a:pt x="620003" y="134597"/>
                </a:lnTo>
                <a:lnTo>
                  <a:pt x="644873" y="171402"/>
                </a:lnTo>
                <a:lnTo>
                  <a:pt x="664936" y="211365"/>
                </a:lnTo>
                <a:lnTo>
                  <a:pt x="679779" y="254073"/>
                </a:lnTo>
                <a:lnTo>
                  <a:pt x="688988" y="299114"/>
                </a:lnTo>
                <a:lnTo>
                  <a:pt x="692150" y="346075"/>
                </a:lnTo>
                <a:lnTo>
                  <a:pt x="688988" y="393009"/>
                </a:lnTo>
                <a:lnTo>
                  <a:pt x="679779" y="438032"/>
                </a:lnTo>
                <a:lnTo>
                  <a:pt x="664936" y="480730"/>
                </a:lnTo>
                <a:lnTo>
                  <a:pt x="644873" y="520690"/>
                </a:lnTo>
                <a:lnTo>
                  <a:pt x="620003" y="557498"/>
                </a:lnTo>
                <a:lnTo>
                  <a:pt x="590740" y="590740"/>
                </a:lnTo>
                <a:lnTo>
                  <a:pt x="557498" y="620003"/>
                </a:lnTo>
                <a:lnTo>
                  <a:pt x="520690" y="644873"/>
                </a:lnTo>
                <a:lnTo>
                  <a:pt x="480730" y="664936"/>
                </a:lnTo>
                <a:lnTo>
                  <a:pt x="438032" y="679779"/>
                </a:lnTo>
                <a:lnTo>
                  <a:pt x="393009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6426" y="449745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53354" y="4638294"/>
            <a:ext cx="4616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1026" y="4929123"/>
            <a:ext cx="692150" cy="692785"/>
          </a:xfrm>
          <a:custGeom>
            <a:avLst/>
            <a:gdLst/>
            <a:ahLst/>
            <a:cxnLst/>
            <a:rect l="l" t="t" r="r" b="b"/>
            <a:pathLst>
              <a:path w="692150" h="692785">
                <a:moveTo>
                  <a:pt x="346075" y="0"/>
                </a:moveTo>
                <a:lnTo>
                  <a:pt x="299114" y="3161"/>
                </a:lnTo>
                <a:lnTo>
                  <a:pt x="254073" y="12371"/>
                </a:lnTo>
                <a:lnTo>
                  <a:pt x="211365" y="27215"/>
                </a:lnTo>
                <a:lnTo>
                  <a:pt x="171402" y="47281"/>
                </a:lnTo>
                <a:lnTo>
                  <a:pt x="134597" y="72155"/>
                </a:lnTo>
                <a:lnTo>
                  <a:pt x="101361" y="101425"/>
                </a:lnTo>
                <a:lnTo>
                  <a:pt x="72108" y="134676"/>
                </a:lnTo>
                <a:lnTo>
                  <a:pt x="47248" y="171497"/>
                </a:lnTo>
                <a:lnTo>
                  <a:pt x="27195" y="211472"/>
                </a:lnTo>
                <a:lnTo>
                  <a:pt x="12361" y="254191"/>
                </a:lnTo>
                <a:lnTo>
                  <a:pt x="3159" y="299238"/>
                </a:lnTo>
                <a:lnTo>
                  <a:pt x="0" y="346201"/>
                </a:lnTo>
                <a:lnTo>
                  <a:pt x="3159" y="393135"/>
                </a:lnTo>
                <a:lnTo>
                  <a:pt x="12361" y="438154"/>
                </a:lnTo>
                <a:lnTo>
                  <a:pt x="27195" y="480847"/>
                </a:lnTo>
                <a:lnTo>
                  <a:pt x="47248" y="520801"/>
                </a:lnTo>
                <a:lnTo>
                  <a:pt x="72108" y="557601"/>
                </a:lnTo>
                <a:lnTo>
                  <a:pt x="101361" y="590835"/>
                </a:lnTo>
                <a:lnTo>
                  <a:pt x="134597" y="620090"/>
                </a:lnTo>
                <a:lnTo>
                  <a:pt x="171402" y="644953"/>
                </a:lnTo>
                <a:lnTo>
                  <a:pt x="211365" y="665009"/>
                </a:lnTo>
                <a:lnTo>
                  <a:pt x="254073" y="679847"/>
                </a:lnTo>
                <a:lnTo>
                  <a:pt x="299114" y="689053"/>
                </a:lnTo>
                <a:lnTo>
                  <a:pt x="346075" y="692213"/>
                </a:lnTo>
                <a:lnTo>
                  <a:pt x="393009" y="689053"/>
                </a:lnTo>
                <a:lnTo>
                  <a:pt x="438032" y="679847"/>
                </a:lnTo>
                <a:lnTo>
                  <a:pt x="480730" y="665009"/>
                </a:lnTo>
                <a:lnTo>
                  <a:pt x="520690" y="644953"/>
                </a:lnTo>
                <a:lnTo>
                  <a:pt x="557498" y="620090"/>
                </a:lnTo>
                <a:lnTo>
                  <a:pt x="590740" y="590835"/>
                </a:lnTo>
                <a:lnTo>
                  <a:pt x="620003" y="557601"/>
                </a:lnTo>
                <a:lnTo>
                  <a:pt x="644873" y="520801"/>
                </a:lnTo>
                <a:lnTo>
                  <a:pt x="664936" y="480847"/>
                </a:lnTo>
                <a:lnTo>
                  <a:pt x="679779" y="438154"/>
                </a:lnTo>
                <a:lnTo>
                  <a:pt x="688988" y="393135"/>
                </a:lnTo>
                <a:lnTo>
                  <a:pt x="692150" y="346201"/>
                </a:lnTo>
                <a:lnTo>
                  <a:pt x="688988" y="299238"/>
                </a:lnTo>
                <a:lnTo>
                  <a:pt x="679779" y="254191"/>
                </a:lnTo>
                <a:lnTo>
                  <a:pt x="664936" y="211472"/>
                </a:lnTo>
                <a:lnTo>
                  <a:pt x="644873" y="171497"/>
                </a:lnTo>
                <a:lnTo>
                  <a:pt x="620003" y="134676"/>
                </a:lnTo>
                <a:lnTo>
                  <a:pt x="590740" y="101425"/>
                </a:lnTo>
                <a:lnTo>
                  <a:pt x="557498" y="72155"/>
                </a:lnTo>
                <a:lnTo>
                  <a:pt x="520690" y="47281"/>
                </a:lnTo>
                <a:lnTo>
                  <a:pt x="480730" y="27215"/>
                </a:lnTo>
                <a:lnTo>
                  <a:pt x="438032" y="12371"/>
                </a:lnTo>
                <a:lnTo>
                  <a:pt x="393009" y="3161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026" y="4929123"/>
            <a:ext cx="692150" cy="692785"/>
          </a:xfrm>
          <a:custGeom>
            <a:avLst/>
            <a:gdLst/>
            <a:ahLst/>
            <a:cxnLst/>
            <a:rect l="l" t="t" r="r" b="b"/>
            <a:pathLst>
              <a:path w="692150" h="692785">
                <a:moveTo>
                  <a:pt x="0" y="346201"/>
                </a:moveTo>
                <a:lnTo>
                  <a:pt x="3159" y="299238"/>
                </a:lnTo>
                <a:lnTo>
                  <a:pt x="12361" y="254191"/>
                </a:lnTo>
                <a:lnTo>
                  <a:pt x="27195" y="211472"/>
                </a:lnTo>
                <a:lnTo>
                  <a:pt x="47248" y="171497"/>
                </a:lnTo>
                <a:lnTo>
                  <a:pt x="72108" y="134676"/>
                </a:lnTo>
                <a:lnTo>
                  <a:pt x="101361" y="101425"/>
                </a:lnTo>
                <a:lnTo>
                  <a:pt x="134597" y="72155"/>
                </a:lnTo>
                <a:lnTo>
                  <a:pt x="171402" y="47281"/>
                </a:lnTo>
                <a:lnTo>
                  <a:pt x="211365" y="27215"/>
                </a:lnTo>
                <a:lnTo>
                  <a:pt x="254073" y="12371"/>
                </a:lnTo>
                <a:lnTo>
                  <a:pt x="299114" y="3161"/>
                </a:lnTo>
                <a:lnTo>
                  <a:pt x="346075" y="0"/>
                </a:lnTo>
                <a:lnTo>
                  <a:pt x="393009" y="3161"/>
                </a:lnTo>
                <a:lnTo>
                  <a:pt x="438032" y="12371"/>
                </a:lnTo>
                <a:lnTo>
                  <a:pt x="480730" y="27215"/>
                </a:lnTo>
                <a:lnTo>
                  <a:pt x="520690" y="47281"/>
                </a:lnTo>
                <a:lnTo>
                  <a:pt x="557498" y="72155"/>
                </a:lnTo>
                <a:lnTo>
                  <a:pt x="590740" y="101425"/>
                </a:lnTo>
                <a:lnTo>
                  <a:pt x="620003" y="134676"/>
                </a:lnTo>
                <a:lnTo>
                  <a:pt x="644873" y="171497"/>
                </a:lnTo>
                <a:lnTo>
                  <a:pt x="664936" y="211472"/>
                </a:lnTo>
                <a:lnTo>
                  <a:pt x="679779" y="254191"/>
                </a:lnTo>
                <a:lnTo>
                  <a:pt x="688988" y="299238"/>
                </a:lnTo>
                <a:lnTo>
                  <a:pt x="692150" y="346201"/>
                </a:lnTo>
                <a:lnTo>
                  <a:pt x="688988" y="393135"/>
                </a:lnTo>
                <a:lnTo>
                  <a:pt x="679779" y="438154"/>
                </a:lnTo>
                <a:lnTo>
                  <a:pt x="664936" y="480847"/>
                </a:lnTo>
                <a:lnTo>
                  <a:pt x="644873" y="520801"/>
                </a:lnTo>
                <a:lnTo>
                  <a:pt x="620003" y="557601"/>
                </a:lnTo>
                <a:lnTo>
                  <a:pt x="590740" y="590835"/>
                </a:lnTo>
                <a:lnTo>
                  <a:pt x="557498" y="620090"/>
                </a:lnTo>
                <a:lnTo>
                  <a:pt x="520690" y="644953"/>
                </a:lnTo>
                <a:lnTo>
                  <a:pt x="480730" y="665009"/>
                </a:lnTo>
                <a:lnTo>
                  <a:pt x="438032" y="679847"/>
                </a:lnTo>
                <a:lnTo>
                  <a:pt x="393009" y="689053"/>
                </a:lnTo>
                <a:lnTo>
                  <a:pt x="346075" y="692213"/>
                </a:lnTo>
                <a:lnTo>
                  <a:pt x="299114" y="689053"/>
                </a:lnTo>
                <a:lnTo>
                  <a:pt x="254073" y="679847"/>
                </a:lnTo>
                <a:lnTo>
                  <a:pt x="211365" y="665009"/>
                </a:lnTo>
                <a:lnTo>
                  <a:pt x="171402" y="644953"/>
                </a:lnTo>
                <a:lnTo>
                  <a:pt x="134597" y="620090"/>
                </a:lnTo>
                <a:lnTo>
                  <a:pt x="101361" y="590835"/>
                </a:lnTo>
                <a:lnTo>
                  <a:pt x="72108" y="557601"/>
                </a:lnTo>
                <a:lnTo>
                  <a:pt x="47248" y="520801"/>
                </a:lnTo>
                <a:lnTo>
                  <a:pt x="27195" y="480847"/>
                </a:lnTo>
                <a:lnTo>
                  <a:pt x="12361" y="438154"/>
                </a:lnTo>
                <a:lnTo>
                  <a:pt x="3159" y="393135"/>
                </a:lnTo>
                <a:lnTo>
                  <a:pt x="0" y="346201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7226" y="5005323"/>
            <a:ext cx="539750" cy="540385"/>
          </a:xfrm>
          <a:custGeom>
            <a:avLst/>
            <a:gdLst/>
            <a:ahLst/>
            <a:cxnLst/>
            <a:rect l="l" t="t" r="r" b="b"/>
            <a:pathLst>
              <a:path w="539750" h="540385">
                <a:moveTo>
                  <a:pt x="269875" y="0"/>
                </a:moveTo>
                <a:lnTo>
                  <a:pt x="221351" y="4350"/>
                </a:lnTo>
                <a:lnTo>
                  <a:pt x="175686" y="16894"/>
                </a:lnTo>
                <a:lnTo>
                  <a:pt x="133641" y="36867"/>
                </a:lnTo>
                <a:lnTo>
                  <a:pt x="95977" y="63507"/>
                </a:lnTo>
                <a:lnTo>
                  <a:pt x="63454" y="96051"/>
                </a:lnTo>
                <a:lnTo>
                  <a:pt x="36834" y="133735"/>
                </a:lnTo>
                <a:lnTo>
                  <a:pt x="16878" y="175797"/>
                </a:lnTo>
                <a:lnTo>
                  <a:pt x="4346" y="221474"/>
                </a:lnTo>
                <a:lnTo>
                  <a:pt x="0" y="270001"/>
                </a:lnTo>
                <a:lnTo>
                  <a:pt x="4346" y="318492"/>
                </a:lnTo>
                <a:lnTo>
                  <a:pt x="16878" y="364139"/>
                </a:lnTo>
                <a:lnTo>
                  <a:pt x="36834" y="406178"/>
                </a:lnTo>
                <a:lnTo>
                  <a:pt x="63454" y="443847"/>
                </a:lnTo>
                <a:lnTo>
                  <a:pt x="95977" y="476380"/>
                </a:lnTo>
                <a:lnTo>
                  <a:pt x="133641" y="503014"/>
                </a:lnTo>
                <a:lnTo>
                  <a:pt x="175686" y="522984"/>
                </a:lnTo>
                <a:lnTo>
                  <a:pt x="221351" y="535526"/>
                </a:lnTo>
                <a:lnTo>
                  <a:pt x="269875" y="539876"/>
                </a:lnTo>
                <a:lnTo>
                  <a:pt x="318365" y="535526"/>
                </a:lnTo>
                <a:lnTo>
                  <a:pt x="364012" y="522984"/>
                </a:lnTo>
                <a:lnTo>
                  <a:pt x="406051" y="503014"/>
                </a:lnTo>
                <a:lnTo>
                  <a:pt x="443720" y="476380"/>
                </a:lnTo>
                <a:lnTo>
                  <a:pt x="476253" y="443847"/>
                </a:lnTo>
                <a:lnTo>
                  <a:pt x="502887" y="406178"/>
                </a:lnTo>
                <a:lnTo>
                  <a:pt x="522857" y="364139"/>
                </a:lnTo>
                <a:lnTo>
                  <a:pt x="535399" y="318492"/>
                </a:lnTo>
                <a:lnTo>
                  <a:pt x="539750" y="270001"/>
                </a:lnTo>
                <a:lnTo>
                  <a:pt x="535399" y="221474"/>
                </a:lnTo>
                <a:lnTo>
                  <a:pt x="522857" y="175797"/>
                </a:lnTo>
                <a:lnTo>
                  <a:pt x="502887" y="133735"/>
                </a:lnTo>
                <a:lnTo>
                  <a:pt x="476253" y="96051"/>
                </a:lnTo>
                <a:lnTo>
                  <a:pt x="443720" y="63507"/>
                </a:lnTo>
                <a:lnTo>
                  <a:pt x="406051" y="36867"/>
                </a:lnTo>
                <a:lnTo>
                  <a:pt x="364012" y="16894"/>
                </a:lnTo>
                <a:lnTo>
                  <a:pt x="318365" y="4350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33773" y="5146421"/>
            <a:ext cx="4616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5476" y="19892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09" y="688988"/>
                </a:lnTo>
                <a:lnTo>
                  <a:pt x="438032" y="679779"/>
                </a:lnTo>
                <a:lnTo>
                  <a:pt x="480730" y="664936"/>
                </a:lnTo>
                <a:lnTo>
                  <a:pt x="520690" y="644873"/>
                </a:lnTo>
                <a:lnTo>
                  <a:pt x="557498" y="620003"/>
                </a:lnTo>
                <a:lnTo>
                  <a:pt x="590740" y="590740"/>
                </a:lnTo>
                <a:lnTo>
                  <a:pt x="620003" y="557498"/>
                </a:lnTo>
                <a:lnTo>
                  <a:pt x="644873" y="520690"/>
                </a:lnTo>
                <a:lnTo>
                  <a:pt x="664936" y="480730"/>
                </a:lnTo>
                <a:lnTo>
                  <a:pt x="679779" y="438032"/>
                </a:lnTo>
                <a:lnTo>
                  <a:pt x="688988" y="393009"/>
                </a:lnTo>
                <a:lnTo>
                  <a:pt x="692150" y="346075"/>
                </a:lnTo>
                <a:lnTo>
                  <a:pt x="688988" y="299114"/>
                </a:lnTo>
                <a:lnTo>
                  <a:pt x="679779" y="254073"/>
                </a:lnTo>
                <a:lnTo>
                  <a:pt x="664936" y="211365"/>
                </a:lnTo>
                <a:lnTo>
                  <a:pt x="644873" y="171402"/>
                </a:lnTo>
                <a:lnTo>
                  <a:pt x="620003" y="134597"/>
                </a:lnTo>
                <a:lnTo>
                  <a:pt x="590740" y="101361"/>
                </a:lnTo>
                <a:lnTo>
                  <a:pt x="557498" y="72108"/>
                </a:lnTo>
                <a:lnTo>
                  <a:pt x="520690" y="47248"/>
                </a:lnTo>
                <a:lnTo>
                  <a:pt x="480730" y="27195"/>
                </a:lnTo>
                <a:lnTo>
                  <a:pt x="438032" y="12361"/>
                </a:lnTo>
                <a:lnTo>
                  <a:pt x="393009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5476" y="19892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09" y="3159"/>
                </a:lnTo>
                <a:lnTo>
                  <a:pt x="438032" y="12361"/>
                </a:lnTo>
                <a:lnTo>
                  <a:pt x="480730" y="27195"/>
                </a:lnTo>
                <a:lnTo>
                  <a:pt x="520690" y="47248"/>
                </a:lnTo>
                <a:lnTo>
                  <a:pt x="557498" y="72108"/>
                </a:lnTo>
                <a:lnTo>
                  <a:pt x="590740" y="101361"/>
                </a:lnTo>
                <a:lnTo>
                  <a:pt x="620003" y="134597"/>
                </a:lnTo>
                <a:lnTo>
                  <a:pt x="644873" y="171402"/>
                </a:lnTo>
                <a:lnTo>
                  <a:pt x="664936" y="211365"/>
                </a:lnTo>
                <a:lnTo>
                  <a:pt x="679779" y="254073"/>
                </a:lnTo>
                <a:lnTo>
                  <a:pt x="688988" y="299114"/>
                </a:lnTo>
                <a:lnTo>
                  <a:pt x="692150" y="346075"/>
                </a:lnTo>
                <a:lnTo>
                  <a:pt x="688988" y="393009"/>
                </a:lnTo>
                <a:lnTo>
                  <a:pt x="679779" y="438032"/>
                </a:lnTo>
                <a:lnTo>
                  <a:pt x="664936" y="480730"/>
                </a:lnTo>
                <a:lnTo>
                  <a:pt x="644873" y="520690"/>
                </a:lnTo>
                <a:lnTo>
                  <a:pt x="620003" y="557498"/>
                </a:lnTo>
                <a:lnTo>
                  <a:pt x="590740" y="590740"/>
                </a:lnTo>
                <a:lnTo>
                  <a:pt x="557498" y="620003"/>
                </a:lnTo>
                <a:lnTo>
                  <a:pt x="520690" y="644873"/>
                </a:lnTo>
                <a:lnTo>
                  <a:pt x="480730" y="664936"/>
                </a:lnTo>
                <a:lnTo>
                  <a:pt x="438032" y="679779"/>
                </a:lnTo>
                <a:lnTo>
                  <a:pt x="393009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1676" y="206540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93873" y="2160015"/>
            <a:ext cx="4629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 marL="36195" algn="ctr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98675" y="32084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09"/>
                </a:lnTo>
                <a:lnTo>
                  <a:pt x="12361" y="438032"/>
                </a:lnTo>
                <a:lnTo>
                  <a:pt x="27195" y="480730"/>
                </a:lnTo>
                <a:lnTo>
                  <a:pt x="47248" y="520690"/>
                </a:lnTo>
                <a:lnTo>
                  <a:pt x="72108" y="557498"/>
                </a:lnTo>
                <a:lnTo>
                  <a:pt x="101361" y="590740"/>
                </a:lnTo>
                <a:lnTo>
                  <a:pt x="134597" y="620003"/>
                </a:lnTo>
                <a:lnTo>
                  <a:pt x="171402" y="644873"/>
                </a:lnTo>
                <a:lnTo>
                  <a:pt x="211365" y="664936"/>
                </a:lnTo>
                <a:lnTo>
                  <a:pt x="254073" y="679779"/>
                </a:lnTo>
                <a:lnTo>
                  <a:pt x="299114" y="688988"/>
                </a:lnTo>
                <a:lnTo>
                  <a:pt x="346075" y="692150"/>
                </a:lnTo>
                <a:lnTo>
                  <a:pt x="393035" y="688988"/>
                </a:lnTo>
                <a:lnTo>
                  <a:pt x="438076" y="679779"/>
                </a:lnTo>
                <a:lnTo>
                  <a:pt x="480784" y="664936"/>
                </a:lnTo>
                <a:lnTo>
                  <a:pt x="520747" y="644873"/>
                </a:lnTo>
                <a:lnTo>
                  <a:pt x="557552" y="620003"/>
                </a:lnTo>
                <a:lnTo>
                  <a:pt x="590788" y="590740"/>
                </a:lnTo>
                <a:lnTo>
                  <a:pt x="620041" y="557498"/>
                </a:lnTo>
                <a:lnTo>
                  <a:pt x="644901" y="520690"/>
                </a:lnTo>
                <a:lnTo>
                  <a:pt x="664954" y="480730"/>
                </a:lnTo>
                <a:lnTo>
                  <a:pt x="679788" y="438032"/>
                </a:lnTo>
                <a:lnTo>
                  <a:pt x="688990" y="393009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98675" y="3208401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09"/>
                </a:lnTo>
                <a:lnTo>
                  <a:pt x="679788" y="438032"/>
                </a:lnTo>
                <a:lnTo>
                  <a:pt x="664954" y="480730"/>
                </a:lnTo>
                <a:lnTo>
                  <a:pt x="644901" y="520690"/>
                </a:lnTo>
                <a:lnTo>
                  <a:pt x="620041" y="557498"/>
                </a:lnTo>
                <a:lnTo>
                  <a:pt x="590788" y="590740"/>
                </a:lnTo>
                <a:lnTo>
                  <a:pt x="557552" y="620003"/>
                </a:lnTo>
                <a:lnTo>
                  <a:pt x="520747" y="644873"/>
                </a:lnTo>
                <a:lnTo>
                  <a:pt x="480784" y="664936"/>
                </a:lnTo>
                <a:lnTo>
                  <a:pt x="438076" y="679779"/>
                </a:lnTo>
                <a:lnTo>
                  <a:pt x="393035" y="688988"/>
                </a:lnTo>
                <a:lnTo>
                  <a:pt x="346075" y="692150"/>
                </a:lnTo>
                <a:lnTo>
                  <a:pt x="299114" y="688988"/>
                </a:lnTo>
                <a:lnTo>
                  <a:pt x="254073" y="679779"/>
                </a:lnTo>
                <a:lnTo>
                  <a:pt x="211365" y="664936"/>
                </a:lnTo>
                <a:lnTo>
                  <a:pt x="171402" y="644873"/>
                </a:lnTo>
                <a:lnTo>
                  <a:pt x="134597" y="620003"/>
                </a:lnTo>
                <a:lnTo>
                  <a:pt x="101361" y="590740"/>
                </a:lnTo>
                <a:lnTo>
                  <a:pt x="72108" y="557498"/>
                </a:lnTo>
                <a:lnTo>
                  <a:pt x="47248" y="520690"/>
                </a:lnTo>
                <a:lnTo>
                  <a:pt x="27195" y="480730"/>
                </a:lnTo>
                <a:lnTo>
                  <a:pt x="12361" y="438032"/>
                </a:lnTo>
                <a:lnTo>
                  <a:pt x="3159" y="393009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74875" y="328460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98" y="535399"/>
                </a:lnTo>
                <a:lnTo>
                  <a:pt x="364063" y="522857"/>
                </a:lnTo>
                <a:lnTo>
                  <a:pt x="406108" y="502887"/>
                </a:lnTo>
                <a:lnTo>
                  <a:pt x="443772" y="476253"/>
                </a:lnTo>
                <a:lnTo>
                  <a:pt x="476295" y="443720"/>
                </a:lnTo>
                <a:lnTo>
                  <a:pt x="502915" y="406051"/>
                </a:lnTo>
                <a:lnTo>
                  <a:pt x="522871" y="364012"/>
                </a:lnTo>
                <a:lnTo>
                  <a:pt x="535403" y="318365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41295" y="3425190"/>
            <a:ext cx="302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06675" y="44132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346075" y="0"/>
                </a:moveTo>
                <a:lnTo>
                  <a:pt x="299114" y="3159"/>
                </a:lnTo>
                <a:lnTo>
                  <a:pt x="254073" y="12361"/>
                </a:lnTo>
                <a:lnTo>
                  <a:pt x="211365" y="27195"/>
                </a:lnTo>
                <a:lnTo>
                  <a:pt x="171402" y="47248"/>
                </a:lnTo>
                <a:lnTo>
                  <a:pt x="134597" y="72108"/>
                </a:lnTo>
                <a:lnTo>
                  <a:pt x="101361" y="101361"/>
                </a:lnTo>
                <a:lnTo>
                  <a:pt x="72108" y="134597"/>
                </a:lnTo>
                <a:lnTo>
                  <a:pt x="47248" y="171402"/>
                </a:lnTo>
                <a:lnTo>
                  <a:pt x="27195" y="211365"/>
                </a:lnTo>
                <a:lnTo>
                  <a:pt x="12361" y="254073"/>
                </a:lnTo>
                <a:lnTo>
                  <a:pt x="3159" y="299114"/>
                </a:lnTo>
                <a:lnTo>
                  <a:pt x="0" y="346075"/>
                </a:lnTo>
                <a:lnTo>
                  <a:pt x="3159" y="393035"/>
                </a:lnTo>
                <a:lnTo>
                  <a:pt x="12361" y="438076"/>
                </a:lnTo>
                <a:lnTo>
                  <a:pt x="27195" y="480784"/>
                </a:lnTo>
                <a:lnTo>
                  <a:pt x="47248" y="520747"/>
                </a:lnTo>
                <a:lnTo>
                  <a:pt x="72108" y="557552"/>
                </a:lnTo>
                <a:lnTo>
                  <a:pt x="101361" y="590788"/>
                </a:lnTo>
                <a:lnTo>
                  <a:pt x="134597" y="620041"/>
                </a:lnTo>
                <a:lnTo>
                  <a:pt x="171402" y="644901"/>
                </a:lnTo>
                <a:lnTo>
                  <a:pt x="211365" y="664954"/>
                </a:lnTo>
                <a:lnTo>
                  <a:pt x="254073" y="679788"/>
                </a:lnTo>
                <a:lnTo>
                  <a:pt x="299114" y="688990"/>
                </a:lnTo>
                <a:lnTo>
                  <a:pt x="346075" y="692150"/>
                </a:lnTo>
                <a:lnTo>
                  <a:pt x="393035" y="688990"/>
                </a:lnTo>
                <a:lnTo>
                  <a:pt x="438076" y="679788"/>
                </a:lnTo>
                <a:lnTo>
                  <a:pt x="480784" y="664954"/>
                </a:lnTo>
                <a:lnTo>
                  <a:pt x="520747" y="644901"/>
                </a:lnTo>
                <a:lnTo>
                  <a:pt x="557552" y="620041"/>
                </a:lnTo>
                <a:lnTo>
                  <a:pt x="590788" y="590788"/>
                </a:lnTo>
                <a:lnTo>
                  <a:pt x="620041" y="557552"/>
                </a:lnTo>
                <a:lnTo>
                  <a:pt x="644901" y="520747"/>
                </a:lnTo>
                <a:lnTo>
                  <a:pt x="664954" y="480784"/>
                </a:lnTo>
                <a:lnTo>
                  <a:pt x="679788" y="438076"/>
                </a:lnTo>
                <a:lnTo>
                  <a:pt x="688990" y="393035"/>
                </a:lnTo>
                <a:lnTo>
                  <a:pt x="692150" y="346075"/>
                </a:lnTo>
                <a:lnTo>
                  <a:pt x="688990" y="299114"/>
                </a:lnTo>
                <a:lnTo>
                  <a:pt x="679788" y="254073"/>
                </a:lnTo>
                <a:lnTo>
                  <a:pt x="664954" y="211365"/>
                </a:lnTo>
                <a:lnTo>
                  <a:pt x="644901" y="171402"/>
                </a:lnTo>
                <a:lnTo>
                  <a:pt x="620041" y="134597"/>
                </a:lnTo>
                <a:lnTo>
                  <a:pt x="590788" y="101361"/>
                </a:lnTo>
                <a:lnTo>
                  <a:pt x="557552" y="72108"/>
                </a:lnTo>
                <a:lnTo>
                  <a:pt x="520747" y="47248"/>
                </a:lnTo>
                <a:lnTo>
                  <a:pt x="480784" y="27195"/>
                </a:lnTo>
                <a:lnTo>
                  <a:pt x="438076" y="12361"/>
                </a:lnTo>
                <a:lnTo>
                  <a:pt x="393035" y="3159"/>
                </a:lnTo>
                <a:lnTo>
                  <a:pt x="3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6675" y="4413250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0" y="346075"/>
                </a:moveTo>
                <a:lnTo>
                  <a:pt x="3159" y="299114"/>
                </a:lnTo>
                <a:lnTo>
                  <a:pt x="12361" y="254073"/>
                </a:lnTo>
                <a:lnTo>
                  <a:pt x="27195" y="211365"/>
                </a:lnTo>
                <a:lnTo>
                  <a:pt x="47248" y="171402"/>
                </a:lnTo>
                <a:lnTo>
                  <a:pt x="72108" y="134597"/>
                </a:lnTo>
                <a:lnTo>
                  <a:pt x="101361" y="101361"/>
                </a:lnTo>
                <a:lnTo>
                  <a:pt x="134597" y="72108"/>
                </a:lnTo>
                <a:lnTo>
                  <a:pt x="171402" y="47248"/>
                </a:lnTo>
                <a:lnTo>
                  <a:pt x="211365" y="27195"/>
                </a:lnTo>
                <a:lnTo>
                  <a:pt x="254073" y="12361"/>
                </a:lnTo>
                <a:lnTo>
                  <a:pt x="299114" y="3159"/>
                </a:lnTo>
                <a:lnTo>
                  <a:pt x="346075" y="0"/>
                </a:lnTo>
                <a:lnTo>
                  <a:pt x="393035" y="3159"/>
                </a:lnTo>
                <a:lnTo>
                  <a:pt x="438076" y="12361"/>
                </a:lnTo>
                <a:lnTo>
                  <a:pt x="480784" y="27195"/>
                </a:lnTo>
                <a:lnTo>
                  <a:pt x="520747" y="47248"/>
                </a:lnTo>
                <a:lnTo>
                  <a:pt x="557552" y="72108"/>
                </a:lnTo>
                <a:lnTo>
                  <a:pt x="590788" y="101361"/>
                </a:lnTo>
                <a:lnTo>
                  <a:pt x="620041" y="134597"/>
                </a:lnTo>
                <a:lnTo>
                  <a:pt x="644901" y="171402"/>
                </a:lnTo>
                <a:lnTo>
                  <a:pt x="664954" y="211365"/>
                </a:lnTo>
                <a:lnTo>
                  <a:pt x="679788" y="254073"/>
                </a:lnTo>
                <a:lnTo>
                  <a:pt x="688990" y="299114"/>
                </a:lnTo>
                <a:lnTo>
                  <a:pt x="692150" y="346075"/>
                </a:lnTo>
                <a:lnTo>
                  <a:pt x="688990" y="393035"/>
                </a:lnTo>
                <a:lnTo>
                  <a:pt x="679788" y="438076"/>
                </a:lnTo>
                <a:lnTo>
                  <a:pt x="664954" y="480784"/>
                </a:lnTo>
                <a:lnTo>
                  <a:pt x="644901" y="520747"/>
                </a:lnTo>
                <a:lnTo>
                  <a:pt x="620041" y="557552"/>
                </a:lnTo>
                <a:lnTo>
                  <a:pt x="590788" y="590788"/>
                </a:lnTo>
                <a:lnTo>
                  <a:pt x="557552" y="620041"/>
                </a:lnTo>
                <a:lnTo>
                  <a:pt x="520747" y="644901"/>
                </a:lnTo>
                <a:lnTo>
                  <a:pt x="480784" y="664954"/>
                </a:lnTo>
                <a:lnTo>
                  <a:pt x="438076" y="679788"/>
                </a:lnTo>
                <a:lnTo>
                  <a:pt x="393035" y="688990"/>
                </a:lnTo>
                <a:lnTo>
                  <a:pt x="346075" y="692150"/>
                </a:lnTo>
                <a:lnTo>
                  <a:pt x="299114" y="688990"/>
                </a:lnTo>
                <a:lnTo>
                  <a:pt x="254073" y="679788"/>
                </a:lnTo>
                <a:lnTo>
                  <a:pt x="211365" y="664954"/>
                </a:lnTo>
                <a:lnTo>
                  <a:pt x="171402" y="644901"/>
                </a:lnTo>
                <a:lnTo>
                  <a:pt x="134597" y="620041"/>
                </a:lnTo>
                <a:lnTo>
                  <a:pt x="101361" y="590788"/>
                </a:lnTo>
                <a:lnTo>
                  <a:pt x="72108" y="557552"/>
                </a:lnTo>
                <a:lnTo>
                  <a:pt x="47248" y="520747"/>
                </a:lnTo>
                <a:lnTo>
                  <a:pt x="27195" y="480784"/>
                </a:lnTo>
                <a:lnTo>
                  <a:pt x="12361" y="438076"/>
                </a:lnTo>
                <a:lnTo>
                  <a:pt x="3159" y="393035"/>
                </a:lnTo>
                <a:lnTo>
                  <a:pt x="0" y="346075"/>
                </a:lnTo>
                <a:close/>
              </a:path>
            </a:pathLst>
          </a:custGeom>
          <a:ln w="6350">
            <a:solidFill>
              <a:srgbClr val="FF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2875" y="4489450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98" y="535403"/>
                </a:lnTo>
                <a:lnTo>
                  <a:pt x="364063" y="522871"/>
                </a:lnTo>
                <a:lnTo>
                  <a:pt x="406108" y="502915"/>
                </a:lnTo>
                <a:lnTo>
                  <a:pt x="443772" y="476295"/>
                </a:lnTo>
                <a:lnTo>
                  <a:pt x="476295" y="443772"/>
                </a:lnTo>
                <a:lnTo>
                  <a:pt x="502915" y="406108"/>
                </a:lnTo>
                <a:lnTo>
                  <a:pt x="522871" y="364063"/>
                </a:lnTo>
                <a:lnTo>
                  <a:pt x="535403" y="318398"/>
                </a:lnTo>
                <a:lnTo>
                  <a:pt x="539750" y="269875"/>
                </a:lnTo>
                <a:lnTo>
                  <a:pt x="535403" y="221351"/>
                </a:lnTo>
                <a:lnTo>
                  <a:pt x="522871" y="175686"/>
                </a:lnTo>
                <a:lnTo>
                  <a:pt x="502915" y="133641"/>
                </a:lnTo>
                <a:lnTo>
                  <a:pt x="476295" y="95977"/>
                </a:lnTo>
                <a:lnTo>
                  <a:pt x="443772" y="63454"/>
                </a:lnTo>
                <a:lnTo>
                  <a:pt x="406108" y="36834"/>
                </a:lnTo>
                <a:lnTo>
                  <a:pt x="364063" y="16878"/>
                </a:lnTo>
                <a:lnTo>
                  <a:pt x="318398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49423" y="4630420"/>
            <a:ext cx="302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03625" y="3492500"/>
            <a:ext cx="1136650" cy="582930"/>
          </a:xfrm>
          <a:custGeom>
            <a:avLst/>
            <a:gdLst/>
            <a:ahLst/>
            <a:cxnLst/>
            <a:rect l="l" t="t" r="r" b="b"/>
            <a:pathLst>
              <a:path w="1136650" h="582929">
                <a:moveTo>
                  <a:pt x="1135379" y="0"/>
                </a:moveTo>
                <a:lnTo>
                  <a:pt x="1270" y="0"/>
                </a:lnTo>
                <a:lnTo>
                  <a:pt x="0" y="12446"/>
                </a:lnTo>
                <a:lnTo>
                  <a:pt x="2086" y="61633"/>
                </a:lnTo>
                <a:lnTo>
                  <a:pt x="8232" y="109662"/>
                </a:lnTo>
                <a:lnTo>
                  <a:pt x="18266" y="156360"/>
                </a:lnTo>
                <a:lnTo>
                  <a:pt x="32019" y="201556"/>
                </a:lnTo>
                <a:lnTo>
                  <a:pt x="49318" y="245078"/>
                </a:lnTo>
                <a:lnTo>
                  <a:pt x="69993" y="286756"/>
                </a:lnTo>
                <a:lnTo>
                  <a:pt x="93874" y="326417"/>
                </a:lnTo>
                <a:lnTo>
                  <a:pt x="120790" y="363890"/>
                </a:lnTo>
                <a:lnTo>
                  <a:pt x="150570" y="399004"/>
                </a:lnTo>
                <a:lnTo>
                  <a:pt x="183043" y="431588"/>
                </a:lnTo>
                <a:lnTo>
                  <a:pt x="218039" y="461469"/>
                </a:lnTo>
                <a:lnTo>
                  <a:pt x="255386" y="488477"/>
                </a:lnTo>
                <a:lnTo>
                  <a:pt x="294915" y="512440"/>
                </a:lnTo>
                <a:lnTo>
                  <a:pt x="336453" y="533186"/>
                </a:lnTo>
                <a:lnTo>
                  <a:pt x="379832" y="550545"/>
                </a:lnTo>
                <a:lnTo>
                  <a:pt x="424879" y="564345"/>
                </a:lnTo>
                <a:lnTo>
                  <a:pt x="471424" y="574414"/>
                </a:lnTo>
                <a:lnTo>
                  <a:pt x="519296" y="580582"/>
                </a:lnTo>
                <a:lnTo>
                  <a:pt x="568325" y="582676"/>
                </a:lnTo>
                <a:lnTo>
                  <a:pt x="617353" y="580582"/>
                </a:lnTo>
                <a:lnTo>
                  <a:pt x="665225" y="574414"/>
                </a:lnTo>
                <a:lnTo>
                  <a:pt x="711770" y="564345"/>
                </a:lnTo>
                <a:lnTo>
                  <a:pt x="756817" y="550545"/>
                </a:lnTo>
                <a:lnTo>
                  <a:pt x="800196" y="533186"/>
                </a:lnTo>
                <a:lnTo>
                  <a:pt x="841734" y="512440"/>
                </a:lnTo>
                <a:lnTo>
                  <a:pt x="881263" y="488477"/>
                </a:lnTo>
                <a:lnTo>
                  <a:pt x="918610" y="461469"/>
                </a:lnTo>
                <a:lnTo>
                  <a:pt x="953606" y="431588"/>
                </a:lnTo>
                <a:lnTo>
                  <a:pt x="986079" y="399004"/>
                </a:lnTo>
                <a:lnTo>
                  <a:pt x="1015859" y="363890"/>
                </a:lnTo>
                <a:lnTo>
                  <a:pt x="1042775" y="326417"/>
                </a:lnTo>
                <a:lnTo>
                  <a:pt x="1066656" y="286756"/>
                </a:lnTo>
                <a:lnTo>
                  <a:pt x="1087331" y="245078"/>
                </a:lnTo>
                <a:lnTo>
                  <a:pt x="1104630" y="201556"/>
                </a:lnTo>
                <a:lnTo>
                  <a:pt x="1118383" y="156360"/>
                </a:lnTo>
                <a:lnTo>
                  <a:pt x="1128417" y="109662"/>
                </a:lnTo>
                <a:lnTo>
                  <a:pt x="1134563" y="61633"/>
                </a:lnTo>
                <a:lnTo>
                  <a:pt x="1136650" y="12446"/>
                </a:lnTo>
                <a:lnTo>
                  <a:pt x="1136650" y="4063"/>
                </a:lnTo>
                <a:lnTo>
                  <a:pt x="113537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41551" y="4148073"/>
            <a:ext cx="725805" cy="1905"/>
          </a:xfrm>
          <a:custGeom>
            <a:avLst/>
            <a:gdLst/>
            <a:ahLst/>
            <a:cxnLst/>
            <a:rect l="l" t="t" r="r" b="b"/>
            <a:pathLst>
              <a:path w="725805" h="1904">
                <a:moveTo>
                  <a:pt x="0" y="0"/>
                </a:moveTo>
                <a:lnTo>
                  <a:pt x="725424" y="1650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65776" y="1916048"/>
            <a:ext cx="1168400" cy="635"/>
          </a:xfrm>
          <a:custGeom>
            <a:avLst/>
            <a:gdLst/>
            <a:ahLst/>
            <a:cxnLst/>
            <a:rect l="l" t="t" r="r" b="b"/>
            <a:pathLst>
              <a:path w="1168400" h="635">
                <a:moveTo>
                  <a:pt x="0" y="126"/>
                </a:moveTo>
                <a:lnTo>
                  <a:pt x="1168400" y="0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3425" y="4292600"/>
            <a:ext cx="1377950" cy="40005"/>
          </a:xfrm>
          <a:custGeom>
            <a:avLst/>
            <a:gdLst/>
            <a:ahLst/>
            <a:cxnLst/>
            <a:rect l="l" t="t" r="r" b="b"/>
            <a:pathLst>
              <a:path w="1377950" h="40004">
                <a:moveTo>
                  <a:pt x="0" y="39750"/>
                </a:moveTo>
                <a:lnTo>
                  <a:pt x="1377950" y="0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6225" y="3827526"/>
            <a:ext cx="1479550" cy="538480"/>
          </a:xfrm>
          <a:custGeom>
            <a:avLst/>
            <a:gdLst/>
            <a:ahLst/>
            <a:cxnLst/>
            <a:rect l="l" t="t" r="r" b="b"/>
            <a:pathLst>
              <a:path w="1479550" h="538479">
                <a:moveTo>
                  <a:pt x="1389888" y="0"/>
                </a:moveTo>
                <a:lnTo>
                  <a:pt x="89700" y="0"/>
                </a:lnTo>
                <a:lnTo>
                  <a:pt x="54783" y="7044"/>
                </a:lnTo>
                <a:lnTo>
                  <a:pt x="26271" y="26257"/>
                </a:lnTo>
                <a:lnTo>
                  <a:pt x="7048" y="54756"/>
                </a:lnTo>
                <a:lnTo>
                  <a:pt x="0" y="89662"/>
                </a:lnTo>
                <a:lnTo>
                  <a:pt x="0" y="448437"/>
                </a:lnTo>
                <a:lnTo>
                  <a:pt x="7048" y="483342"/>
                </a:lnTo>
                <a:lnTo>
                  <a:pt x="26271" y="511841"/>
                </a:lnTo>
                <a:lnTo>
                  <a:pt x="54783" y="531054"/>
                </a:lnTo>
                <a:lnTo>
                  <a:pt x="89700" y="538099"/>
                </a:lnTo>
                <a:lnTo>
                  <a:pt x="1389888" y="538099"/>
                </a:lnTo>
                <a:lnTo>
                  <a:pt x="1424793" y="531054"/>
                </a:lnTo>
                <a:lnTo>
                  <a:pt x="1453292" y="511841"/>
                </a:lnTo>
                <a:lnTo>
                  <a:pt x="1472505" y="483342"/>
                </a:lnTo>
                <a:lnTo>
                  <a:pt x="1479550" y="448437"/>
                </a:lnTo>
                <a:lnTo>
                  <a:pt x="1479550" y="89662"/>
                </a:lnTo>
                <a:lnTo>
                  <a:pt x="1472505" y="54756"/>
                </a:lnTo>
                <a:lnTo>
                  <a:pt x="1453292" y="26257"/>
                </a:lnTo>
                <a:lnTo>
                  <a:pt x="1424793" y="7044"/>
                </a:lnTo>
                <a:lnTo>
                  <a:pt x="1389888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3839" y="3845432"/>
            <a:ext cx="74549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半年度  </a:t>
            </a:r>
            <a:r>
              <a:rPr sz="1600" b="1" spc="-55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evi</a:t>
            </a:r>
            <a:r>
              <a:rPr sz="1600" b="1" spc="-15" dirty="0">
                <a:solidFill>
                  <a:srgbClr val="FFFFFF"/>
                </a:solidFill>
                <a:latin typeface="Microsoft YaHei"/>
                <a:cs typeface="Microsoft YaHei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w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34176" y="1647825"/>
            <a:ext cx="1479550" cy="536575"/>
          </a:xfrm>
          <a:custGeom>
            <a:avLst/>
            <a:gdLst/>
            <a:ahLst/>
            <a:cxnLst/>
            <a:rect l="l" t="t" r="r" b="b"/>
            <a:pathLst>
              <a:path w="1479550" h="536575">
                <a:moveTo>
                  <a:pt x="1390015" y="0"/>
                </a:moveTo>
                <a:lnTo>
                  <a:pt x="89408" y="0"/>
                </a:lnTo>
                <a:lnTo>
                  <a:pt x="54596" y="7022"/>
                </a:lnTo>
                <a:lnTo>
                  <a:pt x="26177" y="26177"/>
                </a:lnTo>
                <a:lnTo>
                  <a:pt x="7022" y="54596"/>
                </a:lnTo>
                <a:lnTo>
                  <a:pt x="0" y="89408"/>
                </a:lnTo>
                <a:lnTo>
                  <a:pt x="0" y="447166"/>
                </a:lnTo>
                <a:lnTo>
                  <a:pt x="7022" y="481978"/>
                </a:lnTo>
                <a:lnTo>
                  <a:pt x="26177" y="510397"/>
                </a:lnTo>
                <a:lnTo>
                  <a:pt x="54596" y="529552"/>
                </a:lnTo>
                <a:lnTo>
                  <a:pt x="89408" y="536575"/>
                </a:lnTo>
                <a:lnTo>
                  <a:pt x="1390015" y="536575"/>
                </a:lnTo>
                <a:lnTo>
                  <a:pt x="1424846" y="529552"/>
                </a:lnTo>
                <a:lnTo>
                  <a:pt x="1453308" y="510397"/>
                </a:lnTo>
                <a:lnTo>
                  <a:pt x="1472507" y="481978"/>
                </a:lnTo>
                <a:lnTo>
                  <a:pt x="1479550" y="447166"/>
                </a:lnTo>
                <a:lnTo>
                  <a:pt x="1479550" y="89408"/>
                </a:lnTo>
                <a:lnTo>
                  <a:pt x="1472507" y="54596"/>
                </a:lnTo>
                <a:lnTo>
                  <a:pt x="1453308" y="26177"/>
                </a:lnTo>
                <a:lnTo>
                  <a:pt x="1424846" y="7022"/>
                </a:lnTo>
                <a:lnTo>
                  <a:pt x="1390015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57009" y="1786509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绩效评估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24625" y="4027551"/>
            <a:ext cx="2002155" cy="624205"/>
          </a:xfrm>
          <a:custGeom>
            <a:avLst/>
            <a:gdLst/>
            <a:ahLst/>
            <a:cxnLst/>
            <a:rect l="l" t="t" r="r" b="b"/>
            <a:pathLst>
              <a:path w="2002154" h="624204">
                <a:moveTo>
                  <a:pt x="1897888" y="0"/>
                </a:moveTo>
                <a:lnTo>
                  <a:pt x="104013" y="0"/>
                </a:lnTo>
                <a:lnTo>
                  <a:pt x="63543" y="8159"/>
                </a:lnTo>
                <a:lnTo>
                  <a:pt x="30479" y="30416"/>
                </a:lnTo>
                <a:lnTo>
                  <a:pt x="8179" y="63436"/>
                </a:lnTo>
                <a:lnTo>
                  <a:pt x="0" y="103886"/>
                </a:lnTo>
                <a:lnTo>
                  <a:pt x="0" y="519811"/>
                </a:lnTo>
                <a:lnTo>
                  <a:pt x="8179" y="560280"/>
                </a:lnTo>
                <a:lnTo>
                  <a:pt x="30479" y="593344"/>
                </a:lnTo>
                <a:lnTo>
                  <a:pt x="63543" y="615644"/>
                </a:lnTo>
                <a:lnTo>
                  <a:pt x="104013" y="623824"/>
                </a:lnTo>
                <a:lnTo>
                  <a:pt x="1897888" y="623824"/>
                </a:lnTo>
                <a:lnTo>
                  <a:pt x="1938337" y="615644"/>
                </a:lnTo>
                <a:lnTo>
                  <a:pt x="1971357" y="593344"/>
                </a:lnTo>
                <a:lnTo>
                  <a:pt x="1993614" y="560280"/>
                </a:lnTo>
                <a:lnTo>
                  <a:pt x="2001774" y="519811"/>
                </a:lnTo>
                <a:lnTo>
                  <a:pt x="2001774" y="103886"/>
                </a:lnTo>
                <a:lnTo>
                  <a:pt x="1993614" y="63436"/>
                </a:lnTo>
                <a:lnTo>
                  <a:pt x="1971357" y="30416"/>
                </a:lnTo>
                <a:lnTo>
                  <a:pt x="1938337" y="8159"/>
                </a:lnTo>
                <a:lnTo>
                  <a:pt x="1897888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599681" y="4088383"/>
            <a:ext cx="185293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人才盘</a:t>
            </a:r>
            <a:r>
              <a:rPr sz="16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点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（九</a:t>
            </a:r>
            <a:r>
              <a:rPr sz="16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宫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格）  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绩效+360+潜力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54526" y="3230626"/>
            <a:ext cx="43116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全年  过程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86000" y="1966976"/>
            <a:ext cx="725805" cy="1905"/>
          </a:xfrm>
          <a:custGeom>
            <a:avLst/>
            <a:gdLst/>
            <a:ahLst/>
            <a:cxnLst/>
            <a:rect l="l" t="t" r="r" b="b"/>
            <a:pathLst>
              <a:path w="725805" h="1905">
                <a:moveTo>
                  <a:pt x="0" y="0"/>
                </a:moveTo>
                <a:lnTo>
                  <a:pt x="725551" y="1524"/>
                </a:lnTo>
              </a:path>
            </a:pathLst>
          </a:custGeom>
          <a:ln w="25400">
            <a:solidFill>
              <a:srgbClr val="EDA4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0737" y="1647825"/>
            <a:ext cx="1480185" cy="536575"/>
          </a:xfrm>
          <a:custGeom>
            <a:avLst/>
            <a:gdLst/>
            <a:ahLst/>
            <a:cxnLst/>
            <a:rect l="l" t="t" r="r" b="b"/>
            <a:pathLst>
              <a:path w="1480185" h="536575">
                <a:moveTo>
                  <a:pt x="1390078" y="0"/>
                </a:moveTo>
                <a:lnTo>
                  <a:pt x="89433" y="0"/>
                </a:lnTo>
                <a:lnTo>
                  <a:pt x="54622" y="7022"/>
                </a:lnTo>
                <a:lnTo>
                  <a:pt x="26195" y="26177"/>
                </a:lnTo>
                <a:lnTo>
                  <a:pt x="7028" y="54596"/>
                </a:lnTo>
                <a:lnTo>
                  <a:pt x="0" y="89408"/>
                </a:lnTo>
                <a:lnTo>
                  <a:pt x="0" y="447166"/>
                </a:lnTo>
                <a:lnTo>
                  <a:pt x="7028" y="481978"/>
                </a:lnTo>
                <a:lnTo>
                  <a:pt x="26195" y="510397"/>
                </a:lnTo>
                <a:lnTo>
                  <a:pt x="54622" y="529552"/>
                </a:lnTo>
                <a:lnTo>
                  <a:pt x="89433" y="536575"/>
                </a:lnTo>
                <a:lnTo>
                  <a:pt x="1390078" y="536575"/>
                </a:lnTo>
                <a:lnTo>
                  <a:pt x="1424910" y="529552"/>
                </a:lnTo>
                <a:lnTo>
                  <a:pt x="1453372" y="510397"/>
                </a:lnTo>
                <a:lnTo>
                  <a:pt x="1472570" y="481978"/>
                </a:lnTo>
                <a:lnTo>
                  <a:pt x="1479613" y="447166"/>
                </a:lnTo>
                <a:lnTo>
                  <a:pt x="1479613" y="89408"/>
                </a:lnTo>
                <a:lnTo>
                  <a:pt x="1472570" y="54596"/>
                </a:lnTo>
                <a:lnTo>
                  <a:pt x="1453372" y="26177"/>
                </a:lnTo>
                <a:lnTo>
                  <a:pt x="1424910" y="7022"/>
                </a:lnTo>
                <a:lnTo>
                  <a:pt x="1390078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55344" y="1786509"/>
            <a:ext cx="121158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360、敬业度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973326" y="5861050"/>
            <a:ext cx="5351780" cy="536575"/>
          </a:xfrm>
          <a:custGeom>
            <a:avLst/>
            <a:gdLst/>
            <a:ahLst/>
            <a:cxnLst/>
            <a:rect l="l" t="t" r="r" b="b"/>
            <a:pathLst>
              <a:path w="5351780" h="536575">
                <a:moveTo>
                  <a:pt x="5261991" y="0"/>
                </a:moveTo>
                <a:lnTo>
                  <a:pt x="89407" y="0"/>
                </a:lnTo>
                <a:lnTo>
                  <a:pt x="54596" y="7028"/>
                </a:lnTo>
                <a:lnTo>
                  <a:pt x="26177" y="26195"/>
                </a:lnTo>
                <a:lnTo>
                  <a:pt x="7022" y="54622"/>
                </a:lnTo>
                <a:lnTo>
                  <a:pt x="0" y="89433"/>
                </a:lnTo>
                <a:lnTo>
                  <a:pt x="0" y="447141"/>
                </a:lnTo>
                <a:lnTo>
                  <a:pt x="7022" y="481952"/>
                </a:lnTo>
                <a:lnTo>
                  <a:pt x="26177" y="510379"/>
                </a:lnTo>
                <a:lnTo>
                  <a:pt x="54596" y="529546"/>
                </a:lnTo>
                <a:lnTo>
                  <a:pt x="89407" y="536575"/>
                </a:lnTo>
                <a:lnTo>
                  <a:pt x="5261991" y="536575"/>
                </a:lnTo>
                <a:lnTo>
                  <a:pt x="5296802" y="529546"/>
                </a:lnTo>
                <a:lnTo>
                  <a:pt x="5325221" y="510379"/>
                </a:lnTo>
                <a:lnTo>
                  <a:pt x="5344376" y="481952"/>
                </a:lnTo>
                <a:lnTo>
                  <a:pt x="5351399" y="447141"/>
                </a:lnTo>
                <a:lnTo>
                  <a:pt x="5351399" y="89433"/>
                </a:lnTo>
                <a:lnTo>
                  <a:pt x="5344376" y="54622"/>
                </a:lnTo>
                <a:lnTo>
                  <a:pt x="5325221" y="26195"/>
                </a:lnTo>
                <a:lnTo>
                  <a:pt x="5296802" y="7028"/>
                </a:lnTo>
                <a:lnTo>
                  <a:pt x="5261991" y="0"/>
                </a:lnTo>
                <a:close/>
              </a:path>
            </a:pathLst>
          </a:custGeom>
          <a:solidFill>
            <a:srgbClr val="F68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015233" y="6000699"/>
            <a:ext cx="3268979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年中持续的教练、反馈、培养、发展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7195184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标杆案例：XX集团关键人才培养项目案例(略)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642" y="174497"/>
            <a:ext cx="286639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人才策略（个人）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8928038" y="1912365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，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79400" y="1285875"/>
          <a:ext cx="8786875" cy="2782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7"/>
                <a:gridCol w="928687"/>
                <a:gridCol w="643001"/>
                <a:gridCol w="1714500"/>
                <a:gridCol w="2071624"/>
                <a:gridCol w="2786126"/>
              </a:tblGrid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姓名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九宫格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位置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0"/>
                        </a:lnSpc>
                        <a:spcBef>
                          <a:spcPts val="3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ts val="187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风险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离职原因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岗位是否有后备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行动计划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5497"/>
                    </a:solidFill>
                  </a:tcPr>
                </a:tc>
              </a:tr>
              <a:tr h="57899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李丽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低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暂时不会离职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有两位准备好的后备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174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继续推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进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，进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入相关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项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目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关注准备后备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侯婷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高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89230">
                        <a:lnSpc>
                          <a:spcPts val="182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去外部寻求更大 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发展空间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无准备好的后备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260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制定保留计划  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搜索外部人才库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卢沙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中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75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最近有一些工作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509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障碍需要克服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有一位准备好的后备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继续推进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IDP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，主管加强绩效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辅导，关注准备好的后备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</a:tr>
              <a:tr h="4665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1282700"/>
            <a:ext cx="144780" cy="514350"/>
          </a:xfrm>
          <a:custGeom>
            <a:avLst/>
            <a:gdLst/>
            <a:ahLst/>
            <a:cxnLst/>
            <a:rect l="l" t="t" r="r" b="b"/>
            <a:pathLst>
              <a:path w="144780" h="514350">
                <a:moveTo>
                  <a:pt x="0" y="514350"/>
                </a:moveTo>
                <a:lnTo>
                  <a:pt x="144462" y="514350"/>
                </a:lnTo>
                <a:lnTo>
                  <a:pt x="144462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458" rIns="0" bIns="0" rtlCol="0">
            <a:spAutoFit/>
          </a:bodyPr>
          <a:lstStyle/>
          <a:p>
            <a:pPr marL="218440">
              <a:lnSpc>
                <a:spcPts val="2835"/>
              </a:lnSpc>
            </a:pPr>
            <a:r>
              <a:rPr b="1" spc="10" dirty="0">
                <a:latin typeface="Microsoft YaHei"/>
                <a:cs typeface="Microsoft YaHei"/>
              </a:rPr>
              <a:t>个人发展计划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1128649"/>
            <a:ext cx="9144000" cy="381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179070"/>
            <a:ext cx="736663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5" dirty="0">
                <a:latin typeface="Microsoft YaHei"/>
                <a:cs typeface="Microsoft YaHei"/>
              </a:rPr>
              <a:t>六步六工具，人才盘点业务驱动人才培养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617" y="1139113"/>
            <a:ext cx="6773545" cy="421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58570">
              <a:lnSpc>
                <a:spcPct val="166000"/>
              </a:lnSpc>
            </a:pPr>
            <a:r>
              <a:rPr sz="2800" b="1" spc="-5" dirty="0" err="1">
                <a:latin typeface="Microsoft YaHei"/>
                <a:cs typeface="Microsoft YaHei"/>
              </a:rPr>
              <a:t>第一步：为业务战略规划人才</a:t>
            </a:r>
            <a:r>
              <a:rPr sz="2800" b="1" spc="-5" dirty="0">
                <a:latin typeface="Microsoft YaHei"/>
                <a:cs typeface="Microsoft YaHei"/>
              </a:rPr>
              <a:t>  </a:t>
            </a:r>
            <a:endParaRPr lang="en-US" sz="2800" b="1" spc="-5" dirty="0" smtClean="0">
              <a:latin typeface="Microsoft YaHei"/>
              <a:cs typeface="Microsoft YaHei"/>
            </a:endParaRPr>
          </a:p>
          <a:p>
            <a:pPr marL="12700" marR="1258570">
              <a:lnSpc>
                <a:spcPct val="166000"/>
              </a:lnSpc>
            </a:pPr>
            <a:r>
              <a:rPr sz="2800" b="1" spc="-5" dirty="0" err="1" smtClean="0">
                <a:latin typeface="Microsoft YaHei"/>
                <a:cs typeface="Microsoft YaHei"/>
              </a:rPr>
              <a:t>第二步</a:t>
            </a:r>
            <a:r>
              <a:rPr sz="2800" b="1" spc="-5" dirty="0" err="1">
                <a:latin typeface="Microsoft YaHei"/>
                <a:cs typeface="Microsoft YaHei"/>
              </a:rPr>
              <a:t>：计算你的人才数量差距</a:t>
            </a:r>
            <a:endParaRPr sz="2800" dirty="0">
              <a:latin typeface="Microsoft YaHei"/>
              <a:cs typeface="Microsoft YaHei"/>
            </a:endParaRPr>
          </a:p>
          <a:p>
            <a:pPr marL="12700" marR="5080">
              <a:lnSpc>
                <a:spcPct val="155000"/>
              </a:lnSpc>
              <a:spcBef>
                <a:spcPts val="490"/>
              </a:spcBef>
            </a:pPr>
            <a:r>
              <a:rPr sz="2800" b="1" spc="-5" dirty="0">
                <a:latin typeface="Microsoft YaHei"/>
                <a:cs typeface="Microsoft YaHei"/>
              </a:rPr>
              <a:t>第三步：建立/</a:t>
            </a:r>
            <a:r>
              <a:rPr sz="2800" b="1" spc="-5" dirty="0" err="1">
                <a:latin typeface="Microsoft YaHei"/>
                <a:cs typeface="Microsoft YaHei"/>
              </a:rPr>
              <a:t>更新统一的人才标准</a:t>
            </a:r>
            <a:r>
              <a:rPr sz="2800" b="1" spc="-5" dirty="0">
                <a:latin typeface="Microsoft YaHei"/>
                <a:cs typeface="Microsoft YaHei"/>
              </a:rPr>
              <a:t>  </a:t>
            </a:r>
            <a:endParaRPr lang="en-US" sz="2800" b="1" spc="-5" dirty="0" smtClean="0">
              <a:latin typeface="Microsoft YaHei"/>
              <a:cs typeface="Microsoft YaHei"/>
            </a:endParaRPr>
          </a:p>
          <a:p>
            <a:pPr marL="12700" marR="5080">
              <a:lnSpc>
                <a:spcPct val="155000"/>
              </a:lnSpc>
              <a:spcBef>
                <a:spcPts val="490"/>
              </a:spcBef>
            </a:pPr>
            <a:r>
              <a:rPr sz="2800" b="1" spc="-5" dirty="0" err="1" smtClean="0">
                <a:latin typeface="Microsoft YaHei"/>
                <a:cs typeface="Microsoft YaHei"/>
              </a:rPr>
              <a:t>第四步</a:t>
            </a:r>
            <a:r>
              <a:rPr sz="2800" b="1" spc="-5" dirty="0" err="1">
                <a:latin typeface="Microsoft YaHei"/>
                <a:cs typeface="Microsoft YaHei"/>
              </a:rPr>
              <a:t>：业绩</a:t>
            </a:r>
            <a:r>
              <a:rPr sz="2800" b="1" spc="-5" dirty="0">
                <a:latin typeface="Microsoft YaHei"/>
                <a:cs typeface="Microsoft YaHei"/>
              </a:rPr>
              <a:t> </a:t>
            </a:r>
            <a:r>
              <a:rPr sz="2800" spc="-5" dirty="0">
                <a:latin typeface="Microsoft YaHei"/>
                <a:cs typeface="Microsoft YaHei"/>
              </a:rPr>
              <a:t>X </a:t>
            </a:r>
            <a:r>
              <a:rPr sz="2800" b="1" spc="-5" dirty="0" err="1">
                <a:latin typeface="Microsoft YaHei"/>
                <a:cs typeface="Microsoft YaHei"/>
              </a:rPr>
              <a:t>能力，盘点当前表现</a:t>
            </a:r>
            <a:r>
              <a:rPr sz="2800" b="1" spc="-5" dirty="0">
                <a:latin typeface="Microsoft YaHei"/>
                <a:cs typeface="Microsoft YaHei"/>
              </a:rPr>
              <a:t>  </a:t>
            </a:r>
            <a:endParaRPr lang="en-US" sz="2800" b="1" spc="-5" dirty="0" smtClean="0">
              <a:latin typeface="Microsoft YaHei"/>
              <a:cs typeface="Microsoft YaHei"/>
            </a:endParaRPr>
          </a:p>
          <a:p>
            <a:pPr marL="12700" marR="5080">
              <a:lnSpc>
                <a:spcPct val="155000"/>
              </a:lnSpc>
              <a:spcBef>
                <a:spcPts val="490"/>
              </a:spcBef>
            </a:pPr>
            <a:r>
              <a:rPr sz="2800" b="1" spc="-5" dirty="0" err="1" smtClean="0">
                <a:latin typeface="Microsoft YaHei"/>
                <a:cs typeface="Microsoft YaHei"/>
              </a:rPr>
              <a:t>第五步</a:t>
            </a:r>
            <a:r>
              <a:rPr sz="2800" b="1" spc="-5" dirty="0" err="1">
                <a:latin typeface="Microsoft YaHei"/>
                <a:cs typeface="Microsoft YaHei"/>
              </a:rPr>
              <a:t>：潜质评估+校准会，形成人才地图</a:t>
            </a:r>
            <a:r>
              <a:rPr sz="2800" b="1" spc="-5" dirty="0">
                <a:latin typeface="Microsoft YaHei"/>
                <a:cs typeface="Microsoft YaHei"/>
              </a:rPr>
              <a:t>  第六步：制定、跟踪个人和组织的</a:t>
            </a:r>
            <a:r>
              <a:rPr sz="2800" b="1" dirty="0">
                <a:latin typeface="Microsoft YaHei"/>
                <a:cs typeface="Microsoft YaHei"/>
              </a:rPr>
              <a:t>行</a:t>
            </a:r>
            <a:r>
              <a:rPr sz="2800" b="1" spc="-5" dirty="0">
                <a:latin typeface="Microsoft YaHei"/>
                <a:cs typeface="Microsoft YaHei"/>
              </a:rPr>
              <a:t>动计划</a:t>
            </a:r>
            <a:endParaRPr sz="2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6165850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3320033"/>
            <a:ext cx="464185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YaHei"/>
                <a:cs typeface="Microsoft YaHei"/>
              </a:rPr>
              <a:t>第一步：为业务战略规划人才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344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232525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4">
                <a:moveTo>
                  <a:pt x="0" y="173037"/>
                </a:moveTo>
                <a:lnTo>
                  <a:pt x="3175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3999" y="0"/>
                </a:moveTo>
                <a:lnTo>
                  <a:pt x="0" y="0"/>
                </a:lnTo>
                <a:lnTo>
                  <a:pt x="0" y="908050"/>
                </a:lnTo>
                <a:lnTo>
                  <a:pt x="9143999" y="908050"/>
                </a:lnTo>
                <a:lnTo>
                  <a:pt x="9143999" y="0"/>
                </a:lnTo>
                <a:close/>
              </a:path>
            </a:pathLst>
          </a:custGeom>
          <a:solidFill>
            <a:srgbClr val="0D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0100" y="623728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" y="6092825"/>
            <a:ext cx="900430" cy="576580"/>
          </a:xfrm>
          <a:custGeom>
            <a:avLst/>
            <a:gdLst/>
            <a:ahLst/>
            <a:cxnLst/>
            <a:rect l="l" t="t" r="r" b="b"/>
            <a:pathLst>
              <a:path w="900430" h="576579">
                <a:moveTo>
                  <a:pt x="0" y="576262"/>
                </a:moveTo>
                <a:lnTo>
                  <a:pt x="900112" y="576262"/>
                </a:lnTo>
                <a:lnTo>
                  <a:pt x="900112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14934"/>
            <a:ext cx="584581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013585" algn="l"/>
                <a:tab pos="2629535" algn="l"/>
                <a:tab pos="3860800" algn="l"/>
              </a:tabLst>
            </a:pPr>
            <a:r>
              <a:rPr b="1" spc="-15" dirty="0">
                <a:solidFill>
                  <a:srgbClr val="F5DB7A"/>
                </a:solidFill>
                <a:latin typeface="Arial"/>
                <a:cs typeface="Arial"/>
              </a:rPr>
              <a:t>Organization	</a:t>
            </a:r>
            <a:r>
              <a:rPr b="1" spc="-220" dirty="0">
                <a:latin typeface="Arial"/>
                <a:cs typeface="Arial"/>
              </a:rPr>
              <a:t>and	</a:t>
            </a:r>
            <a:r>
              <a:rPr b="1" spc="30" dirty="0">
                <a:latin typeface="Arial"/>
                <a:cs typeface="Arial"/>
              </a:rPr>
              <a:t>Talent	</a:t>
            </a:r>
            <a:r>
              <a:rPr b="1" spc="-170" dirty="0">
                <a:latin typeface="Arial"/>
                <a:cs typeface="Arial"/>
              </a:rPr>
              <a:t>Review  </a:t>
            </a:r>
            <a:r>
              <a:rPr b="1" spc="10" dirty="0">
                <a:latin typeface="Microsoft YaHei"/>
                <a:cs typeface="Microsoft YaHei"/>
              </a:rPr>
              <a:t>两硬件、两软件，盘点组织、界定关键岗位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1368" y="1184402"/>
            <a:ext cx="7856220" cy="297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 indent="-515620">
              <a:lnSpc>
                <a:spcPct val="150000"/>
              </a:lnSpc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.	明年的组织架构需要做怎样的调整？包括岗位的设计、  职责的分配。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2.	</a:t>
            </a:r>
            <a:r>
              <a:rPr sz="2400" dirty="0">
                <a:latin typeface="Microsoft YaHei"/>
                <a:cs typeface="Microsoft YaHei"/>
              </a:rPr>
              <a:t>哪些岗位是核心关键岗位？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3.	关键岗位要具备和发展哪些能力？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527685" algn="l"/>
              </a:tabLst>
            </a:pPr>
            <a:r>
              <a:rPr sz="2400" spc="-5" dirty="0">
                <a:latin typeface="Microsoft YaHei"/>
                <a:cs typeface="Microsoft YaHei"/>
              </a:rPr>
              <a:t>4.	组织氛围/敬业度水平如何？问题出在哪里？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2484882" y="504825"/>
                </a:moveTo>
                <a:lnTo>
                  <a:pt x="828294" y="504825"/>
                </a:lnTo>
                <a:lnTo>
                  <a:pt x="828294" y="1009649"/>
                </a:lnTo>
                <a:lnTo>
                  <a:pt x="2484882" y="1009649"/>
                </a:lnTo>
                <a:lnTo>
                  <a:pt x="2484882" y="504825"/>
                </a:lnTo>
                <a:close/>
              </a:path>
              <a:path w="3313429" h="1009650">
                <a:moveTo>
                  <a:pt x="1656588" y="0"/>
                </a:moveTo>
                <a:lnTo>
                  <a:pt x="0" y="504825"/>
                </a:lnTo>
                <a:lnTo>
                  <a:pt x="3313176" y="504825"/>
                </a:lnTo>
                <a:lnTo>
                  <a:pt x="1656588" y="0"/>
                </a:lnTo>
                <a:close/>
              </a:path>
            </a:pathLst>
          </a:custGeom>
          <a:solidFill>
            <a:srgbClr val="F5D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9425" y="5848350"/>
            <a:ext cx="3313429" cy="1009650"/>
          </a:xfrm>
          <a:custGeom>
            <a:avLst/>
            <a:gdLst/>
            <a:ahLst/>
            <a:cxnLst/>
            <a:rect l="l" t="t" r="r" b="b"/>
            <a:pathLst>
              <a:path w="3313429" h="1009650">
                <a:moveTo>
                  <a:pt x="0" y="504825"/>
                </a:moveTo>
                <a:lnTo>
                  <a:pt x="1656588" y="0"/>
                </a:lnTo>
                <a:lnTo>
                  <a:pt x="3313176" y="504825"/>
                </a:lnTo>
                <a:lnTo>
                  <a:pt x="2484882" y="504825"/>
                </a:lnTo>
                <a:lnTo>
                  <a:pt x="2484882" y="1009649"/>
                </a:lnTo>
                <a:lnTo>
                  <a:pt x="828294" y="1009649"/>
                </a:lnTo>
                <a:lnTo>
                  <a:pt x="828294" y="504825"/>
                </a:lnTo>
                <a:lnTo>
                  <a:pt x="0" y="504825"/>
                </a:lnTo>
                <a:close/>
              </a:path>
            </a:pathLst>
          </a:custGeom>
          <a:ln w="25399">
            <a:solidFill>
              <a:srgbClr val="1D3B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1503" y="6170269"/>
            <a:ext cx="104965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2000" b="1" spc="5" dirty="0">
                <a:latin typeface="Microsoft YaHei"/>
                <a:cs typeface="Microsoft YaHei"/>
              </a:rPr>
              <a:t>工具</a:t>
            </a: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Microsoft YaHei"/>
                <a:cs typeface="Microsoft YaHei"/>
              </a:rPr>
              <a:t>：  </a:t>
            </a:r>
            <a:r>
              <a:rPr sz="2000" b="1" spc="10" dirty="0">
                <a:latin typeface="Microsoft YaHei"/>
                <a:cs typeface="Microsoft YaHei"/>
              </a:rPr>
              <a:t>员工调查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1114</Words>
  <Application>Microsoft Office PowerPoint</Application>
  <PresentationFormat>全屏显示(4:3)</PresentationFormat>
  <Paragraphs>631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Theme</vt:lpstr>
      <vt:lpstr>人才盘点=</vt:lpstr>
      <vt:lpstr>产出？以终为始</vt:lpstr>
      <vt:lpstr>PowerPoint 演示文稿</vt:lpstr>
      <vt:lpstr>个人盘点报告</vt:lpstr>
      <vt:lpstr>人才策略（个人）</vt:lpstr>
      <vt:lpstr>个人发展计划</vt:lpstr>
      <vt:lpstr>六步六工具，人才盘点业务驱动人才培养</vt:lpstr>
      <vt:lpstr>PowerPoint 演示文稿</vt:lpstr>
      <vt:lpstr>Organization and Talent Review  两硬件、两软件，盘点组织、界定关键岗位</vt:lpstr>
      <vt:lpstr>工具链接：员工调查</vt:lpstr>
      <vt:lpstr>敬业度影响因素</vt:lpstr>
      <vt:lpstr>与标杆企业比较，聚焦关键问题</vt:lpstr>
      <vt:lpstr>PowerPoint 演示文稿</vt:lpstr>
      <vt:lpstr>明年、未来3年你缺多少人？</vt:lpstr>
      <vt:lpstr> 案例（某电商企业，总监后备规模分析）：</vt:lpstr>
      <vt:lpstr>PowerPoint 演示文稿</vt:lpstr>
      <vt:lpstr>人才标准－能力模型</vt:lpstr>
      <vt:lpstr>管理梯队能力模型概览</vt:lpstr>
      <vt:lpstr>PowerPoint 演示文稿</vt:lpstr>
      <vt:lpstr>能力的奥义——有次序的、可观察的行为（1）</vt:lpstr>
      <vt:lpstr>PowerPoint 演示文稿</vt:lpstr>
      <vt:lpstr>业绩，能力，潜力</vt:lpstr>
      <vt:lpstr>数据驱动预分析，形成九宫格</vt:lpstr>
      <vt:lpstr>工具链接：360度评估反馈</vt:lpstr>
      <vt:lpstr>360评估，撰写一份专业详尽的报告</vt:lpstr>
      <vt:lpstr>让360度评估结果更有效</vt:lpstr>
      <vt:lpstr>PowerPoint 演示文稿</vt:lpstr>
      <vt:lpstr>校准会准备1：潜质评估</vt:lpstr>
      <vt:lpstr>工具链接：潜质的行为化评估技术</vt:lpstr>
      <vt:lpstr>工具链接：潜质测评</vt:lpstr>
      <vt:lpstr>工具链接：评价中心</vt:lpstr>
      <vt:lpstr>校准会准备2：收集和 汇总人才资料</vt:lpstr>
      <vt:lpstr>如果有人才档案，效率更高</vt:lpstr>
      <vt:lpstr>PowerPoint 演示文稿</vt:lpstr>
      <vt:lpstr>形成个人盘点报告</vt:lpstr>
      <vt:lpstr>召开人才校准会，调整九宫格</vt:lpstr>
      <vt:lpstr>校准会的议题及主导角色</vt:lpstr>
      <vt:lpstr>团队层面盘点结果示例</vt:lpstr>
      <vt:lpstr>团队层面盘点结果示例</vt:lpstr>
      <vt:lpstr>PowerPoint 演示文稿</vt:lpstr>
      <vt:lpstr>为关键人才设计个性化的发展计划</vt:lpstr>
      <vt:lpstr>明确组织层面的行动路径</vt:lpstr>
      <vt:lpstr>在一年内开展各项工作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cp:lastModifiedBy>Administrator</cp:lastModifiedBy>
  <cp:revision>2</cp:revision>
  <dcterms:created xsi:type="dcterms:W3CDTF">2016-12-12T07:32:59Z</dcterms:created>
  <dcterms:modified xsi:type="dcterms:W3CDTF">2020-09-01T02:48:59Z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2016-12-12T00:00:00Z</vt:filetime>
  </property>
</Properties>
</file>