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83" r:id="rId4"/>
    <p:sldId id="286" r:id="rId6"/>
    <p:sldId id="348" r:id="rId7"/>
    <p:sldId id="267" r:id="rId8"/>
    <p:sldId id="327" r:id="rId9"/>
    <p:sldId id="349" r:id="rId10"/>
    <p:sldId id="346" r:id="rId11"/>
    <p:sldId id="345" r:id="rId12"/>
    <p:sldId id="350" r:id="rId13"/>
    <p:sldId id="358" r:id="rId14"/>
    <p:sldId id="360" r:id="rId15"/>
    <p:sldId id="284" r:id="rId16"/>
    <p:sldId id="361" r:id="rId17"/>
    <p:sldId id="310" r:id="rId18"/>
    <p:sldId id="290" r:id="rId19"/>
    <p:sldId id="362" r:id="rId20"/>
    <p:sldId id="309" r:id="rId21"/>
    <p:sldId id="330" r:id="rId22"/>
    <p:sldId id="344" r:id="rId23"/>
    <p:sldId id="352" r:id="rId24"/>
    <p:sldId id="351" r:id="rId25"/>
    <p:sldId id="353" r:id="rId26"/>
    <p:sldId id="354" r:id="rId27"/>
    <p:sldId id="355" r:id="rId28"/>
    <p:sldId id="356" r:id="rId29"/>
    <p:sldId id="326" r:id="rId30"/>
    <p:sldId id="336" r:id="rId31"/>
    <p:sldId id="343" r:id="rId32"/>
    <p:sldId id="338" r:id="rId33"/>
    <p:sldId id="359" r:id="rId34"/>
    <p:sldId id="363" r:id="rId35"/>
    <p:sldId id="334" r:id="rId36"/>
    <p:sldId id="357" r:id="rId37"/>
    <p:sldId id="340" r:id="rId38"/>
    <p:sldId id="341" r:id="rId39"/>
    <p:sldId id="342" r:id="rId40"/>
    <p:sldId id="323" r:id="rId41"/>
  </p:sldIdLst>
  <p:sldSz cx="12190095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4F4F4"/>
    <a:srgbClr val="19C3FF"/>
    <a:srgbClr val="FF9933"/>
    <a:srgbClr val="FF9900"/>
    <a:srgbClr val="33CC33"/>
    <a:srgbClr val="215968"/>
    <a:srgbClr val="339933"/>
    <a:srgbClr val="CC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37" autoAdjust="0"/>
    <p:restoredTop sz="94935" autoAdjust="0"/>
  </p:normalViewPr>
  <p:slideViewPr>
    <p:cSldViewPr>
      <p:cViewPr varScale="1">
        <p:scale>
          <a:sx n="71" d="100"/>
          <a:sy n="71" d="100"/>
        </p:scale>
        <p:origin x="12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5" Type="http://schemas.openxmlformats.org/officeDocument/2006/relationships/tags" Target="tags/tag15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4EF7E-D940-465E-BD9B-7239413C9E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8D3595-508D-48B6-9E45-E8B358A6EA22}">
      <dgm:prSet phldrT="[文本]" custT="1"/>
      <dgm:spPr>
        <a:xfrm>
          <a:off x="29" y="20105"/>
          <a:ext cx="2848570" cy="1139428"/>
        </a:xfrm>
        <a:prstGeom prst="rect">
          <a:avLst/>
        </a:prstGeom>
        <a:solidFill>
          <a:srgbClr val="6875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3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组织</a:t>
          </a:r>
        </a:p>
      </dgm:t>
    </dgm:pt>
    <dgm:pt modelId="{A68DA278-3263-41A3-9EA5-DC2DFE25C2B5}" cxnId="{35CF6CA5-4076-4701-9AD1-67C398B97743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3033BB-E32B-4998-84A4-BD49060A7CD0}" cxnId="{35CF6CA5-4076-4701-9AD1-67C398B97743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5F4A33-B91B-45E0-87E2-A29CAFE625B5}">
      <dgm:prSet phldrT="[文本]" custT="1"/>
      <dgm:spPr>
        <a:xfrm>
          <a:off x="2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实现经营目标</a:t>
          </a:r>
        </a:p>
      </dgm:t>
    </dgm:pt>
    <dgm:pt modelId="{BE8B04B8-A99E-42E1-9031-C1B89696D072}" cxnId="{66029446-5272-443F-909C-558367FAC110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F914AA-35EC-4AF4-B75A-E2D2722AB210}" cxnId="{66029446-5272-443F-909C-558367FAC110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11B74-930E-4432-90B5-EEE2D397ABF6}">
      <dgm:prSet phldrT="[文本]" custT="1"/>
      <dgm:spPr>
        <a:xfrm>
          <a:off x="2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发现内部人才</a:t>
          </a:r>
        </a:p>
      </dgm:t>
    </dgm:pt>
    <dgm:pt modelId="{3E9D74B4-A1B8-4D7D-8A21-445F3C93D007}" cxnId="{F7D6C8D5-91C8-4E99-8C0C-6850DBB46A62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8B461D-A118-41D5-87A0-ACF43017D609}" cxnId="{F7D6C8D5-91C8-4E99-8C0C-6850DBB46A62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40C2AF-BA3A-45D9-8134-231FDF7B7BCE}">
      <dgm:prSet phldrT="[文本]" custT="1"/>
      <dgm:spPr>
        <a:xfrm>
          <a:off x="3247399" y="20105"/>
          <a:ext cx="2848570" cy="1139428"/>
        </a:xfrm>
        <a:prstGeom prst="rect">
          <a:avLst/>
        </a:prstGeom>
        <a:solidFill>
          <a:srgbClr val="6875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3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员工</a:t>
          </a:r>
        </a:p>
      </dgm:t>
    </dgm:pt>
    <dgm:pt modelId="{CEF895EC-C9AA-40B2-90ED-AF96F542A3F9}" cxnId="{483EDE47-A55A-403C-8218-2260D24FD7EB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A233FC-B2BF-49B5-9758-15099172F6AE}" cxnId="{483EDE47-A55A-403C-8218-2260D24FD7EB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C41FC-578F-46F7-947B-5723AAA3D0FB}">
      <dgm:prSet phldrT="[文本]" custT="1"/>
      <dgm:spPr>
        <a:xfrm>
          <a:off x="324739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明确发展方向</a:t>
          </a:r>
        </a:p>
      </dgm:t>
    </dgm:pt>
    <dgm:pt modelId="{D920BB24-FA5F-4215-AFD6-D8567D8889A7}" cxnId="{E55973AC-CA64-4679-AC31-F4DEB758A2FE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B81F85-5F9A-48D8-A733-023CC483275D}" cxnId="{E55973AC-CA64-4679-AC31-F4DEB758A2FE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5C1713-8806-4D97-876E-1D549C882031}">
      <dgm:prSet phldrT="[文本]" custT="1"/>
      <dgm:spPr>
        <a:xfrm>
          <a:off x="324739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激励员工成长</a:t>
          </a:r>
        </a:p>
      </dgm:t>
    </dgm:pt>
    <dgm:pt modelId="{CD496B69-7FA4-40FB-B08D-6126BF4D48C0}" cxnId="{3D406A85-AF2C-40C7-8C53-96FD81B89B94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5FADFE-72FC-458D-8DB5-97FDB576D8C2}" cxnId="{3D406A85-AF2C-40C7-8C53-96FD81B89B94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47C23-2365-461D-BF72-3C79F0A0D818}">
      <dgm:prSet phldrT="[文本]" custT="1"/>
      <dgm:spPr>
        <a:xfrm>
          <a:off x="2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建立人才体系</a:t>
          </a:r>
        </a:p>
      </dgm:t>
    </dgm:pt>
    <dgm:pt modelId="{3DEDD9BC-5191-4145-9855-1935602DCEFB}" cxnId="{E1F1FD92-113B-4464-8B07-3EDFDC8FFB10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C33E22-852E-4AD2-B54F-96D278745F53}" cxnId="{E1F1FD92-113B-4464-8B07-3EDFDC8FFB10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4DE1BB-1B4E-44B7-9B21-D0BB323102E2}">
      <dgm:prSet phldrT="[文本]" custT="1"/>
      <dgm:spPr>
        <a:xfrm>
          <a:off x="2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人事决策依据</a:t>
          </a:r>
        </a:p>
      </dgm:t>
    </dgm:pt>
    <dgm:pt modelId="{9F9A74EB-1AE1-497C-8B35-73D577F810F9}" cxnId="{BEEEDC0C-5BD8-49C3-8FE3-E73F7E478746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5BE9B9-83F0-48BD-B0E3-184952EE4AE5}" cxnId="{BEEEDC0C-5BD8-49C3-8FE3-E73F7E478746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F77429-03D0-42A4-9DF5-550414BBC6E6}">
      <dgm:prSet phldrT="[文本]" custT="1"/>
      <dgm:spPr>
        <a:xfrm>
          <a:off x="324739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落地发展计划</a:t>
          </a:r>
        </a:p>
      </dgm:t>
    </dgm:pt>
    <dgm:pt modelId="{9D7C006C-A4EC-4119-9E80-7DA9941D3874}" cxnId="{A68BE859-189A-4899-A0F7-7268C168EAA0}" type="par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ECB0A3-0DDC-430E-8A22-6C1D4130C510}" cxnId="{A68BE859-189A-4899-A0F7-7268C168EAA0}" type="sibTrans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2F662-A2DC-4502-B17E-BB90D743603C}" type="pres">
      <dgm:prSet presAssocID="{49D4EF7E-D940-465E-BD9B-7239413C9E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791058-040D-45DA-ABA7-EE6908650B17}" type="pres">
      <dgm:prSet presAssocID="{F18D3595-508D-48B6-9E45-E8B358A6EA22}" presName="composite" presStyleCnt="0"/>
      <dgm:spPr/>
    </dgm:pt>
    <dgm:pt modelId="{4C843DFF-6C7E-442F-BB90-6B300D03B5D4}" type="pres">
      <dgm:prSet presAssocID="{F18D3595-508D-48B6-9E45-E8B358A6EA2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BDEBE-FE4A-4E48-A81A-6BE7AA52B855}" type="pres">
      <dgm:prSet presAssocID="{F18D3595-508D-48B6-9E45-E8B358A6EA2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4D9BF-6E48-43D3-8DBD-EA1EB39E3669}" type="pres">
      <dgm:prSet presAssocID="{DE3033BB-E32B-4998-84A4-BD49060A7CD0}" presName="space" presStyleCnt="0"/>
      <dgm:spPr/>
    </dgm:pt>
    <dgm:pt modelId="{BB28043A-B085-4509-912B-DF30CC646574}" type="pres">
      <dgm:prSet presAssocID="{6740C2AF-BA3A-45D9-8134-231FDF7B7BCE}" presName="composite" presStyleCnt="0"/>
      <dgm:spPr/>
    </dgm:pt>
    <dgm:pt modelId="{5047EC22-954D-4D4B-97FB-33F0757FA454}" type="pres">
      <dgm:prSet presAssocID="{6740C2AF-BA3A-45D9-8134-231FDF7B7B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121F7-AAB7-466B-91C6-F3A2E09C098E}" type="pres">
      <dgm:prSet presAssocID="{6740C2AF-BA3A-45D9-8134-231FDF7B7BC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F1FD92-113B-4464-8B07-3EDFDC8FFB10}" srcId="{F18D3595-508D-48B6-9E45-E8B358A6EA22}" destId="{5CB47C23-2365-461D-BF72-3C79F0A0D818}" srcOrd="2" destOrd="0" parTransId="{3DEDD9BC-5191-4145-9855-1935602DCEFB}" sibTransId="{81C33E22-852E-4AD2-B54F-96D278745F53}"/>
    <dgm:cxn modelId="{35CF6CA5-4076-4701-9AD1-67C398B97743}" srcId="{49D4EF7E-D940-465E-BD9B-7239413C9ED0}" destId="{F18D3595-508D-48B6-9E45-E8B358A6EA22}" srcOrd="0" destOrd="0" parTransId="{A68DA278-3263-41A3-9EA5-DC2DFE25C2B5}" sibTransId="{DE3033BB-E32B-4998-84A4-BD49060A7CD0}"/>
    <dgm:cxn modelId="{BADC1AF0-8E36-40FB-83C1-1CC3A38AFEE6}" type="presOf" srcId="{C95C1713-8806-4D97-876E-1D549C882031}" destId="{EB6121F7-AAB7-466B-91C6-F3A2E09C098E}" srcOrd="0" destOrd="2" presId="urn:microsoft.com/office/officeart/2005/8/layout/hList1"/>
    <dgm:cxn modelId="{09301A1F-8BEE-4837-A4C0-475B5830010A}" type="presOf" srcId="{5CB47C23-2365-461D-BF72-3C79F0A0D818}" destId="{727BDEBE-FE4A-4E48-A81A-6BE7AA52B855}" srcOrd="0" destOrd="2" presId="urn:microsoft.com/office/officeart/2005/8/layout/hList1"/>
    <dgm:cxn modelId="{D1D58395-CE25-4FF0-944F-54CB8400DAFF}" type="presOf" srcId="{CD5F4A33-B91B-45E0-87E2-A29CAFE625B5}" destId="{727BDEBE-FE4A-4E48-A81A-6BE7AA52B855}" srcOrd="0" destOrd="0" presId="urn:microsoft.com/office/officeart/2005/8/layout/hList1"/>
    <dgm:cxn modelId="{A68BE859-189A-4899-A0F7-7268C168EAA0}" srcId="{6740C2AF-BA3A-45D9-8134-231FDF7B7BCE}" destId="{E2F77429-03D0-42A4-9DF5-550414BBC6E6}" srcOrd="1" destOrd="0" parTransId="{9D7C006C-A4EC-4119-9E80-7DA9941D3874}" sibTransId="{A3ECB0A3-0DDC-430E-8A22-6C1D4130C510}"/>
    <dgm:cxn modelId="{E55973AC-CA64-4679-AC31-F4DEB758A2FE}" srcId="{6740C2AF-BA3A-45D9-8134-231FDF7B7BCE}" destId="{258C41FC-578F-46F7-947B-5723AAA3D0FB}" srcOrd="0" destOrd="0" parTransId="{D920BB24-FA5F-4215-AFD6-D8567D8889A7}" sibTransId="{B0B81F85-5F9A-48D8-A733-023CC483275D}"/>
    <dgm:cxn modelId="{E45AAF6C-DEEC-4F5B-9B79-33E01E6F96F8}" type="presOf" srcId="{F18D3595-508D-48B6-9E45-E8B358A6EA22}" destId="{4C843DFF-6C7E-442F-BB90-6B300D03B5D4}" srcOrd="0" destOrd="0" presId="urn:microsoft.com/office/officeart/2005/8/layout/hList1"/>
    <dgm:cxn modelId="{C4312EEA-E71F-41DB-9A79-A7E985423A3D}" type="presOf" srcId="{49D4EF7E-D940-465E-BD9B-7239413C9ED0}" destId="{D3D2F662-A2DC-4502-B17E-BB90D743603C}" srcOrd="0" destOrd="0" presId="urn:microsoft.com/office/officeart/2005/8/layout/hList1"/>
    <dgm:cxn modelId="{D6669777-6AB9-4C0F-9F14-5BF21190F8B5}" type="presOf" srcId="{6740C2AF-BA3A-45D9-8134-231FDF7B7BCE}" destId="{5047EC22-954D-4D4B-97FB-33F0757FA454}" srcOrd="0" destOrd="0" presId="urn:microsoft.com/office/officeart/2005/8/layout/hList1"/>
    <dgm:cxn modelId="{7C025087-F76E-4D0D-ADCB-DBF1CF1299D7}" type="presOf" srcId="{17611B74-930E-4432-90B5-EEE2D397ABF6}" destId="{727BDEBE-FE4A-4E48-A81A-6BE7AA52B855}" srcOrd="0" destOrd="1" presId="urn:microsoft.com/office/officeart/2005/8/layout/hList1"/>
    <dgm:cxn modelId="{666CB5A9-FD82-4CD0-859F-49BC88FE2403}" type="presOf" srcId="{258C41FC-578F-46F7-947B-5723AAA3D0FB}" destId="{EB6121F7-AAB7-466B-91C6-F3A2E09C098E}" srcOrd="0" destOrd="0" presId="urn:microsoft.com/office/officeart/2005/8/layout/hList1"/>
    <dgm:cxn modelId="{F7D6C8D5-91C8-4E99-8C0C-6850DBB46A62}" srcId="{F18D3595-508D-48B6-9E45-E8B358A6EA22}" destId="{17611B74-930E-4432-90B5-EEE2D397ABF6}" srcOrd="1" destOrd="0" parTransId="{3E9D74B4-A1B8-4D7D-8A21-445F3C93D007}" sibTransId="{AE8B461D-A118-41D5-87A0-ACF43017D609}"/>
    <dgm:cxn modelId="{483EDE47-A55A-403C-8218-2260D24FD7EB}" srcId="{49D4EF7E-D940-465E-BD9B-7239413C9ED0}" destId="{6740C2AF-BA3A-45D9-8134-231FDF7B7BCE}" srcOrd="1" destOrd="0" parTransId="{CEF895EC-C9AA-40B2-90ED-AF96F542A3F9}" sibTransId="{88A233FC-B2BF-49B5-9758-15099172F6AE}"/>
    <dgm:cxn modelId="{B514AB6C-9C86-4679-9AB9-ACC0BEB0E8C3}" type="presOf" srcId="{E2F77429-03D0-42A4-9DF5-550414BBC6E6}" destId="{EB6121F7-AAB7-466B-91C6-F3A2E09C098E}" srcOrd="0" destOrd="1" presId="urn:microsoft.com/office/officeart/2005/8/layout/hList1"/>
    <dgm:cxn modelId="{3D406A85-AF2C-40C7-8C53-96FD81B89B94}" srcId="{6740C2AF-BA3A-45D9-8134-231FDF7B7BCE}" destId="{C95C1713-8806-4D97-876E-1D549C882031}" srcOrd="2" destOrd="0" parTransId="{CD496B69-7FA4-40FB-B08D-6126BF4D48C0}" sibTransId="{DF5FADFE-72FC-458D-8DB5-97FDB576D8C2}"/>
    <dgm:cxn modelId="{BEEEDC0C-5BD8-49C3-8FE3-E73F7E478746}" srcId="{F18D3595-508D-48B6-9E45-E8B358A6EA22}" destId="{A54DE1BB-1B4E-44B7-9B21-D0BB323102E2}" srcOrd="3" destOrd="0" parTransId="{9F9A74EB-1AE1-497C-8B35-73D577F810F9}" sibTransId="{E95BE9B9-83F0-48BD-B0E3-184952EE4AE5}"/>
    <dgm:cxn modelId="{D89E5713-FCE9-4A62-83AD-7B6E5FE7BFEB}" type="presOf" srcId="{A54DE1BB-1B4E-44B7-9B21-D0BB323102E2}" destId="{727BDEBE-FE4A-4E48-A81A-6BE7AA52B855}" srcOrd="0" destOrd="3" presId="urn:microsoft.com/office/officeart/2005/8/layout/hList1"/>
    <dgm:cxn modelId="{66029446-5272-443F-909C-558367FAC110}" srcId="{F18D3595-508D-48B6-9E45-E8B358A6EA22}" destId="{CD5F4A33-B91B-45E0-87E2-A29CAFE625B5}" srcOrd="0" destOrd="0" parTransId="{BE8B04B8-A99E-42E1-9031-C1B89696D072}" sibTransId="{1EF914AA-35EC-4AF4-B75A-E2D2722AB210}"/>
    <dgm:cxn modelId="{C787C666-8407-45E5-B0E9-7E3B9A2B0B3D}" type="presParOf" srcId="{D3D2F662-A2DC-4502-B17E-BB90D743603C}" destId="{82791058-040D-45DA-ABA7-EE6908650B17}" srcOrd="0" destOrd="0" presId="urn:microsoft.com/office/officeart/2005/8/layout/hList1"/>
    <dgm:cxn modelId="{9609D1FE-BD57-49FC-9B93-94B7B8F2056C}" type="presParOf" srcId="{82791058-040D-45DA-ABA7-EE6908650B17}" destId="{4C843DFF-6C7E-442F-BB90-6B300D03B5D4}" srcOrd="0" destOrd="0" presId="urn:microsoft.com/office/officeart/2005/8/layout/hList1"/>
    <dgm:cxn modelId="{C77E95F8-C59B-419B-92D4-696C98A09CD1}" type="presParOf" srcId="{82791058-040D-45DA-ABA7-EE6908650B17}" destId="{727BDEBE-FE4A-4E48-A81A-6BE7AA52B855}" srcOrd="1" destOrd="0" presId="urn:microsoft.com/office/officeart/2005/8/layout/hList1"/>
    <dgm:cxn modelId="{8D4C2C77-7C2B-4C4A-AAD5-60FAD4B3DC5B}" type="presParOf" srcId="{D3D2F662-A2DC-4502-B17E-BB90D743603C}" destId="{C024D9BF-6E48-43D3-8DBD-EA1EB39E3669}" srcOrd="1" destOrd="0" presId="urn:microsoft.com/office/officeart/2005/8/layout/hList1"/>
    <dgm:cxn modelId="{0EB05472-BC94-445A-987B-F08B50DC1E00}" type="presParOf" srcId="{D3D2F662-A2DC-4502-B17E-BB90D743603C}" destId="{BB28043A-B085-4509-912B-DF30CC646574}" srcOrd="2" destOrd="0" presId="urn:microsoft.com/office/officeart/2005/8/layout/hList1"/>
    <dgm:cxn modelId="{2DB8150D-A03E-4921-96A7-582E522843BB}" type="presParOf" srcId="{BB28043A-B085-4509-912B-DF30CC646574}" destId="{5047EC22-954D-4D4B-97FB-33F0757FA454}" srcOrd="0" destOrd="0" presId="urn:microsoft.com/office/officeart/2005/8/layout/hList1"/>
    <dgm:cxn modelId="{3168CFF8-FC36-48E6-8D2A-39A1F187F16B}" type="presParOf" srcId="{BB28043A-B085-4509-912B-DF30CC646574}" destId="{EB6121F7-AAB7-466B-91C6-F3A2E09C09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301858" cy="3888432"/>
        <a:chOff x="0" y="0"/>
        <a:chExt cx="6301858" cy="3888432"/>
      </a:xfrm>
    </dsp:grpSpPr>
    <dsp:sp modelId="{4C843DFF-6C7E-442F-BB90-6B300D03B5D4}">
      <dsp:nvSpPr>
        <dsp:cNvPr id="3" name="矩形 2"/>
        <dsp:cNvSpPr/>
      </dsp:nvSpPr>
      <dsp:spPr bwMode="white">
        <a:xfrm>
          <a:off x="0" y="0"/>
          <a:ext cx="2944793" cy="1135773"/>
        </a:xfrm>
        <a:prstGeom prst="rect">
          <a:avLst/>
        </a:prstGeom>
        <a:solidFill>
          <a:srgbClr val="6875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7584" tIns="130048" rIns="227584" bIns="13004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组织</a:t>
          </a:r>
        </a:p>
      </dsp:txBody>
      <dsp:txXfrm>
        <a:off x="0" y="0"/>
        <a:ext cx="2944793" cy="1135773"/>
      </dsp:txXfrm>
    </dsp:sp>
    <dsp:sp modelId="{727BDEBE-FE4A-4E48-A81A-6BE7AA52B855}">
      <dsp:nvSpPr>
        <dsp:cNvPr id="4" name="矩形 3"/>
        <dsp:cNvSpPr/>
      </dsp:nvSpPr>
      <dsp:spPr bwMode="white">
        <a:xfrm>
          <a:off x="0" y="1135773"/>
          <a:ext cx="2944793" cy="2752659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实现经营目标</a:t>
          </a:r>
          <a:endParaRPr lang="zh-CN" altLang="en-US" sz="2000" dirty="0">
            <a:solidFill>
              <a:srgbClr val="595959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发现内部人才</a:t>
          </a:r>
          <a:endParaRPr lang="zh-CN" altLang="en-US" sz="2000" dirty="0">
            <a:solidFill>
              <a:srgbClr val="595959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建立人才体系</a:t>
          </a:r>
          <a:endParaRPr lang="zh-CN" altLang="en-US" sz="2000" dirty="0">
            <a:solidFill>
              <a:srgbClr val="595959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人事决策依据</a:t>
          </a:r>
          <a:endParaRPr>
            <a:solidFill>
              <a:schemeClr val="dk1"/>
            </a:solidFill>
          </a:endParaRPr>
        </a:p>
      </dsp:txBody>
      <dsp:txXfrm>
        <a:off x="0" y="1135773"/>
        <a:ext cx="2944793" cy="2752659"/>
      </dsp:txXfrm>
    </dsp:sp>
    <dsp:sp modelId="{5047EC22-954D-4D4B-97FB-33F0757FA454}">
      <dsp:nvSpPr>
        <dsp:cNvPr id="5" name="矩形 4"/>
        <dsp:cNvSpPr/>
      </dsp:nvSpPr>
      <dsp:spPr bwMode="white">
        <a:xfrm>
          <a:off x="3357065" y="0"/>
          <a:ext cx="2944793" cy="1135773"/>
        </a:xfrm>
        <a:prstGeom prst="rect">
          <a:avLst/>
        </a:prstGeom>
        <a:solidFill>
          <a:srgbClr val="6875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7584" tIns="130048" rIns="227584" bIns="13004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员工</a:t>
          </a:r>
        </a:p>
      </dsp:txBody>
      <dsp:txXfrm>
        <a:off x="3357065" y="0"/>
        <a:ext cx="2944793" cy="1135773"/>
      </dsp:txXfrm>
    </dsp:sp>
    <dsp:sp modelId="{EB6121F7-AAB7-466B-91C6-F3A2E09C098E}">
      <dsp:nvSpPr>
        <dsp:cNvPr id="6" name="矩形 5"/>
        <dsp:cNvSpPr/>
      </dsp:nvSpPr>
      <dsp:spPr bwMode="white">
        <a:xfrm>
          <a:off x="3357065" y="1135773"/>
          <a:ext cx="2944793" cy="2752659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明确发展方向</a:t>
          </a:r>
          <a:endParaRPr lang="zh-CN" altLang="en-US" sz="2000" dirty="0">
            <a:solidFill>
              <a:srgbClr val="595959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落地发展计划</a:t>
          </a:r>
          <a:endParaRPr lang="zh-CN" altLang="en-US" sz="2000" dirty="0">
            <a:solidFill>
              <a:srgbClr val="595959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激励员工成长</a:t>
          </a:r>
          <a:endParaRPr>
            <a:solidFill>
              <a:schemeClr val="dk1"/>
            </a:solidFill>
          </a:endParaRPr>
        </a:p>
      </dsp:txBody>
      <dsp:txXfrm>
        <a:off x="3357065" y="1135773"/>
        <a:ext cx="2944793" cy="2752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>
            <a:off x="-6898" y="-10666"/>
            <a:ext cx="12197310" cy="686866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0800000">
            <a:off x="-6898" y="-10666"/>
            <a:ext cx="12197310" cy="686866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1958117" y="5445224"/>
            <a:ext cx="246810" cy="720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958117" y="6165304"/>
            <a:ext cx="246810" cy="720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49080" y="764704"/>
            <a:ext cx="1144927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dist="254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13570" y="168029"/>
            <a:ext cx="246810" cy="246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60380" y="414839"/>
            <a:ext cx="246810" cy="246810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A_图片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0"/>
          <a:stretch>
            <a:fillRect/>
          </a:stretch>
        </p:blipFill>
        <p:spPr bwMode="auto">
          <a:xfrm>
            <a:off x="-3175" y="4362044"/>
            <a:ext cx="12199938" cy="250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A_图片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-10667"/>
            <a:ext cx="12190410" cy="437271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5" name="PA_文本框 3"/>
          <p:cNvSpPr txBox="1"/>
          <p:nvPr>
            <p:custDataLst>
              <p:tags r:id="rId5"/>
            </p:custDataLst>
          </p:nvPr>
        </p:nvSpPr>
        <p:spPr>
          <a:xfrm>
            <a:off x="504584" y="4910336"/>
            <a:ext cx="51470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8800" b="1" kern="2200" spc="6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</a:t>
            </a:r>
            <a:endParaRPr lang="zh-CN" altLang="en-US" sz="8800" b="1" kern="2200" spc="6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44000">
                    <a:srgbClr val="0070C0">
                      <a:shade val="67500"/>
                      <a:satMod val="115000"/>
                    </a:srgbClr>
                  </a:gs>
                  <a:gs pos="75000">
                    <a:srgbClr val="00B0F0"/>
                  </a:gs>
                  <a:gs pos="56000">
                    <a:srgbClr val="0070C0">
                      <a:shade val="100000"/>
                      <a:satMod val="115000"/>
                    </a:srgbClr>
                  </a:gs>
                </a:gsLst>
                <a:lin ang="180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_文本框 3"/>
          <p:cNvSpPr txBox="1"/>
          <p:nvPr>
            <p:custDataLst>
              <p:tags r:id="rId6"/>
            </p:custDataLst>
          </p:nvPr>
        </p:nvSpPr>
        <p:spPr>
          <a:xfrm>
            <a:off x="5651605" y="5444812"/>
            <a:ext cx="41865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为企业创造竞争优势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_Flowchart: Decision 8"/>
          <p:cNvSpPr/>
          <p:nvPr>
            <p:custDataLst>
              <p:tags r:id="rId7"/>
            </p:custDataLst>
          </p:nvPr>
        </p:nvSpPr>
        <p:spPr>
          <a:xfrm>
            <a:off x="8903518" y="3112113"/>
            <a:ext cx="2549085" cy="2464116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Flowchart: Decision 10"/>
          <p:cNvSpPr/>
          <p:nvPr>
            <p:custDataLst>
              <p:tags r:id="rId8"/>
            </p:custDataLst>
          </p:nvPr>
        </p:nvSpPr>
        <p:spPr>
          <a:xfrm>
            <a:off x="7685671" y="4148920"/>
            <a:ext cx="412034" cy="398300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Flowchart: Decision 13"/>
          <p:cNvSpPr/>
          <p:nvPr>
            <p:custDataLst>
              <p:tags r:id="rId9"/>
            </p:custDataLst>
          </p:nvPr>
        </p:nvSpPr>
        <p:spPr>
          <a:xfrm>
            <a:off x="8083240" y="3958766"/>
            <a:ext cx="824069" cy="796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Flowchart: Decision 14"/>
          <p:cNvSpPr/>
          <p:nvPr>
            <p:custDataLst>
              <p:tags r:id="rId10"/>
            </p:custDataLst>
          </p:nvPr>
        </p:nvSpPr>
        <p:spPr>
          <a:xfrm>
            <a:off x="10525794" y="2924536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Flowchart: Decision 16"/>
          <p:cNvSpPr/>
          <p:nvPr>
            <p:custDataLst>
              <p:tags r:id="rId11"/>
            </p:custDataLst>
          </p:nvPr>
        </p:nvSpPr>
        <p:spPr>
          <a:xfrm>
            <a:off x="11393508" y="2800215"/>
            <a:ext cx="257216" cy="248642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文本框 3"/>
          <p:cNvSpPr txBox="1"/>
          <p:nvPr>
            <p:custDataLst>
              <p:tags r:id="rId12"/>
            </p:custDataLst>
          </p:nvPr>
        </p:nvSpPr>
        <p:spPr>
          <a:xfrm>
            <a:off x="5883910" y="4869160"/>
            <a:ext cx="273157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PA_直接连接符 12"/>
          <p:cNvCxnSpPr/>
          <p:nvPr>
            <p:custDataLst>
              <p:tags r:id="rId13"/>
            </p:custDataLst>
          </p:nvPr>
        </p:nvCxnSpPr>
        <p:spPr>
          <a:xfrm>
            <a:off x="5651605" y="4799678"/>
            <a:ext cx="0" cy="160308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_Flowchart: Decision 20"/>
          <p:cNvSpPr/>
          <p:nvPr>
            <p:custDataLst>
              <p:tags r:id="rId14"/>
            </p:custDataLst>
          </p:nvPr>
        </p:nvSpPr>
        <p:spPr>
          <a:xfrm>
            <a:off x="10943632" y="3122133"/>
            <a:ext cx="1156968" cy="1118403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_Flowchart: Decision 22"/>
          <p:cNvSpPr/>
          <p:nvPr>
            <p:custDataLst>
              <p:tags r:id="rId15"/>
            </p:custDataLst>
          </p:nvPr>
        </p:nvSpPr>
        <p:spPr>
          <a:xfrm>
            <a:off x="11193456" y="4536909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400"/>
                            </p:stCondLst>
                            <p:childTnLst>
                              <p:par>
                                <p:cTn id="58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6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/>
      <p:bldP spid="21" grpId="0" animBg="1"/>
      <p:bldP spid="23" grpId="0" animBg="1"/>
      <p:bldP spid="2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2"/>
          <p:cNvGrpSpPr/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/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Arc 39"/>
            <p:cNvSpPr/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Arc 40"/>
            <p:cNvSpPr/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Arc 41"/>
            <p:cNvSpPr/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Arc 42"/>
            <p:cNvSpPr/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人才盘点步骤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Group 104"/>
          <p:cNvGrpSpPr/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组织盘点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/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跟踪实施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/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4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发展计划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/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</a:rPr>
                <a:t>1</a:t>
              </a:r>
              <a:endParaRPr lang="en-US" altLang="zh-CN" sz="1800" kern="0" dirty="0" smtClean="0">
                <a:solidFill>
                  <a:srgbClr val="000000"/>
                </a:solidFill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</a:rPr>
                <a:t>人才标准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/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</a:rPr>
                <a:t>人才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盘点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2"/>
          <p:cNvGrpSpPr/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/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Arc 39"/>
            <p:cNvSpPr/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Arc 40"/>
            <p:cNvSpPr/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Arc 41"/>
            <p:cNvSpPr/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Arc 42"/>
            <p:cNvSpPr/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人才盘点步骤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Group 104"/>
          <p:cNvGrpSpPr/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组织盘点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/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跟踪实施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/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4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发展计划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/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kern="0" dirty="0" smtClean="0">
                  <a:solidFill>
                    <a:srgbClr val="0000CC"/>
                  </a:solidFill>
                </a:rPr>
                <a:t>1</a:t>
              </a:r>
              <a:endParaRPr lang="en-US" altLang="zh-CN" sz="2400" kern="0" dirty="0" smtClean="0">
                <a:solidFill>
                  <a:srgbClr val="0000CC"/>
                </a:solidFill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dirty="0" smtClean="0">
                  <a:solidFill>
                    <a:srgbClr val="0000CC"/>
                  </a:solidFill>
                </a:rPr>
                <a:t>人才标准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/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</a:rPr>
                <a:t>人才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盘点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25015" y="-11878"/>
            <a:ext cx="5230367" cy="443177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2588" y="3456665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哪些人才是企业发展所急需的？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139349" y="2931546"/>
            <a:ext cx="1252780" cy="113577"/>
            <a:chOff x="9306922" y="3016002"/>
            <a:chExt cx="1252780" cy="113577"/>
          </a:xfrm>
        </p:grpSpPr>
        <p:sp>
          <p:nvSpPr>
            <p:cNvPr id="25" name="矩形 24"/>
            <p:cNvSpPr/>
            <p:nvPr/>
          </p:nvSpPr>
          <p:spPr>
            <a:xfrm flipV="1">
              <a:off x="9306922" y="3016002"/>
              <a:ext cx="638991" cy="1135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9920711" y="3016002"/>
              <a:ext cx="638991" cy="1135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5015" y="3649216"/>
            <a:ext cx="5230367" cy="1565126"/>
            <a:chOff x="725015" y="3649216"/>
            <a:chExt cx="5230367" cy="1565126"/>
          </a:xfrm>
        </p:grpSpPr>
        <p:sp>
          <p:nvSpPr>
            <p:cNvPr id="4" name="流程图: 决策 3"/>
            <p:cNvSpPr/>
            <p:nvPr/>
          </p:nvSpPr>
          <p:spPr>
            <a:xfrm flipV="1">
              <a:off x="725015" y="3649216"/>
              <a:ext cx="5230367" cy="1565126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3"/>
            <p:cNvSpPr txBox="1"/>
            <p:nvPr/>
          </p:nvSpPr>
          <p:spPr>
            <a:xfrm>
              <a:off x="2286556" y="3956694"/>
              <a:ext cx="2107283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Elephant" panose="02020904090505020303" pitchFamily="18" charset="0"/>
                  <a:ea typeface="锐字荣光黑简1.0" pitchFamily="2" charset="-122"/>
                </a:rPr>
                <a:t>Step 1</a:t>
              </a:r>
              <a:endParaRPr lang="zh-CN" altLang="en-US" sz="4400" b="1" dirty="0">
                <a:solidFill>
                  <a:schemeClr val="bg1"/>
                </a:solidFill>
                <a:latin typeface="Elephant" panose="02020904090505020303" pitchFamily="18" charset="0"/>
                <a:ea typeface="锐字荣光黑简1.0" pitchFamily="2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3161496" y="4793905"/>
              <a:ext cx="306359" cy="132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"/>
          <p:cNvSpPr txBox="1"/>
          <p:nvPr/>
        </p:nvSpPr>
        <p:spPr>
          <a:xfrm>
            <a:off x="6455246" y="2004399"/>
            <a:ext cx="496738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人才标准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72588" y="4587760"/>
            <a:ext cx="512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在企业里，满足什么样标准的员工可以被称为“人才”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人才评价标准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9719" y="5955948"/>
            <a:ext cx="439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华勤：岗位说明书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任职资格素质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23398" y="4033313"/>
            <a:ext cx="34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确定主要盘点对象和培养方向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9" grpId="0"/>
      <p:bldP spid="35" grpId="0"/>
      <p:bldP spid="18" grpId="0"/>
      <p:bldP spid="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2"/>
          <p:cNvGrpSpPr/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/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Arc 39"/>
            <p:cNvSpPr/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Arc 40"/>
            <p:cNvSpPr/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Arc 41"/>
            <p:cNvSpPr/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Arc 42"/>
            <p:cNvSpPr/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人才盘点步骤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Group 104"/>
          <p:cNvGrpSpPr/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组织盘点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/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跟踪实施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/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4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发展计划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/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</a:rPr>
                <a:t>1</a:t>
              </a:r>
              <a:endParaRPr lang="en-US" altLang="zh-CN" sz="1800" kern="0" dirty="0" smtClean="0">
                <a:solidFill>
                  <a:srgbClr val="000000"/>
                </a:solidFill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</a:rPr>
                <a:t>人才标准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/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</a:rPr>
                <a:t>人才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盘点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015" y="0"/>
            <a:ext cx="5230367" cy="441726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77" r="-42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8205120" y="2994760"/>
            <a:ext cx="1252780" cy="113577"/>
            <a:chOff x="9306922" y="3016002"/>
            <a:chExt cx="1252780" cy="113577"/>
          </a:xfrm>
        </p:grpSpPr>
        <p:sp>
          <p:nvSpPr>
            <p:cNvPr id="25" name="矩形 24"/>
            <p:cNvSpPr/>
            <p:nvPr/>
          </p:nvSpPr>
          <p:spPr>
            <a:xfrm flipV="1">
              <a:off x="9306922" y="3016002"/>
              <a:ext cx="638991" cy="1135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9920711" y="3016002"/>
              <a:ext cx="638991" cy="1135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5015" y="3649216"/>
            <a:ext cx="5230367" cy="1565126"/>
            <a:chOff x="725015" y="3649216"/>
            <a:chExt cx="5230367" cy="1565126"/>
          </a:xfrm>
        </p:grpSpPr>
        <p:sp>
          <p:nvSpPr>
            <p:cNvPr id="4" name="流程图: 决策 3"/>
            <p:cNvSpPr/>
            <p:nvPr/>
          </p:nvSpPr>
          <p:spPr>
            <a:xfrm flipV="1">
              <a:off x="725015" y="3649216"/>
              <a:ext cx="5230367" cy="1565126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3161496" y="4793905"/>
              <a:ext cx="306359" cy="132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"/>
          <p:cNvSpPr txBox="1"/>
          <p:nvPr/>
        </p:nvSpPr>
        <p:spPr>
          <a:xfrm>
            <a:off x="6725612" y="1991856"/>
            <a:ext cx="418659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组织盘点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6916910" y="4704010"/>
            <a:ext cx="29227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人员层级分布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19664" y="3573016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组织架构合理性</a:t>
            </a:r>
            <a:endParaRPr lang="en-US" altLang="zh-CN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9664" y="4149080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管理幅度多少</a:t>
            </a:r>
            <a:endParaRPr lang="zh-CN" altLang="en-US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2286556" y="3956694"/>
            <a:ext cx="210728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Elephant" panose="02020904090505020303" pitchFamily="18" charset="0"/>
                <a:ea typeface="锐字荣光黑简1.0" pitchFamily="2" charset="-122"/>
              </a:rPr>
              <a:t>Step 2</a:t>
            </a:r>
            <a:endParaRPr lang="zh-CN" altLang="en-US" sz="4400" b="1" dirty="0">
              <a:solidFill>
                <a:schemeClr val="bg1"/>
              </a:solidFill>
              <a:latin typeface="Elephant" panose="02020904090505020303" pitchFamily="18" charset="0"/>
              <a:ea typeface="锐字荣光黑简1.0" pitchFamily="2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6916910" y="5358082"/>
            <a:ext cx="29227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未来组织架构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5" grpId="0"/>
      <p:bldP spid="18" grpId="0"/>
      <p:bldP spid="29" grpId="0"/>
      <p:bldP spid="31" grpId="0"/>
      <p:bldP spid="2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646" y="18864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组织盘点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8542" y="908720"/>
          <a:ext cx="11737304" cy="5811857"/>
        </p:xfrm>
        <a:graphic>
          <a:graphicData uri="http://schemas.openxmlformats.org/drawingml/2006/table">
            <a:tbl>
              <a:tblPr/>
              <a:tblGrid>
                <a:gridCol w="856914"/>
                <a:gridCol w="712083"/>
                <a:gridCol w="362077"/>
                <a:gridCol w="362077"/>
                <a:gridCol w="425439"/>
                <a:gridCol w="461647"/>
                <a:gridCol w="425439"/>
                <a:gridCol w="425439"/>
                <a:gridCol w="425439"/>
                <a:gridCol w="425439"/>
                <a:gridCol w="425439"/>
                <a:gridCol w="425439"/>
                <a:gridCol w="362077"/>
                <a:gridCol w="570270"/>
                <a:gridCol w="570270"/>
                <a:gridCol w="663807"/>
                <a:gridCol w="96554"/>
                <a:gridCol w="3741455"/>
              </a:tblGrid>
              <a:tr h="1108418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NBD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各部门人才结构分析（数据截取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2021.10.10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人力分析的逻辑和相关要求说明：</a:t>
                      </a:r>
                      <a:b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常规功能性部门（如硬件、软件、测试部）的经理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员工的比例最好是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1/2/4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同时需要在公司的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年的核心人才控制比例标准之内。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项目、产品部需要按客户和项目情况来分组。也要符合公司的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核心人才控制比例。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目前的分析和建议都是处在现有的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人人员编制的基础上来看的，未来编制变动，分析也会更新。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554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部门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组别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小组人数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裕勤人员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1+2A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级（初学者）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级（高潜后备）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一般员工人数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一般员工占比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3-4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级骨干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骨干占比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经理人数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经理占比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总监人数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年底骨干占比上限</a:t>
                      </a:r>
                      <a:endParaRPr lang="zh-CN" altLang="en-US" sz="11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年底干部占比上限</a:t>
                      </a:r>
                      <a:endParaRPr lang="zh-CN" altLang="en-US" sz="11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年底核心人才占比上限</a:t>
                      </a:r>
                      <a:endParaRPr lang="zh-CN" altLang="en-US" sz="11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人才梯队分析及对人员招聘、培养、晋升、调岗的建议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3675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硬件部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硬件部电子部分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梯队现状：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0.87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0.87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 4.6, </a:t>
                      </a:r>
                      <a:b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骨干、部件经理、射频经理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建议：</a:t>
                      </a:r>
                      <a:b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1.EE1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组和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级骨干各外招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人，从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中各培养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人达到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水平；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组：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应培养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锻炼至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水平。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电源组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经理转岗为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T4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骨干；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部件组：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招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名经理，培养锻炼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提升能力至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骨干级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射频组：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招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名经理，或提拔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名骨干任命为经理，同时从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中培养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升级至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射频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硬件部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硬件部机构部分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梯队现状：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1 / 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重在现有人才培养和局部岗位招聘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建议：</a:t>
                      </a:r>
                      <a:b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1/3/4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应重点培养各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晋升到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级水平，不外招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工程支援、散热、仿真等岗位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可按文峰的建议合并为一个新的小组，包装、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BOM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岗位需要再各招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名骨干。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一般员工中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人员较多，急需培养锻炼到骨干水平，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为后续面临更多的项目做准备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散热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工程支援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236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2"/>
          <p:cNvGrpSpPr/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/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Arc 39"/>
            <p:cNvSpPr/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Arc 40"/>
            <p:cNvSpPr/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Arc 41"/>
            <p:cNvSpPr/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Arc 42"/>
            <p:cNvSpPr/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人才盘点步骤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Group 104"/>
          <p:cNvGrpSpPr/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组织盘点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/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跟踪实施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/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4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发展计划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/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</a:rPr>
                <a:t>1</a:t>
              </a:r>
              <a:endParaRPr lang="en-US" altLang="zh-CN" sz="1800" kern="0" dirty="0" smtClean="0">
                <a:solidFill>
                  <a:srgbClr val="000000"/>
                </a:solidFill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</a:rPr>
                <a:t>人才标准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/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3</a:t>
              </a:r>
              <a:endPara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srgbClr val="0000CC"/>
                  </a:solidFill>
                </a:rPr>
                <a:t>人才</a:t>
              </a: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盘点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015" y="-14514"/>
            <a:ext cx="5230367" cy="443177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8255446" y="3031453"/>
            <a:ext cx="1252780" cy="113577"/>
            <a:chOff x="9306922" y="3016002"/>
            <a:chExt cx="1252780" cy="113577"/>
          </a:xfrm>
        </p:grpSpPr>
        <p:sp>
          <p:nvSpPr>
            <p:cNvPr id="25" name="矩形 24"/>
            <p:cNvSpPr/>
            <p:nvPr/>
          </p:nvSpPr>
          <p:spPr>
            <a:xfrm flipV="1">
              <a:off x="9306922" y="3016002"/>
              <a:ext cx="638991" cy="1135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9920711" y="3016002"/>
              <a:ext cx="638991" cy="1135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5015" y="3649216"/>
            <a:ext cx="5230367" cy="1565126"/>
            <a:chOff x="725015" y="3649216"/>
            <a:chExt cx="5230367" cy="1565126"/>
          </a:xfrm>
        </p:grpSpPr>
        <p:sp>
          <p:nvSpPr>
            <p:cNvPr id="4" name="流程图: 决策 3"/>
            <p:cNvSpPr/>
            <p:nvPr/>
          </p:nvSpPr>
          <p:spPr>
            <a:xfrm flipV="1">
              <a:off x="725015" y="3649216"/>
              <a:ext cx="5230367" cy="1565126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3161496" y="4793905"/>
              <a:ext cx="306359" cy="132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"/>
          <p:cNvSpPr txBox="1"/>
          <p:nvPr/>
        </p:nvSpPr>
        <p:spPr>
          <a:xfrm>
            <a:off x="6691492" y="1872258"/>
            <a:ext cx="418659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</a:t>
            </a:r>
            <a:endParaRPr lang="zh-CN" altLang="en-US" sz="5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2286556" y="3956694"/>
            <a:ext cx="210728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Elephant" panose="02020904090505020303" pitchFamily="18" charset="0"/>
                <a:ea typeface="锐字荣光黑简1.0" pitchFamily="2" charset="-122"/>
              </a:rPr>
              <a:t>Step 3</a:t>
            </a:r>
            <a:endParaRPr lang="zh-CN" altLang="en-US" sz="4400" b="1" dirty="0">
              <a:solidFill>
                <a:schemeClr val="bg1"/>
              </a:solidFill>
              <a:latin typeface="Elephant" panose="02020904090505020303" pitchFamily="18" charset="0"/>
              <a:ea typeface="锐字荣光黑简1.0" pitchFamily="2" charset="-122"/>
            </a:endParaRPr>
          </a:p>
        </p:txBody>
      </p:sp>
      <p:sp>
        <p:nvSpPr>
          <p:cNvPr id="42" name="文本框 3"/>
          <p:cNvSpPr txBox="1"/>
          <p:nvPr/>
        </p:nvSpPr>
        <p:spPr>
          <a:xfrm>
            <a:off x="6599262" y="3334729"/>
            <a:ext cx="501882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基于能力和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业绩对目前人员进行归类，并列出行动和培养计划。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92964" y="4406430"/>
            <a:ext cx="220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人才九宫格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625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5" grpId="0"/>
      <p:bldP spid="35" grpId="1"/>
      <p:bldP spid="30" grpId="0"/>
      <p:bldP spid="4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14210" y="1564523"/>
          <a:ext cx="8126943" cy="435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464496"/>
                <a:gridCol w="1934255"/>
              </a:tblGrid>
              <a:tr h="11190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121342"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119018"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1414686" y="1268760"/>
            <a:ext cx="0" cy="4968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423426" y="6237312"/>
            <a:ext cx="9280648" cy="8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8443" y="2780928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5126" y="6273225"/>
            <a:ext cx="314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701" y="1367480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979" y="6088559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9622" y="6322636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04"/>
          <p:cNvSpPr txBox="1"/>
          <p:nvPr/>
        </p:nvSpPr>
        <p:spPr>
          <a:xfrm>
            <a:off x="1090923" y="169476"/>
            <a:ext cx="45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第一步：人才九宫格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业绩评价方法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662" y="1650698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业绩指标较为客观，以被评价员工近三年绩效为依据，由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上级领导对其业绩指标进行评价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8662" y="2599989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绩效数据由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662" y="362649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分为：不合格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201340" y="543516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67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人才盘点价值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099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30355" y="54351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/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/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/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/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目录</a:t>
              </a:r>
              <a:endParaRPr lang="zh-CN" altLang="en-US" sz="3600" b="1" spc="6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314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 r="30005" b="5128"/>
          <a:stretch>
            <a:fillRect/>
          </a:stretch>
        </p:blipFill>
        <p:spPr>
          <a:xfrm>
            <a:off x="0" y="836712"/>
            <a:ext cx="5176819" cy="6021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2342" y="202746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  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662" y="2777323"/>
            <a:ext cx="293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社会角色、价值观、态度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6519" y="36987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自我概念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1810" y="445022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个性、品质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0475" y="528110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内驱力、社会动力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55441" y="102278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  识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3939" y="152701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  能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862958" y="2996952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195520" y="2763099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537843" y="2763098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848792" y="1340768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181354" y="1106915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23677" y="1106914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35910" y="1790646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168472" y="1556793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510795" y="1556792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790950" y="2276872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5123512" y="2043019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465835" y="2043018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48792" y="3873481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181354" y="3639628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523677" y="3639627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851287" y="4676378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183849" y="4442525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526172" y="4442524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835910" y="5513883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168472" y="5280030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510795" y="5280029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465835" y="1683562"/>
            <a:ext cx="247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如：五年职员招聘经验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465835" y="727707"/>
            <a:ext cx="282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87673" y="1185730"/>
            <a:ext cx="3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如：结构化面试，培训效果评估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96609" y="2384336"/>
            <a:ext cx="33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如：客户满意度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10795" y="3288931"/>
            <a:ext cx="33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如：自信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10795" y="4107800"/>
            <a:ext cx="33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如：灵活性、诚信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98784" y="4910697"/>
            <a:ext cx="33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如：成就导向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上箭头 65"/>
          <p:cNvSpPr/>
          <p:nvPr/>
        </p:nvSpPr>
        <p:spPr>
          <a:xfrm>
            <a:off x="542656" y="1243127"/>
            <a:ext cx="504056" cy="895049"/>
          </a:xfrm>
          <a:prstGeom prst="up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71" y="3120693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潜在的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5723" y="1314839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表面的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上箭头 68"/>
          <p:cNvSpPr/>
          <p:nvPr/>
        </p:nvSpPr>
        <p:spPr>
          <a:xfrm rot="10800000">
            <a:off x="556958" y="3210738"/>
            <a:ext cx="504056" cy="895049"/>
          </a:xfrm>
          <a:prstGeom prst="up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表层的能力评价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66614" y="1268760"/>
          <a:ext cx="10225136" cy="2952328"/>
        </p:xfrm>
        <a:graphic>
          <a:graphicData uri="http://schemas.openxmlformats.org/drawingml/2006/table">
            <a:tbl>
              <a:tblPr/>
              <a:tblGrid>
                <a:gridCol w="1342632"/>
                <a:gridCol w="2517434"/>
                <a:gridCol w="6365070"/>
              </a:tblGrid>
              <a:tr h="738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评价方法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简单描述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笔试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结构化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情景模拟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针对岗位要求设计试卷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通用技能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根据要求设计好题目，面对面沟通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专业技能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在模拟的工作情境中处理可能出现的各种问题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358902" y="501317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目前具备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表层的能力评价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2718" y="134076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工作经历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6574" y="2132856"/>
          <a:ext cx="9575802" cy="2095500"/>
        </p:xfrm>
        <a:graphic>
          <a:graphicData uri="http://schemas.openxmlformats.org/drawingml/2006/table">
            <a:tbl>
              <a:tblPr/>
              <a:tblGrid>
                <a:gridCol w="723660"/>
                <a:gridCol w="723660"/>
                <a:gridCol w="685573"/>
                <a:gridCol w="825226"/>
                <a:gridCol w="685573"/>
                <a:gridCol w="609398"/>
                <a:gridCol w="685573"/>
                <a:gridCol w="685573"/>
                <a:gridCol w="685573"/>
                <a:gridCol w="685573"/>
                <a:gridCol w="685573"/>
                <a:gridCol w="685573"/>
                <a:gridCol w="685573"/>
                <a:gridCol w="523701"/>
              </a:tblGrid>
              <a:tr h="2095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公司内工作经验（公司内）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经验地图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岗位工作年限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市场营销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新基地建立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生产总监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公司外工作经验（公司外）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经验地图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岗位工作年限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市场营销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物流采购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新基地建立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生产经理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2008/7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项目专员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2005/7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2007/5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物流专员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566" y="1988840"/>
            <a:ext cx="432048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80374" y="1988840"/>
            <a:ext cx="544728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15286" y="134076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经验地图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67014" y="1187751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3631" y="4404822"/>
            <a:ext cx="2193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来自员工档案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9222" y="438629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来自员工档案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上级评价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1259" y="5395863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目前具备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潜在的能力如何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评价？如经理层领导力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 r="30005" b="5128"/>
          <a:stretch>
            <a:fillRect/>
          </a:stretch>
        </p:blipFill>
        <p:spPr>
          <a:xfrm>
            <a:off x="5301190" y="820885"/>
            <a:ext cx="3255561" cy="60212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9122" y="14127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外显的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0177" y="343141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3334" y="765918"/>
            <a:ext cx="178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评估标准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11447" y="799303"/>
            <a:ext cx="178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评估方法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23527" y="292025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领导行为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2715" y="448381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23527" y="13425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领导结果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254226" y="3456712"/>
            <a:ext cx="325983" cy="893615"/>
          </a:xfrm>
          <a:prstGeom prst="up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62558" y="1843894"/>
            <a:ext cx="325983" cy="893615"/>
          </a:xfrm>
          <a:prstGeom prst="up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34767" y="2688913"/>
            <a:ext cx="14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定义有效的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领导行为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7" y="4838077"/>
            <a:ext cx="2117762" cy="20040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419360" y="5722120"/>
            <a:ext cx="1656184" cy="659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33147" y="57221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动机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7078" y="2047291"/>
            <a:ext cx="1656184" cy="659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367346" y="223230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领导行为评价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946492" y="5399227"/>
            <a:ext cx="315245" cy="322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303118" y="5969083"/>
            <a:ext cx="3903381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411447" y="578441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领导特质测试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360177" y="5118402"/>
            <a:ext cx="3903381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90234" y="4900301"/>
            <a:ext cx="26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评价中心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（多种测评工具一起：心理测试、面谈、情景模拟、文件筐、案例分析、述职、演讲等）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7156" y="4497984"/>
            <a:ext cx="23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领导力胜任素质模型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rot="20077950">
            <a:off x="2625132" y="2595381"/>
            <a:ext cx="587118" cy="22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420002" y="4901465"/>
            <a:ext cx="1656184" cy="659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96586" y="50072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综合能力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312515" y="2232303"/>
            <a:ext cx="3903381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364316" y="2139970"/>
            <a:ext cx="26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是指由员工自己、上司、直接部属、同仁同事甚至顾客等从全方位、各个角度来评估人员的方法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54770" y="1197873"/>
            <a:ext cx="157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锚定有效指标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44445" y="1567854"/>
            <a:ext cx="136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员工敬业度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组织氛围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反馈管理问题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693080" y="1380779"/>
            <a:ext cx="587118" cy="22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43366" y="1150985"/>
            <a:ext cx="1656184" cy="659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450591" y="13356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339122" y="1380779"/>
            <a:ext cx="3903381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359934" y="1197873"/>
            <a:ext cx="268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员工敬业度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组织氛围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绩效结果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5" grpId="0" animBg="1"/>
      <p:bldP spid="16" grpId="0"/>
      <p:bldP spid="17" grpId="0" animBg="1"/>
      <p:bldP spid="18" grpId="0"/>
      <p:bldP spid="19" grpId="0" animBg="1"/>
      <p:bldP spid="23" grpId="0"/>
      <p:bldP spid="27" grpId="0"/>
      <p:bldP spid="28" grpId="0"/>
      <p:bldP spid="29" grpId="0" animBg="1"/>
      <p:bldP spid="30" grpId="0" animBg="1"/>
      <p:bldP spid="31" grpId="0"/>
      <p:bldP spid="33" grpId="0"/>
      <p:bldP spid="34" grpId="0"/>
      <p:bldP spid="35" grpId="0"/>
      <p:bldP spid="36" grpId="0" animBg="1"/>
      <p:bldP spid="37" grpId="0" animBg="1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能力评价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2718" y="118947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具备知识技能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6434" y="190923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具备经验地图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6434" y="270193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敬业度得分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组织氛围得分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团队绩效结果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6434" y="43714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行为评估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26434" y="553346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各种测评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评价中心工具得分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186612" y="1393059"/>
            <a:ext cx="144016" cy="7008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010" y="1558811"/>
            <a:ext cx="91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表面的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010" y="2978935"/>
            <a:ext cx="110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领导结果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5" idx="1"/>
          </p:cNvCxnSpPr>
          <p:nvPr/>
        </p:nvCxnSpPr>
        <p:spPr>
          <a:xfrm>
            <a:off x="1126654" y="3163601"/>
            <a:ext cx="49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0010" y="4399059"/>
            <a:ext cx="110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领导行为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126654" y="458372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8022" y="5533462"/>
            <a:ext cx="110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4256910" y="1460977"/>
            <a:ext cx="1008112" cy="4509735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07174" y="2552400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作为上级领导依据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最终结果还是由上级领导为主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为能力高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能力中和能力低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列出员工强项和待发展项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0370" y="574577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14210" y="1564523"/>
          <a:ext cx="8126943" cy="435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464496"/>
                <a:gridCol w="1934255"/>
              </a:tblGrid>
              <a:tr h="1119018"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121342"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119018"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1414686" y="1268760"/>
            <a:ext cx="0" cy="4968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423426" y="6237312"/>
            <a:ext cx="9280648" cy="8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8443" y="2780928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5126" y="6273225"/>
            <a:ext cx="314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701" y="1367480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979" y="6088559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9622" y="6322636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人才盘点九宫格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14886" y="191683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679382" y="187969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214886" y="366302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679382" y="366302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679382" y="530120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5483138" y="2600909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6200000">
            <a:off x="8651490" y="2618881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214886" y="537643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271670" y="414908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箭头：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表示发展方向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人才盘点九宫格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51127" y="1318069"/>
          <a:ext cx="8126943" cy="45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464496"/>
                <a:gridCol w="1934255"/>
              </a:tblGrid>
              <a:tr h="1119018"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潜力员工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6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尽快辅导，使绩效达到目前要求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高成长员工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未来可提拔，目前针对优势，指派更具挑战的任务或多样化工作，达成更好绩效成果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明星员工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重点培养、迅速晋升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121342"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待观察员工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诊断问题点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观察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中坚员工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稳定贡献者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可尝试相同层级较大职责。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看潜力趋势决定是否指派更具挑战工作？或者强化现有的绩效表现？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高影响力员工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可提拔，加强培育向上一层发展的核心能力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1190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不满意员工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诊断问题点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技能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淘汰或降级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合格员工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原岗位发展，设定有挑战性目标，并要求提升核心能力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高效率员工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原岗位发展，提升核心能力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1414686" y="1268760"/>
            <a:ext cx="0" cy="4968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423426" y="6237312"/>
            <a:ext cx="9280648" cy="8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08443" y="2780928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5126" y="6273225"/>
            <a:ext cx="314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701" y="1367480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979" y="6088559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39622" y="6322636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52483" y="1151456"/>
            <a:ext cx="2232248" cy="1629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343678" y="17368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95198" y="4624608"/>
            <a:ext cx="2232248" cy="1629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50162" y="62456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950119" y="459669"/>
            <a:ext cx="3579722" cy="825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739980" y="459669"/>
            <a:ext cx="1789861" cy="935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9839622" y="431086"/>
            <a:ext cx="690219" cy="2817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574785" y="182544"/>
            <a:ext cx="161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需安排导师，提供职业发展咨询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47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第二步：人才盘点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9435" y="127560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主要是人才评价信息校正过程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6277" y="231477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常见议题：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2638" y="2751148"/>
            <a:ext cx="1883791" cy="504056"/>
            <a:chOff x="5735166" y="1628800"/>
            <a:chExt cx="1883791" cy="50405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五边形 6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议题一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82638" y="3462982"/>
            <a:ext cx="1883791" cy="504056"/>
            <a:chOff x="5735166" y="1628800"/>
            <a:chExt cx="1883791" cy="504056"/>
          </a:xfrm>
          <a:solidFill>
            <a:schemeClr val="accent5">
              <a:lumMod val="75000"/>
            </a:schemeClr>
          </a:solidFill>
        </p:grpSpPr>
        <p:cxnSp>
          <p:nvCxnSpPr>
            <p:cNvPr id="10" name="直接连接符 9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五边形 10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议题二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6277" y="4166658"/>
            <a:ext cx="1883791" cy="504056"/>
            <a:chOff x="5735166" y="1628800"/>
            <a:chExt cx="1883791" cy="504056"/>
          </a:xfrm>
          <a:solidFill>
            <a:srgbClr val="0070C0"/>
          </a:solidFill>
        </p:grpSpPr>
        <p:cxnSp>
          <p:nvCxnSpPr>
            <p:cNvPr id="14" name="直接连接符 13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五边形 14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议题三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2638" y="4868678"/>
            <a:ext cx="1883791" cy="504056"/>
            <a:chOff x="5735166" y="1628800"/>
            <a:chExt cx="1883791" cy="504056"/>
          </a:xfrm>
          <a:solidFill>
            <a:srgbClr val="E46C0A"/>
          </a:solidFill>
        </p:grpSpPr>
        <p:cxnSp>
          <p:nvCxnSpPr>
            <p:cNvPr id="18" name="直接连接符 17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五边形 18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议题四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82638" y="5542879"/>
            <a:ext cx="1883791" cy="504056"/>
            <a:chOff x="5735166" y="1628800"/>
            <a:chExt cx="1883791" cy="504056"/>
          </a:xfrm>
          <a:solidFill>
            <a:srgbClr val="EAB200"/>
          </a:solidFill>
        </p:grpSpPr>
        <p:cxnSp>
          <p:nvCxnSpPr>
            <p:cNvPr id="22" name="直接连接符 21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五边形 22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议题五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016273" y="2784200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上一次（年）人才盘点行动计划完成情况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15842" y="3490158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目前的组织架构以及调整的规划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9912" y="4279871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关键岗位的人员盘点及个人发展规划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09911" y="4985829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重点关键岗位的继任者计划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16272" y="5610241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明星员工盘点，包括个人发展计划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73979" y="6238305"/>
            <a:ext cx="1883791" cy="504056"/>
            <a:chOff x="5735166" y="1628800"/>
            <a:chExt cx="1883791" cy="504056"/>
          </a:xfrm>
          <a:solidFill>
            <a:schemeClr val="bg1">
              <a:lumMod val="75000"/>
            </a:schemeClr>
          </a:solidFill>
        </p:grpSpPr>
        <p:cxnSp>
          <p:nvCxnSpPr>
            <p:cNvPr id="31" name="直接连接符 30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五边形 31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议题六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016272" y="6238305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未来组织调整和人员调整计划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28" grpId="0"/>
      <p:bldP spid="29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982638" y="188640"/>
            <a:ext cx="503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人才盘点会参会人员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 descr="C:\Users\neo.huang\Desktop\14-16050916202D3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04" y="2133392"/>
            <a:ext cx="3988251" cy="27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线形标注 2 3"/>
          <p:cNvSpPr/>
          <p:nvPr/>
        </p:nvSpPr>
        <p:spPr>
          <a:xfrm>
            <a:off x="6900598" y="1407931"/>
            <a:ext cx="3731111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21"/>
              <a:gd name="adj6" fmla="val -39013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直接上级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全面介绍下属、部分隔级下属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提供行为事例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提供并优化发展建议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7794859" y="2781464"/>
            <a:ext cx="1986059" cy="5282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082"/>
              <a:gd name="adj6" fmla="val -54634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主持人 （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引导讨论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7607374" y="3861048"/>
            <a:ext cx="3528392" cy="19447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922"/>
              <a:gd name="adj6" fmla="val -29263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隔级上级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了解隔级下属的关键信息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了解再隔级下级的关键员工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了解直接下级的人才盘点表现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平衡与解决分歧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911808" y="1074827"/>
            <a:ext cx="2588250" cy="869477"/>
          </a:xfrm>
          <a:prstGeom prst="borderCallout2">
            <a:avLst>
              <a:gd name="adj1" fmla="val 21592"/>
              <a:gd name="adj2" fmla="val 106886"/>
              <a:gd name="adj3" fmla="val 21592"/>
              <a:gd name="adj4" fmla="val 118000"/>
              <a:gd name="adj5" fmla="val 118020"/>
              <a:gd name="adj6" fmla="val 128486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斜线上级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了解其他团队的人才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982639" y="4894490"/>
            <a:ext cx="2648476" cy="869477"/>
          </a:xfrm>
          <a:prstGeom prst="borderCallout2">
            <a:avLst>
              <a:gd name="adj1" fmla="val 21592"/>
              <a:gd name="adj2" fmla="val 106886"/>
              <a:gd name="adj3" fmla="val 21592"/>
              <a:gd name="adj4" fmla="val 118000"/>
              <a:gd name="adj5" fmla="val -12563"/>
              <a:gd name="adj6" fmla="val 126406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笔记员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记录讨论中的关键信息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总结陈述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982638" y="1035746"/>
            <a:ext cx="94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作为会议主持人来推动盘点的顺利进行。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04"/>
          <p:cNvSpPr txBox="1"/>
          <p:nvPr/>
        </p:nvSpPr>
        <p:spPr>
          <a:xfrm>
            <a:off x="982638" y="188640"/>
            <a:ext cx="503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114" y="2083628"/>
          <a:ext cx="9649072" cy="2264187"/>
        </p:xfrm>
        <a:graphic>
          <a:graphicData uri="http://schemas.openxmlformats.org/drawingml/2006/table">
            <a:tbl>
              <a:tblPr/>
              <a:tblGrid>
                <a:gridCol w="2727234"/>
                <a:gridCol w="6921838"/>
              </a:tblGrid>
              <a:tr h="399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提问关注点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问题举例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63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获得额外信息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如果这个岗位人员离职会有什么影响？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准确描述特定行为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“较强的技术能力”是指什么（你需要判断：数据分析能力、计算机能力还是其他能力）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列举具体案例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他的强项是分析和解决问题能力，能举个具体案例吗？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帮助拓展思路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当判断一个管理者具备较高的“执行者”潜力，除了他已有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年的管理经验，你是否考虑过她是否已经做好“执行者”的角色准备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找出评价背后的原因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你为什么觉得这个人的离职风险较低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2829" y="15750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提问指引：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04"/>
          <p:cNvSpPr txBox="1"/>
          <p:nvPr/>
        </p:nvSpPr>
        <p:spPr>
          <a:xfrm>
            <a:off x="972829" y="4869160"/>
            <a:ext cx="94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进行会议纪要，达成一致。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996157" y="543516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67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人才盘点价值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099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30355" y="54351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/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6000" b="1" dirty="0"/>
                <a:t>01</a:t>
              </a:r>
              <a:endParaRPr lang="zh-CN" altLang="en-US" sz="6000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/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/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/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目录</a:t>
              </a:r>
              <a:endParaRPr lang="zh-CN" altLang="en-US" sz="3600" b="1" spc="6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015" y="-14514"/>
            <a:ext cx="5230367" cy="443177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155853" y="2718839"/>
            <a:ext cx="1252780" cy="113577"/>
            <a:chOff x="9306922" y="3016002"/>
            <a:chExt cx="1252780" cy="113577"/>
          </a:xfrm>
        </p:grpSpPr>
        <p:sp>
          <p:nvSpPr>
            <p:cNvPr id="4" name="矩形 3"/>
            <p:cNvSpPr/>
            <p:nvPr/>
          </p:nvSpPr>
          <p:spPr>
            <a:xfrm flipV="1">
              <a:off x="9306922" y="3016002"/>
              <a:ext cx="638991" cy="1135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flipV="1">
              <a:off x="9920711" y="3016002"/>
              <a:ext cx="638991" cy="1135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9179" y="3637608"/>
            <a:ext cx="5230367" cy="1565126"/>
            <a:chOff x="725015" y="3649216"/>
            <a:chExt cx="5230367" cy="1565126"/>
          </a:xfrm>
        </p:grpSpPr>
        <p:sp>
          <p:nvSpPr>
            <p:cNvPr id="7" name="流程图: 决策 6"/>
            <p:cNvSpPr/>
            <p:nvPr/>
          </p:nvSpPr>
          <p:spPr>
            <a:xfrm flipV="1">
              <a:off x="725015" y="3649216"/>
              <a:ext cx="5230367" cy="1565126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V="1">
              <a:off x="3161496" y="4793905"/>
              <a:ext cx="306359" cy="132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6691492" y="1700808"/>
            <a:ext cx="4186594" cy="9694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发展计划</a:t>
            </a:r>
            <a:endParaRPr lang="zh-CN" altLang="en-US" sz="5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4807" y="3401566"/>
            <a:ext cx="5095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基于组织未来需要对组织及个人的调整和发展计划</a:t>
            </a:r>
            <a:endParaRPr lang="en-US" altLang="zh-CN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2052018" y="3965885"/>
            <a:ext cx="210728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Elephant" panose="02020904090505020303" pitchFamily="18" charset="0"/>
                <a:ea typeface="锐字荣光黑简1.0" pitchFamily="2" charset="-122"/>
              </a:rPr>
              <a:t>Step 4</a:t>
            </a:r>
            <a:endParaRPr lang="zh-CN" altLang="en-US" sz="4400" b="1" dirty="0">
              <a:solidFill>
                <a:schemeClr val="bg1"/>
              </a:solidFill>
              <a:latin typeface="Elephant" panose="02020904090505020303" pitchFamily="18" charset="0"/>
              <a:ea typeface="锐字荣光黑简1.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9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2"/>
          <p:cNvGrpSpPr/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/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Arc 39"/>
            <p:cNvSpPr/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Arc 40"/>
            <p:cNvSpPr/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Arc 41"/>
            <p:cNvSpPr/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Arc 42"/>
            <p:cNvSpPr/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人才盘点步骤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Group 104"/>
          <p:cNvGrpSpPr/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组织盘点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/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跟踪实施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/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4</a:t>
              </a:r>
              <a:endPara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发展计划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/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</a:rPr>
                <a:t>1</a:t>
              </a:r>
              <a:endParaRPr lang="en-US" altLang="zh-CN" sz="1800" kern="0" dirty="0" smtClean="0">
                <a:solidFill>
                  <a:srgbClr val="000000"/>
                </a:solidFill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</a:rPr>
                <a:t>人才标准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/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</a:rPr>
                <a:t>人才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盘点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/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1123205" y="169476"/>
            <a:ext cx="496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第三步：人才盘点行动计划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2559" y="908720"/>
          <a:ext cx="4608511" cy="5622857"/>
        </p:xfrm>
        <a:graphic>
          <a:graphicData uri="http://schemas.openxmlformats.org/drawingml/2006/table">
            <a:tbl>
              <a:tblPr/>
              <a:tblGrid>
                <a:gridCol w="751743"/>
                <a:gridCol w="849796"/>
                <a:gridCol w="764817"/>
                <a:gridCol w="856333"/>
                <a:gridCol w="679837"/>
                <a:gridCol w="705985"/>
              </a:tblGrid>
              <a:tr h="2254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人才发展规划表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32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一、基本信息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7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离职风险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离职影响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二、人员调整计划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61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调整方向： 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l" fontAlgn="auto"/>
                      <a:b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、半年有能力晋升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____________            B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、一年内有能力晋升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_____________ </a:t>
                      </a:r>
                      <a:b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、在原岗位发展                             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、岗位调整至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_____________________     </a:t>
                      </a:r>
                      <a:b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、降级至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_______________________           F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、需终止合同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449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三、未来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6-12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个月的培养计划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说明：从下列十个发展项目中，选择该员工最重要的不超过三项的发展项目，并制定具体的行动计划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发展项目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行动计划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团队管理技能培训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专业技能培训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通用技能培训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同级辅导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担任教练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新的岗位或领域工作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学历提升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增加下属人数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提升下属能力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03318" y="98072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人才盘点改善计划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59102" y="1484784"/>
          <a:ext cx="6223000" cy="2228850"/>
        </p:xfrm>
        <a:graphic>
          <a:graphicData uri="http://schemas.openxmlformats.org/drawingml/2006/table">
            <a:tbl>
              <a:tblPr/>
              <a:tblGrid>
                <a:gridCol w="4622800"/>
                <a:gridCol w="914400"/>
                <a:gridCol w="685800"/>
              </a:tblGrid>
              <a:tr h="4457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行动计划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完成时间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实施新的组织架构调整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2018.3.10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经理岗位竞聘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招聘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2018.3.30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提升关键岗位人才梯队准备度（每个关键岗位要有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名合格继任者）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2018.4.30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88763" y="47971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11430" y="47971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7334" y="4612485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5735166" y="5628149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行动计划基于组织盘点结果和未来组织规划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201340" y="543516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67" y="54351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人才盘点价值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099" y="54351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99523" y="5435168"/>
            <a:ext cx="17235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讨论点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/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/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/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/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66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6600" b="1" dirty="0"/>
                <a:t>04</a:t>
              </a:r>
              <a:endParaRPr lang="zh-CN" altLang="en-US" sz="66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目录</a:t>
              </a:r>
              <a:endParaRPr lang="zh-CN" altLang="en-US" sz="3600" b="1" spc="6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6317" y="1772816"/>
            <a:ext cx="4143777" cy="1090364"/>
            <a:chOff x="185984" y="1772816"/>
            <a:chExt cx="4143777" cy="1090364"/>
          </a:xfrm>
        </p:grpSpPr>
        <p:grpSp>
          <p:nvGrpSpPr>
            <p:cNvPr id="3" name="组合 2"/>
            <p:cNvGrpSpPr/>
            <p:nvPr/>
          </p:nvGrpSpPr>
          <p:grpSpPr>
            <a:xfrm>
              <a:off x="185984" y="1772816"/>
              <a:ext cx="4143777" cy="1090364"/>
              <a:chOff x="185984" y="1772816"/>
              <a:chExt cx="4143777" cy="1090364"/>
            </a:xfrm>
          </p:grpSpPr>
          <p:sp>
            <p:nvSpPr>
              <p:cNvPr id="8" name="Freeform 8"/>
              <p:cNvSpPr>
                <a:spLocks noChangeArrowheads="1"/>
              </p:cNvSpPr>
              <p:nvPr/>
            </p:nvSpPr>
            <p:spPr bwMode="auto">
              <a:xfrm>
                <a:off x="185984" y="1772816"/>
                <a:ext cx="1212812" cy="1090364"/>
              </a:xfrm>
              <a:custGeom>
                <a:avLst/>
                <a:gdLst>
                  <a:gd name="T0" fmla="*/ 1212 w 1212"/>
                  <a:gd name="T1" fmla="*/ 935 h 1034"/>
                  <a:gd name="T2" fmla="*/ 0 w 1212"/>
                  <a:gd name="T3" fmla="*/ 1034 h 1034"/>
                  <a:gd name="T4" fmla="*/ 0 w 1212"/>
                  <a:gd name="T5" fmla="*/ 231 h 1034"/>
                  <a:gd name="T6" fmla="*/ 1212 w 1212"/>
                  <a:gd name="T7" fmla="*/ 0 h 1034"/>
                  <a:gd name="T8" fmla="*/ 1212 w 1212"/>
                  <a:gd name="T9" fmla="*/ 935 h 10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2"/>
                  <a:gd name="T16" fmla="*/ 0 h 1034"/>
                  <a:gd name="T17" fmla="*/ 1212 w 1212"/>
                  <a:gd name="T18" fmla="*/ 1034 h 10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2" h="1034">
                    <a:moveTo>
                      <a:pt x="1212" y="935"/>
                    </a:moveTo>
                    <a:lnTo>
                      <a:pt x="0" y="1034"/>
                    </a:lnTo>
                    <a:lnTo>
                      <a:pt x="0" y="231"/>
                    </a:lnTo>
                    <a:lnTo>
                      <a:pt x="1212" y="0"/>
                    </a:lnTo>
                    <a:lnTo>
                      <a:pt x="1212" y="935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1398797" y="1772816"/>
                <a:ext cx="2930964" cy="98596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" name="Freeform 209"/>
            <p:cNvSpPr>
              <a:spLocks noEditPoints="1" noChangeArrowheads="1"/>
            </p:cNvSpPr>
            <p:nvPr/>
          </p:nvSpPr>
          <p:spPr bwMode="auto">
            <a:xfrm>
              <a:off x="2278386" y="2656496"/>
              <a:ext cx="37025" cy="65379"/>
            </a:xfrm>
            <a:custGeom>
              <a:avLst/>
              <a:gdLst>
                <a:gd name="T0" fmla="*/ 10 w 16"/>
                <a:gd name="T1" fmla="*/ 26 h 26"/>
                <a:gd name="T2" fmla="*/ 10 w 16"/>
                <a:gd name="T3" fmla="*/ 16 h 26"/>
                <a:gd name="T4" fmla="*/ 7 w 16"/>
                <a:gd name="T5" fmla="*/ 16 h 26"/>
                <a:gd name="T6" fmla="*/ 7 w 16"/>
                <a:gd name="T7" fmla="*/ 26 h 26"/>
                <a:gd name="T8" fmla="*/ 0 w 16"/>
                <a:gd name="T9" fmla="*/ 26 h 26"/>
                <a:gd name="T10" fmla="*/ 0 w 16"/>
                <a:gd name="T11" fmla="*/ 5 h 26"/>
                <a:gd name="T12" fmla="*/ 1 w 16"/>
                <a:gd name="T13" fmla="*/ 3 h 26"/>
                <a:gd name="T14" fmla="*/ 3 w 16"/>
                <a:gd name="T15" fmla="*/ 1 h 26"/>
                <a:gd name="T16" fmla="*/ 5 w 16"/>
                <a:gd name="T17" fmla="*/ 0 h 26"/>
                <a:gd name="T18" fmla="*/ 8 w 16"/>
                <a:gd name="T19" fmla="*/ 0 h 26"/>
                <a:gd name="T20" fmla="*/ 11 w 16"/>
                <a:gd name="T21" fmla="*/ 0 h 26"/>
                <a:gd name="T22" fmla="*/ 14 w 16"/>
                <a:gd name="T23" fmla="*/ 1 h 26"/>
                <a:gd name="T24" fmla="*/ 15 w 16"/>
                <a:gd name="T25" fmla="*/ 3 h 26"/>
                <a:gd name="T26" fmla="*/ 16 w 16"/>
                <a:gd name="T27" fmla="*/ 5 h 26"/>
                <a:gd name="T28" fmla="*/ 16 w 16"/>
                <a:gd name="T29" fmla="*/ 26 h 26"/>
                <a:gd name="T30" fmla="*/ 10 w 16"/>
                <a:gd name="T31" fmla="*/ 26 h 26"/>
                <a:gd name="T32" fmla="*/ 10 w 16"/>
                <a:gd name="T33" fmla="*/ 5 h 26"/>
                <a:gd name="T34" fmla="*/ 8 w 16"/>
                <a:gd name="T35" fmla="*/ 3 h 26"/>
                <a:gd name="T36" fmla="*/ 7 w 16"/>
                <a:gd name="T37" fmla="*/ 5 h 26"/>
                <a:gd name="T38" fmla="*/ 7 w 16"/>
                <a:gd name="T39" fmla="*/ 12 h 26"/>
                <a:gd name="T40" fmla="*/ 10 w 16"/>
                <a:gd name="T41" fmla="*/ 12 h 26"/>
                <a:gd name="T42" fmla="*/ 10 w 16"/>
                <a:gd name="T43" fmla="*/ 5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"/>
                <a:gd name="T67" fmla="*/ 0 h 26"/>
                <a:gd name="T68" fmla="*/ 16 w 1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" h="26">
                  <a:moveTo>
                    <a:pt x="10" y="2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3" y="1"/>
                    <a:pt x="14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0" y="26"/>
                  </a:lnTo>
                  <a:close/>
                  <a:moveTo>
                    <a:pt x="10" y="5"/>
                  </a:moveTo>
                  <a:cubicBezTo>
                    <a:pt x="10" y="3"/>
                    <a:pt x="9" y="3"/>
                    <a:pt x="8" y="3"/>
                  </a:cubicBezTo>
                  <a:cubicBezTo>
                    <a:pt x="7" y="3"/>
                    <a:pt x="7" y="3"/>
                    <a:pt x="7" y="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0" y="12"/>
                    <a:pt x="10" y="12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5" name="Freeform 326"/>
            <p:cNvSpPr>
              <a:spLocks noChangeArrowheads="1"/>
            </p:cNvSpPr>
            <p:nvPr/>
          </p:nvSpPr>
          <p:spPr bwMode="auto">
            <a:xfrm>
              <a:off x="3320084" y="2123967"/>
              <a:ext cx="362242" cy="333226"/>
            </a:xfrm>
            <a:custGeom>
              <a:avLst/>
              <a:gdLst>
                <a:gd name="T0" fmla="*/ 153 w 153"/>
                <a:gd name="T1" fmla="*/ 23 h 134"/>
                <a:gd name="T2" fmla="*/ 130 w 153"/>
                <a:gd name="T3" fmla="*/ 0 h 134"/>
                <a:gd name="T4" fmla="*/ 107 w 153"/>
                <a:gd name="T5" fmla="*/ 23 h 134"/>
                <a:gd name="T6" fmla="*/ 114 w 153"/>
                <a:gd name="T7" fmla="*/ 39 h 134"/>
                <a:gd name="T8" fmla="*/ 88 w 153"/>
                <a:gd name="T9" fmla="*/ 101 h 134"/>
                <a:gd name="T10" fmla="*/ 66 w 153"/>
                <a:gd name="T11" fmla="*/ 54 h 134"/>
                <a:gd name="T12" fmla="*/ 47 w 153"/>
                <a:gd name="T13" fmla="*/ 51 h 134"/>
                <a:gd name="T14" fmla="*/ 31 w 153"/>
                <a:gd name="T15" fmla="*/ 72 h 134"/>
                <a:gd name="T16" fmla="*/ 23 w 153"/>
                <a:gd name="T17" fmla="*/ 70 h 134"/>
                <a:gd name="T18" fmla="*/ 0 w 153"/>
                <a:gd name="T19" fmla="*/ 93 h 134"/>
                <a:gd name="T20" fmla="*/ 23 w 153"/>
                <a:gd name="T21" fmla="*/ 116 h 134"/>
                <a:gd name="T22" fmla="*/ 46 w 153"/>
                <a:gd name="T23" fmla="*/ 93 h 134"/>
                <a:gd name="T24" fmla="*/ 46 w 153"/>
                <a:gd name="T25" fmla="*/ 89 h 134"/>
                <a:gd name="T26" fmla="*/ 53 w 153"/>
                <a:gd name="T27" fmla="*/ 79 h 134"/>
                <a:gd name="T28" fmla="*/ 78 w 153"/>
                <a:gd name="T29" fmla="*/ 134 h 134"/>
                <a:gd name="T30" fmla="*/ 98 w 153"/>
                <a:gd name="T31" fmla="*/ 133 h 134"/>
                <a:gd name="T32" fmla="*/ 136 w 153"/>
                <a:gd name="T33" fmla="*/ 45 h 134"/>
                <a:gd name="T34" fmla="*/ 153 w 153"/>
                <a:gd name="T35" fmla="*/ 23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3"/>
                <a:gd name="T55" fmla="*/ 0 h 134"/>
                <a:gd name="T56" fmla="*/ 153 w 153"/>
                <a:gd name="T57" fmla="*/ 134 h 1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3" h="134">
                  <a:moveTo>
                    <a:pt x="153" y="23"/>
                  </a:moveTo>
                  <a:cubicBezTo>
                    <a:pt x="153" y="10"/>
                    <a:pt x="142" y="0"/>
                    <a:pt x="130" y="0"/>
                  </a:cubicBezTo>
                  <a:cubicBezTo>
                    <a:pt x="117" y="0"/>
                    <a:pt x="107" y="10"/>
                    <a:pt x="107" y="23"/>
                  </a:cubicBezTo>
                  <a:cubicBezTo>
                    <a:pt x="107" y="29"/>
                    <a:pt x="110" y="35"/>
                    <a:pt x="114" y="39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28" y="71"/>
                    <a:pt x="26" y="70"/>
                    <a:pt x="23" y="70"/>
                  </a:cubicBezTo>
                  <a:cubicBezTo>
                    <a:pt x="11" y="70"/>
                    <a:pt x="0" y="81"/>
                    <a:pt x="0" y="93"/>
                  </a:cubicBezTo>
                  <a:cubicBezTo>
                    <a:pt x="0" y="106"/>
                    <a:pt x="11" y="116"/>
                    <a:pt x="23" y="116"/>
                  </a:cubicBezTo>
                  <a:cubicBezTo>
                    <a:pt x="36" y="116"/>
                    <a:pt x="46" y="106"/>
                    <a:pt x="46" y="93"/>
                  </a:cubicBezTo>
                  <a:cubicBezTo>
                    <a:pt x="46" y="92"/>
                    <a:pt x="46" y="90"/>
                    <a:pt x="46" y="8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46" y="42"/>
                    <a:pt x="153" y="33"/>
                    <a:pt x="1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6" name="TextBox 337"/>
            <p:cNvSpPr>
              <a:spLocks noChangeArrowheads="1"/>
            </p:cNvSpPr>
            <p:nvPr/>
          </p:nvSpPr>
          <p:spPr bwMode="auto">
            <a:xfrm>
              <a:off x="271386" y="1950810"/>
              <a:ext cx="957209" cy="79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Cooper Black" pitchFamily="18" charset="0"/>
                </a:rPr>
                <a:t>01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ooper Black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44096" y="2090525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好处</a:t>
              </a:r>
              <a:endPara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26317" y="2758783"/>
            <a:ext cx="3438451" cy="1077183"/>
            <a:chOff x="185984" y="2619587"/>
            <a:chExt cx="3315221" cy="1175779"/>
          </a:xfrm>
        </p:grpSpPr>
        <p:grpSp>
          <p:nvGrpSpPr>
            <p:cNvPr id="11" name="组合 10"/>
            <p:cNvGrpSpPr/>
            <p:nvPr/>
          </p:nvGrpSpPr>
          <p:grpSpPr>
            <a:xfrm>
              <a:off x="185984" y="2619587"/>
              <a:ext cx="3315221" cy="1175779"/>
              <a:chOff x="185984" y="2619587"/>
              <a:chExt cx="3315221" cy="1175779"/>
            </a:xfrm>
          </p:grpSpPr>
          <p:sp>
            <p:nvSpPr>
              <p:cNvPr id="18" name="Freeform 9"/>
              <p:cNvSpPr>
                <a:spLocks noChangeArrowheads="1"/>
              </p:cNvSpPr>
              <p:nvPr/>
            </p:nvSpPr>
            <p:spPr bwMode="auto">
              <a:xfrm>
                <a:off x="185984" y="2619587"/>
                <a:ext cx="1049704" cy="1175779"/>
              </a:xfrm>
              <a:custGeom>
                <a:avLst/>
                <a:gdLst>
                  <a:gd name="T0" fmla="*/ 0 w 1049"/>
                  <a:gd name="T1" fmla="*/ 231 h 1115"/>
                  <a:gd name="T2" fmla="*/ 1049 w 1049"/>
                  <a:gd name="T3" fmla="*/ 0 h 1115"/>
                  <a:gd name="T4" fmla="*/ 1049 w 1049"/>
                  <a:gd name="T5" fmla="*/ 966 h 1115"/>
                  <a:gd name="T6" fmla="*/ 0 w 1049"/>
                  <a:gd name="T7" fmla="*/ 1115 h 1115"/>
                  <a:gd name="T8" fmla="*/ 0 w 1049"/>
                  <a:gd name="T9" fmla="*/ 231 h 1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9"/>
                  <a:gd name="T16" fmla="*/ 0 h 1115"/>
                  <a:gd name="T17" fmla="*/ 1049 w 1049"/>
                  <a:gd name="T18" fmla="*/ 1115 h 1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9" h="1115">
                    <a:moveTo>
                      <a:pt x="0" y="231"/>
                    </a:moveTo>
                    <a:lnTo>
                      <a:pt x="1049" y="0"/>
                    </a:lnTo>
                    <a:lnTo>
                      <a:pt x="1049" y="966"/>
                    </a:lnTo>
                    <a:lnTo>
                      <a:pt x="0" y="1115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Rectangle 210"/>
              <p:cNvSpPr>
                <a:spLocks noChangeArrowheads="1"/>
              </p:cNvSpPr>
              <p:nvPr/>
            </p:nvSpPr>
            <p:spPr bwMode="auto">
              <a:xfrm>
                <a:off x="1235688" y="2619587"/>
                <a:ext cx="2265517" cy="101654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" name="Oval 322"/>
            <p:cNvSpPr>
              <a:spLocks noChangeArrowheads="1"/>
            </p:cNvSpPr>
            <p:nvPr/>
          </p:nvSpPr>
          <p:spPr bwMode="auto">
            <a:xfrm>
              <a:off x="1596930" y="3087790"/>
              <a:ext cx="116078" cy="1244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3" name="Oval 323"/>
            <p:cNvSpPr>
              <a:spLocks noChangeArrowheads="1"/>
            </p:cNvSpPr>
            <p:nvPr/>
          </p:nvSpPr>
          <p:spPr bwMode="auto">
            <a:xfrm>
              <a:off x="1737024" y="3055100"/>
              <a:ext cx="146098" cy="1571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4" name="Oval 324"/>
            <p:cNvSpPr>
              <a:spLocks noChangeArrowheads="1"/>
            </p:cNvSpPr>
            <p:nvPr/>
          </p:nvSpPr>
          <p:spPr bwMode="auto">
            <a:xfrm>
              <a:off x="1596930" y="3237530"/>
              <a:ext cx="116078" cy="1212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5" name="Oval 325"/>
            <p:cNvSpPr>
              <a:spLocks noChangeArrowheads="1"/>
            </p:cNvSpPr>
            <p:nvPr/>
          </p:nvSpPr>
          <p:spPr bwMode="auto">
            <a:xfrm>
              <a:off x="1737024" y="3237530"/>
              <a:ext cx="118079" cy="1212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6" name="TextBox 338"/>
            <p:cNvSpPr>
              <a:spLocks noChangeArrowheads="1"/>
            </p:cNvSpPr>
            <p:nvPr/>
          </p:nvSpPr>
          <p:spPr bwMode="auto">
            <a:xfrm>
              <a:off x="271386" y="2840847"/>
              <a:ext cx="957209" cy="79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Cooper Black" pitchFamily="18" charset="0"/>
                </a:rPr>
                <a:t>02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ooper Black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87027" y="294995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扮演角色</a:t>
              </a:r>
              <a:endPara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26317" y="3695188"/>
            <a:ext cx="5276477" cy="1131489"/>
            <a:chOff x="185984" y="3695188"/>
            <a:chExt cx="5276477" cy="1131489"/>
          </a:xfrm>
        </p:grpSpPr>
        <p:grpSp>
          <p:nvGrpSpPr>
            <p:cNvPr id="21" name="组合 20"/>
            <p:cNvGrpSpPr/>
            <p:nvPr/>
          </p:nvGrpSpPr>
          <p:grpSpPr>
            <a:xfrm>
              <a:off x="185984" y="3695188"/>
              <a:ext cx="5276477" cy="1131489"/>
              <a:chOff x="185984" y="3695188"/>
              <a:chExt cx="5276477" cy="1131489"/>
            </a:xfrm>
          </p:grpSpPr>
          <p:sp>
            <p:nvSpPr>
              <p:cNvPr id="29" name="Freeform 10"/>
              <p:cNvSpPr>
                <a:spLocks noChangeArrowheads="1"/>
              </p:cNvSpPr>
              <p:nvPr/>
            </p:nvSpPr>
            <p:spPr bwMode="auto">
              <a:xfrm>
                <a:off x="185984" y="3695188"/>
                <a:ext cx="876587" cy="1131489"/>
              </a:xfrm>
              <a:custGeom>
                <a:avLst/>
                <a:gdLst>
                  <a:gd name="T0" fmla="*/ 0 w 876"/>
                  <a:gd name="T1" fmla="*/ 95 h 1073"/>
                  <a:gd name="T2" fmla="*/ 876 w 876"/>
                  <a:gd name="T3" fmla="*/ 0 h 1073"/>
                  <a:gd name="T4" fmla="*/ 876 w 876"/>
                  <a:gd name="T5" fmla="*/ 1073 h 1073"/>
                  <a:gd name="T6" fmla="*/ 0 w 876"/>
                  <a:gd name="T7" fmla="*/ 1002 h 1073"/>
                  <a:gd name="T8" fmla="*/ 0 w 876"/>
                  <a:gd name="T9" fmla="*/ 95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6"/>
                  <a:gd name="T16" fmla="*/ 0 h 1073"/>
                  <a:gd name="T17" fmla="*/ 876 w 87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6" h="1073">
                    <a:moveTo>
                      <a:pt x="0" y="95"/>
                    </a:moveTo>
                    <a:lnTo>
                      <a:pt x="876" y="0"/>
                    </a:lnTo>
                    <a:lnTo>
                      <a:pt x="876" y="1073"/>
                    </a:lnTo>
                    <a:lnTo>
                      <a:pt x="0" y="1002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Freeform 211"/>
              <p:cNvSpPr>
                <a:spLocks noChangeArrowheads="1"/>
              </p:cNvSpPr>
              <p:nvPr/>
            </p:nvSpPr>
            <p:spPr bwMode="auto">
              <a:xfrm>
                <a:off x="1062572" y="3695188"/>
                <a:ext cx="4399889" cy="1131489"/>
              </a:xfrm>
              <a:custGeom>
                <a:avLst/>
                <a:gdLst>
                  <a:gd name="T0" fmla="*/ 4014 w 4014"/>
                  <a:gd name="T1" fmla="*/ 1007 h 1073"/>
                  <a:gd name="T2" fmla="*/ 0 w 4014"/>
                  <a:gd name="T3" fmla="*/ 1073 h 1073"/>
                  <a:gd name="T4" fmla="*/ 0 w 4014"/>
                  <a:gd name="T5" fmla="*/ 0 h 1073"/>
                  <a:gd name="T6" fmla="*/ 4014 w 4014"/>
                  <a:gd name="T7" fmla="*/ 24 h 1073"/>
                  <a:gd name="T8" fmla="*/ 4014 w 4014"/>
                  <a:gd name="T9" fmla="*/ 1007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14"/>
                  <a:gd name="T16" fmla="*/ 0 h 1073"/>
                  <a:gd name="T17" fmla="*/ 4014 w 4014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14" h="1073">
                    <a:moveTo>
                      <a:pt x="4014" y="1007"/>
                    </a:moveTo>
                    <a:lnTo>
                      <a:pt x="0" y="1073"/>
                    </a:lnTo>
                    <a:lnTo>
                      <a:pt x="0" y="0"/>
                    </a:lnTo>
                    <a:lnTo>
                      <a:pt x="4014" y="24"/>
                    </a:lnTo>
                    <a:lnTo>
                      <a:pt x="4014" y="100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" name="Freeform 327"/>
            <p:cNvSpPr>
              <a:spLocks noChangeArrowheads="1"/>
            </p:cNvSpPr>
            <p:nvPr/>
          </p:nvSpPr>
          <p:spPr bwMode="auto">
            <a:xfrm>
              <a:off x="4468854" y="4082194"/>
              <a:ext cx="248167" cy="360643"/>
            </a:xfrm>
            <a:custGeom>
              <a:avLst/>
              <a:gdLst>
                <a:gd name="T0" fmla="*/ 149 w 248"/>
                <a:gd name="T1" fmla="*/ 0 h 342"/>
                <a:gd name="T2" fmla="*/ 0 w 248"/>
                <a:gd name="T3" fmla="*/ 0 h 342"/>
                <a:gd name="T4" fmla="*/ 99 w 248"/>
                <a:gd name="T5" fmla="*/ 172 h 342"/>
                <a:gd name="T6" fmla="*/ 0 w 248"/>
                <a:gd name="T7" fmla="*/ 342 h 342"/>
                <a:gd name="T8" fmla="*/ 149 w 248"/>
                <a:gd name="T9" fmla="*/ 342 h 342"/>
                <a:gd name="T10" fmla="*/ 248 w 248"/>
                <a:gd name="T11" fmla="*/ 172 h 342"/>
                <a:gd name="T12" fmla="*/ 149 w 248"/>
                <a:gd name="T13" fmla="*/ 0 h 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8"/>
                <a:gd name="T22" fmla="*/ 0 h 342"/>
                <a:gd name="T23" fmla="*/ 248 w 248"/>
                <a:gd name="T24" fmla="*/ 342 h 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8" h="342">
                  <a:moveTo>
                    <a:pt x="149" y="0"/>
                  </a:moveTo>
                  <a:lnTo>
                    <a:pt x="0" y="0"/>
                  </a:lnTo>
                  <a:lnTo>
                    <a:pt x="99" y="172"/>
                  </a:lnTo>
                  <a:lnTo>
                    <a:pt x="0" y="342"/>
                  </a:lnTo>
                  <a:lnTo>
                    <a:pt x="149" y="342"/>
                  </a:lnTo>
                  <a:lnTo>
                    <a:pt x="248" y="17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23" name="Freeform 338"/>
            <p:cNvSpPr>
              <a:spLocks noEditPoints="1" noChangeArrowheads="1"/>
            </p:cNvSpPr>
            <p:nvPr/>
          </p:nvSpPr>
          <p:spPr bwMode="auto">
            <a:xfrm>
              <a:off x="2044096" y="4025201"/>
              <a:ext cx="118079" cy="122323"/>
            </a:xfrm>
            <a:custGeom>
              <a:avLst/>
              <a:gdLst>
                <a:gd name="T0" fmla="*/ 25 w 50"/>
                <a:gd name="T1" fmla="*/ 0 h 49"/>
                <a:gd name="T2" fmla="*/ 0 w 50"/>
                <a:gd name="T3" fmla="*/ 24 h 49"/>
                <a:gd name="T4" fmla="*/ 25 w 50"/>
                <a:gd name="T5" fmla="*/ 49 h 49"/>
                <a:gd name="T6" fmla="*/ 50 w 50"/>
                <a:gd name="T7" fmla="*/ 24 h 49"/>
                <a:gd name="T8" fmla="*/ 25 w 50"/>
                <a:gd name="T9" fmla="*/ 0 h 49"/>
                <a:gd name="T10" fmla="*/ 25 w 50"/>
                <a:gd name="T11" fmla="*/ 39 h 49"/>
                <a:gd name="T12" fmla="*/ 10 w 50"/>
                <a:gd name="T13" fmla="*/ 24 h 49"/>
                <a:gd name="T14" fmla="*/ 25 w 50"/>
                <a:gd name="T15" fmla="*/ 9 h 49"/>
                <a:gd name="T16" fmla="*/ 40 w 50"/>
                <a:gd name="T17" fmla="*/ 24 h 49"/>
                <a:gd name="T18" fmla="*/ 25 w 50"/>
                <a:gd name="T19" fmla="*/ 39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"/>
                <a:gd name="T31" fmla="*/ 0 h 49"/>
                <a:gd name="T32" fmla="*/ 50 w 50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" h="49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9" y="49"/>
                    <a:pt x="50" y="38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39"/>
                  </a:moveTo>
                  <a:cubicBezTo>
                    <a:pt x="17" y="39"/>
                    <a:pt x="10" y="33"/>
                    <a:pt x="10" y="24"/>
                  </a:cubicBezTo>
                  <a:cubicBezTo>
                    <a:pt x="10" y="16"/>
                    <a:pt x="17" y="9"/>
                    <a:pt x="25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39"/>
                    <a:pt x="2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24" name="Oval 339"/>
            <p:cNvSpPr>
              <a:spLocks noChangeArrowheads="1"/>
            </p:cNvSpPr>
            <p:nvPr/>
          </p:nvSpPr>
          <p:spPr bwMode="auto">
            <a:xfrm>
              <a:off x="2275384" y="3947216"/>
              <a:ext cx="38025" cy="369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25" name="TextBox 339"/>
            <p:cNvSpPr>
              <a:spLocks noChangeArrowheads="1"/>
            </p:cNvSpPr>
            <p:nvPr/>
          </p:nvSpPr>
          <p:spPr bwMode="auto">
            <a:xfrm>
              <a:off x="215078" y="3849559"/>
              <a:ext cx="957209" cy="79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Cooper Black" pitchFamily="18" charset="0"/>
                </a:rPr>
                <a:t>03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ooper Black" pitchFamily="18" charset="0"/>
              </a:endParaRPr>
            </a:p>
          </p:txBody>
        </p:sp>
        <p:sp>
          <p:nvSpPr>
            <p:cNvPr id="26" name="Freeform 412"/>
            <p:cNvSpPr>
              <a:spLocks noChangeArrowheads="1"/>
            </p:cNvSpPr>
            <p:nvPr/>
          </p:nvSpPr>
          <p:spPr bwMode="auto">
            <a:xfrm>
              <a:off x="1537339" y="4143873"/>
              <a:ext cx="361610" cy="379747"/>
            </a:xfrm>
            <a:custGeom>
              <a:avLst/>
              <a:gdLst>
                <a:gd name="T0" fmla="*/ 75 w 154"/>
                <a:gd name="T1" fmla="*/ 0 h 154"/>
                <a:gd name="T2" fmla="*/ 28 w 154"/>
                <a:gd name="T3" fmla="*/ 21 h 154"/>
                <a:gd name="T4" fmla="*/ 28 w 154"/>
                <a:gd name="T5" fmla="*/ 125 h 154"/>
                <a:gd name="T6" fmla="*/ 133 w 154"/>
                <a:gd name="T7" fmla="*/ 125 h 154"/>
                <a:gd name="T8" fmla="*/ 154 w 154"/>
                <a:gd name="T9" fmla="*/ 79 h 154"/>
                <a:gd name="T10" fmla="*/ 75 w 154"/>
                <a:gd name="T11" fmla="*/ 79 h 154"/>
                <a:gd name="T12" fmla="*/ 75 w 154"/>
                <a:gd name="T13" fmla="*/ 0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154"/>
                <a:gd name="T23" fmla="*/ 154 w 154"/>
                <a:gd name="T24" fmla="*/ 154 h 1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154">
                  <a:moveTo>
                    <a:pt x="75" y="0"/>
                  </a:moveTo>
                  <a:cubicBezTo>
                    <a:pt x="58" y="1"/>
                    <a:pt x="41" y="8"/>
                    <a:pt x="28" y="21"/>
                  </a:cubicBezTo>
                  <a:cubicBezTo>
                    <a:pt x="0" y="50"/>
                    <a:pt x="0" y="97"/>
                    <a:pt x="28" y="125"/>
                  </a:cubicBezTo>
                  <a:cubicBezTo>
                    <a:pt x="57" y="154"/>
                    <a:pt x="104" y="154"/>
                    <a:pt x="133" y="125"/>
                  </a:cubicBezTo>
                  <a:cubicBezTo>
                    <a:pt x="145" y="113"/>
                    <a:pt x="153" y="96"/>
                    <a:pt x="154" y="79"/>
                  </a:cubicBezTo>
                  <a:cubicBezTo>
                    <a:pt x="75" y="79"/>
                    <a:pt x="75" y="79"/>
                    <a:pt x="75" y="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27" name="Freeform 413"/>
            <p:cNvSpPr>
              <a:spLocks noChangeArrowheads="1"/>
            </p:cNvSpPr>
            <p:nvPr/>
          </p:nvSpPr>
          <p:spPr bwMode="auto">
            <a:xfrm>
              <a:off x="1736287" y="4113546"/>
              <a:ext cx="190189" cy="197785"/>
            </a:xfrm>
            <a:custGeom>
              <a:avLst/>
              <a:gdLst>
                <a:gd name="T0" fmla="*/ 58 w 81"/>
                <a:gd name="T1" fmla="*/ 23 h 80"/>
                <a:gd name="T2" fmla="*/ 0 w 81"/>
                <a:gd name="T3" fmla="*/ 1 h 80"/>
                <a:gd name="T4" fmla="*/ 0 w 81"/>
                <a:gd name="T5" fmla="*/ 80 h 80"/>
                <a:gd name="T6" fmla="*/ 80 w 81"/>
                <a:gd name="T7" fmla="*/ 80 h 80"/>
                <a:gd name="T8" fmla="*/ 58 w 81"/>
                <a:gd name="T9" fmla="*/ 23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80"/>
                <a:gd name="T17" fmla="*/ 81 w 81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80">
                  <a:moveTo>
                    <a:pt x="58" y="23"/>
                  </a:moveTo>
                  <a:cubicBezTo>
                    <a:pt x="42" y="7"/>
                    <a:pt x="21" y="0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1" y="60"/>
                    <a:pt x="74" y="38"/>
                    <a:pt x="58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239033" y="409339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项目安排</a:t>
              </a:r>
              <a:endPara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26317" y="4751808"/>
            <a:ext cx="3819560" cy="1053455"/>
            <a:chOff x="185984" y="4751808"/>
            <a:chExt cx="3819560" cy="1053455"/>
          </a:xfrm>
        </p:grpSpPr>
        <p:grpSp>
          <p:nvGrpSpPr>
            <p:cNvPr id="32" name="组合 31"/>
            <p:cNvGrpSpPr/>
            <p:nvPr/>
          </p:nvGrpSpPr>
          <p:grpSpPr>
            <a:xfrm>
              <a:off x="185984" y="4751808"/>
              <a:ext cx="3819560" cy="1053455"/>
              <a:chOff x="185984" y="4751808"/>
              <a:chExt cx="3819560" cy="1053455"/>
            </a:xfrm>
          </p:grpSpPr>
          <p:sp>
            <p:nvSpPr>
              <p:cNvPr id="39" name="Freeform 11"/>
              <p:cNvSpPr>
                <a:spLocks noChangeArrowheads="1"/>
              </p:cNvSpPr>
              <p:nvPr/>
            </p:nvSpPr>
            <p:spPr bwMode="auto">
              <a:xfrm>
                <a:off x="185984" y="4751808"/>
                <a:ext cx="1401939" cy="1053455"/>
              </a:xfrm>
              <a:custGeom>
                <a:avLst/>
                <a:gdLst>
                  <a:gd name="T0" fmla="*/ 0 w 1401"/>
                  <a:gd name="T1" fmla="*/ 0 h 999"/>
                  <a:gd name="T2" fmla="*/ 1401 w 1401"/>
                  <a:gd name="T3" fmla="*/ 156 h 999"/>
                  <a:gd name="T4" fmla="*/ 1401 w 1401"/>
                  <a:gd name="T5" fmla="*/ 999 h 999"/>
                  <a:gd name="T6" fmla="*/ 0 w 1401"/>
                  <a:gd name="T7" fmla="*/ 695 h 999"/>
                  <a:gd name="T8" fmla="*/ 0 w 1401"/>
                  <a:gd name="T9" fmla="*/ 0 h 9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01"/>
                  <a:gd name="T16" fmla="*/ 0 h 999"/>
                  <a:gd name="T17" fmla="*/ 1401 w 1401"/>
                  <a:gd name="T18" fmla="*/ 999 h 9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01" h="999">
                    <a:moveTo>
                      <a:pt x="0" y="0"/>
                    </a:moveTo>
                    <a:lnTo>
                      <a:pt x="1401" y="156"/>
                    </a:lnTo>
                    <a:lnTo>
                      <a:pt x="1401" y="999"/>
                    </a:lnTo>
                    <a:lnTo>
                      <a:pt x="0" y="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Rectangle 212"/>
              <p:cNvSpPr>
                <a:spLocks noChangeArrowheads="1"/>
              </p:cNvSpPr>
              <p:nvPr/>
            </p:nvSpPr>
            <p:spPr bwMode="auto">
              <a:xfrm>
                <a:off x="1587924" y="4916311"/>
                <a:ext cx="2417620" cy="8889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3" name="Rectangle 214"/>
            <p:cNvSpPr>
              <a:spLocks noChangeArrowheads="1"/>
            </p:cNvSpPr>
            <p:nvPr/>
          </p:nvSpPr>
          <p:spPr bwMode="auto">
            <a:xfrm>
              <a:off x="1859105" y="5285390"/>
              <a:ext cx="38025" cy="278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34" name="Rectangle 215"/>
            <p:cNvSpPr>
              <a:spLocks noChangeArrowheads="1"/>
            </p:cNvSpPr>
            <p:nvPr/>
          </p:nvSpPr>
          <p:spPr bwMode="auto">
            <a:xfrm>
              <a:off x="1926151" y="5242154"/>
              <a:ext cx="37025" cy="3216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35" name="Rectangle 216"/>
            <p:cNvSpPr>
              <a:spLocks noChangeArrowheads="1"/>
            </p:cNvSpPr>
            <p:nvPr/>
          </p:nvSpPr>
          <p:spPr bwMode="auto">
            <a:xfrm>
              <a:off x="1989193" y="5214737"/>
              <a:ext cx="41027" cy="3490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36" name="Rectangle 217"/>
            <p:cNvSpPr>
              <a:spLocks noChangeArrowheads="1"/>
            </p:cNvSpPr>
            <p:nvPr/>
          </p:nvSpPr>
          <p:spPr bwMode="auto">
            <a:xfrm>
              <a:off x="2055237" y="5389786"/>
              <a:ext cx="41027" cy="1739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37" name="TextBox 340"/>
            <p:cNvSpPr>
              <a:spLocks noChangeArrowheads="1"/>
            </p:cNvSpPr>
            <p:nvPr/>
          </p:nvSpPr>
          <p:spPr bwMode="auto">
            <a:xfrm>
              <a:off x="215078" y="4798933"/>
              <a:ext cx="957209" cy="79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Cooper Black" pitchFamily="18" charset="0"/>
                </a:rPr>
                <a:t>04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ooper Black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35558" y="516367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得到结果</a:t>
              </a:r>
              <a:endPara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4354552" y="1887234"/>
            <a:ext cx="64931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人才盘点和继任计划目标是什么？和部门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体系目标如何一致？对部门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体系好处？如何影响他们的业务？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489515" y="3041324"/>
            <a:ext cx="70544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项目中扮演什么样的角色？我们希望得到他们什么样的支持和帮助？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327018" y="4068773"/>
            <a:ext cx="63832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项目花费多少时间？增加多少工作量？时间和进度如何安排的？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3793243" y="5199703"/>
            <a:ext cx="47525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他们期望结果是什么？我们能给到什么结果？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1123206" y="169476"/>
            <a:ext cx="37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怎么获得业务部门支持？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1123206" y="169476"/>
            <a:ext cx="37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结果是否公开？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18886"/>
          <a:stretch>
            <a:fillRect/>
          </a:stretch>
        </p:blipFill>
        <p:spPr>
          <a:xfrm>
            <a:off x="341349" y="1268760"/>
            <a:ext cx="4529721" cy="41044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9102" y="1268760"/>
            <a:ext cx="6840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告知被挑选出来的高潜力人才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他们的直接上级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，由他们的直接上级针对高潜力人才提供有针对性的领导力培养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告知被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出来的高潜力人才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，并使其参加专门针对这些高潜力人才的发展项目或任务项目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并不对这个问题作出明确的规定，而是把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结果留给其直接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上级决定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要告诉当事人已经被选为高潜力人才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告诉任何一个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参与人才盘点的员工实际结果，人才盘点的目的只是作为挑选和识别高潜力人才的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，并不进行有针对性的培养。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3118" y="5019273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视企业文化而定，告诉直接上级，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制定发展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计划。不告诉员工本人结果，告诉员工优劣势。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1123206" y="169476"/>
            <a:ext cx="37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如何衡量人才盘点效果？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3772057" y="3469549"/>
            <a:ext cx="1514993" cy="1518339"/>
          </a:xfrm>
          <a:prstGeom prst="flowChartDecision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2451945" y="2059042"/>
            <a:ext cx="1930861" cy="1935127"/>
          </a:xfrm>
          <a:prstGeom prst="flowChartDecisi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8"/>
          <p:cNvSpPr>
            <a:spLocks noChangeAspect="1" noChangeArrowheads="1"/>
          </p:cNvSpPr>
          <p:nvPr/>
        </p:nvSpPr>
        <p:spPr bwMode="auto">
          <a:xfrm>
            <a:off x="817190" y="3336283"/>
            <a:ext cx="2750936" cy="2757013"/>
          </a:xfrm>
          <a:prstGeom prst="flowChartDecisi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86157" y="899505"/>
            <a:ext cx="2015915" cy="1970701"/>
            <a:chOff x="766614" y="1733383"/>
            <a:chExt cx="2015915" cy="197070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" name="流程图: 决策 6"/>
            <p:cNvSpPr/>
            <p:nvPr/>
          </p:nvSpPr>
          <p:spPr>
            <a:xfrm>
              <a:off x="766614" y="1733383"/>
              <a:ext cx="2015915" cy="1970701"/>
            </a:xfrm>
            <a:prstGeom prst="flowChartDecision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64"/>
            <p:cNvSpPr>
              <a:spLocks noEditPoints="1"/>
            </p:cNvSpPr>
            <p:nvPr/>
          </p:nvSpPr>
          <p:spPr bwMode="auto">
            <a:xfrm>
              <a:off x="1343720" y="2312414"/>
              <a:ext cx="861702" cy="950083"/>
            </a:xfrm>
            <a:custGeom>
              <a:avLst/>
              <a:gdLst>
                <a:gd name="T0" fmla="*/ 35 w 117"/>
                <a:gd name="T1" fmla="*/ 114 h 129"/>
                <a:gd name="T2" fmla="*/ 46 w 117"/>
                <a:gd name="T3" fmla="*/ 101 h 129"/>
                <a:gd name="T4" fmla="*/ 51 w 117"/>
                <a:gd name="T5" fmla="*/ 87 h 129"/>
                <a:gd name="T6" fmla="*/ 48 w 117"/>
                <a:gd name="T7" fmla="*/ 79 h 129"/>
                <a:gd name="T8" fmla="*/ 72 w 117"/>
                <a:gd name="T9" fmla="*/ 87 h 129"/>
                <a:gd name="T10" fmla="*/ 68 w 117"/>
                <a:gd name="T11" fmla="*/ 87 h 129"/>
                <a:gd name="T12" fmla="*/ 73 w 117"/>
                <a:gd name="T13" fmla="*/ 101 h 129"/>
                <a:gd name="T14" fmla="*/ 86 w 117"/>
                <a:gd name="T15" fmla="*/ 114 h 129"/>
                <a:gd name="T16" fmla="*/ 97 w 117"/>
                <a:gd name="T17" fmla="*/ 129 h 129"/>
                <a:gd name="T18" fmla="*/ 22 w 117"/>
                <a:gd name="T19" fmla="*/ 114 h 129"/>
                <a:gd name="T20" fmla="*/ 35 w 117"/>
                <a:gd name="T21" fmla="*/ 114 h 129"/>
                <a:gd name="T22" fmla="*/ 46 w 117"/>
                <a:gd name="T23" fmla="*/ 61 h 129"/>
                <a:gd name="T24" fmla="*/ 44 w 117"/>
                <a:gd name="T25" fmla="*/ 66 h 129"/>
                <a:gd name="T26" fmla="*/ 37 w 117"/>
                <a:gd name="T27" fmla="*/ 61 h 129"/>
                <a:gd name="T28" fmla="*/ 33 w 117"/>
                <a:gd name="T29" fmla="*/ 55 h 129"/>
                <a:gd name="T30" fmla="*/ 33 w 117"/>
                <a:gd name="T31" fmla="*/ 54 h 129"/>
                <a:gd name="T32" fmla="*/ 39 w 117"/>
                <a:gd name="T33" fmla="*/ 33 h 129"/>
                <a:gd name="T34" fmla="*/ 42 w 117"/>
                <a:gd name="T35" fmla="*/ 11 h 129"/>
                <a:gd name="T36" fmla="*/ 48 w 117"/>
                <a:gd name="T37" fmla="*/ 11 h 129"/>
                <a:gd name="T38" fmla="*/ 24 w 117"/>
                <a:gd name="T39" fmla="*/ 19 h 129"/>
                <a:gd name="T40" fmla="*/ 9 w 117"/>
                <a:gd name="T41" fmla="*/ 13 h 129"/>
                <a:gd name="T42" fmla="*/ 13 w 117"/>
                <a:gd name="T43" fmla="*/ 24 h 129"/>
                <a:gd name="T44" fmla="*/ 16 w 117"/>
                <a:gd name="T45" fmla="*/ 33 h 129"/>
                <a:gd name="T46" fmla="*/ 29 w 117"/>
                <a:gd name="T47" fmla="*/ 46 h 129"/>
                <a:gd name="T48" fmla="*/ 33 w 117"/>
                <a:gd name="T49" fmla="*/ 30 h 129"/>
                <a:gd name="T50" fmla="*/ 35 w 117"/>
                <a:gd name="T51" fmla="*/ 13 h 129"/>
                <a:gd name="T52" fmla="*/ 31 w 117"/>
                <a:gd name="T53" fmla="*/ 21 h 129"/>
                <a:gd name="T54" fmla="*/ 24 w 117"/>
                <a:gd name="T55" fmla="*/ 6 h 129"/>
                <a:gd name="T56" fmla="*/ 0 w 117"/>
                <a:gd name="T57" fmla="*/ 6 h 129"/>
                <a:gd name="T58" fmla="*/ 2 w 117"/>
                <a:gd name="T59" fmla="*/ 11 h 129"/>
                <a:gd name="T60" fmla="*/ 11 w 117"/>
                <a:gd name="T61" fmla="*/ 37 h 129"/>
                <a:gd name="T62" fmla="*/ 18 w 117"/>
                <a:gd name="T63" fmla="*/ 46 h 129"/>
                <a:gd name="T64" fmla="*/ 27 w 117"/>
                <a:gd name="T65" fmla="*/ 54 h 129"/>
                <a:gd name="T66" fmla="*/ 26 w 117"/>
                <a:gd name="T67" fmla="*/ 57 h 129"/>
                <a:gd name="T68" fmla="*/ 39 w 117"/>
                <a:gd name="T69" fmla="*/ 72 h 129"/>
                <a:gd name="T70" fmla="*/ 59 w 117"/>
                <a:gd name="T71" fmla="*/ 76 h 129"/>
                <a:gd name="T72" fmla="*/ 79 w 117"/>
                <a:gd name="T73" fmla="*/ 72 h 129"/>
                <a:gd name="T74" fmla="*/ 94 w 117"/>
                <a:gd name="T75" fmla="*/ 57 h 129"/>
                <a:gd name="T76" fmla="*/ 90 w 117"/>
                <a:gd name="T77" fmla="*/ 54 h 129"/>
                <a:gd name="T78" fmla="*/ 99 w 117"/>
                <a:gd name="T79" fmla="*/ 46 h 129"/>
                <a:gd name="T80" fmla="*/ 106 w 117"/>
                <a:gd name="T81" fmla="*/ 37 h 129"/>
                <a:gd name="T82" fmla="*/ 116 w 117"/>
                <a:gd name="T83" fmla="*/ 11 h 129"/>
                <a:gd name="T84" fmla="*/ 112 w 117"/>
                <a:gd name="T85" fmla="*/ 6 h 129"/>
                <a:gd name="T86" fmla="*/ 94 w 117"/>
                <a:gd name="T87" fmla="*/ 6 h 129"/>
                <a:gd name="T88" fmla="*/ 79 w 117"/>
                <a:gd name="T89" fmla="*/ 0 h 129"/>
                <a:gd name="T90" fmla="*/ 20 w 117"/>
                <a:gd name="T91" fmla="*/ 0 h 129"/>
                <a:gd name="T92" fmla="*/ 24 w 117"/>
                <a:gd name="T93" fmla="*/ 6 h 129"/>
                <a:gd name="T94" fmla="*/ 84 w 117"/>
                <a:gd name="T95" fmla="*/ 13 h 129"/>
                <a:gd name="T96" fmla="*/ 94 w 117"/>
                <a:gd name="T97" fmla="*/ 19 h 129"/>
                <a:gd name="T98" fmla="*/ 108 w 117"/>
                <a:gd name="T99" fmla="*/ 13 h 129"/>
                <a:gd name="T100" fmla="*/ 105 w 117"/>
                <a:gd name="T101" fmla="*/ 24 h 129"/>
                <a:gd name="T102" fmla="*/ 101 w 117"/>
                <a:gd name="T103" fmla="*/ 33 h 129"/>
                <a:gd name="T104" fmla="*/ 88 w 117"/>
                <a:gd name="T105" fmla="*/ 46 h 129"/>
                <a:gd name="T106" fmla="*/ 84 w 117"/>
                <a:gd name="T107" fmla="*/ 30 h 129"/>
                <a:gd name="T108" fmla="*/ 84 w 117"/>
                <a:gd name="T109" fmla="*/ 13 h 129"/>
                <a:gd name="T110" fmla="*/ 84 w 117"/>
                <a:gd name="T111" fmla="*/ 1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" h="129">
                  <a:moveTo>
                    <a:pt x="35" y="114"/>
                  </a:moveTo>
                  <a:lnTo>
                    <a:pt x="35" y="114"/>
                  </a:lnTo>
                  <a:lnTo>
                    <a:pt x="40" y="109"/>
                  </a:lnTo>
                  <a:lnTo>
                    <a:pt x="46" y="101"/>
                  </a:lnTo>
                  <a:lnTo>
                    <a:pt x="50" y="94"/>
                  </a:lnTo>
                  <a:lnTo>
                    <a:pt x="51" y="87"/>
                  </a:lnTo>
                  <a:lnTo>
                    <a:pt x="48" y="87"/>
                  </a:lnTo>
                  <a:lnTo>
                    <a:pt x="48" y="79"/>
                  </a:lnTo>
                  <a:lnTo>
                    <a:pt x="72" y="79"/>
                  </a:lnTo>
                  <a:lnTo>
                    <a:pt x="72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0" y="94"/>
                  </a:lnTo>
                  <a:lnTo>
                    <a:pt x="73" y="101"/>
                  </a:lnTo>
                  <a:lnTo>
                    <a:pt x="79" y="109"/>
                  </a:lnTo>
                  <a:lnTo>
                    <a:pt x="86" y="114"/>
                  </a:lnTo>
                  <a:lnTo>
                    <a:pt x="97" y="114"/>
                  </a:lnTo>
                  <a:lnTo>
                    <a:pt x="97" y="129"/>
                  </a:lnTo>
                  <a:lnTo>
                    <a:pt x="22" y="129"/>
                  </a:lnTo>
                  <a:lnTo>
                    <a:pt x="22" y="114"/>
                  </a:lnTo>
                  <a:lnTo>
                    <a:pt x="35" y="114"/>
                  </a:lnTo>
                  <a:lnTo>
                    <a:pt x="35" y="114"/>
                  </a:lnTo>
                  <a:close/>
                  <a:moveTo>
                    <a:pt x="48" y="11"/>
                  </a:moveTo>
                  <a:lnTo>
                    <a:pt x="46" y="61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37" y="61"/>
                  </a:lnTo>
                  <a:lnTo>
                    <a:pt x="37" y="61"/>
                  </a:lnTo>
                  <a:lnTo>
                    <a:pt x="35" y="59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42" y="11"/>
                  </a:lnTo>
                  <a:lnTo>
                    <a:pt x="48" y="11"/>
                  </a:lnTo>
                  <a:lnTo>
                    <a:pt x="48" y="11"/>
                  </a:lnTo>
                  <a:close/>
                  <a:moveTo>
                    <a:pt x="31" y="21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3" y="24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22" y="39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33" y="30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21"/>
                  </a:lnTo>
                  <a:lnTo>
                    <a:pt x="31" y="21"/>
                  </a:lnTo>
                  <a:close/>
                  <a:moveTo>
                    <a:pt x="24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24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8" y="46"/>
                  </a:lnTo>
                  <a:lnTo>
                    <a:pt x="27" y="54"/>
                  </a:lnTo>
                  <a:lnTo>
                    <a:pt x="27" y="54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31" y="66"/>
                  </a:lnTo>
                  <a:lnTo>
                    <a:pt x="39" y="72"/>
                  </a:lnTo>
                  <a:lnTo>
                    <a:pt x="50" y="76"/>
                  </a:lnTo>
                  <a:lnTo>
                    <a:pt x="59" y="76"/>
                  </a:lnTo>
                  <a:lnTo>
                    <a:pt x="70" y="76"/>
                  </a:lnTo>
                  <a:lnTo>
                    <a:pt x="79" y="72"/>
                  </a:lnTo>
                  <a:lnTo>
                    <a:pt x="86" y="66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9" y="46"/>
                  </a:lnTo>
                  <a:lnTo>
                    <a:pt x="106" y="37"/>
                  </a:lnTo>
                  <a:lnTo>
                    <a:pt x="106" y="37"/>
                  </a:lnTo>
                  <a:lnTo>
                    <a:pt x="112" y="24"/>
                  </a:lnTo>
                  <a:lnTo>
                    <a:pt x="116" y="11"/>
                  </a:lnTo>
                  <a:lnTo>
                    <a:pt x="117" y="6"/>
                  </a:lnTo>
                  <a:lnTo>
                    <a:pt x="112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7" y="0"/>
                  </a:lnTo>
                  <a:lnTo>
                    <a:pt x="79" y="0"/>
                  </a:lnTo>
                  <a:lnTo>
                    <a:pt x="3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6"/>
                  </a:lnTo>
                  <a:lnTo>
                    <a:pt x="24" y="6"/>
                  </a:lnTo>
                  <a:close/>
                  <a:moveTo>
                    <a:pt x="84" y="13"/>
                  </a:moveTo>
                  <a:lnTo>
                    <a:pt x="88" y="21"/>
                  </a:lnTo>
                  <a:lnTo>
                    <a:pt x="94" y="19"/>
                  </a:lnTo>
                  <a:lnTo>
                    <a:pt x="94" y="13"/>
                  </a:lnTo>
                  <a:lnTo>
                    <a:pt x="108" y="13"/>
                  </a:lnTo>
                  <a:lnTo>
                    <a:pt x="108" y="13"/>
                  </a:lnTo>
                  <a:lnTo>
                    <a:pt x="105" y="24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4" y="30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02072" y="4853899"/>
            <a:ext cx="1157483" cy="1204311"/>
            <a:chOff x="3799767" y="4888985"/>
            <a:chExt cx="1157483" cy="120431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10" name="流程图: 决策 9"/>
            <p:cNvSpPr/>
            <p:nvPr/>
          </p:nvSpPr>
          <p:spPr>
            <a:xfrm>
              <a:off x="3799767" y="4888985"/>
              <a:ext cx="1157483" cy="1204311"/>
            </a:xfrm>
            <a:prstGeom prst="flowChartDecisi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452"/>
            <p:cNvSpPr>
              <a:spLocks noEditPoints="1"/>
            </p:cNvSpPr>
            <p:nvPr/>
          </p:nvSpPr>
          <p:spPr bwMode="auto">
            <a:xfrm>
              <a:off x="4142570" y="5264845"/>
              <a:ext cx="526975" cy="471696"/>
            </a:xfrm>
            <a:custGeom>
              <a:avLst/>
              <a:gdLst>
                <a:gd name="T0" fmla="*/ 88 w 143"/>
                <a:gd name="T1" fmla="*/ 20 h 128"/>
                <a:gd name="T2" fmla="*/ 94 w 143"/>
                <a:gd name="T3" fmla="*/ 25 h 128"/>
                <a:gd name="T4" fmla="*/ 130 w 143"/>
                <a:gd name="T5" fmla="*/ 35 h 128"/>
                <a:gd name="T6" fmla="*/ 136 w 143"/>
                <a:gd name="T7" fmla="*/ 31 h 128"/>
                <a:gd name="T8" fmla="*/ 141 w 143"/>
                <a:gd name="T9" fmla="*/ 38 h 128"/>
                <a:gd name="T10" fmla="*/ 141 w 143"/>
                <a:gd name="T11" fmla="*/ 49 h 128"/>
                <a:gd name="T12" fmla="*/ 138 w 143"/>
                <a:gd name="T13" fmla="*/ 58 h 128"/>
                <a:gd name="T14" fmla="*/ 130 w 143"/>
                <a:gd name="T15" fmla="*/ 62 h 128"/>
                <a:gd name="T16" fmla="*/ 99 w 143"/>
                <a:gd name="T17" fmla="*/ 53 h 128"/>
                <a:gd name="T18" fmla="*/ 90 w 143"/>
                <a:gd name="T19" fmla="*/ 57 h 128"/>
                <a:gd name="T20" fmla="*/ 83 w 143"/>
                <a:gd name="T21" fmla="*/ 64 h 128"/>
                <a:gd name="T22" fmla="*/ 86 w 143"/>
                <a:gd name="T23" fmla="*/ 75 h 128"/>
                <a:gd name="T24" fmla="*/ 81 w 143"/>
                <a:gd name="T25" fmla="*/ 79 h 128"/>
                <a:gd name="T26" fmla="*/ 75 w 143"/>
                <a:gd name="T27" fmla="*/ 84 h 128"/>
                <a:gd name="T28" fmla="*/ 61 w 143"/>
                <a:gd name="T29" fmla="*/ 128 h 128"/>
                <a:gd name="T30" fmla="*/ 46 w 143"/>
                <a:gd name="T31" fmla="*/ 128 h 128"/>
                <a:gd name="T32" fmla="*/ 50 w 143"/>
                <a:gd name="T33" fmla="*/ 75 h 128"/>
                <a:gd name="T34" fmla="*/ 50 w 143"/>
                <a:gd name="T35" fmla="*/ 64 h 128"/>
                <a:gd name="T36" fmla="*/ 46 w 143"/>
                <a:gd name="T37" fmla="*/ 55 h 128"/>
                <a:gd name="T38" fmla="*/ 39 w 143"/>
                <a:gd name="T39" fmla="*/ 46 h 128"/>
                <a:gd name="T40" fmla="*/ 13 w 143"/>
                <a:gd name="T41" fmla="*/ 44 h 128"/>
                <a:gd name="T42" fmla="*/ 4 w 143"/>
                <a:gd name="T43" fmla="*/ 40 h 128"/>
                <a:gd name="T44" fmla="*/ 0 w 143"/>
                <a:gd name="T45" fmla="*/ 27 h 128"/>
                <a:gd name="T46" fmla="*/ 4 w 143"/>
                <a:gd name="T47" fmla="*/ 13 h 128"/>
                <a:gd name="T48" fmla="*/ 13 w 143"/>
                <a:gd name="T49" fmla="*/ 2 h 128"/>
                <a:gd name="T50" fmla="*/ 22 w 143"/>
                <a:gd name="T51" fmla="*/ 3 h 128"/>
                <a:gd name="T52" fmla="*/ 103 w 143"/>
                <a:gd name="T53" fmla="*/ 36 h 128"/>
                <a:gd name="T54" fmla="*/ 128 w 143"/>
                <a:gd name="T55" fmla="*/ 38 h 128"/>
                <a:gd name="T56" fmla="*/ 103 w 143"/>
                <a:gd name="T57" fmla="*/ 36 h 128"/>
                <a:gd name="T58" fmla="*/ 84 w 143"/>
                <a:gd name="T59" fmla="*/ 25 h 128"/>
                <a:gd name="T60" fmla="*/ 26 w 143"/>
                <a:gd name="T61" fmla="*/ 14 h 128"/>
                <a:gd name="T62" fmla="*/ 79 w 143"/>
                <a:gd name="T63" fmla="*/ 31 h 128"/>
                <a:gd name="T64" fmla="*/ 84 w 143"/>
                <a:gd name="T65" fmla="*/ 25 h 128"/>
                <a:gd name="T66" fmla="*/ 94 w 143"/>
                <a:gd name="T67" fmla="*/ 35 h 128"/>
                <a:gd name="T68" fmla="*/ 86 w 143"/>
                <a:gd name="T69" fmla="*/ 35 h 128"/>
                <a:gd name="T70" fmla="*/ 84 w 143"/>
                <a:gd name="T71" fmla="*/ 40 h 128"/>
                <a:gd name="T72" fmla="*/ 90 w 143"/>
                <a:gd name="T73" fmla="*/ 47 h 128"/>
                <a:gd name="T74" fmla="*/ 94 w 143"/>
                <a:gd name="T75" fmla="*/ 46 h 128"/>
                <a:gd name="T76" fmla="*/ 94 w 143"/>
                <a:gd name="T77" fmla="*/ 35 h 128"/>
                <a:gd name="T78" fmla="*/ 134 w 143"/>
                <a:gd name="T79" fmla="*/ 36 h 128"/>
                <a:gd name="T80" fmla="*/ 132 w 143"/>
                <a:gd name="T81" fmla="*/ 53 h 128"/>
                <a:gd name="T82" fmla="*/ 132 w 143"/>
                <a:gd name="T83" fmla="*/ 58 h 128"/>
                <a:gd name="T84" fmla="*/ 134 w 143"/>
                <a:gd name="T85" fmla="*/ 57 h 128"/>
                <a:gd name="T86" fmla="*/ 138 w 143"/>
                <a:gd name="T87" fmla="*/ 38 h 128"/>
                <a:gd name="T88" fmla="*/ 136 w 143"/>
                <a:gd name="T89" fmla="*/ 36 h 128"/>
                <a:gd name="T90" fmla="*/ 134 w 143"/>
                <a:gd name="T91" fmla="*/ 36 h 128"/>
                <a:gd name="T92" fmla="*/ 18 w 143"/>
                <a:gd name="T93" fmla="*/ 9 h 128"/>
                <a:gd name="T94" fmla="*/ 15 w 143"/>
                <a:gd name="T95" fmla="*/ 7 h 128"/>
                <a:gd name="T96" fmla="*/ 9 w 143"/>
                <a:gd name="T97" fmla="*/ 14 h 128"/>
                <a:gd name="T98" fmla="*/ 7 w 143"/>
                <a:gd name="T99" fmla="*/ 27 h 128"/>
                <a:gd name="T100" fmla="*/ 9 w 143"/>
                <a:gd name="T101" fmla="*/ 36 h 128"/>
                <a:gd name="T102" fmla="*/ 13 w 143"/>
                <a:gd name="T103" fmla="*/ 36 h 128"/>
                <a:gd name="T104" fmla="*/ 16 w 143"/>
                <a:gd name="T105" fmla="*/ 29 h 128"/>
                <a:gd name="T106" fmla="*/ 20 w 143"/>
                <a:gd name="T107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3" h="128">
                  <a:moveTo>
                    <a:pt x="26" y="9"/>
                  </a:moveTo>
                  <a:lnTo>
                    <a:pt x="88" y="20"/>
                  </a:lnTo>
                  <a:lnTo>
                    <a:pt x="88" y="20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4" y="25"/>
                  </a:lnTo>
                  <a:lnTo>
                    <a:pt x="97" y="27"/>
                  </a:lnTo>
                  <a:lnTo>
                    <a:pt x="130" y="35"/>
                  </a:lnTo>
                  <a:lnTo>
                    <a:pt x="130" y="35"/>
                  </a:lnTo>
                  <a:lnTo>
                    <a:pt x="132" y="33"/>
                  </a:lnTo>
                  <a:lnTo>
                    <a:pt x="136" y="31"/>
                  </a:lnTo>
                  <a:lnTo>
                    <a:pt x="136" y="31"/>
                  </a:lnTo>
                  <a:lnTo>
                    <a:pt x="139" y="35"/>
                  </a:lnTo>
                  <a:lnTo>
                    <a:pt x="141" y="38"/>
                  </a:lnTo>
                  <a:lnTo>
                    <a:pt x="141" y="38"/>
                  </a:lnTo>
                  <a:lnTo>
                    <a:pt x="143" y="44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1" y="55"/>
                  </a:lnTo>
                  <a:lnTo>
                    <a:pt x="138" y="58"/>
                  </a:lnTo>
                  <a:lnTo>
                    <a:pt x="138" y="58"/>
                  </a:lnTo>
                  <a:lnTo>
                    <a:pt x="134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27" y="60"/>
                  </a:lnTo>
                  <a:lnTo>
                    <a:pt x="125" y="58"/>
                  </a:lnTo>
                  <a:lnTo>
                    <a:pt x="99" y="53"/>
                  </a:lnTo>
                  <a:lnTo>
                    <a:pt x="99" y="53"/>
                  </a:lnTo>
                  <a:lnTo>
                    <a:pt x="95" y="55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83" y="55"/>
                  </a:lnTo>
                  <a:lnTo>
                    <a:pt x="83" y="64"/>
                  </a:lnTo>
                  <a:lnTo>
                    <a:pt x="86" y="64"/>
                  </a:lnTo>
                  <a:lnTo>
                    <a:pt x="86" y="69"/>
                  </a:lnTo>
                  <a:lnTo>
                    <a:pt x="86" y="75"/>
                  </a:lnTo>
                  <a:lnTo>
                    <a:pt x="81" y="75"/>
                  </a:lnTo>
                  <a:lnTo>
                    <a:pt x="81" y="79"/>
                  </a:lnTo>
                  <a:lnTo>
                    <a:pt x="81" y="79"/>
                  </a:lnTo>
                  <a:lnTo>
                    <a:pt x="94" y="128"/>
                  </a:lnTo>
                  <a:lnTo>
                    <a:pt x="84" y="128"/>
                  </a:lnTo>
                  <a:lnTo>
                    <a:pt x="75" y="84"/>
                  </a:lnTo>
                  <a:lnTo>
                    <a:pt x="72" y="84"/>
                  </a:lnTo>
                  <a:lnTo>
                    <a:pt x="72" y="128"/>
                  </a:lnTo>
                  <a:lnTo>
                    <a:pt x="61" y="128"/>
                  </a:lnTo>
                  <a:lnTo>
                    <a:pt x="61" y="84"/>
                  </a:lnTo>
                  <a:lnTo>
                    <a:pt x="57" y="84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50" y="80"/>
                  </a:lnTo>
                  <a:lnTo>
                    <a:pt x="50" y="75"/>
                  </a:lnTo>
                  <a:lnTo>
                    <a:pt x="44" y="75"/>
                  </a:lnTo>
                  <a:lnTo>
                    <a:pt x="44" y="64"/>
                  </a:lnTo>
                  <a:lnTo>
                    <a:pt x="50" y="64"/>
                  </a:lnTo>
                  <a:lnTo>
                    <a:pt x="50" y="57"/>
                  </a:lnTo>
                  <a:lnTo>
                    <a:pt x="50" y="57"/>
                  </a:lnTo>
                  <a:lnTo>
                    <a:pt x="46" y="55"/>
                  </a:lnTo>
                  <a:lnTo>
                    <a:pt x="42" y="51"/>
                  </a:lnTo>
                  <a:lnTo>
                    <a:pt x="42" y="51"/>
                  </a:lnTo>
                  <a:lnTo>
                    <a:pt x="39" y="4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3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7" y="5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3"/>
                  </a:lnTo>
                  <a:lnTo>
                    <a:pt x="26" y="9"/>
                  </a:lnTo>
                  <a:lnTo>
                    <a:pt x="26" y="9"/>
                  </a:lnTo>
                  <a:close/>
                  <a:moveTo>
                    <a:pt x="103" y="36"/>
                  </a:moveTo>
                  <a:lnTo>
                    <a:pt x="130" y="42"/>
                  </a:lnTo>
                  <a:lnTo>
                    <a:pt x="130" y="42"/>
                  </a:lnTo>
                  <a:lnTo>
                    <a:pt x="128" y="38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103" y="36"/>
                  </a:lnTo>
                  <a:lnTo>
                    <a:pt x="103" y="36"/>
                  </a:lnTo>
                  <a:close/>
                  <a:moveTo>
                    <a:pt x="84" y="25"/>
                  </a:moveTo>
                  <a:lnTo>
                    <a:pt x="84" y="25"/>
                  </a:lnTo>
                  <a:lnTo>
                    <a:pt x="84" y="2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20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9" y="29"/>
                  </a:lnTo>
                  <a:lnTo>
                    <a:pt x="79" y="29"/>
                  </a:lnTo>
                  <a:lnTo>
                    <a:pt x="84" y="25"/>
                  </a:lnTo>
                  <a:lnTo>
                    <a:pt x="84" y="25"/>
                  </a:lnTo>
                  <a:close/>
                  <a:moveTo>
                    <a:pt x="94" y="35"/>
                  </a:moveTo>
                  <a:lnTo>
                    <a:pt x="94" y="35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6" y="46"/>
                  </a:lnTo>
                  <a:lnTo>
                    <a:pt x="86" y="46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94" y="35"/>
                  </a:lnTo>
                  <a:lnTo>
                    <a:pt x="94" y="35"/>
                  </a:lnTo>
                  <a:close/>
                  <a:moveTo>
                    <a:pt x="134" y="36"/>
                  </a:moveTo>
                  <a:lnTo>
                    <a:pt x="134" y="36"/>
                  </a:lnTo>
                  <a:lnTo>
                    <a:pt x="134" y="42"/>
                  </a:lnTo>
                  <a:lnTo>
                    <a:pt x="134" y="47"/>
                  </a:lnTo>
                  <a:lnTo>
                    <a:pt x="132" y="53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2" y="58"/>
                  </a:lnTo>
                  <a:lnTo>
                    <a:pt x="132" y="58"/>
                  </a:lnTo>
                  <a:lnTo>
                    <a:pt x="134" y="57"/>
                  </a:lnTo>
                  <a:lnTo>
                    <a:pt x="134" y="57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34" y="36"/>
                  </a:lnTo>
                  <a:close/>
                  <a:moveTo>
                    <a:pt x="18" y="11"/>
                  </a:moveTo>
                  <a:lnTo>
                    <a:pt x="18" y="11"/>
                  </a:lnTo>
                  <a:lnTo>
                    <a:pt x="18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5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9" y="1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6" y="29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流程图: 决策 11"/>
          <p:cNvSpPr/>
          <p:nvPr/>
        </p:nvSpPr>
        <p:spPr>
          <a:xfrm>
            <a:off x="1138601" y="2689870"/>
            <a:ext cx="898504" cy="934855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080301" y="1941949"/>
            <a:ext cx="898504" cy="934855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87911" y="1073790"/>
            <a:ext cx="5760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组织整体领导力指标体系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如：管理幅度；新任管理者比例；内部晋升比例；管理者占总人数比率等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领导力发展指标体系。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：具有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个人发展计划的管理者人数与所有管理者人数的比例是多少；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完成培养计划或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其他领导力发展课程的管理者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人数比例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是多少；对于新任管理者，他的过渡时间有多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高潜力人才发展指标。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潜力人才在全部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的比例是多少；对于各个事业部来说，高潜力人才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的人数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以及所占比例是多少；每年有多少高潜力人才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高潜力培养计划中；又有多少人从高潜力培养计划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淘汰；等等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人才盘点的投入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—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如：对比高潜力人才和一般管理者在管理岗位上的业绩指标、财务指标、员工发展指标、员工敬业度等是多少；等等。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42406" y="6182034"/>
            <a:ext cx="330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指标由人才盘点目的来设定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12" grpId="0" animBg="1"/>
      <p:bldP spid="13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0"/>
          <a:stretch>
            <a:fillRect/>
          </a:stretch>
        </p:blipFill>
        <p:spPr bwMode="auto">
          <a:xfrm>
            <a:off x="-3175" y="4362044"/>
            <a:ext cx="12199938" cy="250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-10667"/>
            <a:ext cx="12190410" cy="437271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5" name="文本框 3"/>
          <p:cNvSpPr txBox="1"/>
          <p:nvPr/>
        </p:nvSpPr>
        <p:spPr>
          <a:xfrm>
            <a:off x="1414686" y="4620958"/>
            <a:ext cx="5806646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kern="2200" spc="6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谢谢您的聆听</a:t>
            </a:r>
            <a:endParaRPr lang="zh-CN" altLang="en-US" sz="6600" b="1" kern="2200" spc="6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44000">
                    <a:srgbClr val="0070C0">
                      <a:shade val="67500"/>
                      <a:satMod val="115000"/>
                    </a:srgbClr>
                  </a:gs>
                  <a:gs pos="75000">
                    <a:srgbClr val="00B0F0"/>
                  </a:gs>
                  <a:gs pos="56000">
                    <a:srgbClr val="0070C0">
                      <a:shade val="100000"/>
                      <a:satMod val="115000"/>
                    </a:srgbClr>
                  </a:gs>
                </a:gsLst>
                <a:lin ang="180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8903518" y="3112113"/>
            <a:ext cx="2549085" cy="2464116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7685671" y="4148920"/>
            <a:ext cx="412034" cy="398300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决策 13"/>
          <p:cNvSpPr/>
          <p:nvPr/>
        </p:nvSpPr>
        <p:spPr>
          <a:xfrm>
            <a:off x="8083240" y="3958766"/>
            <a:ext cx="824069" cy="796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>
            <a:off x="10525794" y="2924536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11393508" y="2800215"/>
            <a:ext cx="257216" cy="248642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决策 20"/>
          <p:cNvSpPr/>
          <p:nvPr/>
        </p:nvSpPr>
        <p:spPr>
          <a:xfrm>
            <a:off x="10943632" y="3122133"/>
            <a:ext cx="1156968" cy="1118403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45"/>
          <p:cNvSpPr txBox="1"/>
          <p:nvPr/>
        </p:nvSpPr>
        <p:spPr>
          <a:xfrm>
            <a:off x="1513556" y="5714839"/>
            <a:ext cx="4869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方正细圆简体" pitchFamily="2" charset="-122"/>
              </a:rPr>
              <a:t>Talents come from diligence, 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方正细圆简体" pitchFamily="2" charset="-122"/>
            </a:endParaRP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方正细圆简体" pitchFamily="2" charset="-122"/>
              </a:rPr>
              <a:t>and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方正细圆简体" pitchFamily="2" charset="-122"/>
              </a:rPr>
              <a:t>knowledge is gained by accumulation.</a:t>
            </a: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方正细圆简体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流程图: 决策 22"/>
          <p:cNvSpPr/>
          <p:nvPr/>
        </p:nvSpPr>
        <p:spPr>
          <a:xfrm>
            <a:off x="11193456" y="4536909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900"/>
                            </p:stCondLst>
                            <p:childTnLst>
                              <p:par>
                                <p:cTn id="50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21" grpId="0" animBg="1"/>
      <p:bldP spid="20" grpId="0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6645" y="-103160"/>
            <a:ext cx="12207058" cy="376687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51" y="667023"/>
            <a:ext cx="2899420" cy="1876327"/>
          </a:xfrm>
          <a:prstGeom prst="rect">
            <a:avLst/>
          </a:prstGeom>
        </p:spPr>
      </p:pic>
      <p:sp>
        <p:nvSpPr>
          <p:cNvPr id="6" name="流程图: 决策 5"/>
          <p:cNvSpPr/>
          <p:nvPr/>
        </p:nvSpPr>
        <p:spPr>
          <a:xfrm flipV="1">
            <a:off x="2566814" y="2818308"/>
            <a:ext cx="6840760" cy="1690812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3"/>
          <p:cNvSpPr txBox="1"/>
          <p:nvPr/>
        </p:nvSpPr>
        <p:spPr>
          <a:xfrm>
            <a:off x="3993587" y="3462786"/>
            <a:ext cx="41865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600" dirty="0" smtClean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人才盘点？</a:t>
            </a:r>
            <a:endParaRPr lang="zh-CN" altLang="en-US" sz="3200" spc="600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18"/>
          <p:cNvSpPr>
            <a:spLocks noChangeArrowheads="1"/>
          </p:cNvSpPr>
          <p:nvPr/>
        </p:nvSpPr>
        <p:spPr bwMode="auto">
          <a:xfrm>
            <a:off x="1918742" y="4827720"/>
            <a:ext cx="9505056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人才盘点也叫做全面人才评价，是通过对组织人才的盘点，使人与组织相匹配，其内容包括明确组织的架构与岗位发展的变化，确定员工的能力水平，挖掘员工的潜能，进而将合适的人放在合适的岗位上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评估组织内部人才的数量和质量、  并促进组织拥有足够数量和</a:t>
            </a:r>
            <a:r>
              <a:rPr lang="zh-CN" altLang="en-US" sz="16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高质量人才。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3052" y="188640"/>
            <a:ext cx="446809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目前进行哪些人才盘点？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6774" y="1772816"/>
            <a:ext cx="194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年度述职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6773" y="3126159"/>
            <a:ext cx="338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人才结构盘点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201340" y="543516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4091" y="543516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人才盘点价值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099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30355" y="54351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/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/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60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6000" b="1" dirty="0"/>
                <a:t>02</a:t>
              </a:r>
              <a:endParaRPr lang="zh-CN" altLang="en-US" sz="60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/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/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目录</a:t>
              </a:r>
              <a:endParaRPr lang="zh-CN" altLang="en-US" sz="3600" b="1" spc="6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630" y="1543558"/>
            <a:ext cx="3456384" cy="778854"/>
          </a:xfrm>
          <a:prstGeom prst="rect">
            <a:avLst/>
          </a:prstGeom>
          <a:solidFill>
            <a:srgbClr val="18B0B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业务战略分析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2556081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需求：我们需要什么样的人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3568604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业务战略目标、主要成功要素、需要转型内容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0630" y="4581128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核心岗位、关键能力、能力转变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3198" y="1543558"/>
            <a:ext cx="3456384" cy="778854"/>
          </a:xfrm>
          <a:prstGeom prst="rect">
            <a:avLst/>
          </a:prstGeom>
          <a:solidFill>
            <a:srgbClr val="18B0B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人才盘点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23198" y="2556081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供给：我们拥有什么样的人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3198" y="3568604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组织纵向各职能与部门、横向各层级现有人才分布情况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3198" y="4581128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人才的的数量、质量；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成熟度、潜力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2" idx="3"/>
            <a:endCxn id="6" idx="1"/>
          </p:cNvCxnSpPr>
          <p:nvPr/>
        </p:nvCxnSpPr>
        <p:spPr>
          <a:xfrm>
            <a:off x="4367014" y="1932985"/>
            <a:ext cx="1656184" cy="0"/>
          </a:xfrm>
          <a:prstGeom prst="straightConnector1">
            <a:avLst/>
          </a:prstGeom>
          <a:noFill/>
          <a:ln w="57150" cap="flat" cmpd="sng" algn="ctr">
            <a:solidFill>
              <a:srgbClr val="687596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2638822" y="2322412"/>
            <a:ext cx="0" cy="233669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2638822" y="3334935"/>
            <a:ext cx="0" cy="233669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>
            <a:off x="2638822" y="4347458"/>
            <a:ext cx="0" cy="233670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7751390" y="2322412"/>
            <a:ext cx="0" cy="233669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7751390" y="3334935"/>
            <a:ext cx="0" cy="233669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7751390" y="4347458"/>
            <a:ext cx="0" cy="233670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4727054" y="1543558"/>
            <a:ext cx="93610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差距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054" y="2556080"/>
            <a:ext cx="936104" cy="1791377"/>
          </a:xfrm>
          <a:prstGeom prst="rect">
            <a:avLst/>
          </a:prstGeom>
          <a:solidFill>
            <a:srgbClr val="18B0B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27054" y="4570963"/>
            <a:ext cx="936104" cy="778854"/>
          </a:xfrm>
          <a:prstGeom prst="rect">
            <a:avLst/>
          </a:prstGeom>
          <a:solidFill>
            <a:srgbClr val="18B0B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>
            <a:off x="5195106" y="2322412"/>
            <a:ext cx="0" cy="233668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1" name="直接箭头连接符 20"/>
          <p:cNvCxnSpPr>
            <a:stCxn id="18" idx="2"/>
            <a:endCxn id="19" idx="0"/>
          </p:cNvCxnSpPr>
          <p:nvPr/>
        </p:nvCxnSpPr>
        <p:spPr>
          <a:xfrm>
            <a:off x="5195106" y="4347457"/>
            <a:ext cx="0" cy="223506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sp>
        <p:nvSpPr>
          <p:cNvPr id="22" name="TextBox 1"/>
          <p:cNvSpPr txBox="1"/>
          <p:nvPr/>
        </p:nvSpPr>
        <p:spPr>
          <a:xfrm>
            <a:off x="1123052" y="188640"/>
            <a:ext cx="446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人才盘点价值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881580" y="1772816"/>
          <a:ext cx="630185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Box 1"/>
          <p:cNvSpPr txBox="1"/>
          <p:nvPr/>
        </p:nvSpPr>
        <p:spPr>
          <a:xfrm>
            <a:off x="1123052" y="188640"/>
            <a:ext cx="446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人才盘点价值？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201340" y="543516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67" y="54351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人才盘点价值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29323" y="543516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人才盘点步骤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30355" y="54351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/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/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/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60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6000" b="1" dirty="0"/>
                <a:t>03</a:t>
              </a:r>
              <a:endParaRPr lang="zh-CN" altLang="en-US" sz="60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/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目录</a:t>
              </a:r>
              <a:endParaRPr lang="zh-CN" altLang="en-US" sz="3600" b="1" spc="6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KSO_WM_UNIT_TABLE_BEAUTIFY" val="smartTable{e9845e10-749e-49c4-aefb-681e1d42b993}"/>
</p:tagLst>
</file>

<file path=ppt/tags/tag15.xml><?xml version="1.0" encoding="utf-8"?>
<p:tagLst xmlns:p="http://schemas.openxmlformats.org/presentationml/2006/main">
  <p:tag name="COMMONDATA" val="eyJoZGlkIjoiNWVkOGRlNzM2N2RiOGIxZGJlOGEyNTljZWI4YWVlZWI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11209</Words>
  <Application>WPS 演示</Application>
  <PresentationFormat>自定义</PresentationFormat>
  <Paragraphs>1876</Paragraphs>
  <Slides>37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Arial Black</vt:lpstr>
      <vt:lpstr>Calibri</vt:lpstr>
      <vt:lpstr>Arial Unicode MS</vt:lpstr>
      <vt:lpstr>Elephant</vt:lpstr>
      <vt:lpstr>Segoe Print</vt:lpstr>
      <vt:lpstr>锐字荣光黑简1.0</vt:lpstr>
      <vt:lpstr>黑体</vt:lpstr>
      <vt:lpstr>Cooper Black</vt:lpstr>
      <vt:lpstr>方正细圆简体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lastModifiedBy>z.c.n.</cp:lastModifiedBy>
  <cp:revision>392</cp:revision>
  <dcterms:created xsi:type="dcterms:W3CDTF">2016-04-14T03:39:00Z</dcterms:created>
  <dcterms:modified xsi:type="dcterms:W3CDTF">2022-07-26T06:59:14Z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108BC7A423D54A8A8C34BF001EB7A6FA</vt:lpwstr>
  </property>
  <property fmtid="{D5CDD505-2E9C-101B-9397-08002B2CF9AE}" pid="3" name="KSOProductBuildVer">
    <vt:lpwstr>2052-11.1.0.11875</vt:lpwstr>
  </property>
</Properties>
</file>