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1"/>
  </p:notesMasterIdLst>
  <p:sldIdLst>
    <p:sldId id="283" r:id="rId3"/>
    <p:sldId id="292" r:id="rId4"/>
    <p:sldId id="262" r:id="rId5"/>
    <p:sldId id="264" r:id="rId6"/>
    <p:sldId id="293" r:id="rId7"/>
    <p:sldId id="266" r:id="rId8"/>
    <p:sldId id="295" r:id="rId9"/>
    <p:sldId id="294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79" r:id="rId21"/>
    <p:sldId id="307" r:id="rId22"/>
    <p:sldId id="291" r:id="rId23"/>
    <p:sldId id="312" r:id="rId24"/>
    <p:sldId id="313" r:id="rId25"/>
    <p:sldId id="314" r:id="rId26"/>
    <p:sldId id="315" r:id="rId27"/>
    <p:sldId id="316" r:id="rId28"/>
    <p:sldId id="318" r:id="rId29"/>
    <p:sldId id="317" r:id="rId30"/>
  </p:sldIdLst>
  <p:sldSz cx="12192000" cy="6858000"/>
  <p:notesSz cx="6858000" cy="9144000"/>
  <p:custDataLst>
    <p:tags r:id="rId32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ea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ea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ea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ea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e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e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e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e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B1"/>
    <a:srgbClr val="0070C0"/>
    <a:srgbClr val="00B05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/>
    <p:restoredTop sz="91760" autoAdjust="0"/>
  </p:normalViewPr>
  <p:slideViewPr>
    <p:cSldViewPr snapToGrid="0" snapToObjects="1">
      <p:cViewPr varScale="1">
        <p:scale>
          <a:sx n="68" d="100"/>
          <a:sy n="68" d="100"/>
        </p:scale>
        <p:origin x="-126" y="-228"/>
      </p:cViewPr>
      <p:guideLst>
        <p:guide orient="horz" pos="648"/>
        <p:guide orient="horz" pos="712"/>
        <p:guide orient="horz" pos="3928"/>
        <p:guide orient="horz" pos="3864"/>
        <p:guide pos="370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377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708CBD-C6F2-4D9C-8012-D14AA63045F8}" type="datetimeFigureOut">
              <a:rPr lang="zh-CN" altLang="en-US"/>
              <a:pPr>
                <a:defRPr/>
              </a:pPr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377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C0B5DE-5926-4428-86F0-6FDA586A9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15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CA97D4C-01AE-45E8-9067-901F569792B1}" type="slidenum">
              <a:rPr lang="zh-CN" altLang="en-US">
                <a:cs typeface="+mn-ea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cs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/>
          <p:nvPr userDrawn="1"/>
        </p:nvSpPr>
        <p:spPr>
          <a:xfrm>
            <a:off x="425450" y="652463"/>
            <a:ext cx="11341100" cy="48768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7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10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矩形 11"/>
          <p:cNvSpPr/>
          <p:nvPr userDrawn="1"/>
        </p:nvSpPr>
        <p:spPr>
          <a:xfrm>
            <a:off x="-15875" y="-23813"/>
            <a:ext cx="12207875" cy="361951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" name="组 1"/>
          <p:cNvGrpSpPr>
            <a:grpSpLocks/>
          </p:cNvGrpSpPr>
          <p:nvPr userDrawn="1"/>
        </p:nvGrpSpPr>
        <p:grpSpPr bwMode="auto">
          <a:xfrm>
            <a:off x="-2652713" y="3921125"/>
            <a:ext cx="7840663" cy="6745288"/>
            <a:chOff x="-2652465" y="3920365"/>
            <a:chExt cx="7841069" cy="6746062"/>
          </a:xfrm>
        </p:grpSpPr>
        <p:sp>
          <p:nvSpPr>
            <p:cNvPr id="17" name="等腰三角形 21"/>
            <p:cNvSpPr/>
            <p:nvPr/>
          </p:nvSpPr>
          <p:spPr>
            <a:xfrm rot="9861016" flipH="1">
              <a:off x="-2153964" y="4336338"/>
              <a:ext cx="7342568" cy="633008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18" name="直接连接符 22"/>
            <p:cNvCxnSpPr>
              <a:stCxn id="22" idx="0"/>
            </p:cNvCxnSpPr>
            <p:nvPr/>
          </p:nvCxnSpPr>
          <p:spPr>
            <a:xfrm rot="20157596" flipV="1">
              <a:off x="1502238" y="6467007"/>
              <a:ext cx="609632" cy="413750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3"/>
            <p:cNvCxnSpPr/>
            <p:nvPr/>
          </p:nvCxnSpPr>
          <p:spPr>
            <a:xfrm rot="9861016" flipV="1">
              <a:off x="878319" y="3920365"/>
              <a:ext cx="3675252" cy="212114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rot="9861016" flipH="1" flipV="1">
              <a:off x="-2652465" y="4907903"/>
              <a:ext cx="3683192" cy="2127494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等腰三角形 19"/>
            <p:cNvSpPr/>
            <p:nvPr/>
          </p:nvSpPr>
          <p:spPr>
            <a:xfrm rot="9861016" flipH="1">
              <a:off x="170257" y="5811295"/>
              <a:ext cx="1909861" cy="5810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5261016" flipH="1">
              <a:off x="1254545" y="9493148"/>
              <a:ext cx="955785" cy="581055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"/>
          <p:cNvSpPr/>
          <p:nvPr userDrawn="1"/>
        </p:nvSpPr>
        <p:spPr>
          <a:xfrm>
            <a:off x="657225" y="363538"/>
            <a:ext cx="1608138" cy="708025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875" y="1968500"/>
            <a:ext cx="12207875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"/>
          <p:cNvSpPr/>
          <p:nvPr userDrawn="1"/>
        </p:nvSpPr>
        <p:spPr>
          <a:xfrm>
            <a:off x="657225" y="363538"/>
            <a:ext cx="1608138" cy="708025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" name="组合 37"/>
          <p:cNvGrpSpPr>
            <a:grpSpLocks/>
          </p:cNvGrpSpPr>
          <p:nvPr userDrawn="1"/>
        </p:nvGrpSpPr>
        <p:grpSpPr bwMode="auto">
          <a:xfrm rot="10281601" flipH="1">
            <a:off x="7797800" y="6337300"/>
            <a:ext cx="2792413" cy="2406650"/>
            <a:chOff x="3241129" y="967902"/>
            <a:chExt cx="5709753" cy="4922199"/>
          </a:xfrm>
        </p:grpSpPr>
        <p:grpSp>
          <p:nvGrpSpPr>
            <p:cNvPr id="7" name="组合 38"/>
            <p:cNvGrpSpPr>
              <a:grpSpLocks/>
            </p:cNvGrpSpPr>
            <p:nvPr/>
          </p:nvGrpSpPr>
          <p:grpSpPr bwMode="auto">
            <a:xfrm>
              <a:off x="3241129" y="967902"/>
              <a:ext cx="5712341" cy="4926972"/>
              <a:chOff x="3241126" y="967902"/>
              <a:chExt cx="5712336" cy="4926972"/>
            </a:xfrm>
          </p:grpSpPr>
          <p:sp>
            <p:nvSpPr>
              <p:cNvPr id="10" name="等腰三角形 41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" name="直接连接符 42"/>
              <p:cNvCxnSpPr/>
              <p:nvPr/>
            </p:nvCxnSpPr>
            <p:spPr>
              <a:xfrm rot="11303420" flipH="1" flipV="1">
                <a:off x="5855751" y="987928"/>
                <a:ext cx="477166" cy="3217613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43"/>
              <p:cNvCxnSpPr/>
              <p:nvPr/>
            </p:nvCxnSpPr>
            <p:spPr>
              <a:xfrm flipH="1" flipV="1">
                <a:off x="6096966" y="4242599"/>
                <a:ext cx="2856496" cy="1649391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44"/>
              <p:cNvCxnSpPr/>
              <p:nvPr/>
            </p:nvCxnSpPr>
            <p:spPr>
              <a:xfrm flipV="1">
                <a:off x="3244025" y="4242235"/>
                <a:ext cx="2862989" cy="165263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等腰三角形 39"/>
            <p:cNvSpPr/>
            <p:nvPr/>
          </p:nvSpPr>
          <p:spPr>
            <a:xfrm>
              <a:off x="5353168" y="4341457"/>
              <a:ext cx="1483433" cy="45131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等腰三角形 16"/>
            <p:cNvSpPr/>
            <p:nvPr/>
          </p:nvSpPr>
          <p:spPr>
            <a:xfrm rot="16200000">
              <a:off x="5405917" y="1453738"/>
              <a:ext cx="743524" cy="45119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37"/>
          <p:cNvGrpSpPr>
            <a:grpSpLocks/>
          </p:cNvGrpSpPr>
          <p:nvPr userDrawn="1"/>
        </p:nvGrpSpPr>
        <p:grpSpPr bwMode="auto">
          <a:xfrm rot="19800000" flipH="1">
            <a:off x="10207625" y="6059488"/>
            <a:ext cx="1800225" cy="1552575"/>
            <a:chOff x="3241129" y="967902"/>
            <a:chExt cx="5709753" cy="4922199"/>
          </a:xfrm>
        </p:grpSpPr>
        <p:grpSp>
          <p:nvGrpSpPr>
            <p:cNvPr id="15" name="组合 38"/>
            <p:cNvGrpSpPr>
              <a:grpSpLocks/>
            </p:cNvGrpSpPr>
            <p:nvPr/>
          </p:nvGrpSpPr>
          <p:grpSpPr bwMode="auto">
            <a:xfrm>
              <a:off x="3239672" y="967902"/>
              <a:ext cx="5711210" cy="4922199"/>
              <a:chOff x="3239669" y="967902"/>
              <a:chExt cx="5711205" cy="4922199"/>
            </a:xfrm>
          </p:grpSpPr>
          <p:sp>
            <p:nvSpPr>
              <p:cNvPr id="18" name="等腰三角形 41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9" name="直接连接符 42"/>
              <p:cNvCxnSpPr/>
              <p:nvPr/>
            </p:nvCxnSpPr>
            <p:spPr>
              <a:xfrm rot="11303420" flipH="1" flipV="1">
                <a:off x="5858747" y="981955"/>
                <a:ext cx="473295" cy="3221071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43"/>
              <p:cNvCxnSpPr/>
              <p:nvPr/>
            </p:nvCxnSpPr>
            <p:spPr>
              <a:xfrm flipH="1" flipV="1">
                <a:off x="6095057" y="4232822"/>
                <a:ext cx="2854876" cy="165079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44"/>
              <p:cNvCxnSpPr/>
              <p:nvPr/>
            </p:nvCxnSpPr>
            <p:spPr>
              <a:xfrm flipV="1">
                <a:off x="3239669" y="4227698"/>
                <a:ext cx="2864943" cy="1655833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等腰三角形 39"/>
            <p:cNvSpPr/>
            <p:nvPr/>
          </p:nvSpPr>
          <p:spPr>
            <a:xfrm>
              <a:off x="5350842" y="4329941"/>
              <a:ext cx="1490376" cy="45296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5409747" y="1446841"/>
              <a:ext cx="739838" cy="453155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37"/>
          <p:cNvGrpSpPr>
            <a:grpSpLocks/>
          </p:cNvGrpSpPr>
          <p:nvPr userDrawn="1"/>
        </p:nvGrpSpPr>
        <p:grpSpPr bwMode="auto">
          <a:xfrm rot="1736580" flipH="1">
            <a:off x="10896600" y="4949825"/>
            <a:ext cx="1477963" cy="1273175"/>
            <a:chOff x="3241129" y="967902"/>
            <a:chExt cx="5709753" cy="4922199"/>
          </a:xfrm>
        </p:grpSpPr>
        <p:grpSp>
          <p:nvGrpSpPr>
            <p:cNvPr id="23" name="组合 38"/>
            <p:cNvGrpSpPr>
              <a:grpSpLocks/>
            </p:cNvGrpSpPr>
            <p:nvPr/>
          </p:nvGrpSpPr>
          <p:grpSpPr bwMode="auto">
            <a:xfrm>
              <a:off x="3241129" y="967902"/>
              <a:ext cx="5719045" cy="4922199"/>
              <a:chOff x="3241126" y="967902"/>
              <a:chExt cx="5719040" cy="4922199"/>
            </a:xfrm>
          </p:grpSpPr>
          <p:sp>
            <p:nvSpPr>
              <p:cNvPr id="26" name="等腰三角形 41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7" name="直接连接符 42"/>
              <p:cNvCxnSpPr/>
              <p:nvPr/>
            </p:nvCxnSpPr>
            <p:spPr>
              <a:xfrm rot="11303420" flipH="1" flipV="1">
                <a:off x="5867186" y="983442"/>
                <a:ext cx="472237" cy="32160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43"/>
              <p:cNvCxnSpPr/>
              <p:nvPr/>
            </p:nvCxnSpPr>
            <p:spPr>
              <a:xfrm flipH="1" flipV="1">
                <a:off x="6102227" y="4235876"/>
                <a:ext cx="2857939" cy="1650964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44"/>
              <p:cNvCxnSpPr/>
              <p:nvPr/>
            </p:nvCxnSpPr>
            <p:spPr>
              <a:xfrm flipV="1">
                <a:off x="3249717" y="4236962"/>
                <a:ext cx="2864070" cy="165096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等腰三角形 39"/>
            <p:cNvSpPr/>
            <p:nvPr/>
          </p:nvSpPr>
          <p:spPr>
            <a:xfrm>
              <a:off x="5356035" y="4333938"/>
              <a:ext cx="1490302" cy="45416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等腰三角形 16"/>
            <p:cNvSpPr/>
            <p:nvPr/>
          </p:nvSpPr>
          <p:spPr>
            <a:xfrm rot="16200000">
              <a:off x="5414503" y="1448907"/>
              <a:ext cx="742624" cy="453836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7"/>
          <p:cNvGrpSpPr>
            <a:grpSpLocks/>
          </p:cNvGrpSpPr>
          <p:nvPr userDrawn="1"/>
        </p:nvGrpSpPr>
        <p:grpSpPr bwMode="auto">
          <a:xfrm rot="10800000" flipH="1">
            <a:off x="3043238" y="889000"/>
            <a:ext cx="6105525" cy="5264150"/>
            <a:chOff x="3241129" y="967902"/>
            <a:chExt cx="5709753" cy="4922199"/>
          </a:xfrm>
        </p:grpSpPr>
        <p:grpSp>
          <p:nvGrpSpPr>
            <p:cNvPr id="5" name="组合 38"/>
            <p:cNvGrpSpPr>
              <a:grpSpLocks/>
            </p:cNvGrpSpPr>
            <p:nvPr/>
          </p:nvGrpSpPr>
          <p:grpSpPr bwMode="auto">
            <a:xfrm>
              <a:off x="3239644" y="967902"/>
              <a:ext cx="5711238" cy="4925168"/>
              <a:chOff x="3239641" y="967902"/>
              <a:chExt cx="5711233" cy="4925168"/>
            </a:xfrm>
          </p:grpSpPr>
          <p:sp>
            <p:nvSpPr>
              <p:cNvPr id="8" name="等腰三角形 41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42"/>
              <p:cNvCxnSpPr/>
              <p:nvPr/>
            </p:nvCxnSpPr>
            <p:spPr>
              <a:xfrm rot="11303420" flipH="1" flipV="1">
                <a:off x="5858465" y="987198"/>
                <a:ext cx="475070" cy="3218133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43"/>
              <p:cNvCxnSpPr/>
              <p:nvPr/>
            </p:nvCxnSpPr>
            <p:spPr>
              <a:xfrm flipH="1" flipV="1">
                <a:off x="6091546" y="4243925"/>
                <a:ext cx="2857843" cy="16491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44"/>
              <p:cNvCxnSpPr/>
              <p:nvPr/>
            </p:nvCxnSpPr>
            <p:spPr>
              <a:xfrm flipV="1">
                <a:off x="3239641" y="4237987"/>
                <a:ext cx="2863782" cy="1653598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39"/>
            <p:cNvSpPr/>
            <p:nvPr/>
          </p:nvSpPr>
          <p:spPr>
            <a:xfrm>
              <a:off x="5353707" y="4335956"/>
              <a:ext cx="1484595" cy="45125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6465" y="1452518"/>
              <a:ext cx="743673" cy="451317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"/>
          <p:cNvSpPr/>
          <p:nvPr userDrawn="1"/>
        </p:nvSpPr>
        <p:spPr>
          <a:xfrm>
            <a:off x="657225" y="363538"/>
            <a:ext cx="1608138" cy="708025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29"/>
          <p:cNvSpPr/>
          <p:nvPr userDrawn="1"/>
        </p:nvSpPr>
        <p:spPr>
          <a:xfrm>
            <a:off x="0" y="2921000"/>
            <a:ext cx="12192000" cy="399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 userDrawn="1"/>
        </p:nvSpPr>
        <p:spPr bwMode="auto">
          <a:xfrm>
            <a:off x="441325" y="760413"/>
            <a:ext cx="6619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08013"/>
            <a:r>
              <a:rPr lang="zh-CN" altLang="en-US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标注</a:t>
            </a:r>
          </a:p>
        </p:txBody>
      </p:sp>
      <p:sp>
        <p:nvSpPr>
          <p:cNvPr id="3" name="矩形 10"/>
          <p:cNvSpPr>
            <a:spLocks noChangeArrowheads="1"/>
          </p:cNvSpPr>
          <p:nvPr userDrawn="1"/>
        </p:nvSpPr>
        <p:spPr bwMode="auto">
          <a:xfrm>
            <a:off x="2573338" y="760413"/>
            <a:ext cx="1401762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08013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背景图片出处</a:t>
            </a:r>
          </a:p>
          <a:p>
            <a:pPr defTabSz="608013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608013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4" name="矩形 11"/>
          <p:cNvSpPr/>
          <p:nvPr userDrawn="1"/>
        </p:nvSpPr>
        <p:spPr>
          <a:xfrm>
            <a:off x="4152900" y="760413"/>
            <a:ext cx="7073900" cy="42386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英文 </a:t>
            </a:r>
            <a:r>
              <a:rPr lang="is-IS" altLang="zh-CN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Microsoft YaHei</a:t>
            </a:r>
            <a:endParaRPr lang="zh-CN" altLang="en-US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中文 微软雅黑</a:t>
            </a: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正文 </a:t>
            </a:r>
            <a:r>
              <a:rPr lang="en-US" altLang="zh-CN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1.3</a:t>
            </a:r>
          </a:p>
          <a:p>
            <a:pPr defTabSz="9144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r>
              <a:rPr lang="en-US" altLang="zh-CN" sz="14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cn.bing.com</a:t>
            </a:r>
            <a:endParaRPr lang="zh-CN" altLang="en-US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本网站所提供的任何信息内容（包括但不限于 </a:t>
            </a:r>
            <a:r>
              <a:rPr lang="en-US" altLang="zh-CN" sz="13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PPT</a:t>
            </a:r>
            <a:r>
              <a:rPr lang="zh-CN" altLang="en-US" sz="13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 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模板、</a:t>
            </a:r>
            <a:r>
              <a:rPr lang="en-US" altLang="zh-CN" sz="13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Word</a:t>
            </a:r>
            <a:r>
              <a:rPr lang="zh-CN" altLang="en-US" sz="13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 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文档、</a:t>
            </a:r>
            <a:r>
              <a:rPr lang="en-US" altLang="zh-CN" sz="13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Excel</a:t>
            </a:r>
            <a:r>
              <a:rPr lang="zh-CN" altLang="en-US" sz="13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 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图表、图片素材等）均受</a:t>
            </a:r>
            <a:r>
              <a:rPr lang="en-US" altLang="zh-CN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《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中华人民共和国著作权法</a:t>
            </a:r>
            <a:r>
              <a:rPr lang="en-US" altLang="zh-CN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》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、</a:t>
            </a:r>
            <a:r>
              <a:rPr lang="en-US" altLang="zh-CN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《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信息网络传播权保护条例</a:t>
            </a:r>
            <a:r>
              <a:rPr lang="en-US" altLang="zh-CN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》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及其他适用的法律法规的保护，未经权利人书面明确授权，信息内容的任何部分</a:t>
            </a:r>
            <a:r>
              <a:rPr lang="en-US" altLang="zh-CN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(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包括图片或图表</a:t>
            </a:r>
            <a:r>
              <a:rPr lang="en-US" altLang="zh-CN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)</a:t>
            </a:r>
            <a:r>
              <a:rPr lang="zh-CN" altLang="en-US" sz="1300">
                <a:solidFill>
                  <a:srgbClr val="FFFFFF"/>
                </a:solidFill>
                <a:latin typeface="Century Gothic"/>
                <a:ea typeface="微软雅黑" pitchFamily="34" charset="-122"/>
                <a:cs typeface="Segoe UI Light" pitchFamily="34" charset="0"/>
              </a:rPr>
              <a:t>不得被全部或部分的复制、传播、销售，否则将承担法律责任。</a:t>
            </a:r>
          </a:p>
        </p:txBody>
      </p:sp>
      <p:sp>
        <p:nvSpPr>
          <p:cNvPr id="5" name="矩形 12"/>
          <p:cNvSpPr>
            <a:spLocks noChangeArrowheads="1"/>
          </p:cNvSpPr>
          <p:nvPr userDrawn="1"/>
        </p:nvSpPr>
        <p:spPr bwMode="auto">
          <a:xfrm>
            <a:off x="441325" y="182563"/>
            <a:ext cx="7762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08013"/>
            <a:r>
              <a:rPr kumimoji="1" lang="en-US" altLang="zh-CN" sz="1000">
                <a:solidFill>
                  <a:srgbClr val="FFFFFF"/>
                </a:solidFill>
                <a:latin typeface="Segoe UI Light" pitchFamily="34" charset="0"/>
                <a:ea typeface="微软雅黑" pitchFamily="34" charset="-122"/>
                <a:cs typeface="Segoe UI Light" pitchFamily="34" charset="0"/>
              </a:rPr>
              <a:t>OfficePLUS</a:t>
            </a:r>
            <a:endParaRPr lang="zh-CN" altLang="en-US" sz="1000">
              <a:solidFill>
                <a:srgbClr val="FFFFFF"/>
              </a:solidFill>
              <a:latin typeface="Segoe UI Light" pitchFamily="34" charset="0"/>
              <a:ea typeface="微软雅黑" pitchFamily="34" charset="-122"/>
              <a:cs typeface="Segoe UI Light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>
            <a:off x="441325" y="760413"/>
            <a:ext cx="1568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4"/>
          <p:cNvSpPr/>
          <p:nvPr userDrawn="1"/>
        </p:nvSpPr>
        <p:spPr>
          <a:xfrm>
            <a:off x="441325" y="182563"/>
            <a:ext cx="776288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 userDrawn="1"/>
        </p:nvSpPr>
        <p:spPr>
          <a:xfrm>
            <a:off x="4448175" y="4459288"/>
            <a:ext cx="3295650" cy="296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333" kern="0" dirty="0">
                <a:solidFill>
                  <a:srgbClr val="000000"/>
                </a:solidFill>
                <a:latin typeface="Century Gothic"/>
                <a:ea typeface="微软雅黑" charset="0"/>
                <a:cs typeface="+mn-cs"/>
              </a:rPr>
              <a:t>点击</a:t>
            </a:r>
            <a:r>
              <a:rPr kumimoji="1" lang="en-US" altLang="zh-CN" sz="1333" kern="0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kern="0" dirty="0">
                <a:solidFill>
                  <a:srgbClr val="000000"/>
                </a:solidFill>
                <a:latin typeface="Century Gothic"/>
                <a:ea typeface="微软雅黑" charset="0"/>
                <a:cs typeface="+mn-cs"/>
              </a:rPr>
              <a:t>获取更多优质模板（放映模式）</a:t>
            </a:r>
          </a:p>
        </p:txBody>
      </p:sp>
      <p:pic>
        <p:nvPicPr>
          <p:cNvPr id="3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27388"/>
            <a:ext cx="3048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6"/>
          <p:cNvGrpSpPr>
            <a:grpSpLocks/>
          </p:cNvGrpSpPr>
          <p:nvPr userDrawn="1"/>
        </p:nvGrpSpPr>
        <p:grpSpPr bwMode="auto">
          <a:xfrm rot="693700">
            <a:off x="6432550" y="-2025650"/>
            <a:ext cx="7510463" cy="6475413"/>
            <a:chOff x="3241129" y="967902"/>
            <a:chExt cx="5709753" cy="4922199"/>
          </a:xfrm>
        </p:grpSpPr>
        <p:grpSp>
          <p:nvGrpSpPr>
            <p:cNvPr id="7" name="组合 27"/>
            <p:cNvGrpSpPr>
              <a:grpSpLocks/>
            </p:cNvGrpSpPr>
            <p:nvPr/>
          </p:nvGrpSpPr>
          <p:grpSpPr bwMode="auto">
            <a:xfrm>
              <a:off x="3240544" y="967902"/>
              <a:ext cx="5710338" cy="4922199"/>
              <a:chOff x="3240541" y="967902"/>
              <a:chExt cx="5710333" cy="4922199"/>
            </a:xfrm>
          </p:grpSpPr>
          <p:sp>
            <p:nvSpPr>
              <p:cNvPr id="10" name="等腰三角形 30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020" y="984915"/>
                <a:ext cx="474303" cy="321831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32"/>
              <p:cNvCxnSpPr/>
              <p:nvPr/>
            </p:nvCxnSpPr>
            <p:spPr>
              <a:xfrm flipH="1" flipV="1">
                <a:off x="6093808" y="4240122"/>
                <a:ext cx="2856685" cy="164958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33"/>
              <p:cNvCxnSpPr/>
              <p:nvPr/>
            </p:nvCxnSpPr>
            <p:spPr>
              <a:xfrm flipV="1">
                <a:off x="3240541" y="4236749"/>
                <a:ext cx="2863926" cy="165320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等腰三角形 28"/>
            <p:cNvSpPr/>
            <p:nvPr/>
          </p:nvSpPr>
          <p:spPr>
            <a:xfrm>
              <a:off x="5352811" y="4333512"/>
              <a:ext cx="1485671" cy="451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等腰三角形 16"/>
            <p:cNvSpPr/>
            <p:nvPr/>
          </p:nvSpPr>
          <p:spPr>
            <a:xfrm rot="16200000">
              <a:off x="5405969" y="1447982"/>
              <a:ext cx="743338" cy="45258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41"/>
          <p:cNvGrpSpPr>
            <a:grpSpLocks/>
          </p:cNvGrpSpPr>
          <p:nvPr userDrawn="1"/>
        </p:nvGrpSpPr>
        <p:grpSpPr bwMode="auto">
          <a:xfrm rot="2715711">
            <a:off x="-1270000" y="5734050"/>
            <a:ext cx="3282950" cy="2828926"/>
            <a:chOff x="3241129" y="967902"/>
            <a:chExt cx="5709753" cy="4922199"/>
          </a:xfrm>
        </p:grpSpPr>
        <p:grpSp>
          <p:nvGrpSpPr>
            <p:cNvPr id="15" name="组合 42"/>
            <p:cNvGrpSpPr>
              <a:grpSpLocks/>
            </p:cNvGrpSpPr>
            <p:nvPr/>
          </p:nvGrpSpPr>
          <p:grpSpPr bwMode="auto">
            <a:xfrm>
              <a:off x="3236923" y="967902"/>
              <a:ext cx="5713959" cy="4923844"/>
              <a:chOff x="3236920" y="967902"/>
              <a:chExt cx="5713954" cy="4923844"/>
            </a:xfrm>
          </p:grpSpPr>
          <p:sp>
            <p:nvSpPr>
              <p:cNvPr id="18" name="等腰三角形 45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9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5724" y="987018"/>
                <a:ext cx="474892" cy="321793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47"/>
              <p:cNvCxnSpPr/>
              <p:nvPr/>
            </p:nvCxnSpPr>
            <p:spPr>
              <a:xfrm flipH="1" flipV="1">
                <a:off x="6090113" y="4242558"/>
                <a:ext cx="2857634" cy="164902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48"/>
              <p:cNvCxnSpPr/>
              <p:nvPr/>
            </p:nvCxnSpPr>
            <p:spPr>
              <a:xfrm flipV="1">
                <a:off x="3236920" y="4237204"/>
                <a:ext cx="2863158" cy="1654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等腰三角形 43"/>
            <p:cNvSpPr/>
            <p:nvPr/>
          </p:nvSpPr>
          <p:spPr>
            <a:xfrm>
              <a:off x="5349690" y="4337717"/>
              <a:ext cx="1485419" cy="4502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5405101" y="1453039"/>
              <a:ext cx="743026" cy="452804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直接连接符 46"/>
          <p:cNvCxnSpPr>
            <a:cxnSpLocks noChangeShapeType="1"/>
          </p:cNvCxnSpPr>
          <p:nvPr userDrawn="1"/>
        </p:nvCxnSpPr>
        <p:spPr bwMode="auto">
          <a:xfrm>
            <a:off x="1443038" y="3617913"/>
            <a:ext cx="4087812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</p:spPr>
      </p:cxn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6"/>
          <p:cNvGrpSpPr>
            <a:grpSpLocks/>
          </p:cNvGrpSpPr>
          <p:nvPr userDrawn="1"/>
        </p:nvGrpSpPr>
        <p:grpSpPr bwMode="auto">
          <a:xfrm rot="693700">
            <a:off x="6432550" y="-2025650"/>
            <a:ext cx="7510463" cy="6475413"/>
            <a:chOff x="3241129" y="967902"/>
            <a:chExt cx="5709753" cy="4922199"/>
          </a:xfrm>
        </p:grpSpPr>
        <p:grpSp>
          <p:nvGrpSpPr>
            <p:cNvPr id="8" name="组合 27"/>
            <p:cNvGrpSpPr>
              <a:grpSpLocks/>
            </p:cNvGrpSpPr>
            <p:nvPr/>
          </p:nvGrpSpPr>
          <p:grpSpPr bwMode="auto">
            <a:xfrm>
              <a:off x="3240544" y="967902"/>
              <a:ext cx="5710338" cy="4922199"/>
              <a:chOff x="3240541" y="967902"/>
              <a:chExt cx="5710333" cy="4922199"/>
            </a:xfrm>
          </p:grpSpPr>
          <p:sp>
            <p:nvSpPr>
              <p:cNvPr id="11" name="等腰三角形 30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020" y="984915"/>
                <a:ext cx="474303" cy="321831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32"/>
              <p:cNvCxnSpPr/>
              <p:nvPr/>
            </p:nvCxnSpPr>
            <p:spPr>
              <a:xfrm flipH="1" flipV="1">
                <a:off x="6093808" y="4240122"/>
                <a:ext cx="2856685" cy="164958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33"/>
              <p:cNvCxnSpPr/>
              <p:nvPr/>
            </p:nvCxnSpPr>
            <p:spPr>
              <a:xfrm flipV="1">
                <a:off x="3240541" y="4236749"/>
                <a:ext cx="2863926" cy="165320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等腰三角形 28"/>
            <p:cNvSpPr/>
            <p:nvPr/>
          </p:nvSpPr>
          <p:spPr>
            <a:xfrm>
              <a:off x="5352811" y="4333512"/>
              <a:ext cx="1485671" cy="451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16"/>
            <p:cNvSpPr/>
            <p:nvPr/>
          </p:nvSpPr>
          <p:spPr>
            <a:xfrm rot="16200000">
              <a:off x="5405969" y="1447982"/>
              <a:ext cx="743338" cy="45258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41"/>
          <p:cNvGrpSpPr>
            <a:grpSpLocks/>
          </p:cNvGrpSpPr>
          <p:nvPr userDrawn="1"/>
        </p:nvGrpSpPr>
        <p:grpSpPr bwMode="auto">
          <a:xfrm rot="2715711">
            <a:off x="-1270000" y="5734050"/>
            <a:ext cx="3282950" cy="2828926"/>
            <a:chOff x="3241129" y="967902"/>
            <a:chExt cx="5709753" cy="4922199"/>
          </a:xfrm>
        </p:grpSpPr>
        <p:grpSp>
          <p:nvGrpSpPr>
            <p:cNvPr id="16" name="组合 42"/>
            <p:cNvGrpSpPr>
              <a:grpSpLocks/>
            </p:cNvGrpSpPr>
            <p:nvPr/>
          </p:nvGrpSpPr>
          <p:grpSpPr bwMode="auto">
            <a:xfrm>
              <a:off x="3236923" y="967902"/>
              <a:ext cx="5713959" cy="4923844"/>
              <a:chOff x="3236920" y="967902"/>
              <a:chExt cx="5713954" cy="4923844"/>
            </a:xfrm>
          </p:grpSpPr>
          <p:sp>
            <p:nvSpPr>
              <p:cNvPr id="19" name="等腰三角形 45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5724" y="987018"/>
                <a:ext cx="474892" cy="321793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47"/>
              <p:cNvCxnSpPr/>
              <p:nvPr/>
            </p:nvCxnSpPr>
            <p:spPr>
              <a:xfrm flipH="1" flipV="1">
                <a:off x="6090113" y="4242558"/>
                <a:ext cx="2857634" cy="164902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48"/>
              <p:cNvCxnSpPr/>
              <p:nvPr/>
            </p:nvCxnSpPr>
            <p:spPr>
              <a:xfrm flipV="1">
                <a:off x="3236920" y="4237204"/>
                <a:ext cx="2863158" cy="1654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等腰三角形 43"/>
            <p:cNvSpPr/>
            <p:nvPr/>
          </p:nvSpPr>
          <p:spPr>
            <a:xfrm>
              <a:off x="5349690" y="4337717"/>
              <a:ext cx="1485419" cy="4502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等腰三角形 16"/>
            <p:cNvSpPr/>
            <p:nvPr/>
          </p:nvSpPr>
          <p:spPr>
            <a:xfrm rot="16200000">
              <a:off x="5405101" y="1453039"/>
              <a:ext cx="743026" cy="452804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4" name="直接连接符 46"/>
          <p:cNvCxnSpPr>
            <a:cxnSpLocks noChangeShapeType="1"/>
          </p:cNvCxnSpPr>
          <p:nvPr userDrawn="1"/>
        </p:nvCxnSpPr>
        <p:spPr bwMode="auto">
          <a:xfrm>
            <a:off x="1443038" y="3617913"/>
            <a:ext cx="4087812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</p:spPr>
      </p:cxn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6"/>
          <p:cNvGrpSpPr>
            <a:grpSpLocks/>
          </p:cNvGrpSpPr>
          <p:nvPr userDrawn="1"/>
        </p:nvGrpSpPr>
        <p:grpSpPr bwMode="auto">
          <a:xfrm rot="693700">
            <a:off x="6432550" y="-2025650"/>
            <a:ext cx="7510463" cy="6475413"/>
            <a:chOff x="3241129" y="967902"/>
            <a:chExt cx="5709753" cy="4922199"/>
          </a:xfrm>
        </p:grpSpPr>
        <p:grpSp>
          <p:nvGrpSpPr>
            <p:cNvPr id="9" name="组合 27"/>
            <p:cNvGrpSpPr>
              <a:grpSpLocks/>
            </p:cNvGrpSpPr>
            <p:nvPr/>
          </p:nvGrpSpPr>
          <p:grpSpPr bwMode="auto">
            <a:xfrm>
              <a:off x="3240544" y="967902"/>
              <a:ext cx="5710338" cy="4922199"/>
              <a:chOff x="3240541" y="967902"/>
              <a:chExt cx="5710333" cy="4922199"/>
            </a:xfrm>
          </p:grpSpPr>
          <p:sp>
            <p:nvSpPr>
              <p:cNvPr id="12" name="等腰三角形 30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3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020" y="984915"/>
                <a:ext cx="474303" cy="321831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32"/>
              <p:cNvCxnSpPr/>
              <p:nvPr/>
            </p:nvCxnSpPr>
            <p:spPr>
              <a:xfrm flipH="1" flipV="1">
                <a:off x="6093808" y="4240122"/>
                <a:ext cx="2856685" cy="164958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33"/>
              <p:cNvCxnSpPr/>
              <p:nvPr/>
            </p:nvCxnSpPr>
            <p:spPr>
              <a:xfrm flipV="1">
                <a:off x="3240541" y="4236749"/>
                <a:ext cx="2863926" cy="165320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等腰三角形 28"/>
            <p:cNvSpPr/>
            <p:nvPr/>
          </p:nvSpPr>
          <p:spPr>
            <a:xfrm>
              <a:off x="5352811" y="4333512"/>
              <a:ext cx="1485671" cy="451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等腰三角形 16"/>
            <p:cNvSpPr/>
            <p:nvPr/>
          </p:nvSpPr>
          <p:spPr>
            <a:xfrm rot="16200000">
              <a:off x="5405969" y="1447982"/>
              <a:ext cx="743338" cy="45258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41"/>
          <p:cNvGrpSpPr>
            <a:grpSpLocks/>
          </p:cNvGrpSpPr>
          <p:nvPr userDrawn="1"/>
        </p:nvGrpSpPr>
        <p:grpSpPr bwMode="auto">
          <a:xfrm rot="2715711">
            <a:off x="-1270000" y="5734050"/>
            <a:ext cx="3282950" cy="2828926"/>
            <a:chOff x="3241129" y="967902"/>
            <a:chExt cx="5709753" cy="4922199"/>
          </a:xfrm>
        </p:grpSpPr>
        <p:grpSp>
          <p:nvGrpSpPr>
            <p:cNvPr id="17" name="组合 42"/>
            <p:cNvGrpSpPr>
              <a:grpSpLocks/>
            </p:cNvGrpSpPr>
            <p:nvPr/>
          </p:nvGrpSpPr>
          <p:grpSpPr bwMode="auto">
            <a:xfrm>
              <a:off x="3236923" y="967902"/>
              <a:ext cx="5713959" cy="4923844"/>
              <a:chOff x="3236920" y="967902"/>
              <a:chExt cx="5713954" cy="4923844"/>
            </a:xfrm>
          </p:grpSpPr>
          <p:sp>
            <p:nvSpPr>
              <p:cNvPr id="20" name="等腰三角形 45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1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5724" y="987018"/>
                <a:ext cx="474892" cy="321793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47"/>
              <p:cNvCxnSpPr/>
              <p:nvPr/>
            </p:nvCxnSpPr>
            <p:spPr>
              <a:xfrm flipH="1" flipV="1">
                <a:off x="6090113" y="4242558"/>
                <a:ext cx="2857634" cy="164902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8"/>
              <p:cNvCxnSpPr/>
              <p:nvPr/>
            </p:nvCxnSpPr>
            <p:spPr>
              <a:xfrm flipV="1">
                <a:off x="3236920" y="4237204"/>
                <a:ext cx="2863158" cy="1654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等腰三角形 43"/>
            <p:cNvSpPr/>
            <p:nvPr/>
          </p:nvSpPr>
          <p:spPr>
            <a:xfrm>
              <a:off x="5349690" y="4337717"/>
              <a:ext cx="1485419" cy="4502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等腰三角形 16"/>
            <p:cNvSpPr/>
            <p:nvPr/>
          </p:nvSpPr>
          <p:spPr>
            <a:xfrm rot="16200000">
              <a:off x="5405101" y="1453039"/>
              <a:ext cx="743026" cy="452804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直接连接符 46"/>
          <p:cNvCxnSpPr>
            <a:cxnSpLocks noChangeShapeType="1"/>
          </p:cNvCxnSpPr>
          <p:nvPr userDrawn="1"/>
        </p:nvCxnSpPr>
        <p:spPr bwMode="auto">
          <a:xfrm>
            <a:off x="1443038" y="2724150"/>
            <a:ext cx="4087812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</p:spPr>
      </p:cxn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6"/>
          <p:cNvGrpSpPr>
            <a:grpSpLocks/>
          </p:cNvGrpSpPr>
          <p:nvPr userDrawn="1"/>
        </p:nvGrpSpPr>
        <p:grpSpPr bwMode="auto">
          <a:xfrm rot="693700">
            <a:off x="6432550" y="-2025650"/>
            <a:ext cx="7510463" cy="6475413"/>
            <a:chOff x="3241129" y="967902"/>
            <a:chExt cx="5709753" cy="4922199"/>
          </a:xfrm>
        </p:grpSpPr>
        <p:grpSp>
          <p:nvGrpSpPr>
            <p:cNvPr id="10" name="组合 27"/>
            <p:cNvGrpSpPr>
              <a:grpSpLocks/>
            </p:cNvGrpSpPr>
            <p:nvPr/>
          </p:nvGrpSpPr>
          <p:grpSpPr bwMode="auto">
            <a:xfrm>
              <a:off x="3240544" y="967902"/>
              <a:ext cx="5710338" cy="4922199"/>
              <a:chOff x="3240541" y="967902"/>
              <a:chExt cx="5710333" cy="4922199"/>
            </a:xfrm>
          </p:grpSpPr>
          <p:sp>
            <p:nvSpPr>
              <p:cNvPr id="13" name="等腰三角形 30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020" y="984915"/>
                <a:ext cx="474303" cy="321831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32"/>
              <p:cNvCxnSpPr/>
              <p:nvPr/>
            </p:nvCxnSpPr>
            <p:spPr>
              <a:xfrm flipH="1" flipV="1">
                <a:off x="6093808" y="4240122"/>
                <a:ext cx="2856685" cy="164958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3"/>
              <p:cNvCxnSpPr/>
              <p:nvPr/>
            </p:nvCxnSpPr>
            <p:spPr>
              <a:xfrm flipV="1">
                <a:off x="3240541" y="4236749"/>
                <a:ext cx="2863926" cy="165320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等腰三角形 28"/>
            <p:cNvSpPr/>
            <p:nvPr/>
          </p:nvSpPr>
          <p:spPr>
            <a:xfrm>
              <a:off x="5352811" y="4333512"/>
              <a:ext cx="1485671" cy="451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16"/>
            <p:cNvSpPr/>
            <p:nvPr/>
          </p:nvSpPr>
          <p:spPr>
            <a:xfrm rot="16200000">
              <a:off x="5405969" y="1447982"/>
              <a:ext cx="743338" cy="45258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组合 41"/>
          <p:cNvGrpSpPr>
            <a:grpSpLocks/>
          </p:cNvGrpSpPr>
          <p:nvPr userDrawn="1"/>
        </p:nvGrpSpPr>
        <p:grpSpPr bwMode="auto">
          <a:xfrm rot="2715711">
            <a:off x="-1270000" y="5734050"/>
            <a:ext cx="3282950" cy="2828926"/>
            <a:chOff x="3241129" y="967902"/>
            <a:chExt cx="5709753" cy="4922199"/>
          </a:xfrm>
        </p:grpSpPr>
        <p:grpSp>
          <p:nvGrpSpPr>
            <p:cNvPr id="18" name="组合 42"/>
            <p:cNvGrpSpPr>
              <a:grpSpLocks/>
            </p:cNvGrpSpPr>
            <p:nvPr/>
          </p:nvGrpSpPr>
          <p:grpSpPr bwMode="auto">
            <a:xfrm>
              <a:off x="3236923" y="967902"/>
              <a:ext cx="5713959" cy="4923844"/>
              <a:chOff x="3236920" y="967902"/>
              <a:chExt cx="5713954" cy="4923844"/>
            </a:xfrm>
          </p:grpSpPr>
          <p:sp>
            <p:nvSpPr>
              <p:cNvPr id="21" name="等腰三角形 45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2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5724" y="987018"/>
                <a:ext cx="474892" cy="321793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47"/>
              <p:cNvCxnSpPr/>
              <p:nvPr/>
            </p:nvCxnSpPr>
            <p:spPr>
              <a:xfrm flipH="1" flipV="1">
                <a:off x="6090113" y="4242558"/>
                <a:ext cx="2857634" cy="164902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48"/>
              <p:cNvCxnSpPr/>
              <p:nvPr/>
            </p:nvCxnSpPr>
            <p:spPr>
              <a:xfrm flipV="1">
                <a:off x="3236920" y="4237204"/>
                <a:ext cx="2863158" cy="1654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等腰三角形 43"/>
            <p:cNvSpPr/>
            <p:nvPr/>
          </p:nvSpPr>
          <p:spPr>
            <a:xfrm>
              <a:off x="5349690" y="4337717"/>
              <a:ext cx="1485419" cy="4502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0" name="等腰三角形 16"/>
            <p:cNvSpPr/>
            <p:nvPr/>
          </p:nvSpPr>
          <p:spPr>
            <a:xfrm rot="16200000">
              <a:off x="5405101" y="1453039"/>
              <a:ext cx="743026" cy="452804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9" name="直接连接符 46"/>
          <p:cNvCxnSpPr>
            <a:cxnSpLocks noChangeShapeType="1"/>
          </p:cNvCxnSpPr>
          <p:nvPr userDrawn="1"/>
        </p:nvCxnSpPr>
        <p:spPr bwMode="auto">
          <a:xfrm>
            <a:off x="1443038" y="2092325"/>
            <a:ext cx="4087812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</p:spPr>
      </p:cxn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 userDrawn="1"/>
        </p:nvGrpSpPr>
        <p:grpSpPr bwMode="auto">
          <a:xfrm rot="2835027" flipH="1">
            <a:off x="7910512" y="2222501"/>
            <a:ext cx="6126163" cy="5281612"/>
            <a:chOff x="3241129" y="967902"/>
            <a:chExt cx="5709753" cy="4922199"/>
          </a:xfrm>
        </p:grpSpPr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3241129" y="967902"/>
              <a:ext cx="5711160" cy="4922199"/>
              <a:chOff x="3241126" y="967902"/>
              <a:chExt cx="5711155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860" y="985669"/>
                <a:ext cx="474950" cy="321784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5187" y="4240148"/>
                <a:ext cx="2857094" cy="164961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533" y="4235870"/>
                <a:ext cx="2864491" cy="1654048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637" y="4332870"/>
              <a:ext cx="1486991" cy="45271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59" y="1448024"/>
              <a:ext cx="742694" cy="452756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3"/>
          <p:cNvSpPr/>
          <p:nvPr userDrawn="1"/>
        </p:nvSpPr>
        <p:spPr>
          <a:xfrm>
            <a:off x="657225" y="363538"/>
            <a:ext cx="1608138" cy="708025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8575" y="6684963"/>
            <a:ext cx="12207875" cy="19685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"/>
          <p:cNvSpPr/>
          <p:nvPr userDrawn="1"/>
        </p:nvSpPr>
        <p:spPr>
          <a:xfrm>
            <a:off x="657225" y="363538"/>
            <a:ext cx="1608138" cy="708025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6"/>
          <p:cNvSpPr/>
          <p:nvPr userDrawn="1"/>
        </p:nvSpPr>
        <p:spPr>
          <a:xfrm rot="16200000">
            <a:off x="8651875" y="3330575"/>
            <a:ext cx="6881813" cy="173037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37"/>
          <p:cNvGrpSpPr>
            <a:grpSpLocks/>
          </p:cNvGrpSpPr>
          <p:nvPr userDrawn="1"/>
        </p:nvGrpSpPr>
        <p:grpSpPr bwMode="auto">
          <a:xfrm rot="16200000" flipH="1">
            <a:off x="-3130550" y="3168650"/>
            <a:ext cx="7575550" cy="6530976"/>
            <a:chOff x="3241129" y="967902"/>
            <a:chExt cx="5709753" cy="4922199"/>
          </a:xfrm>
        </p:grpSpPr>
        <p:grpSp>
          <p:nvGrpSpPr>
            <p:cNvPr id="8" name="组合 38"/>
            <p:cNvGrpSpPr>
              <a:grpSpLocks/>
            </p:cNvGrpSpPr>
            <p:nvPr/>
          </p:nvGrpSpPr>
          <p:grpSpPr bwMode="auto"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1" name="等腰三角形 41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" name="直接连接符 42"/>
              <p:cNvCxnSpPr/>
              <p:nvPr/>
            </p:nvCxnSpPr>
            <p:spPr>
              <a:xfrm rot="11303420" flipH="1" flipV="1">
                <a:off x="5859091" y="985849"/>
                <a:ext cx="473818" cy="3217256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43"/>
              <p:cNvCxnSpPr/>
              <p:nvPr/>
            </p:nvCxnSpPr>
            <p:spPr>
              <a:xfrm flipH="1" flipV="1">
                <a:off x="6093607" y="4240195"/>
                <a:ext cx="2857267" cy="1649906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44"/>
              <p:cNvCxnSpPr/>
              <p:nvPr/>
            </p:nvCxnSpPr>
            <p:spPr>
              <a:xfrm flipV="1">
                <a:off x="3241126" y="4236606"/>
                <a:ext cx="2864446" cy="165349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等腰三角形 39"/>
            <p:cNvSpPr/>
            <p:nvPr/>
          </p:nvSpPr>
          <p:spPr>
            <a:xfrm>
              <a:off x="5352971" y="4333518"/>
              <a:ext cx="1486067" cy="4522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16"/>
            <p:cNvSpPr/>
            <p:nvPr/>
          </p:nvSpPr>
          <p:spPr>
            <a:xfrm rot="16200000">
              <a:off x="5407432" y="1449462"/>
              <a:ext cx="742996" cy="452281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 rot="16200000">
            <a:off x="8651875" y="3330575"/>
            <a:ext cx="6881813" cy="173037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任意多边形 2"/>
          <p:cNvSpPr/>
          <p:nvPr userDrawn="1"/>
        </p:nvSpPr>
        <p:spPr>
          <a:xfrm>
            <a:off x="657225" y="363538"/>
            <a:ext cx="1608138" cy="708025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8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11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37"/>
          <p:cNvGrpSpPr>
            <a:grpSpLocks/>
          </p:cNvGrpSpPr>
          <p:nvPr userDrawn="1"/>
        </p:nvGrpSpPr>
        <p:grpSpPr bwMode="auto">
          <a:xfrm rot="15009001" flipH="1">
            <a:off x="8398669" y="3809206"/>
            <a:ext cx="5195888" cy="4479925"/>
            <a:chOff x="3241129" y="967902"/>
            <a:chExt cx="5709753" cy="4922199"/>
          </a:xfrm>
        </p:grpSpPr>
        <p:grpSp>
          <p:nvGrpSpPr>
            <p:cNvPr id="16" name="组合 38"/>
            <p:cNvGrpSpPr>
              <a:grpSpLocks/>
            </p:cNvGrpSpPr>
            <p:nvPr/>
          </p:nvGrpSpPr>
          <p:grpSpPr bwMode="auto">
            <a:xfrm>
              <a:off x="3241129" y="967902"/>
              <a:ext cx="5709964" cy="4922386"/>
              <a:chOff x="3241126" y="967902"/>
              <a:chExt cx="5709959" cy="4922386"/>
            </a:xfrm>
          </p:grpSpPr>
          <p:sp>
            <p:nvSpPr>
              <p:cNvPr id="19" name="等腰三角形 41"/>
              <p:cNvSpPr/>
              <p:nvPr/>
            </p:nvSpPr>
            <p:spPr>
              <a:xfrm>
                <a:off x="3241126" y="967902"/>
                <a:ext cx="5709748" cy="49221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6836" y="984921"/>
                <a:ext cx="476249" cy="3218093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43"/>
              <p:cNvCxnSpPr/>
              <p:nvPr/>
            </p:nvCxnSpPr>
            <p:spPr>
              <a:xfrm flipH="1" flipV="1">
                <a:off x="6093595" y="4240252"/>
                <a:ext cx="2857490" cy="1650036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4"/>
              <p:cNvCxnSpPr/>
              <p:nvPr/>
            </p:nvCxnSpPr>
            <p:spPr>
              <a:xfrm flipV="1">
                <a:off x="3242050" y="4235468"/>
                <a:ext cx="2864468" cy="1653524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等腰三角形 39"/>
            <p:cNvSpPr/>
            <p:nvPr/>
          </p:nvSpPr>
          <p:spPr>
            <a:xfrm>
              <a:off x="5352136" y="4333954"/>
              <a:ext cx="1484571" cy="45175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等腰三角形 16"/>
            <p:cNvSpPr/>
            <p:nvPr/>
          </p:nvSpPr>
          <p:spPr>
            <a:xfrm rot="16200000">
              <a:off x="5406332" y="1448688"/>
              <a:ext cx="743039" cy="451825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697" r:id="rId1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n-ea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ea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n-ea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ea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ea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5450" y="1200150"/>
            <a:ext cx="8574088" cy="12319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prstClr val="white"/>
                </a:solidFill>
                <a:sym typeface="+mn-lt"/>
              </a:rPr>
              <a:t>诊脉</a:t>
            </a:r>
            <a:r>
              <a:rPr lang="en-US" altLang="zh-CN" dirty="0" smtClean="0">
                <a:solidFill>
                  <a:prstClr val="white"/>
                </a:solidFill>
                <a:sym typeface="+mn-lt"/>
              </a:rPr>
              <a:t>BU</a:t>
            </a:r>
            <a:r>
              <a:rPr lang="zh-CN" altLang="en-US" dirty="0" smtClean="0">
                <a:solidFill>
                  <a:prstClr val="white"/>
                </a:solidFill>
                <a:sym typeface="+mn-lt"/>
              </a:rPr>
              <a:t>团队，构建人才梯队</a:t>
            </a:r>
            <a:endParaRPr lang="zh-CN" altLang="en-US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13100" y="2535238"/>
            <a:ext cx="5786438" cy="503237"/>
          </a:xfrm>
        </p:spPr>
        <p:txBody>
          <a:bodyPr/>
          <a:lstStyle/>
          <a:p>
            <a:pPr algn="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prstClr val="black"/>
                </a:solidFill>
                <a:sym typeface="+mn-lt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sym typeface="+mn-lt"/>
              </a:rPr>
              <a:t>人才盘点的思路、工具分享</a:t>
            </a:r>
            <a:endParaRPr lang="en-US" altLang="zh-CN" sz="2000" dirty="0">
              <a:solidFill>
                <a:prstClr val="black"/>
              </a:solidFill>
              <a:sym typeface="+mn-lt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75050" y="5716588"/>
            <a:ext cx="5786438" cy="693737"/>
          </a:xfrm>
        </p:spPr>
        <p:txBody>
          <a:bodyPr/>
          <a:lstStyle/>
          <a:p>
            <a:pPr algn="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sym typeface="+mn-lt"/>
              </a:rPr>
              <a:t>碎碎冰</a:t>
            </a:r>
            <a:endParaRPr lang="en-US" altLang="zh-CN" dirty="0" smtClean="0">
              <a:solidFill>
                <a:prstClr val="black"/>
              </a:solidFill>
              <a:sym typeface="+mn-lt"/>
            </a:endParaRPr>
          </a:p>
          <a:p>
            <a:pPr algn="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mtClean="0">
                <a:solidFill>
                  <a:prstClr val="black"/>
                </a:solidFill>
                <a:sym typeface="+mn-lt"/>
              </a:rPr>
              <a:t>2017-08-11</a:t>
            </a:r>
            <a:endParaRPr lang="en-US" altLang="zh-CN" dirty="0" smtClean="0">
              <a:solidFill>
                <a:prstClr val="black"/>
              </a:solidFill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96625" y="6488113"/>
            <a:ext cx="1057275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Page-01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02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TWO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：确定关键人才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2921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我们的目标是：最终输出一个九宫格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65722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28917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3921125" y="1662113"/>
            <a:ext cx="1633538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65722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228917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3921125" y="3246438"/>
            <a:ext cx="1633538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5722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228917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3921125" y="4832350"/>
            <a:ext cx="1633538" cy="1585913"/>
          </a:xfrm>
          <a:custGeom>
            <a:avLst/>
            <a:gdLst>
              <a:gd name="connsiteX0" fmla="*/ 0 w 1632531"/>
              <a:gd name="connsiteY0" fmla="*/ 0 h 1585386"/>
              <a:gd name="connsiteX1" fmla="*/ 1632531 w 1632531"/>
              <a:gd name="connsiteY1" fmla="*/ 0 h 1585386"/>
              <a:gd name="connsiteX2" fmla="*/ 1632531 w 1632531"/>
              <a:gd name="connsiteY2" fmla="*/ 1585386 h 1585386"/>
              <a:gd name="connsiteX3" fmla="*/ 0 w 1632531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6">
                <a:moveTo>
                  <a:pt x="0" y="0"/>
                </a:moveTo>
                <a:lnTo>
                  <a:pt x="1632531" y="0"/>
                </a:lnTo>
                <a:lnTo>
                  <a:pt x="1632531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5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5181600"/>
            <a:ext cx="1068388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1</a:t>
            </a:r>
          </a:p>
        </p:txBody>
      </p:sp>
      <p:sp>
        <p:nvSpPr>
          <p:cNvPr id="66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3519488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2</a:t>
            </a:r>
          </a:p>
        </p:txBody>
      </p:sp>
      <p:sp>
        <p:nvSpPr>
          <p:cNvPr id="67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2011363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4</a:t>
            </a:r>
          </a:p>
        </p:txBody>
      </p:sp>
      <p:sp>
        <p:nvSpPr>
          <p:cNvPr id="68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3</a:t>
            </a:r>
          </a:p>
        </p:txBody>
      </p:sp>
      <p:sp>
        <p:nvSpPr>
          <p:cNvPr id="69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5</a:t>
            </a:r>
          </a:p>
        </p:txBody>
      </p:sp>
      <p:sp>
        <p:nvSpPr>
          <p:cNvPr id="70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7</a:t>
            </a:r>
          </a:p>
        </p:txBody>
      </p:sp>
      <p:sp>
        <p:nvSpPr>
          <p:cNvPr id="71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6</a:t>
            </a:r>
          </a:p>
        </p:txBody>
      </p:sp>
      <p:sp>
        <p:nvSpPr>
          <p:cNvPr id="72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8</a:t>
            </a:r>
          </a:p>
        </p:txBody>
      </p:sp>
      <p:sp>
        <p:nvSpPr>
          <p:cNvPr id="73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9</a:t>
            </a:r>
          </a:p>
        </p:txBody>
      </p:sp>
      <p:sp>
        <p:nvSpPr>
          <p:cNvPr id="2" name="矩形 1"/>
          <p:cNvSpPr/>
          <p:nvPr/>
        </p:nvSpPr>
        <p:spPr>
          <a:xfrm>
            <a:off x="5962650" y="3232150"/>
            <a:ext cx="4837113" cy="21701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+mn-lt"/>
                <a:ea typeface="+mn-ea"/>
                <a:sym typeface="+mn-lt"/>
              </a:rPr>
              <a:t>以</a:t>
            </a:r>
            <a:r>
              <a:rPr lang="en-US" altLang="zh-CN" dirty="0">
                <a:latin typeface="+mn-lt"/>
                <a:ea typeface="+mn-ea"/>
                <a:sym typeface="+mn-lt"/>
              </a:rPr>
              <a:t>ABCD</a:t>
            </a:r>
            <a:r>
              <a:rPr lang="zh-CN" altLang="zh-CN" dirty="0">
                <a:latin typeface="+mn-lt"/>
                <a:ea typeface="+mn-ea"/>
                <a:sym typeface="+mn-lt"/>
              </a:rPr>
              <a:t>四档为例，</a:t>
            </a:r>
            <a:r>
              <a:rPr lang="en-US" altLang="zh-CN" dirty="0">
                <a:latin typeface="+mn-lt"/>
                <a:ea typeface="+mn-ea"/>
                <a:sym typeface="+mn-lt"/>
              </a:rPr>
              <a:t>A</a:t>
            </a:r>
            <a:r>
              <a:rPr lang="zh-CN" altLang="zh-CN" dirty="0">
                <a:latin typeface="+mn-lt"/>
                <a:ea typeface="+mn-ea"/>
                <a:sym typeface="+mn-lt"/>
              </a:rPr>
              <a:t>定义为卓越，</a:t>
            </a:r>
            <a:r>
              <a:rPr lang="en-US" altLang="zh-CN" dirty="0">
                <a:latin typeface="+mn-lt"/>
                <a:ea typeface="+mn-ea"/>
                <a:sym typeface="+mn-lt"/>
              </a:rPr>
              <a:t>B</a:t>
            </a:r>
            <a:r>
              <a:rPr lang="zh-CN" altLang="zh-CN" dirty="0">
                <a:latin typeface="+mn-lt"/>
                <a:ea typeface="+mn-ea"/>
                <a:sym typeface="+mn-lt"/>
              </a:rPr>
              <a:t>定义为良好，</a:t>
            </a:r>
            <a:r>
              <a:rPr lang="en-US" altLang="zh-CN" dirty="0">
                <a:latin typeface="+mn-lt"/>
                <a:ea typeface="+mn-ea"/>
                <a:sym typeface="+mn-lt"/>
              </a:rPr>
              <a:t>C</a:t>
            </a:r>
            <a:r>
              <a:rPr lang="zh-CN" altLang="zh-CN" dirty="0">
                <a:latin typeface="+mn-lt"/>
                <a:ea typeface="+mn-ea"/>
                <a:sym typeface="+mn-lt"/>
              </a:rPr>
              <a:t>定义为合格，</a:t>
            </a:r>
            <a:r>
              <a:rPr lang="en-US" altLang="zh-CN" dirty="0">
                <a:latin typeface="+mn-lt"/>
                <a:ea typeface="+mn-ea"/>
                <a:sym typeface="+mn-lt"/>
              </a:rPr>
              <a:t>D</a:t>
            </a:r>
            <a:r>
              <a:rPr lang="zh-CN" altLang="zh-CN" dirty="0">
                <a:latin typeface="+mn-lt"/>
                <a:ea typeface="+mn-ea"/>
                <a:sym typeface="+mn-lt"/>
              </a:rPr>
              <a:t>定义为待改进）</a:t>
            </a:r>
            <a:endParaRPr lang="en-US" altLang="zh-CN" dirty="0"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+mn-lt"/>
                <a:ea typeface="+mn-ea"/>
                <a:sym typeface="+mn-lt"/>
              </a:rPr>
              <a:t>三年都超额</a:t>
            </a:r>
            <a:r>
              <a:rPr lang="en-US" altLang="zh-CN" dirty="0">
                <a:latin typeface="+mn-lt"/>
                <a:ea typeface="+mn-ea"/>
                <a:sym typeface="+mn-lt"/>
              </a:rPr>
              <a:t>A/B</a:t>
            </a:r>
            <a:r>
              <a:rPr lang="zh-CN" altLang="zh-CN" dirty="0">
                <a:latin typeface="+mn-lt"/>
                <a:ea typeface="+mn-ea"/>
                <a:sym typeface="+mn-lt"/>
              </a:rPr>
              <a:t>以上，在</a:t>
            </a:r>
            <a:r>
              <a:rPr lang="en-US" altLang="zh-CN" dirty="0">
                <a:latin typeface="+mn-lt"/>
                <a:ea typeface="+mn-ea"/>
                <a:sym typeface="+mn-lt"/>
              </a:rPr>
              <a:t>479</a:t>
            </a:r>
            <a:r>
              <a:rPr lang="zh-CN" altLang="zh-CN" dirty="0">
                <a:latin typeface="+mn-lt"/>
                <a:ea typeface="+mn-ea"/>
                <a:sym typeface="+mn-lt"/>
              </a:rPr>
              <a:t>；</a:t>
            </a:r>
            <a:endParaRPr lang="en-US" altLang="zh-CN" dirty="0"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+mn-lt"/>
                <a:ea typeface="+mn-ea"/>
                <a:sym typeface="+mn-lt"/>
              </a:rPr>
              <a:t>三年都</a:t>
            </a:r>
            <a:r>
              <a:rPr lang="en-US" altLang="zh-CN" dirty="0">
                <a:latin typeface="+mn-lt"/>
                <a:ea typeface="+mn-ea"/>
                <a:sym typeface="+mn-lt"/>
              </a:rPr>
              <a:t>C</a:t>
            </a:r>
            <a:r>
              <a:rPr lang="zh-CN" altLang="zh-CN" dirty="0">
                <a:latin typeface="+mn-lt"/>
                <a:ea typeface="+mn-ea"/>
                <a:sym typeface="+mn-lt"/>
              </a:rPr>
              <a:t>，偶尔</a:t>
            </a:r>
            <a:r>
              <a:rPr lang="en-US" altLang="zh-CN" dirty="0">
                <a:latin typeface="+mn-lt"/>
                <a:ea typeface="+mn-ea"/>
                <a:sym typeface="+mn-lt"/>
              </a:rPr>
              <a:t>B</a:t>
            </a:r>
            <a:r>
              <a:rPr lang="zh-CN" altLang="zh-CN" dirty="0">
                <a:latin typeface="+mn-lt"/>
                <a:ea typeface="+mn-ea"/>
                <a:sym typeface="+mn-lt"/>
              </a:rPr>
              <a:t>，在</a:t>
            </a:r>
            <a:r>
              <a:rPr lang="en-US" altLang="zh-CN" dirty="0">
                <a:latin typeface="+mn-lt"/>
                <a:ea typeface="+mn-ea"/>
                <a:sym typeface="+mn-lt"/>
              </a:rPr>
              <a:t>258</a:t>
            </a:r>
            <a:r>
              <a:rPr lang="zh-CN" altLang="zh-CN" dirty="0">
                <a:latin typeface="+mn-lt"/>
                <a:ea typeface="+mn-ea"/>
                <a:sym typeface="+mn-lt"/>
              </a:rPr>
              <a:t>；</a:t>
            </a:r>
            <a:endParaRPr lang="en-US" altLang="zh-CN" dirty="0"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+mn-lt"/>
                <a:ea typeface="+mn-ea"/>
                <a:sym typeface="+mn-lt"/>
              </a:rPr>
              <a:t>三年均</a:t>
            </a:r>
            <a:r>
              <a:rPr lang="en-US" altLang="zh-CN" dirty="0">
                <a:latin typeface="+mn-lt"/>
                <a:ea typeface="+mn-ea"/>
                <a:sym typeface="+mn-lt"/>
              </a:rPr>
              <a:t>C</a:t>
            </a:r>
            <a:r>
              <a:rPr lang="zh-CN" altLang="zh-CN" dirty="0">
                <a:latin typeface="+mn-lt"/>
                <a:ea typeface="+mn-ea"/>
                <a:sym typeface="+mn-lt"/>
              </a:rPr>
              <a:t>，偶尔</a:t>
            </a:r>
            <a:r>
              <a:rPr lang="en-US" altLang="zh-CN" dirty="0">
                <a:latin typeface="+mn-lt"/>
                <a:ea typeface="+mn-ea"/>
                <a:sym typeface="+mn-lt"/>
              </a:rPr>
              <a:t>D</a:t>
            </a:r>
            <a:r>
              <a:rPr lang="zh-CN" altLang="zh-CN" dirty="0">
                <a:latin typeface="+mn-lt"/>
                <a:ea typeface="+mn-ea"/>
                <a:sym typeface="+mn-lt"/>
              </a:rPr>
              <a:t>，在</a:t>
            </a:r>
            <a:r>
              <a:rPr lang="en-US" altLang="zh-CN" dirty="0">
                <a:latin typeface="+mn-lt"/>
                <a:ea typeface="+mn-ea"/>
                <a:sym typeface="+mn-lt"/>
              </a:rPr>
              <a:t>136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89638" y="1690688"/>
            <a:ext cx="14144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评估绩效</a:t>
            </a:r>
          </a:p>
        </p:txBody>
      </p:sp>
      <p:sp>
        <p:nvSpPr>
          <p:cNvPr id="78" name="矩形 77"/>
          <p:cNvSpPr/>
          <p:nvPr/>
        </p:nvSpPr>
        <p:spPr>
          <a:xfrm>
            <a:off x="6056313" y="2152650"/>
            <a:ext cx="533241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+mn-lt"/>
                <a:ea typeface="+mn-ea"/>
                <a:sym typeface="+mn-lt"/>
              </a:rPr>
              <a:t>需要关注中长期绩效，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一般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年的绩效评估</a:t>
            </a:r>
          </a:p>
        </p:txBody>
      </p:sp>
      <p:sp>
        <p:nvSpPr>
          <p:cNvPr id="79" name="矩形 78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Page-10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92400" y="6500813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29" name="矩形 28"/>
          <p:cNvSpPr/>
          <p:nvPr/>
        </p:nvSpPr>
        <p:spPr>
          <a:xfrm>
            <a:off x="88900" y="3654425"/>
            <a:ext cx="57785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绩效</a:t>
            </a:r>
          </a:p>
        </p:txBody>
      </p:sp>
      <p:sp>
        <p:nvSpPr>
          <p:cNvPr id="30" name="矩形 29"/>
          <p:cNvSpPr/>
          <p:nvPr/>
        </p:nvSpPr>
        <p:spPr>
          <a:xfrm>
            <a:off x="311150" y="1655763"/>
            <a:ext cx="415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高</a:t>
            </a:r>
          </a:p>
        </p:txBody>
      </p:sp>
      <p:sp>
        <p:nvSpPr>
          <p:cNvPr id="31" name="矩形 30"/>
          <p:cNvSpPr/>
          <p:nvPr/>
        </p:nvSpPr>
        <p:spPr>
          <a:xfrm>
            <a:off x="311150" y="6092825"/>
            <a:ext cx="4159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低</a:t>
            </a:r>
          </a:p>
        </p:txBody>
      </p:sp>
      <p:sp>
        <p:nvSpPr>
          <p:cNvPr id="33" name="矩形 32"/>
          <p:cNvSpPr/>
          <p:nvPr/>
        </p:nvSpPr>
        <p:spPr>
          <a:xfrm>
            <a:off x="617538" y="6400800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深度</a:t>
            </a:r>
          </a:p>
        </p:txBody>
      </p:sp>
      <p:sp>
        <p:nvSpPr>
          <p:cNvPr id="34" name="矩形 33"/>
          <p:cNvSpPr/>
          <p:nvPr/>
        </p:nvSpPr>
        <p:spPr>
          <a:xfrm>
            <a:off x="4908550" y="6400800"/>
            <a:ext cx="646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02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TWO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：确定关键人才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3095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我们的目标是：最终输出一个九宫格</a:t>
            </a:r>
          </a:p>
        </p:txBody>
      </p:sp>
      <p:sp>
        <p:nvSpPr>
          <p:cNvPr id="49" name="矩形 48"/>
          <p:cNvSpPr/>
          <p:nvPr/>
        </p:nvSpPr>
        <p:spPr>
          <a:xfrm>
            <a:off x="5989638" y="167957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0738" y="212248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65722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28917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3921125" y="1662113"/>
            <a:ext cx="1633538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65722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228917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3921125" y="3246438"/>
            <a:ext cx="1633538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5722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228917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3921125" y="4832350"/>
            <a:ext cx="1633538" cy="1585913"/>
          </a:xfrm>
          <a:custGeom>
            <a:avLst/>
            <a:gdLst>
              <a:gd name="connsiteX0" fmla="*/ 0 w 1632531"/>
              <a:gd name="connsiteY0" fmla="*/ 0 h 1585386"/>
              <a:gd name="connsiteX1" fmla="*/ 1632531 w 1632531"/>
              <a:gd name="connsiteY1" fmla="*/ 0 h 1585386"/>
              <a:gd name="connsiteX2" fmla="*/ 1632531 w 1632531"/>
              <a:gd name="connsiteY2" fmla="*/ 1585386 h 1585386"/>
              <a:gd name="connsiteX3" fmla="*/ 0 w 1632531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6">
                <a:moveTo>
                  <a:pt x="0" y="0"/>
                </a:moveTo>
                <a:lnTo>
                  <a:pt x="1632531" y="0"/>
                </a:lnTo>
                <a:lnTo>
                  <a:pt x="1632531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5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5181600"/>
            <a:ext cx="1068388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1</a:t>
            </a:r>
          </a:p>
        </p:txBody>
      </p:sp>
      <p:sp>
        <p:nvSpPr>
          <p:cNvPr id="66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3519488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2</a:t>
            </a:r>
          </a:p>
        </p:txBody>
      </p:sp>
      <p:sp>
        <p:nvSpPr>
          <p:cNvPr id="67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2011363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4</a:t>
            </a:r>
          </a:p>
        </p:txBody>
      </p:sp>
      <p:sp>
        <p:nvSpPr>
          <p:cNvPr id="68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3</a:t>
            </a:r>
          </a:p>
        </p:txBody>
      </p:sp>
      <p:sp>
        <p:nvSpPr>
          <p:cNvPr id="69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5</a:t>
            </a:r>
          </a:p>
        </p:txBody>
      </p:sp>
      <p:sp>
        <p:nvSpPr>
          <p:cNvPr id="70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7</a:t>
            </a:r>
          </a:p>
        </p:txBody>
      </p:sp>
      <p:sp>
        <p:nvSpPr>
          <p:cNvPr id="71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6</a:t>
            </a:r>
          </a:p>
        </p:txBody>
      </p:sp>
      <p:sp>
        <p:nvSpPr>
          <p:cNvPr id="72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8</a:t>
            </a:r>
          </a:p>
        </p:txBody>
      </p:sp>
      <p:sp>
        <p:nvSpPr>
          <p:cNvPr id="73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9</a:t>
            </a:r>
          </a:p>
        </p:txBody>
      </p:sp>
      <p:sp>
        <p:nvSpPr>
          <p:cNvPr id="75" name="矩形 74"/>
          <p:cNvSpPr/>
          <p:nvPr/>
        </p:nvSpPr>
        <p:spPr>
          <a:xfrm>
            <a:off x="6083300" y="2514600"/>
            <a:ext cx="53308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253163" y="2889250"/>
            <a:ext cx="1633537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7932738" y="2889250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591675" y="2889250"/>
            <a:ext cx="1633538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7016750" y="4514850"/>
            <a:ext cx="1633538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8685213" y="4522788"/>
            <a:ext cx="1631950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34138" y="3390900"/>
            <a:ext cx="13049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心智敏锐度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67675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人际敏锐度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756775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变革敏锐度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81850" y="508635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结果敏锐度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913813" y="5086350"/>
            <a:ext cx="1303337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自我认知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27688" y="6127750"/>
            <a:ext cx="58388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学习敏锐度五个维度，有一个为深度就在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124</a:t>
            </a:r>
            <a:r>
              <a:rPr lang="zh-CN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，平衡的在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357</a:t>
            </a:r>
            <a:r>
              <a:rPr lang="zh-CN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，大部分为广度的，在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689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（不绝对）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096625" y="6488113"/>
            <a:ext cx="1039813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Page-11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92400" y="6500813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47" name="矩形 46"/>
          <p:cNvSpPr/>
          <p:nvPr/>
        </p:nvSpPr>
        <p:spPr>
          <a:xfrm>
            <a:off x="88900" y="3654425"/>
            <a:ext cx="57785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绩效</a:t>
            </a:r>
          </a:p>
        </p:txBody>
      </p:sp>
      <p:sp>
        <p:nvSpPr>
          <p:cNvPr id="51" name="矩形 50"/>
          <p:cNvSpPr/>
          <p:nvPr/>
        </p:nvSpPr>
        <p:spPr>
          <a:xfrm>
            <a:off x="311150" y="1655763"/>
            <a:ext cx="415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高</a:t>
            </a:r>
          </a:p>
        </p:txBody>
      </p:sp>
      <p:sp>
        <p:nvSpPr>
          <p:cNvPr id="54" name="矩形 53"/>
          <p:cNvSpPr/>
          <p:nvPr/>
        </p:nvSpPr>
        <p:spPr>
          <a:xfrm>
            <a:off x="311150" y="6092825"/>
            <a:ext cx="4159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低</a:t>
            </a:r>
          </a:p>
        </p:txBody>
      </p:sp>
      <p:sp>
        <p:nvSpPr>
          <p:cNvPr id="55" name="矩形 54"/>
          <p:cNvSpPr/>
          <p:nvPr/>
        </p:nvSpPr>
        <p:spPr>
          <a:xfrm>
            <a:off x="617538" y="6400800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深度</a:t>
            </a:r>
          </a:p>
        </p:txBody>
      </p:sp>
      <p:sp>
        <p:nvSpPr>
          <p:cNvPr id="74" name="矩形 73"/>
          <p:cNvSpPr/>
          <p:nvPr/>
        </p:nvSpPr>
        <p:spPr>
          <a:xfrm>
            <a:off x="4908550" y="6400800"/>
            <a:ext cx="646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02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TWO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：确定关键人才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4251325" cy="3095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我们的目标是：最终输出一个九宫格</a:t>
            </a:r>
          </a:p>
        </p:txBody>
      </p:sp>
      <p:sp>
        <p:nvSpPr>
          <p:cNvPr id="49" name="矩形 48"/>
          <p:cNvSpPr/>
          <p:nvPr/>
        </p:nvSpPr>
        <p:spPr>
          <a:xfrm>
            <a:off x="6418263" y="2903538"/>
            <a:ext cx="20050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B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类人员：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35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8263" y="3922713"/>
            <a:ext cx="20018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C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类人员：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26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65722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28917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3921125" y="1662113"/>
            <a:ext cx="1633538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65722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228917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3921125" y="3246438"/>
            <a:ext cx="1633538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5722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228917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3921125" y="4832350"/>
            <a:ext cx="1633538" cy="1585913"/>
          </a:xfrm>
          <a:custGeom>
            <a:avLst/>
            <a:gdLst>
              <a:gd name="connsiteX0" fmla="*/ 0 w 1632531"/>
              <a:gd name="connsiteY0" fmla="*/ 0 h 1585386"/>
              <a:gd name="connsiteX1" fmla="*/ 1632531 w 1632531"/>
              <a:gd name="connsiteY1" fmla="*/ 0 h 1585386"/>
              <a:gd name="connsiteX2" fmla="*/ 1632531 w 1632531"/>
              <a:gd name="connsiteY2" fmla="*/ 1585386 h 1585386"/>
              <a:gd name="connsiteX3" fmla="*/ 0 w 1632531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6">
                <a:moveTo>
                  <a:pt x="0" y="0"/>
                </a:moveTo>
                <a:lnTo>
                  <a:pt x="1632531" y="0"/>
                </a:lnTo>
                <a:lnTo>
                  <a:pt x="1632531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5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5181600"/>
            <a:ext cx="1068388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1</a:t>
            </a:r>
          </a:p>
        </p:txBody>
      </p:sp>
      <p:sp>
        <p:nvSpPr>
          <p:cNvPr id="66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3519488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2</a:t>
            </a:r>
          </a:p>
        </p:txBody>
      </p:sp>
      <p:sp>
        <p:nvSpPr>
          <p:cNvPr id="67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2011363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4</a:t>
            </a:r>
          </a:p>
        </p:txBody>
      </p:sp>
      <p:sp>
        <p:nvSpPr>
          <p:cNvPr id="68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3</a:t>
            </a:r>
          </a:p>
        </p:txBody>
      </p:sp>
      <p:sp>
        <p:nvSpPr>
          <p:cNvPr id="69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5</a:t>
            </a:r>
          </a:p>
        </p:txBody>
      </p:sp>
      <p:sp>
        <p:nvSpPr>
          <p:cNvPr id="70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7</a:t>
            </a:r>
          </a:p>
        </p:txBody>
      </p:sp>
      <p:sp>
        <p:nvSpPr>
          <p:cNvPr id="71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6</a:t>
            </a:r>
          </a:p>
        </p:txBody>
      </p:sp>
      <p:sp>
        <p:nvSpPr>
          <p:cNvPr id="72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8</a:t>
            </a:r>
          </a:p>
        </p:txBody>
      </p:sp>
      <p:sp>
        <p:nvSpPr>
          <p:cNvPr id="73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9</a:t>
            </a:r>
          </a:p>
        </p:txBody>
      </p:sp>
      <p:sp>
        <p:nvSpPr>
          <p:cNvPr id="74" name="矩形 73"/>
          <p:cNvSpPr/>
          <p:nvPr/>
        </p:nvSpPr>
        <p:spPr>
          <a:xfrm>
            <a:off x="6418263" y="1928813"/>
            <a:ext cx="24034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A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类人员：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4789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18263" y="5346700"/>
            <a:ext cx="39481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目标是将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类人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员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放到关键岗位上</a:t>
            </a:r>
            <a:endParaRPr lang="zh-CN" altLang="en-US" sz="2000" dirty="0">
              <a:latin typeface="+mn-lt"/>
              <a:ea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Page-12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92400" y="6500813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30" name="矩形 29"/>
          <p:cNvSpPr/>
          <p:nvPr/>
        </p:nvSpPr>
        <p:spPr>
          <a:xfrm>
            <a:off x="88900" y="3654425"/>
            <a:ext cx="57785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绩效</a:t>
            </a:r>
          </a:p>
        </p:txBody>
      </p:sp>
      <p:sp>
        <p:nvSpPr>
          <p:cNvPr id="31" name="矩形 30"/>
          <p:cNvSpPr/>
          <p:nvPr/>
        </p:nvSpPr>
        <p:spPr>
          <a:xfrm>
            <a:off x="311150" y="1655763"/>
            <a:ext cx="415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高</a:t>
            </a:r>
          </a:p>
        </p:txBody>
      </p:sp>
      <p:sp>
        <p:nvSpPr>
          <p:cNvPr id="33" name="矩形 32"/>
          <p:cNvSpPr/>
          <p:nvPr/>
        </p:nvSpPr>
        <p:spPr>
          <a:xfrm>
            <a:off x="311150" y="6092825"/>
            <a:ext cx="4159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低</a:t>
            </a:r>
          </a:p>
        </p:txBody>
      </p:sp>
      <p:sp>
        <p:nvSpPr>
          <p:cNvPr id="34" name="矩形 33"/>
          <p:cNvSpPr/>
          <p:nvPr/>
        </p:nvSpPr>
        <p:spPr>
          <a:xfrm>
            <a:off x="617538" y="6400800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深度</a:t>
            </a:r>
          </a:p>
        </p:txBody>
      </p:sp>
      <p:sp>
        <p:nvSpPr>
          <p:cNvPr id="36" name="矩形 35"/>
          <p:cNvSpPr/>
          <p:nvPr/>
        </p:nvSpPr>
        <p:spPr>
          <a:xfrm>
            <a:off x="4908550" y="6400800"/>
            <a:ext cx="646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03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THREE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step3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：审视人才梯队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3095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我们的目标是：输出人才梯队地图（范例）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9300" y="1852613"/>
          <a:ext cx="10414048" cy="463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07"/>
                <a:gridCol w="1157236"/>
                <a:gridCol w="1487721"/>
                <a:gridCol w="1487721"/>
                <a:gridCol w="1487721"/>
                <a:gridCol w="1487721"/>
                <a:gridCol w="1487721"/>
              </a:tblGrid>
              <a:tr h="927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岗位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岗位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☆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关键岗位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岗位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☆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关键岗位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岗位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岗位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27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现在任职者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27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Ready Now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年内继任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27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1-2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年可继任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27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3-5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年内继任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972425" y="441325"/>
            <a:ext cx="2116138" cy="2514600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填写格式范例：</a:t>
            </a:r>
            <a:endParaRPr lang="en-US" altLang="zh-CN" sz="1400" b="1" kern="0" dirty="0">
              <a:latin typeface="+mn-lt"/>
              <a:ea typeface="+mn-ea"/>
              <a:sym typeface="+mn-lt"/>
            </a:endParaRPr>
          </a:p>
          <a:p>
            <a:pPr algn="ctr"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姓名（性别）</a:t>
            </a:r>
            <a:endParaRPr lang="en-US" altLang="zh-CN" sz="1400" b="1" kern="0" dirty="0">
              <a:latin typeface="+mn-lt"/>
              <a:ea typeface="+mn-ea"/>
              <a:sym typeface="+mn-lt"/>
            </a:endParaRPr>
          </a:p>
          <a:p>
            <a:pPr algn="ctr"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岗位</a:t>
            </a:r>
            <a:endParaRPr lang="en-US" altLang="zh-CN" sz="1400" b="1" kern="0" dirty="0">
              <a:latin typeface="+mn-lt"/>
              <a:ea typeface="+mn-ea"/>
              <a:sym typeface="+mn-lt"/>
            </a:endParaRPr>
          </a:p>
          <a:p>
            <a:pPr algn="ctr"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职级</a:t>
            </a:r>
            <a:endParaRPr lang="en-US" altLang="zh-CN" sz="1400" b="1" kern="0" dirty="0">
              <a:latin typeface="+mn-lt"/>
              <a:ea typeface="+mn-ea"/>
              <a:sym typeface="+mn-lt"/>
            </a:endParaRPr>
          </a:p>
          <a:p>
            <a:pPr algn="ctr"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连续三年绩效</a:t>
            </a:r>
            <a:endParaRPr lang="en-US" altLang="zh-CN" sz="1400" b="1" kern="0" dirty="0">
              <a:latin typeface="+mn-lt"/>
              <a:ea typeface="+mn-ea"/>
              <a:sym typeface="+mn-lt"/>
            </a:endParaRPr>
          </a:p>
          <a:p>
            <a:pPr algn="ctr"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连续三年九宫格得分</a:t>
            </a:r>
            <a:endParaRPr lang="en-US" altLang="zh-CN" sz="1400" b="1" kern="0" dirty="0">
              <a:latin typeface="+mn-lt"/>
              <a:ea typeface="+mn-ea"/>
              <a:sym typeface="+mn-lt"/>
            </a:endParaRPr>
          </a:p>
          <a:p>
            <a:pPr algn="ctr"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任职年限</a:t>
            </a:r>
            <a:r>
              <a:rPr lang="en-US" altLang="zh-CN" sz="1400" b="1" kern="0" dirty="0">
                <a:latin typeface="+mn-lt"/>
                <a:ea typeface="+mn-ea"/>
                <a:sym typeface="+mn-lt"/>
              </a:rPr>
              <a:t>/</a:t>
            </a: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在岗时间</a:t>
            </a:r>
          </a:p>
        </p:txBody>
      </p:sp>
      <p:sp>
        <p:nvSpPr>
          <p:cNvPr id="30" name="矩形 29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Page-13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03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THREE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step3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：审视人才梯队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数字化梯队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3095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我们的目标是：输出人才梯队地图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49300" y="1865313"/>
          <a:ext cx="10346985" cy="450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97"/>
                <a:gridCol w="2069397"/>
                <a:gridCol w="2069397"/>
                <a:gridCol w="2069397"/>
                <a:gridCol w="2069397"/>
              </a:tblGrid>
              <a:tr h="55032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KPI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关键岗位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部门负责人下属岗位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编制数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编制数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5503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岗位数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498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准备度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Ready Now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498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准备度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1-2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年接替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498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准备度</a:t>
                      </a:r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3-5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年接替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Page-14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03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THREE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step3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：审视人才梯队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数字化梯队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2971800" cy="3095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我们的目标是：输出人才梯队地图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287338" y="1582738"/>
            <a:ext cx="1157287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455738" y="1582738"/>
            <a:ext cx="1157287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24138" y="1582738"/>
            <a:ext cx="1157287" cy="1123950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87338" y="3168650"/>
            <a:ext cx="1157287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455738" y="3168650"/>
            <a:ext cx="1157287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624138" y="3168650"/>
            <a:ext cx="1157287" cy="1123950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87338" y="4754563"/>
            <a:ext cx="1157287" cy="1122362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455738" y="4754563"/>
            <a:ext cx="1157287" cy="1122362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624138" y="4754563"/>
            <a:ext cx="1157287" cy="1122362"/>
          </a:xfrm>
          <a:custGeom>
            <a:avLst/>
            <a:gdLst>
              <a:gd name="connsiteX0" fmla="*/ 0 w 1632531"/>
              <a:gd name="connsiteY0" fmla="*/ 0 h 1585386"/>
              <a:gd name="connsiteX1" fmla="*/ 1632531 w 1632531"/>
              <a:gd name="connsiteY1" fmla="*/ 0 h 1585386"/>
              <a:gd name="connsiteX2" fmla="*/ 1632531 w 1632531"/>
              <a:gd name="connsiteY2" fmla="*/ 1585386 h 1585386"/>
              <a:gd name="connsiteX3" fmla="*/ 0 w 1632531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6">
                <a:moveTo>
                  <a:pt x="0" y="0"/>
                </a:moveTo>
                <a:lnTo>
                  <a:pt x="1632531" y="0"/>
                </a:lnTo>
                <a:lnTo>
                  <a:pt x="1632531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6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381000" y="4953000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1</a:t>
            </a:r>
          </a:p>
        </p:txBody>
      </p:sp>
      <p:sp>
        <p:nvSpPr>
          <p:cNvPr id="17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381000" y="3290888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2</a:t>
            </a:r>
          </a:p>
        </p:txBody>
      </p:sp>
      <p:sp>
        <p:nvSpPr>
          <p:cNvPr id="18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381000" y="1782763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4</a:t>
            </a:r>
          </a:p>
        </p:txBody>
      </p:sp>
      <p:sp>
        <p:nvSpPr>
          <p:cNvPr id="19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1619250" y="4953000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3</a:t>
            </a:r>
          </a:p>
        </p:txBody>
      </p:sp>
      <p:sp>
        <p:nvSpPr>
          <p:cNvPr id="20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1619250" y="3290888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  <a:sym typeface="+mn-lt"/>
              </a:rPr>
              <a:t>5</a:t>
            </a:r>
            <a:endParaRPr lang="en-US" sz="2000" b="1" dirty="0">
              <a:latin typeface="+mn-lt"/>
              <a:ea typeface="+mn-ea"/>
              <a:sym typeface="+mn-lt"/>
            </a:endParaRPr>
          </a:p>
        </p:txBody>
      </p:sp>
      <p:sp>
        <p:nvSpPr>
          <p:cNvPr id="21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1619250" y="1782763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7</a:t>
            </a:r>
          </a:p>
        </p:txBody>
      </p:sp>
      <p:sp>
        <p:nvSpPr>
          <p:cNvPr id="22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817813" y="4953000"/>
            <a:ext cx="757237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6</a:t>
            </a:r>
          </a:p>
        </p:txBody>
      </p:sp>
      <p:sp>
        <p:nvSpPr>
          <p:cNvPr id="23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817813" y="3290888"/>
            <a:ext cx="757237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8</a:t>
            </a:r>
          </a:p>
        </p:txBody>
      </p:sp>
      <p:sp>
        <p:nvSpPr>
          <p:cNvPr id="24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817813" y="1782763"/>
            <a:ext cx="757237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9</a:t>
            </a:r>
          </a:p>
        </p:txBody>
      </p:sp>
      <p:sp>
        <p:nvSpPr>
          <p:cNvPr id="48" name="矩形 47"/>
          <p:cNvSpPr/>
          <p:nvPr/>
        </p:nvSpPr>
        <p:spPr>
          <a:xfrm>
            <a:off x="3921125" y="1800225"/>
            <a:ext cx="1465263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2016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年</a:t>
            </a:r>
          </a:p>
        </p:txBody>
      </p:sp>
      <p:sp>
        <p:nvSpPr>
          <p:cNvPr id="49" name="矩形 48"/>
          <p:cNvSpPr/>
          <p:nvPr/>
        </p:nvSpPr>
        <p:spPr>
          <a:xfrm>
            <a:off x="8797925" y="1876425"/>
            <a:ext cx="1465263" cy="4175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2017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年</a:t>
            </a:r>
          </a:p>
        </p:txBody>
      </p:sp>
      <p:sp>
        <p:nvSpPr>
          <p:cNvPr id="50" name="任意多边形 49"/>
          <p:cNvSpPr/>
          <p:nvPr/>
        </p:nvSpPr>
        <p:spPr>
          <a:xfrm>
            <a:off x="5121275" y="1582738"/>
            <a:ext cx="1157288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289675" y="1582738"/>
            <a:ext cx="1157288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7459663" y="1582738"/>
            <a:ext cx="1155700" cy="1123950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5121275" y="3168650"/>
            <a:ext cx="1157288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6289675" y="3168650"/>
            <a:ext cx="1157288" cy="1123950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7459663" y="3168650"/>
            <a:ext cx="1155700" cy="1123950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5121275" y="4754563"/>
            <a:ext cx="1157288" cy="1122362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6289675" y="4754563"/>
            <a:ext cx="1157288" cy="1122362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459663" y="4754563"/>
            <a:ext cx="1155700" cy="1122362"/>
          </a:xfrm>
          <a:custGeom>
            <a:avLst/>
            <a:gdLst>
              <a:gd name="connsiteX0" fmla="*/ 0 w 1632531"/>
              <a:gd name="connsiteY0" fmla="*/ 0 h 1585386"/>
              <a:gd name="connsiteX1" fmla="*/ 1632531 w 1632531"/>
              <a:gd name="connsiteY1" fmla="*/ 0 h 1585386"/>
              <a:gd name="connsiteX2" fmla="*/ 1632531 w 1632531"/>
              <a:gd name="connsiteY2" fmla="*/ 1585386 h 1585386"/>
              <a:gd name="connsiteX3" fmla="*/ 0 w 1632531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6">
                <a:moveTo>
                  <a:pt x="0" y="0"/>
                </a:moveTo>
                <a:lnTo>
                  <a:pt x="1632531" y="0"/>
                </a:lnTo>
                <a:lnTo>
                  <a:pt x="1632531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029075" y="3465513"/>
            <a:ext cx="1023938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087100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Page-15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87338" y="2724150"/>
            <a:ext cx="1157287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10%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1455738" y="2724150"/>
            <a:ext cx="1157287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28%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2624138" y="2724150"/>
            <a:ext cx="1157287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6%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287338" y="4302125"/>
            <a:ext cx="1157287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18%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1455738" y="4302125"/>
            <a:ext cx="1157287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30%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2624138" y="4302125"/>
            <a:ext cx="1157287" cy="423863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4%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87338" y="5902325"/>
            <a:ext cx="1157287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1%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1455738" y="5902325"/>
            <a:ext cx="1157287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3%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2624138" y="5902325"/>
            <a:ext cx="1157287" cy="423863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0%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3794125" y="2724150"/>
            <a:ext cx="1155700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44%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3794125" y="4310063"/>
            <a:ext cx="1155700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52%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3794125" y="5897563"/>
            <a:ext cx="1155700" cy="42386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4%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5121275" y="2724150"/>
            <a:ext cx="1157288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4%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6289675" y="2724150"/>
            <a:ext cx="1157288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21%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7459663" y="2724150"/>
            <a:ext cx="1155700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6%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2" name="任意多边形 81"/>
          <p:cNvSpPr/>
          <p:nvPr/>
        </p:nvSpPr>
        <p:spPr>
          <a:xfrm>
            <a:off x="5121275" y="4302125"/>
            <a:ext cx="1157288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12%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6289675" y="4302125"/>
            <a:ext cx="1157288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40%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7459663" y="4302125"/>
            <a:ext cx="1155700" cy="423863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15%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5121275" y="5902325"/>
            <a:ext cx="1157288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1%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6289675" y="5902325"/>
            <a:ext cx="1157288" cy="423863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0%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7459663" y="5902325"/>
            <a:ext cx="1155700" cy="423863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0%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628063" y="2724150"/>
            <a:ext cx="1155700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31%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8628063" y="4310063"/>
            <a:ext cx="1155700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67%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8628063" y="5897563"/>
            <a:ext cx="1155700" cy="42386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latin typeface="+mn-lt"/>
                <a:ea typeface="+mn-ea"/>
                <a:sym typeface="+mn-lt"/>
              </a:rPr>
              <a:t>1%</a:t>
            </a:r>
            <a:endParaRPr lang="zh-CN" altLang="en-US" sz="16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287338" y="6350000"/>
            <a:ext cx="1157287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30%</a:t>
            </a:r>
            <a:endParaRPr lang="zh-CN" altLang="en-US" sz="1600" kern="0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1455738" y="6350000"/>
            <a:ext cx="1157287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61%</a:t>
            </a:r>
            <a:endParaRPr lang="zh-CN" altLang="en-US" sz="1600" kern="0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2624138" y="6350000"/>
            <a:ext cx="1157287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10%</a:t>
            </a:r>
            <a:endParaRPr lang="zh-CN" altLang="en-US" sz="1600" kern="0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5121275" y="6350000"/>
            <a:ext cx="1157288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17%</a:t>
            </a:r>
            <a:endParaRPr lang="zh-CN" altLang="en-US" sz="1600" kern="0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6289675" y="6350000"/>
            <a:ext cx="1157288" cy="4222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61%</a:t>
            </a:r>
            <a:endParaRPr lang="zh-CN" altLang="en-US" sz="1600" kern="0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7459663" y="6350000"/>
            <a:ext cx="1155700" cy="42227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21%</a:t>
            </a:r>
            <a:endParaRPr lang="zh-CN" altLang="en-US" sz="1600" kern="0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4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5237163" y="4953000"/>
            <a:ext cx="757237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1</a:t>
            </a:r>
          </a:p>
        </p:txBody>
      </p:sp>
      <p:sp>
        <p:nvSpPr>
          <p:cNvPr id="105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5237163" y="3290888"/>
            <a:ext cx="757237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2</a:t>
            </a:r>
          </a:p>
        </p:txBody>
      </p:sp>
      <p:sp>
        <p:nvSpPr>
          <p:cNvPr id="106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5237163" y="1782763"/>
            <a:ext cx="757237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4</a:t>
            </a:r>
          </a:p>
        </p:txBody>
      </p:sp>
      <p:sp>
        <p:nvSpPr>
          <p:cNvPr id="107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6475413" y="4953000"/>
            <a:ext cx="755650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3</a:t>
            </a:r>
          </a:p>
        </p:txBody>
      </p:sp>
      <p:sp>
        <p:nvSpPr>
          <p:cNvPr id="108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6475413" y="3290888"/>
            <a:ext cx="755650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  <a:sym typeface="+mn-lt"/>
              </a:rPr>
              <a:t>5</a:t>
            </a:r>
            <a:endParaRPr lang="en-US" sz="2000" b="1" dirty="0">
              <a:latin typeface="+mn-lt"/>
              <a:ea typeface="+mn-ea"/>
              <a:sym typeface="+mn-lt"/>
            </a:endParaRPr>
          </a:p>
        </p:txBody>
      </p:sp>
      <p:sp>
        <p:nvSpPr>
          <p:cNvPr id="109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6475413" y="1782763"/>
            <a:ext cx="755650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7</a:t>
            </a:r>
          </a:p>
        </p:txBody>
      </p:sp>
      <p:sp>
        <p:nvSpPr>
          <p:cNvPr id="110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7673975" y="4953000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6</a:t>
            </a:r>
          </a:p>
        </p:txBody>
      </p:sp>
      <p:sp>
        <p:nvSpPr>
          <p:cNvPr id="111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7673975" y="3290888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8</a:t>
            </a:r>
          </a:p>
        </p:txBody>
      </p:sp>
      <p:sp>
        <p:nvSpPr>
          <p:cNvPr id="112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7673975" y="1782763"/>
            <a:ext cx="757238" cy="755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sym typeface="+mn-lt"/>
              </a:rPr>
              <a:t>9</a:t>
            </a:r>
          </a:p>
        </p:txBody>
      </p:sp>
      <p:sp>
        <p:nvSpPr>
          <p:cNvPr id="113" name="右箭头 112"/>
          <p:cNvSpPr/>
          <p:nvPr/>
        </p:nvSpPr>
        <p:spPr>
          <a:xfrm>
            <a:off x="4049713" y="5041900"/>
            <a:ext cx="1023937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993313" y="2979738"/>
            <a:ext cx="2078037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核心洞察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2017</a:t>
            </a: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年的九宫格显示更健康的分布趋势</a:t>
            </a:r>
            <a:endParaRPr lang="en-US" altLang="zh-CN" sz="16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识别了更多的高学习敏锐度的管理者（</a:t>
            </a:r>
            <a:r>
              <a:rPr lang="en-US" altLang="zh-CN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2+3</a:t>
            </a: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）</a:t>
            </a:r>
            <a:endParaRPr lang="en-US" altLang="zh-CN" sz="16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相对更少的专家角色</a:t>
            </a:r>
            <a:endParaRPr lang="en-US" altLang="zh-CN" sz="16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绩效不稳定员工的离开</a:t>
            </a:r>
          </a:p>
        </p:txBody>
      </p:sp>
      <p:sp>
        <p:nvSpPr>
          <p:cNvPr id="117" name="任意多边形 116"/>
          <p:cNvSpPr/>
          <p:nvPr/>
        </p:nvSpPr>
        <p:spPr>
          <a:xfrm>
            <a:off x="10109200" y="1071563"/>
            <a:ext cx="384175" cy="373062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4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10493375" y="1071563"/>
            <a:ext cx="385763" cy="373062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7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21" name="任意多边形 120"/>
          <p:cNvSpPr/>
          <p:nvPr/>
        </p:nvSpPr>
        <p:spPr>
          <a:xfrm>
            <a:off x="10879138" y="1071563"/>
            <a:ext cx="385762" cy="373062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9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23" name="任意多边形 122"/>
          <p:cNvSpPr/>
          <p:nvPr/>
        </p:nvSpPr>
        <p:spPr>
          <a:xfrm>
            <a:off x="10109200" y="1444625"/>
            <a:ext cx="384175" cy="374650"/>
          </a:xfrm>
          <a:custGeom>
            <a:avLst/>
            <a:gdLst>
              <a:gd name="connsiteX0" fmla="*/ 0 w 385436"/>
              <a:gd name="connsiteY0" fmla="*/ 0 h 374305"/>
              <a:gd name="connsiteX1" fmla="*/ 385436 w 385436"/>
              <a:gd name="connsiteY1" fmla="*/ 0 h 374305"/>
              <a:gd name="connsiteX2" fmla="*/ 385436 w 385436"/>
              <a:gd name="connsiteY2" fmla="*/ 374305 h 374305"/>
              <a:gd name="connsiteX3" fmla="*/ 0 w 385436"/>
              <a:gd name="connsiteY3" fmla="*/ 374305 h 37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5">
                <a:moveTo>
                  <a:pt x="0" y="0"/>
                </a:moveTo>
                <a:lnTo>
                  <a:pt x="385436" y="0"/>
                </a:lnTo>
                <a:lnTo>
                  <a:pt x="385436" y="374305"/>
                </a:lnTo>
                <a:lnTo>
                  <a:pt x="0" y="3743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2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25" name="任意多边形 124"/>
          <p:cNvSpPr/>
          <p:nvPr/>
        </p:nvSpPr>
        <p:spPr>
          <a:xfrm>
            <a:off x="10493375" y="1444625"/>
            <a:ext cx="385763" cy="374650"/>
          </a:xfrm>
          <a:custGeom>
            <a:avLst/>
            <a:gdLst>
              <a:gd name="connsiteX0" fmla="*/ 0 w 385436"/>
              <a:gd name="connsiteY0" fmla="*/ 0 h 374305"/>
              <a:gd name="connsiteX1" fmla="*/ 385436 w 385436"/>
              <a:gd name="connsiteY1" fmla="*/ 0 h 374305"/>
              <a:gd name="connsiteX2" fmla="*/ 385436 w 385436"/>
              <a:gd name="connsiteY2" fmla="*/ 374305 h 374305"/>
              <a:gd name="connsiteX3" fmla="*/ 0 w 385436"/>
              <a:gd name="connsiteY3" fmla="*/ 374305 h 37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5">
                <a:moveTo>
                  <a:pt x="0" y="0"/>
                </a:moveTo>
                <a:lnTo>
                  <a:pt x="385436" y="0"/>
                </a:lnTo>
                <a:lnTo>
                  <a:pt x="385436" y="374305"/>
                </a:lnTo>
                <a:lnTo>
                  <a:pt x="0" y="3743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5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27" name="任意多边形 126"/>
          <p:cNvSpPr/>
          <p:nvPr/>
        </p:nvSpPr>
        <p:spPr>
          <a:xfrm>
            <a:off x="10879138" y="1444625"/>
            <a:ext cx="385762" cy="374650"/>
          </a:xfrm>
          <a:custGeom>
            <a:avLst/>
            <a:gdLst>
              <a:gd name="connsiteX0" fmla="*/ 0 w 385436"/>
              <a:gd name="connsiteY0" fmla="*/ 0 h 374305"/>
              <a:gd name="connsiteX1" fmla="*/ 385436 w 385436"/>
              <a:gd name="connsiteY1" fmla="*/ 0 h 374305"/>
              <a:gd name="connsiteX2" fmla="*/ 385436 w 385436"/>
              <a:gd name="connsiteY2" fmla="*/ 374305 h 374305"/>
              <a:gd name="connsiteX3" fmla="*/ 0 w 385436"/>
              <a:gd name="connsiteY3" fmla="*/ 374305 h 37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5">
                <a:moveTo>
                  <a:pt x="0" y="0"/>
                </a:moveTo>
                <a:lnTo>
                  <a:pt x="385436" y="0"/>
                </a:lnTo>
                <a:lnTo>
                  <a:pt x="385436" y="374305"/>
                </a:lnTo>
                <a:lnTo>
                  <a:pt x="0" y="3743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8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29" name="任意多边形 128"/>
          <p:cNvSpPr/>
          <p:nvPr/>
        </p:nvSpPr>
        <p:spPr>
          <a:xfrm>
            <a:off x="10109200" y="1819275"/>
            <a:ext cx="384175" cy="374650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1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493375" y="1819275"/>
            <a:ext cx="385763" cy="374650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3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33" name="任意多边形 132"/>
          <p:cNvSpPr/>
          <p:nvPr/>
        </p:nvSpPr>
        <p:spPr>
          <a:xfrm>
            <a:off x="10879138" y="1819275"/>
            <a:ext cx="385762" cy="374650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latin typeface="+mn-lt"/>
                <a:ea typeface="+mn-ea"/>
                <a:sym typeface="+mn-lt"/>
              </a:rPr>
              <a:t>6</a:t>
            </a:r>
            <a:endParaRPr lang="zh-CN" altLang="en-US" sz="1200" kern="0" dirty="0">
              <a:latin typeface="+mn-lt"/>
              <a:ea typeface="+mn-ea"/>
              <a:sym typeface="+mn-lt"/>
            </a:endParaRPr>
          </a:p>
        </p:txBody>
      </p:sp>
      <p:sp>
        <p:nvSpPr>
          <p:cNvPr id="134" name="任意多边形 133"/>
          <p:cNvSpPr/>
          <p:nvPr/>
        </p:nvSpPr>
        <p:spPr>
          <a:xfrm>
            <a:off x="10109200" y="2219325"/>
            <a:ext cx="384175" cy="231775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kern="0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30%</a:t>
            </a:r>
            <a:endParaRPr lang="zh-CN" altLang="en-US" sz="700" kern="0" dirty="0">
              <a:solidFill>
                <a:srgbClr val="FF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35" name="任意多边形 134"/>
          <p:cNvSpPr/>
          <p:nvPr/>
        </p:nvSpPr>
        <p:spPr>
          <a:xfrm>
            <a:off x="10493375" y="2219325"/>
            <a:ext cx="385763" cy="231775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kern="0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50%</a:t>
            </a:r>
            <a:endParaRPr lang="zh-CN" altLang="en-US" sz="700" kern="0" dirty="0">
              <a:solidFill>
                <a:srgbClr val="FF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10879138" y="2219325"/>
            <a:ext cx="385762" cy="231775"/>
          </a:xfrm>
          <a:custGeom>
            <a:avLst/>
            <a:gdLst>
              <a:gd name="connsiteX0" fmla="*/ 0 w 385436"/>
              <a:gd name="connsiteY0" fmla="*/ 0 h 374306"/>
              <a:gd name="connsiteX1" fmla="*/ 385436 w 385436"/>
              <a:gd name="connsiteY1" fmla="*/ 0 h 374306"/>
              <a:gd name="connsiteX2" fmla="*/ 385436 w 385436"/>
              <a:gd name="connsiteY2" fmla="*/ 374306 h 374306"/>
              <a:gd name="connsiteX3" fmla="*/ 0 w 385436"/>
              <a:gd name="connsiteY3" fmla="*/ 374306 h 3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36" h="374306">
                <a:moveTo>
                  <a:pt x="0" y="0"/>
                </a:moveTo>
                <a:lnTo>
                  <a:pt x="385436" y="0"/>
                </a:lnTo>
                <a:lnTo>
                  <a:pt x="385436" y="374306"/>
                </a:lnTo>
                <a:lnTo>
                  <a:pt x="0" y="374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kern="0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20%</a:t>
            </a:r>
            <a:endParaRPr lang="zh-CN" altLang="en-US" sz="700" kern="0" dirty="0">
              <a:solidFill>
                <a:srgbClr val="FF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866313" y="676275"/>
            <a:ext cx="20256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标杆企业参考类型比例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363200" y="1444625"/>
            <a:ext cx="0" cy="808038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10769600" y="1444625"/>
            <a:ext cx="0" cy="808038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1125200" y="1444625"/>
            <a:ext cx="0" cy="808038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03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THREE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step4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：制定人才发展计划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审视了人才梯队后，发现人才梯队不足，怎么办？</a:t>
            </a:r>
          </a:p>
        </p:txBody>
      </p:sp>
      <p:sp>
        <p:nvSpPr>
          <p:cNvPr id="2" name="矩形 1"/>
          <p:cNvSpPr/>
          <p:nvPr/>
        </p:nvSpPr>
        <p:spPr>
          <a:xfrm>
            <a:off x="263525" y="2046288"/>
            <a:ext cx="10026650" cy="7191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部门层面举措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“买？借？建？”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525" y="3429000"/>
            <a:ext cx="9726613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①聚焦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789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类人员</a:t>
            </a: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②各部门对本部门人员排序，按优先级列出需要其他部门帮助发展的人员来谈发展</a:t>
            </a: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③列出自己的资源：有无空岗可以轮岗、有无跨部门的项目、有无高潜力人员做导师</a:t>
            </a:r>
          </a:p>
        </p:txBody>
      </p:sp>
      <p:sp>
        <p:nvSpPr>
          <p:cNvPr id="47" name="矩形 46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Page-16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03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THREE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step4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：制定人才发展计划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审视了人才梯队后，发现人才梯队不足，怎么办？</a:t>
            </a:r>
          </a:p>
        </p:txBody>
      </p:sp>
      <p:sp>
        <p:nvSpPr>
          <p:cNvPr id="2" name="矩形 1"/>
          <p:cNvSpPr/>
          <p:nvPr/>
        </p:nvSpPr>
        <p:spPr>
          <a:xfrm>
            <a:off x="263525" y="2755900"/>
            <a:ext cx="11009313" cy="2555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①培训发展团队：提升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HP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人员的弱项能力</a:t>
            </a:r>
          </a:p>
          <a:p>
            <a:pPr marL="342900"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②招聘团队：有空缺外部招聘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类人才（先画像，找共性，做分析），主动猎寻（人才地图）</a:t>
            </a:r>
          </a:p>
          <a:p>
            <a:pPr marL="342900"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③薪酬团队：聚焦，资源倾斜，加薪倾斜和福利倾斜</a:t>
            </a:r>
          </a:p>
          <a:p>
            <a:pPr marL="342900"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④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BP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团队：与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类人员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4789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频繁交流、互动，填写人才动向表，反馈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BU</a:t>
            </a:r>
            <a:r>
              <a:rPr lang="zh-CN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leader</a:t>
            </a:r>
            <a:endParaRPr lang="zh-CN" altLang="zh-CN" sz="2000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1781175"/>
            <a:ext cx="10026650" cy="719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HR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团队举措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Page-17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03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THREE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step4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：制定人才发展计划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审视了人才梯队后，发现人才梯队不足，怎么办？</a:t>
            </a:r>
          </a:p>
        </p:txBody>
      </p:sp>
      <p:sp>
        <p:nvSpPr>
          <p:cNvPr id="7" name="矩形 6"/>
          <p:cNvSpPr/>
          <p:nvPr/>
        </p:nvSpPr>
        <p:spPr>
          <a:xfrm>
            <a:off x="263525" y="1781175"/>
            <a:ext cx="10026650" cy="719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HP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人员发展计划（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IDP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范例）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2775" y="2592388"/>
          <a:ext cx="9801368" cy="3930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42"/>
                <a:gridCol w="2450342"/>
                <a:gridCol w="2450342"/>
                <a:gridCol w="2450342"/>
              </a:tblGrid>
              <a:tr h="58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待发展项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发展计划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完成情况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49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战略思维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……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良好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49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商业敏锐度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一般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857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人才管理及组织发展专业知识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良好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49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学习能力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49680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需组织和</a:t>
                      </a:r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HR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提供协助支持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6808">
                <a:tc gridSpan="4"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Page-18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04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PART FOUR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总结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3163" y="1608138"/>
            <a:ext cx="9785350" cy="4064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五个数字：</a:t>
            </a:r>
            <a:r>
              <a:rPr lang="zh-CN" altLang="zh-CN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一、二、五、七、九</a:t>
            </a:r>
            <a:endParaRPr lang="zh-CN" altLang="zh-CN" sz="2400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一：人才盘点是一整套体系，而不单纯是一个项目</a:t>
            </a: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二：绩效、潜力（广度、深度）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岗位评价的二维矩阵</a:t>
            </a: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五：光辉国际建议的五种敏锐度</a:t>
            </a: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七：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70-20-10</a:t>
            </a: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的学习</a:t>
            </a: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九：九宫格盘点人才</a:t>
            </a:r>
          </a:p>
          <a:p>
            <a:pPr marL="34290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输出：</a:t>
            </a:r>
            <a:r>
              <a:rPr lang="zh-CN" altLang="zh-CN" sz="2400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九宫格人才盘点图和人才发展图，搞定老板。</a:t>
            </a:r>
          </a:p>
        </p:txBody>
      </p:sp>
      <p:sp>
        <p:nvSpPr>
          <p:cNvPr id="9" name="矩形 8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Page-19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54075" y="446088"/>
            <a:ext cx="12922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sym typeface="+mn-lt"/>
              </a:rPr>
              <a:t>前言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12988" y="382588"/>
            <a:ext cx="2441575" cy="6064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Why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为什么要做人才盘点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61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362" name="圆角矩形 3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3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3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3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364" name="圆角矩形 3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65" name="圆角矩形 3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66" name="圆角矩形 3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67" name="圆角矩形 3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71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372" name="圆角矩形 3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3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3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3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374" name="圆角矩形 3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75" name="圆角矩形 3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76" name="圆角矩形 3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77" name="圆角矩形 3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81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382" name="圆角矩形 3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3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3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3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384" name="圆角矩形 3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85" name="圆角矩形 3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86" name="圆角矩形 3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87" name="圆角矩形 3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91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392" name="圆角矩形 3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3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3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394" name="圆角矩形 3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95" name="圆角矩形 3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96" name="圆角矩形 3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97" name="圆角矩形 3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01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02" name="圆角矩形 40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0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0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0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1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04" name="圆角矩形 40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05" name="圆角矩形 40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06" name="圆角矩形 40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07" name="圆角矩形 40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11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12" name="圆角矩形 41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1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1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1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2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14" name="圆角矩形 41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15" name="圆角矩形 41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16" name="圆角矩形 41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17" name="圆角矩形 41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21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22" name="圆角矩形 42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2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2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3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24" name="圆角矩形 42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25" name="圆角矩形 42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26" name="圆角矩形 42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27" name="圆角矩形 42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31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32" name="圆角矩形 43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3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3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3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4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34" name="圆角矩形 43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35" name="圆角矩形 43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36" name="圆角矩形 43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37" name="圆角矩形 43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41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42" name="圆角矩形 44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4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4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4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5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44" name="圆角矩形 44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45" name="圆角矩形 44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46" name="圆角矩形 44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47" name="圆角矩形 44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51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52" name="圆角矩形 45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5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5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5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6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54" name="圆角矩形 45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55" name="圆角矩形 45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56" name="圆角矩形 45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57" name="圆角矩形 45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61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62" name="圆角矩形 4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64" name="圆角矩形 4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65" name="圆角矩形 4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66" name="圆角矩形 4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67" name="圆角矩形 4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71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72" name="圆角矩形 4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74" name="圆角矩形 4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75" name="圆角矩形 4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76" name="圆角矩形 4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77" name="圆角矩形 4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81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82" name="圆角矩形 4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84" name="圆角矩形 4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85" name="圆角矩形 4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86" name="圆角矩形 4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87" name="圆角矩形 4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91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492" name="圆角矩形 4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4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4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94" name="圆角矩形 4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95" name="圆角矩形 4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96" name="圆角矩形 4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97" name="圆角矩形 4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01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02" name="圆角矩形 50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0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0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0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1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04" name="圆角矩形 50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05" name="圆角矩形 50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06" name="圆角矩形 50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07" name="圆角矩形 50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11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12" name="圆角矩形 51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1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1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1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2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14" name="圆角矩形 51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15" name="圆角矩形 51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16" name="圆角矩形 51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17" name="圆角矩形 51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21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22" name="圆角矩形 52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2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2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3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24" name="圆角矩形 52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25" name="圆角矩形 52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26" name="圆角矩形 52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27" name="圆角矩形 52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31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32" name="圆角矩形 53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3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3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3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4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34" name="圆角矩形 53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35" name="圆角矩形 53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36" name="圆角矩形 53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37" name="圆角矩形 53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41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42" name="圆角矩形 54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4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4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4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5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44" name="圆角矩形 54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45" name="圆角矩形 54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46" name="圆角矩形 54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47" name="圆角矩形 54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51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52" name="圆角矩形 55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5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5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5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6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54" name="圆角矩形 55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55" name="圆角矩形 55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56" name="圆角矩形 55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57" name="圆角矩形 55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61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62" name="圆角矩形 5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64" name="圆角矩形 5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65" name="圆角矩形 5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66" name="圆角矩形 5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67" name="圆角矩形 5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71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72" name="圆角矩形 5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74" name="圆角矩形 5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75" name="圆角矩形 5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76" name="圆角矩形 5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77" name="圆角矩形 5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81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82" name="圆角矩形 5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84" name="圆角矩形 5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85" name="圆角矩形 5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86" name="圆角矩形 5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87" name="圆角矩形 5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591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592" name="圆角矩形 5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5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5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594" name="圆角矩形 5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95" name="圆角矩形 5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96" name="圆角矩形 5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597" name="圆角矩形 5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01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02" name="圆角矩形 60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0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0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0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1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04" name="圆角矩形 60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05" name="圆角矩形 60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06" name="圆角矩形 60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07" name="圆角矩形 60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11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12" name="圆角矩形 61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1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1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1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2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14" name="圆角矩形 61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15" name="圆角矩形 61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16" name="圆角矩形 61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17" name="圆角矩形 61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21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22" name="圆角矩形 62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2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2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3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24" name="圆角矩形 62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25" name="圆角矩形 62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26" name="圆角矩形 62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27" name="圆角矩形 62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31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32" name="圆角矩形 63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3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3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3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4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34" name="圆角矩形 63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35" name="圆角矩形 63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36" name="圆角矩形 63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37" name="圆角矩形 63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41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42" name="圆角矩形 64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4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4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4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5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44" name="圆角矩形 64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45" name="圆角矩形 64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46" name="圆角矩形 64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47" name="圆角矩形 64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51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652" name="圆角矩形 65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5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5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5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6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54" name="圆角矩形 65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55" name="圆角矩形 65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56" name="圆角矩形 65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57" name="圆角矩形 65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61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662" name="圆角矩形 6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64" name="圆角矩形 6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65" name="圆角矩形 6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66" name="圆角矩形 6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67" name="圆角矩形 6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71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72" name="圆角矩形 6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74" name="圆角矩形 6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75" name="圆角矩形 6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76" name="圆角矩形 6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77" name="圆角矩形 6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81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82" name="圆角矩形 6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84" name="圆角矩形 6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85" name="圆角矩形 6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86" name="圆角矩形 6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87" name="圆角矩形 6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691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692" name="圆角矩形 6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grpSp>
          <p:nvGrpSpPr>
            <p:cNvPr id="6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6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7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694" name="圆角矩形 6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95" name="圆角矩形 6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96" name="圆角矩形 6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97" name="圆角矩形 6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702" name="文本框 701"/>
          <p:cNvSpPr txBox="1"/>
          <p:nvPr/>
        </p:nvSpPr>
        <p:spPr>
          <a:xfrm>
            <a:off x="6462713" y="1112838"/>
            <a:ext cx="5453062" cy="4662487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场景</a:t>
            </a:r>
            <a:r>
              <a:rPr lang="en-US" altLang="zh-CN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：业务部门发展需要，需要选拔一个管理者，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XXX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的业务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技术能力还不错，就他啦！</a:t>
            </a:r>
            <a:endParaRPr lang="en-US" altLang="zh-CN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场景</a:t>
            </a:r>
            <a:r>
              <a:rPr lang="en-US" altLang="zh-CN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过了一段时间，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XXX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好像管理能力不太行，最近他也不太开心，怎么办呢？</a:t>
            </a:r>
            <a:endParaRPr lang="en-US" altLang="zh-CN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场景</a:t>
            </a:r>
            <a:r>
              <a:rPr lang="en-US" altLang="zh-CN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又过了一段时间，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XXX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的确不太适合管理者的岗位，还不如让他做业务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技术，要换谁呢？</a:t>
            </a:r>
            <a:endParaRPr lang="en-US" altLang="zh-CN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场景</a:t>
            </a:r>
            <a:r>
              <a:rPr lang="en-US" altLang="zh-CN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XXX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技术、管理都很好，绩效也很好，本来想给他轮岗或者晋升，但是下面似乎没人能接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ta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啊，为了保证业务稳定，先维持现状吧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……</a:t>
            </a:r>
          </a:p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场景</a:t>
            </a:r>
            <a:r>
              <a:rPr lang="en-US" altLang="zh-CN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我们部门业务调整，新业务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新岗位需要有人，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HR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给我外面招个人吧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~</a:t>
            </a:r>
          </a:p>
        </p:txBody>
      </p:sp>
      <p:sp>
        <p:nvSpPr>
          <p:cNvPr id="704" name="矩形 703"/>
          <p:cNvSpPr/>
          <p:nvPr/>
        </p:nvSpPr>
        <p:spPr>
          <a:xfrm>
            <a:off x="6469063" y="515938"/>
            <a:ext cx="2030412" cy="369887"/>
          </a:xfrm>
          <a:prstGeom prst="rect">
            <a:avLst/>
          </a:prstGeom>
          <a:solidFill>
            <a:srgbClr val="1A989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38" tIns="45719" rIns="91438" bIns="45719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06" name="矩形 705"/>
          <p:cNvSpPr/>
          <p:nvPr/>
        </p:nvSpPr>
        <p:spPr>
          <a:xfrm>
            <a:off x="6469063" y="515938"/>
            <a:ext cx="4338637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下面的场景各位是否有那么一点点熟悉？</a:t>
            </a:r>
          </a:p>
        </p:txBody>
      </p:sp>
      <p:sp>
        <p:nvSpPr>
          <p:cNvPr id="718" name="文本框 717"/>
          <p:cNvSpPr txBox="1"/>
          <p:nvPr/>
        </p:nvSpPr>
        <p:spPr>
          <a:xfrm>
            <a:off x="6462713" y="5775325"/>
            <a:ext cx="5459412" cy="458788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思考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：如果做过人才盘点，以上场景的答案会更多</a:t>
            </a:r>
            <a:endParaRPr lang="en-US" altLang="zh-CN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20" name="矩形 719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Page-02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04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PART FOUR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问题与难题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3163" y="1608138"/>
            <a:ext cx="978535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一、适合公司现有体系的个人发展的手段？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二、盘点出的人才结果是否要公开？</a:t>
            </a:r>
            <a:endParaRPr lang="zh-CN" altLang="zh-CN" sz="2400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pic>
        <p:nvPicPr>
          <p:cNvPr id="43013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7150" y="1608138"/>
            <a:ext cx="4237038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173163" y="4568825"/>
            <a:ext cx="9785350" cy="7207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参考书籍：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人才盘点：创建人才驱动型组织</a:t>
            </a:r>
            <a:endParaRPr lang="zh-CN" altLang="zh-CN" sz="2000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Page-20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575" y="2336800"/>
            <a:ext cx="5784850" cy="12319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sym typeface="+mn-lt"/>
              </a:rPr>
              <a:t>THANK YOU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sym typeface="+mn-lt"/>
              </a:rPr>
              <a:t>FOR WATCHING</a:t>
            </a:r>
          </a:p>
        </p:txBody>
      </p:sp>
      <p:cxnSp>
        <p:nvCxnSpPr>
          <p:cNvPr id="44034" name="直接连接符 5"/>
          <p:cNvCxnSpPr>
            <a:cxnSpLocks noChangeShapeType="1"/>
          </p:cNvCxnSpPr>
          <p:nvPr/>
        </p:nvCxnSpPr>
        <p:spPr bwMode="auto">
          <a:xfrm>
            <a:off x="3852863" y="3916363"/>
            <a:ext cx="4625975" cy="0"/>
          </a:xfrm>
          <a:prstGeom prst="line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ym typeface="+mn-lt"/>
              </a:rPr>
              <a:t>附录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sym typeface="+mn-lt"/>
              </a:rPr>
              <a:t>学习敏锐度之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713" y="167957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13" y="212248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75" name="矩形 74"/>
          <p:cNvSpPr/>
          <p:nvPr/>
        </p:nvSpPr>
        <p:spPr>
          <a:xfrm>
            <a:off x="206375" y="2514600"/>
            <a:ext cx="53308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63538" y="2889250"/>
            <a:ext cx="1633537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2055813" y="2889250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3735388" y="2889250"/>
            <a:ext cx="1631950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1139825" y="4529138"/>
            <a:ext cx="1633538" cy="157956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27338" y="4522788"/>
            <a:ext cx="1631950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213" y="3390900"/>
            <a:ext cx="13049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心智敏锐度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907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人际敏锐度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79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变革敏锐度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04925" y="508635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结果敏锐度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36888" y="5086350"/>
            <a:ext cx="1303337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自我认知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Page-21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138" y="266700"/>
            <a:ext cx="6184900" cy="327818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偏向广度的行为表现：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头脑反应敏捷，充满好奇和钻研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博览群书，兴趣广泛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以新方法和复杂性为导向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从容处理不明确局面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随着时间推移，改变思考和看待事情的方式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深入问题，找出根本原因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帮助他人改进解决问题的方式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2138" y="3568700"/>
            <a:ext cx="61849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偏向深度的行为表现：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享受深度研究本职能领域知识技能的过程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擅长以重复模式工作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重视一致性和秩序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更偏爱在有可预测性、具体性、稳定性和准确性的情况下工作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重视传统，更偏好经过证实的技巧和方法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根据现有资料和以往经验寻找答案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心智敏锐度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ym typeface="+mn-lt"/>
              </a:rPr>
              <a:t>附录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sym typeface="+mn-lt"/>
              </a:rPr>
              <a:t>学习敏锐度之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713" y="167957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13" y="212248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75" name="矩形 74"/>
          <p:cNvSpPr/>
          <p:nvPr/>
        </p:nvSpPr>
        <p:spPr>
          <a:xfrm>
            <a:off x="206375" y="2514600"/>
            <a:ext cx="53308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63538" y="2889250"/>
            <a:ext cx="1633537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2055813" y="2889250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3735388" y="2889250"/>
            <a:ext cx="1631950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1139825" y="4529138"/>
            <a:ext cx="1633538" cy="157956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27338" y="4522788"/>
            <a:ext cx="1631950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213" y="3390900"/>
            <a:ext cx="13049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心智敏锐度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907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人际敏锐度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79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变革敏锐度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04925" y="508635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结果敏锐度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36888" y="5086350"/>
            <a:ext cx="1303337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自我认知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Page-22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138" y="266700"/>
            <a:ext cx="6184900" cy="32321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偏向广度的行为表现：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激励他人达成卓越绩效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具有政治敏锐度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根据他人的需求和预期调整方法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与不同类型的人合作，由不同类型的人高效完成工作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接受和利用多样性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对个体差异保持开放的态度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直接和高效地应对人际冲突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2138" y="3568700"/>
            <a:ext cx="6184900" cy="24923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偏向深度的行为表现：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喜欢与类似的人工作和交往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一视同仁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更偏好确定的职位、交互规则和责任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更偏好独立工作，做出个人贡献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避免与其他人发生冲突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人际敏锐度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ym typeface="+mn-lt"/>
              </a:rPr>
              <a:t>附录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sym typeface="+mn-lt"/>
              </a:rPr>
              <a:t>学习敏锐度之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713" y="167957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13" y="212248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75" name="矩形 74"/>
          <p:cNvSpPr/>
          <p:nvPr/>
        </p:nvSpPr>
        <p:spPr>
          <a:xfrm>
            <a:off x="206375" y="2514600"/>
            <a:ext cx="53308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63538" y="2889250"/>
            <a:ext cx="1633537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2055813" y="2889250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3735388" y="2889250"/>
            <a:ext cx="1631950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1139825" y="4522788"/>
            <a:ext cx="1633538" cy="1576387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27338" y="4522788"/>
            <a:ext cx="1631950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213" y="3390900"/>
            <a:ext cx="13049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心智敏锐度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907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人际敏锐度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79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变革敏锐度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04925" y="508635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结果敏锐度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36888" y="5086350"/>
            <a:ext cx="1303337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自我认知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Page-23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138" y="266700"/>
            <a:ext cx="6184900" cy="32321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偏向广度的行为表现：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享受体验和领导变革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在压力下和不确定事态中沉着冷静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妥善处理变革“骚动”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乐于承担风险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将问题视为改变和改进的机会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传达明确的期望成果愿景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厌烦千篇一、例行公事和重复性任务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2138" y="3568700"/>
            <a:ext cx="61849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偏向深度的行为表现：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重视连续性和可靠性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重视已经确定的做事方式和经过验证的解决方法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倾向于高度结构化，以过程为导向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认真仔细收集和分析数据，以确保成功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确保在启动变革前达成共识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采用深思熟虑后得出的方法完成工作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变革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敏锐度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ym typeface="+mn-lt"/>
              </a:rPr>
              <a:t>附录</a:t>
            </a:r>
          </a:p>
        </p:txBody>
      </p:sp>
      <p:sp>
        <p:nvSpPr>
          <p:cNvPr id="49" name="矩形 48"/>
          <p:cNvSpPr/>
          <p:nvPr/>
        </p:nvSpPr>
        <p:spPr>
          <a:xfrm>
            <a:off x="112713" y="167957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13" y="212248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75" name="矩形 74"/>
          <p:cNvSpPr/>
          <p:nvPr/>
        </p:nvSpPr>
        <p:spPr>
          <a:xfrm>
            <a:off x="206375" y="2514600"/>
            <a:ext cx="53308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63538" y="2889250"/>
            <a:ext cx="1633537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2055813" y="2889250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3735388" y="2889250"/>
            <a:ext cx="1631950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1139825" y="4522788"/>
            <a:ext cx="1633538" cy="1576387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27338" y="4522788"/>
            <a:ext cx="1631950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213" y="3390900"/>
            <a:ext cx="13049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心智敏锐度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28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人际敏锐度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79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变革敏锐度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04925" y="508635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结果敏锐度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36888" y="5086350"/>
            <a:ext cx="1303337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自我认知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Page-24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138" y="266700"/>
            <a:ext cx="6184900" cy="32321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偏向广度的行为表现：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可寄予希望在新情况下和困境中完成事情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足智多谋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对结果有极高的积极性，在面对具有挑战性的任务时奋力而为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情绪恢复能力强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享受同时处理多任务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具有极强的毅力，不会放弃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激励他人表现出色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2138" y="3568700"/>
            <a:ext cx="61849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偏向深度的行为表现：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在重复性和质量标准已经确定的工作职责方面表现优秀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是表现稳定、认真尽责的工作者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专注，喜欢一件一件完成任务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对“截止日期”非常敏感，可寄予希望在预算内按时完成工作，独立可靠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偏好以始终如一的方式完成工作任务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sym typeface="+mn-lt"/>
              </a:rPr>
              <a:t>学习敏锐度之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结果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敏锐度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ym typeface="+mn-lt"/>
              </a:rPr>
              <a:t>附录</a:t>
            </a:r>
          </a:p>
        </p:txBody>
      </p:sp>
      <p:sp>
        <p:nvSpPr>
          <p:cNvPr id="49" name="矩形 48"/>
          <p:cNvSpPr/>
          <p:nvPr/>
        </p:nvSpPr>
        <p:spPr>
          <a:xfrm>
            <a:off x="112713" y="167957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13" y="212248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75" name="矩形 74"/>
          <p:cNvSpPr/>
          <p:nvPr/>
        </p:nvSpPr>
        <p:spPr>
          <a:xfrm>
            <a:off x="206375" y="2514600"/>
            <a:ext cx="53308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63538" y="2889250"/>
            <a:ext cx="1633537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2055813" y="2889250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3735388" y="2889250"/>
            <a:ext cx="1631950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1139825" y="4522788"/>
            <a:ext cx="1633538" cy="1576387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27338" y="4522788"/>
            <a:ext cx="1631950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213" y="3390900"/>
            <a:ext cx="13049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心智敏锐度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28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  <a:sym typeface="+mn-lt"/>
              </a:rPr>
              <a:t>人际敏锐度</a:t>
            </a:r>
            <a:endParaRPr lang="en-US" altLang="zh-CN" sz="1600" b="1" dirty="0">
              <a:latin typeface="+mn-lt"/>
              <a:ea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79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变革敏锐度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04925" y="508635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结果敏锐度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36888" y="5086350"/>
            <a:ext cx="1303337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自我认知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Page-25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138" y="266700"/>
            <a:ext cx="61849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偏向广度的行为表现：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了解个人优缺点和盲点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了解自己，对于别人给到的反馈不感到惊讶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对绩效水平有准确的评价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了解自我感情和情绪的产生原因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能够坦率面对自己的实物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对于自己对他人产生的影响很敏感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2138" y="3568700"/>
            <a:ext cx="6184900" cy="24923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偏向深度的行为表现：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相信“你比别人更了解自己”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不太在乎别人对自己的看法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对自己的能力有自信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重视与他们一样真诚接受他人的人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注重当下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sym typeface="+mn-lt"/>
              </a:rPr>
              <a:t>学习敏锐度之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自我认知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ym typeface="+mn-lt"/>
              </a:rPr>
              <a:t>附录</a:t>
            </a:r>
          </a:p>
        </p:txBody>
      </p:sp>
      <p:sp>
        <p:nvSpPr>
          <p:cNvPr id="49" name="矩形 48"/>
          <p:cNvSpPr/>
          <p:nvPr/>
        </p:nvSpPr>
        <p:spPr>
          <a:xfrm>
            <a:off x="112713" y="167957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13" y="212248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75" name="矩形 74"/>
          <p:cNvSpPr/>
          <p:nvPr/>
        </p:nvSpPr>
        <p:spPr>
          <a:xfrm>
            <a:off x="206375" y="2514600"/>
            <a:ext cx="53308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63538" y="2889250"/>
            <a:ext cx="1633537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2055813" y="2889250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3735388" y="2889250"/>
            <a:ext cx="1631950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1139825" y="4522788"/>
            <a:ext cx="1633538" cy="1576387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27338" y="4522788"/>
            <a:ext cx="1631950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rgbClr val="009FB1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213" y="3390900"/>
            <a:ext cx="1304925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心智敏锐度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28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人际敏锐度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79850" y="339090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变革敏锐度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04925" y="5086350"/>
            <a:ext cx="1303338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结果敏锐度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36888" y="5086350"/>
            <a:ext cx="1303337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sym typeface="+mn-lt"/>
              </a:rPr>
              <a:t>自我认知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096625" y="6488113"/>
            <a:ext cx="1057275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Page-26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138" y="1679575"/>
            <a:ext cx="618490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但学习敏锐度也可能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……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不耐烦、太快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容易觉得无聊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总是在寻找下一个挑战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总是走向新的和有风险的方向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修补匠</a:t>
            </a: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……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为变而变，而不是创造价值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把事情变的太过复杂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可能不擅组织而且不关注细节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总是觉得自己的主意比别人的好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接受超出团队能力的任务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sym typeface="+mn-lt"/>
              </a:rPr>
              <a:t>学习敏锐度之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太高是否一定好？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1462088" y="1287463"/>
            <a:ext cx="3097212" cy="1595437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④贡献性专家</a:t>
            </a:r>
            <a:endParaRPr lang="en-US" altLang="zh-CN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持续创造超越期望值的工作成果，并得到高绩效评定，他们在工作领域的专业知识被高度认可，他们通常对其工作领域或组织中发生的陈年旧事了如指掌，他们期待承担更大的责任，但更多时候会选择其专业领域内发展，而不是选择跨职能的职业改变，他们可以成为组织内很好的导师。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4559300" y="1287463"/>
            <a:ext cx="3095625" cy="1595437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+mn-lt"/>
                <a:ea typeface="+mn-ea"/>
                <a:sym typeface="+mn-lt"/>
              </a:rPr>
              <a:t>⑦成长型人才</a:t>
            </a:r>
            <a:endParaRPr lang="en-US" altLang="zh-CN" b="1" kern="0" dirty="0">
              <a:solidFill>
                <a:srgbClr val="C00000"/>
              </a:solidFill>
              <a:latin typeface="+mn-lt"/>
              <a:ea typeface="+mn-ea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+mn-lt"/>
                <a:ea typeface="+mn-ea"/>
                <a:sym typeface="+mn-lt"/>
              </a:rPr>
              <a:t>持续创造超预期望的工作成果，并得到高绩效评定，能够适应新的工作情景并在新的领域中学习，可以提升到多个职能部门、技术领域或管理岗位</a:t>
            </a:r>
          </a:p>
        </p:txBody>
      </p:sp>
      <p:sp>
        <p:nvSpPr>
          <p:cNvPr id="58" name="任意多边形 57"/>
          <p:cNvSpPr/>
          <p:nvPr/>
        </p:nvSpPr>
        <p:spPr>
          <a:xfrm>
            <a:off x="7654925" y="1287463"/>
            <a:ext cx="3095625" cy="1595437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⑨高端人才</a:t>
            </a:r>
            <a:endParaRPr lang="en-US" altLang="zh-CN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你曾见过的最好的人才，典型的供不应求，几乎在所有从事的工作中表现优秀，能够快速学习，在不同的领域中学以致用。在紧张的时间压力下完成工作，并接受高要求的任务或委派到任何情境。作为他人的楷模，能够卓有成效的运用个人独特的洞察力和经验来鼓舞、培养其他人。</a:t>
            </a:r>
          </a:p>
        </p:txBody>
      </p:sp>
      <p:sp>
        <p:nvSpPr>
          <p:cNvPr id="59" name="任意多边形 58"/>
          <p:cNvSpPr/>
          <p:nvPr/>
        </p:nvSpPr>
        <p:spPr>
          <a:xfrm>
            <a:off x="1462088" y="2882900"/>
            <a:ext cx="3097212" cy="1595438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+mn-lt"/>
                <a:ea typeface="+mn-ea"/>
                <a:sym typeface="+mn-lt"/>
              </a:rPr>
              <a:t>②高价值员工</a:t>
            </a:r>
            <a:endParaRPr lang="en-US" altLang="zh-CN" b="1" kern="0" dirty="0">
              <a:solidFill>
                <a:srgbClr val="C00000"/>
              </a:solidFill>
              <a:latin typeface="+mn-lt"/>
              <a:ea typeface="+mn-ea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作为团队中被重视的成员，能够持续的达到绩效期望并不时超越绩效期望。非常了解目前从事的工作，能够将知识和经验应用到其他相似职位，在工作变动多发生在相同的职能部门，可以成长为某一领域的专家，并达到高绩效，可以加强潜力并成为关键员工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4559300" y="2882900"/>
            <a:ext cx="3095625" cy="1595438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+mn-lt"/>
                <a:ea typeface="+mn-ea"/>
                <a:sym typeface="+mn-lt"/>
              </a:rPr>
              <a:t>⑤关键员工</a:t>
            </a:r>
            <a:endParaRPr lang="en-US" altLang="zh-CN" b="1" kern="0" dirty="0">
              <a:solidFill>
                <a:srgbClr val="C00000"/>
              </a:solidFill>
              <a:latin typeface="+mn-lt"/>
              <a:ea typeface="+mn-ea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作为团队中被重视的成员，能够持续达到绩效期望并且不时超越绩效期望。非常了解目前从事的工作，能够不断提升个人技能来满足当前和近期的工作要求。如有必要，能够适应新的情况和挑战。能够承担新的工作、职务并且很好的完成，有可能被提升一个工作层级或者在组织内变换工作职责。</a:t>
            </a:r>
          </a:p>
        </p:txBody>
      </p:sp>
      <p:sp>
        <p:nvSpPr>
          <p:cNvPr id="61" name="任意多边形 60"/>
          <p:cNvSpPr/>
          <p:nvPr/>
        </p:nvSpPr>
        <p:spPr>
          <a:xfrm>
            <a:off x="7654925" y="2882900"/>
            <a:ext cx="3095625" cy="1595438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+mn-lt"/>
                <a:ea typeface="+mn-ea"/>
                <a:sym typeface="+mn-lt"/>
              </a:rPr>
              <a:t>⑧后起之秀</a:t>
            </a:r>
            <a:endParaRPr lang="en-US" altLang="zh-CN" b="1" kern="0" dirty="0">
              <a:solidFill>
                <a:srgbClr val="C00000"/>
              </a:solidFill>
              <a:latin typeface="+mn-lt"/>
              <a:ea typeface="+mn-ea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作为团队中被重视的成员，能够持续达到绩效期望并不时超越绩效期望。持续表现出战胜新的、不同的挑战和问题的能力。能够灵活的处理新的挑战和问题。干劲十足地接受新的任务。表现出在不同情况下调整工作的潜力。能够卓有成效的运用个人独特的洞察力和经验来鼓舞、培养他人。</a:t>
            </a:r>
          </a:p>
        </p:txBody>
      </p:sp>
      <p:sp>
        <p:nvSpPr>
          <p:cNvPr id="62" name="任意多边形 61"/>
          <p:cNvSpPr/>
          <p:nvPr/>
        </p:nvSpPr>
        <p:spPr>
          <a:xfrm>
            <a:off x="1462088" y="4478338"/>
            <a:ext cx="3097212" cy="1595437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+mn-lt"/>
                <a:ea typeface="+mn-ea"/>
                <a:sym typeface="+mn-lt"/>
              </a:rPr>
              <a:t>①低绩效员工</a:t>
            </a:r>
            <a:endParaRPr lang="en-US" altLang="zh-CN" b="1" kern="0" dirty="0">
              <a:solidFill>
                <a:srgbClr val="C00000"/>
              </a:solidFill>
              <a:latin typeface="+mn-lt"/>
              <a:ea typeface="+mn-ea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不能达成工作的绩效要求，不能有效适应新的或不同的工作请假。这个格子的员工对于企业来说被认为所获得的投资回报最低。位于这个格子中的员工可能会被要求进行绩效改进计划。</a:t>
            </a:r>
          </a:p>
        </p:txBody>
      </p:sp>
      <p:sp>
        <p:nvSpPr>
          <p:cNvPr id="63" name="任意多边形 62"/>
          <p:cNvSpPr/>
          <p:nvPr/>
        </p:nvSpPr>
        <p:spPr>
          <a:xfrm>
            <a:off x="4559300" y="4478338"/>
            <a:ext cx="3095625" cy="1595437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+mn-lt"/>
                <a:ea typeface="+mn-ea"/>
                <a:sym typeface="+mn-lt"/>
              </a:rPr>
              <a:t>③绩效不确定型员工</a:t>
            </a:r>
            <a:endParaRPr lang="en-US" altLang="zh-CN" b="1" kern="0" dirty="0">
              <a:solidFill>
                <a:srgbClr val="C00000"/>
              </a:solidFill>
              <a:latin typeface="+mn-lt"/>
              <a:ea typeface="+mn-ea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被认可的有潜力员工，但在目前的工作岗位上还未达到绩效要求。有可能没有安排到合适的岗位或者不适应目前的工作。</a:t>
            </a:r>
          </a:p>
        </p:txBody>
      </p:sp>
      <p:sp>
        <p:nvSpPr>
          <p:cNvPr id="64" name="任意多边形 63"/>
          <p:cNvSpPr/>
          <p:nvPr/>
        </p:nvSpPr>
        <p:spPr>
          <a:xfrm>
            <a:off x="7654925" y="4478338"/>
            <a:ext cx="3095625" cy="1595437"/>
          </a:xfrm>
          <a:custGeom>
            <a:avLst/>
            <a:gdLst>
              <a:gd name="connsiteX0" fmla="*/ 0 w 1632531"/>
              <a:gd name="connsiteY0" fmla="*/ 0 h 1585386"/>
              <a:gd name="connsiteX1" fmla="*/ 1632531 w 1632531"/>
              <a:gd name="connsiteY1" fmla="*/ 0 h 1585386"/>
              <a:gd name="connsiteX2" fmla="*/ 1632531 w 1632531"/>
              <a:gd name="connsiteY2" fmla="*/ 1585386 h 1585386"/>
              <a:gd name="connsiteX3" fmla="*/ 0 w 1632531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6">
                <a:moveTo>
                  <a:pt x="0" y="0"/>
                </a:moveTo>
                <a:lnTo>
                  <a:pt x="1632531" y="0"/>
                </a:lnTo>
                <a:lnTo>
                  <a:pt x="1632531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+mn-lt"/>
                <a:ea typeface="+mn-ea"/>
                <a:sym typeface="+mn-lt"/>
              </a:rPr>
              <a:t>⑥绩效成长型员工</a:t>
            </a:r>
            <a:endParaRPr lang="en-US" altLang="zh-CN" b="1" kern="0" dirty="0">
              <a:solidFill>
                <a:srgbClr val="C00000"/>
              </a:solidFill>
              <a:latin typeface="+mn-lt"/>
              <a:ea typeface="+mn-ea"/>
              <a:sym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有潜力达成高绩效的目标，但目前还无法完全实现。他们过去的绩效表现可能不完全一致，有高有低，或者犯下了非常严重的错误，但仍被认为有潜力在未来做出突出贡献。</a:t>
            </a:r>
          </a:p>
        </p:txBody>
      </p:sp>
      <p:sp>
        <p:nvSpPr>
          <p:cNvPr id="39" name="矩形 38"/>
          <p:cNvSpPr/>
          <p:nvPr/>
        </p:nvSpPr>
        <p:spPr>
          <a:xfrm>
            <a:off x="5483225" y="6199188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40" name="矩形 39"/>
          <p:cNvSpPr/>
          <p:nvPr/>
        </p:nvSpPr>
        <p:spPr>
          <a:xfrm>
            <a:off x="708025" y="3441700"/>
            <a:ext cx="57785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绩效</a:t>
            </a:r>
          </a:p>
        </p:txBody>
      </p:sp>
      <p:sp>
        <p:nvSpPr>
          <p:cNvPr id="41" name="矩形 40"/>
          <p:cNvSpPr/>
          <p:nvPr/>
        </p:nvSpPr>
        <p:spPr>
          <a:xfrm>
            <a:off x="869950" y="1392238"/>
            <a:ext cx="4159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  <a:sym typeface="+mn-lt"/>
              </a:rPr>
              <a:t>高</a:t>
            </a:r>
          </a:p>
        </p:txBody>
      </p:sp>
      <p:sp>
        <p:nvSpPr>
          <p:cNvPr id="42" name="矩形 41"/>
          <p:cNvSpPr/>
          <p:nvPr/>
        </p:nvSpPr>
        <p:spPr>
          <a:xfrm>
            <a:off x="869950" y="5830888"/>
            <a:ext cx="415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  <a:sym typeface="+mn-lt"/>
              </a:rPr>
              <a:t>低</a:t>
            </a:r>
          </a:p>
        </p:txBody>
      </p:sp>
      <p:sp>
        <p:nvSpPr>
          <p:cNvPr id="45" name="矩形 44"/>
          <p:cNvSpPr/>
          <p:nvPr/>
        </p:nvSpPr>
        <p:spPr>
          <a:xfrm>
            <a:off x="1535113" y="6100763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  <a:sym typeface="+mn-lt"/>
              </a:rPr>
              <a:t>深度</a:t>
            </a:r>
          </a:p>
        </p:txBody>
      </p:sp>
      <p:sp>
        <p:nvSpPr>
          <p:cNvPr id="46" name="矩形 45"/>
          <p:cNvSpPr/>
          <p:nvPr/>
        </p:nvSpPr>
        <p:spPr>
          <a:xfrm>
            <a:off x="10129838" y="6100763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  <a:sym typeface="+mn-lt"/>
              </a:rPr>
              <a:t>广度</a:t>
            </a:r>
          </a:p>
        </p:txBody>
      </p:sp>
      <p:sp>
        <p:nvSpPr>
          <p:cNvPr id="4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ym typeface="+mn-lt"/>
              </a:rPr>
              <a:t>附录</a:t>
            </a:r>
          </a:p>
        </p:txBody>
      </p:sp>
      <p:sp>
        <p:nvSpPr>
          <p:cNvPr id="4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sym typeface="+mn-lt"/>
              </a:rPr>
              <a:t>九宫</a:t>
            </a:r>
            <a:r>
              <a:rPr kumimoji="1" lang="zh-CN" altLang="en-US" dirty="0" smtClean="0">
                <a:sym typeface="+mn-lt"/>
              </a:rPr>
              <a:t>格各类型人员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96625" y="6488113"/>
            <a:ext cx="1057275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Page-27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smtClean="0">
                <a:latin typeface="+mn-lt"/>
                <a:ea typeface="+mn-ea"/>
                <a:cs typeface="+mn-ea"/>
                <a:sym typeface="+mn-lt"/>
              </a:rPr>
              <a:t>定义一览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01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Part ONE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2443163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三大难题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等腰三角形 5"/>
          <p:cNvSpPr/>
          <p:nvPr/>
        </p:nvSpPr>
        <p:spPr>
          <a:xfrm>
            <a:off x="832443" y="1456267"/>
            <a:ext cx="3398180" cy="2929466"/>
          </a:xfrm>
          <a:prstGeom prst="triangle">
            <a:avLst/>
          </a:prstGeom>
          <a:blipFill dpi="0" rotWithShape="0">
            <a:blip r:embed="rId2"/>
            <a:srcRect/>
            <a:stretch>
              <a:fillRect l="-13613" r="-13511"/>
            </a:stretch>
          </a:blipFill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grpSp>
        <p:nvGrpSpPr>
          <p:cNvPr id="25607" name="组 34"/>
          <p:cNvGrpSpPr>
            <a:grpSpLocks/>
          </p:cNvGrpSpPr>
          <p:nvPr/>
        </p:nvGrpSpPr>
        <p:grpSpPr bwMode="auto">
          <a:xfrm>
            <a:off x="4622800" y="2287588"/>
            <a:ext cx="1744663" cy="1503362"/>
            <a:chOff x="4622801" y="2287752"/>
            <a:chExt cx="1744132" cy="1503562"/>
          </a:xfrm>
        </p:grpSpPr>
        <p:sp>
          <p:nvSpPr>
            <p:cNvPr id="21" name="等腰三角形 6"/>
            <p:cNvSpPr/>
            <p:nvPr/>
          </p:nvSpPr>
          <p:spPr>
            <a:xfrm rot="10800000">
              <a:off x="46228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13171" y="2446523"/>
              <a:ext cx="526890" cy="831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>
                  <a:solidFill>
                    <a:srgbClr val="000000"/>
                  </a:solidFill>
                  <a:latin typeface="+mn-lt"/>
                  <a:ea typeface="+mn-ea"/>
                  <a:sym typeface="+mn-lt"/>
                </a:rPr>
                <a:t>1</a:t>
              </a:r>
              <a:endParaRPr lang="zh-CN" altLang="en-US" sz="4800" b="1" dirty="0">
                <a:solidFill>
                  <a:srgbClr val="000000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5608" name="组 35"/>
          <p:cNvGrpSpPr>
            <a:grpSpLocks/>
          </p:cNvGrpSpPr>
          <p:nvPr/>
        </p:nvGrpSpPr>
        <p:grpSpPr bwMode="auto">
          <a:xfrm>
            <a:off x="7119938" y="2287588"/>
            <a:ext cx="1744662" cy="1503362"/>
            <a:chOff x="7120467" y="2287752"/>
            <a:chExt cx="1744132" cy="1503562"/>
          </a:xfrm>
        </p:grpSpPr>
        <p:sp>
          <p:nvSpPr>
            <p:cNvPr id="22" name="等腰三角形 8"/>
            <p:cNvSpPr/>
            <p:nvPr/>
          </p:nvSpPr>
          <p:spPr>
            <a:xfrm rot="10800000">
              <a:off x="7120467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10838" y="2446523"/>
              <a:ext cx="526890" cy="831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>
                  <a:solidFill>
                    <a:srgbClr val="000000"/>
                  </a:solidFill>
                  <a:latin typeface="+mn-lt"/>
                  <a:ea typeface="+mn-ea"/>
                  <a:sym typeface="+mn-lt"/>
                </a:rPr>
                <a:t>2</a:t>
              </a:r>
              <a:endParaRPr lang="zh-CN" altLang="en-US" sz="4800" b="1" dirty="0">
                <a:solidFill>
                  <a:srgbClr val="000000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5609" name="组 36"/>
          <p:cNvGrpSpPr>
            <a:grpSpLocks/>
          </p:cNvGrpSpPr>
          <p:nvPr/>
        </p:nvGrpSpPr>
        <p:grpSpPr bwMode="auto">
          <a:xfrm>
            <a:off x="9652000" y="2287588"/>
            <a:ext cx="1744663" cy="1503362"/>
            <a:chOff x="9652001" y="2287752"/>
            <a:chExt cx="1744132" cy="1503562"/>
          </a:xfrm>
        </p:grpSpPr>
        <p:sp>
          <p:nvSpPr>
            <p:cNvPr id="23" name="等腰三角形 9"/>
            <p:cNvSpPr/>
            <p:nvPr/>
          </p:nvSpPr>
          <p:spPr>
            <a:xfrm rot="10800000">
              <a:off x="96520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2371" y="2446523"/>
              <a:ext cx="526890" cy="831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>
                  <a:solidFill>
                    <a:srgbClr val="000000"/>
                  </a:solidFill>
                  <a:latin typeface="+mn-lt"/>
                  <a:ea typeface="+mn-ea"/>
                  <a:sym typeface="+mn-lt"/>
                </a:rPr>
                <a:t>3</a:t>
              </a:r>
              <a:endParaRPr lang="zh-CN" altLang="en-US" sz="4800" b="1" dirty="0">
                <a:solidFill>
                  <a:srgbClr val="000000"/>
                </a:solidFill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992688" y="3873500"/>
            <a:ext cx="1004887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架构</a:t>
            </a:r>
            <a:endParaRPr lang="en-US" altLang="zh-CN" sz="3200" b="1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设计</a:t>
            </a:r>
          </a:p>
        </p:txBody>
      </p:sp>
      <p:sp>
        <p:nvSpPr>
          <p:cNvPr id="29" name="矩形 28"/>
          <p:cNvSpPr/>
          <p:nvPr/>
        </p:nvSpPr>
        <p:spPr>
          <a:xfrm>
            <a:off x="7489825" y="3873500"/>
            <a:ext cx="1004888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组织</a:t>
            </a:r>
            <a:endParaRPr lang="en-US" altLang="zh-CN" sz="3200" b="1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变革</a:t>
            </a:r>
          </a:p>
        </p:txBody>
      </p:sp>
      <p:sp>
        <p:nvSpPr>
          <p:cNvPr id="31" name="矩形 30"/>
          <p:cNvSpPr/>
          <p:nvPr/>
        </p:nvSpPr>
        <p:spPr>
          <a:xfrm>
            <a:off x="10021888" y="3873500"/>
            <a:ext cx="1004887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人才</a:t>
            </a:r>
            <a:endParaRPr lang="en-US" altLang="zh-CN" sz="3200" b="1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盘点</a:t>
            </a:r>
          </a:p>
        </p:txBody>
      </p:sp>
      <p:sp>
        <p:nvSpPr>
          <p:cNvPr id="33" name="矩形 32"/>
          <p:cNvSpPr/>
          <p:nvPr/>
        </p:nvSpPr>
        <p:spPr>
          <a:xfrm>
            <a:off x="668338" y="5230813"/>
            <a:ext cx="43449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为什么三大难题困扰了无数</a:t>
            </a: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HR</a:t>
            </a:r>
            <a:endParaRPr lang="zh-CN" altLang="en-US" sz="2400" b="1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7225" y="5681663"/>
            <a:ext cx="11109325" cy="3095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一个重要的原因是这三项工作会触动业务部门尤其是管理者的利益</a:t>
            </a:r>
          </a:p>
        </p:txBody>
      </p:sp>
      <p:sp>
        <p:nvSpPr>
          <p:cNvPr id="38" name="矩形 37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Page-03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01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ONE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是体系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，而不单纯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是项目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flipV="1">
            <a:off x="371475" y="3344863"/>
            <a:ext cx="11179175" cy="168275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9" name="等腰三角形 5"/>
          <p:cNvSpPr/>
          <p:nvPr/>
        </p:nvSpPr>
        <p:spPr>
          <a:xfrm rot="5400000">
            <a:off x="11433175" y="3238501"/>
            <a:ext cx="320675" cy="381000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0" name="等腰三角形 6"/>
          <p:cNvSpPr/>
          <p:nvPr/>
        </p:nvSpPr>
        <p:spPr>
          <a:xfrm rot="5400000">
            <a:off x="401637" y="3238501"/>
            <a:ext cx="320675" cy="381000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1" name="等腰三角形 7"/>
          <p:cNvSpPr/>
          <p:nvPr/>
        </p:nvSpPr>
        <p:spPr>
          <a:xfrm rot="5400000">
            <a:off x="13335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2" name="等腰三角形 8"/>
          <p:cNvSpPr/>
          <p:nvPr/>
        </p:nvSpPr>
        <p:spPr>
          <a:xfrm rot="5400000">
            <a:off x="22606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3" name="等腰三角形 9"/>
          <p:cNvSpPr/>
          <p:nvPr/>
        </p:nvSpPr>
        <p:spPr>
          <a:xfrm rot="5400000">
            <a:off x="31877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4" name="等腰三角形 10"/>
          <p:cNvSpPr/>
          <p:nvPr/>
        </p:nvSpPr>
        <p:spPr>
          <a:xfrm rot="5400000">
            <a:off x="41148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5" name="等腰三角形 11"/>
          <p:cNvSpPr/>
          <p:nvPr/>
        </p:nvSpPr>
        <p:spPr>
          <a:xfrm rot="5400000">
            <a:off x="50419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6" name="等腰三角形 12"/>
          <p:cNvSpPr/>
          <p:nvPr/>
        </p:nvSpPr>
        <p:spPr>
          <a:xfrm rot="5400000">
            <a:off x="59690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7" name="等腰三角形 13"/>
          <p:cNvSpPr/>
          <p:nvPr/>
        </p:nvSpPr>
        <p:spPr>
          <a:xfrm rot="5400000">
            <a:off x="68961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8" name="等腰三角形 14"/>
          <p:cNvSpPr/>
          <p:nvPr/>
        </p:nvSpPr>
        <p:spPr>
          <a:xfrm rot="5400000">
            <a:off x="78232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等腰三角形 15"/>
          <p:cNvSpPr/>
          <p:nvPr/>
        </p:nvSpPr>
        <p:spPr>
          <a:xfrm rot="5400000">
            <a:off x="87503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0" name="等腰三角形 16"/>
          <p:cNvSpPr/>
          <p:nvPr/>
        </p:nvSpPr>
        <p:spPr>
          <a:xfrm rot="5400000">
            <a:off x="96774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1" name="等腰三角形 17"/>
          <p:cNvSpPr/>
          <p:nvPr/>
        </p:nvSpPr>
        <p:spPr>
          <a:xfrm rot="5400000">
            <a:off x="10604500" y="3238500"/>
            <a:ext cx="322263" cy="379413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cxnSp>
        <p:nvCxnSpPr>
          <p:cNvPr id="42" name="直接连接符 20"/>
          <p:cNvCxnSpPr>
            <a:cxnSpLocks noChangeShapeType="1"/>
          </p:cNvCxnSpPr>
          <p:nvPr/>
        </p:nvCxnSpPr>
        <p:spPr bwMode="auto">
          <a:xfrm>
            <a:off x="371475" y="4005263"/>
            <a:ext cx="0" cy="1193800"/>
          </a:xfrm>
          <a:prstGeom prst="line">
            <a:avLst/>
          </a:prstGeom>
          <a:noFill/>
          <a:ln w="76200" algn="ctr">
            <a:solidFill>
              <a:schemeClr val="accent1"/>
            </a:solidFill>
            <a:miter lim="800000"/>
            <a:headEnd/>
            <a:tailEnd/>
          </a:ln>
        </p:spPr>
      </p:cxnSp>
      <p:sp>
        <p:nvSpPr>
          <p:cNvPr id="43" name="矩形 42"/>
          <p:cNvSpPr/>
          <p:nvPr/>
        </p:nvSpPr>
        <p:spPr>
          <a:xfrm>
            <a:off x="482600" y="3962400"/>
            <a:ext cx="3467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Why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为什么人才盘点难做？</a:t>
            </a:r>
          </a:p>
        </p:txBody>
      </p:sp>
      <p:sp>
        <p:nvSpPr>
          <p:cNvPr id="44" name="矩形 43"/>
          <p:cNvSpPr/>
          <p:nvPr/>
        </p:nvSpPr>
        <p:spPr>
          <a:xfrm>
            <a:off x="471488" y="4329113"/>
            <a:ext cx="2617787" cy="97313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HR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在业务部门难以推动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HR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业务，并不是方案、规则本身的问题，很大原因是与业务部门的信任还没有能够建立起来，所以业务部门不愿意来和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HR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推动项目</a:t>
            </a:r>
          </a:p>
        </p:txBody>
      </p:sp>
      <p:cxnSp>
        <p:nvCxnSpPr>
          <p:cNvPr id="45" name="直接连接符 24"/>
          <p:cNvCxnSpPr>
            <a:cxnSpLocks noChangeShapeType="1"/>
          </p:cNvCxnSpPr>
          <p:nvPr/>
        </p:nvCxnSpPr>
        <p:spPr bwMode="auto">
          <a:xfrm>
            <a:off x="2312988" y="1617663"/>
            <a:ext cx="0" cy="1193800"/>
          </a:xfrm>
          <a:prstGeom prst="line">
            <a:avLst/>
          </a:prstGeom>
          <a:noFill/>
          <a:ln w="76200" algn="ctr">
            <a:solidFill>
              <a:schemeClr val="accent1"/>
            </a:solidFill>
            <a:miter lim="800000"/>
            <a:headEnd/>
            <a:tailEnd/>
          </a:ln>
        </p:spPr>
      </p:cxnSp>
      <p:sp>
        <p:nvSpPr>
          <p:cNvPr id="46" name="矩形 45"/>
          <p:cNvSpPr/>
          <p:nvPr/>
        </p:nvSpPr>
        <p:spPr>
          <a:xfrm>
            <a:off x="2424113" y="1574800"/>
            <a:ext cx="267493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Who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谁来做人才盘点？</a:t>
            </a:r>
            <a:endParaRPr lang="zh-CN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3000" y="1941513"/>
            <a:ext cx="3067050" cy="7524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建立信任后，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HR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可以去做人才盘点了吗？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人才盘点不单纯是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HR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部门的事，同时要能有效激发用户需求，业务部门要参与共同进行</a:t>
            </a:r>
          </a:p>
        </p:txBody>
      </p:sp>
      <p:cxnSp>
        <p:nvCxnSpPr>
          <p:cNvPr id="48" name="直接连接符 27"/>
          <p:cNvCxnSpPr>
            <a:cxnSpLocks noChangeShapeType="1"/>
          </p:cNvCxnSpPr>
          <p:nvPr/>
        </p:nvCxnSpPr>
        <p:spPr bwMode="auto">
          <a:xfrm>
            <a:off x="5099050" y="4005263"/>
            <a:ext cx="0" cy="1193800"/>
          </a:xfrm>
          <a:prstGeom prst="line">
            <a:avLst/>
          </a:prstGeom>
          <a:noFill/>
          <a:ln w="76200" algn="ctr">
            <a:solidFill>
              <a:schemeClr val="accent1"/>
            </a:solidFill>
            <a:miter lim="800000"/>
            <a:headEnd/>
            <a:tailEnd/>
          </a:ln>
        </p:spPr>
      </p:cxnSp>
      <p:sp>
        <p:nvSpPr>
          <p:cNvPr id="49" name="矩形 48"/>
          <p:cNvSpPr/>
          <p:nvPr/>
        </p:nvSpPr>
        <p:spPr>
          <a:xfrm>
            <a:off x="5211763" y="3962400"/>
            <a:ext cx="36893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What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人才盘点“盘” 什么？</a:t>
            </a:r>
          </a:p>
        </p:txBody>
      </p:sp>
      <p:sp>
        <p:nvSpPr>
          <p:cNvPr id="50" name="矩形 49"/>
          <p:cNvSpPr/>
          <p:nvPr/>
        </p:nvSpPr>
        <p:spPr>
          <a:xfrm>
            <a:off x="5200650" y="4329113"/>
            <a:ext cx="2997200" cy="14128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人才盘点，不仅仅是盘点“人”，要先盘点“组织”。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①确定关键岗位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②看人岗匹配度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③看人才梯队状况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④通过整合的人力资源体系制定人才发展计划</a:t>
            </a:r>
          </a:p>
        </p:txBody>
      </p:sp>
      <p:cxnSp>
        <p:nvCxnSpPr>
          <p:cNvPr id="51" name="直接连接符 24"/>
          <p:cNvCxnSpPr>
            <a:cxnSpLocks noChangeShapeType="1"/>
          </p:cNvCxnSpPr>
          <p:nvPr/>
        </p:nvCxnSpPr>
        <p:spPr bwMode="auto">
          <a:xfrm>
            <a:off x="7804150" y="1617663"/>
            <a:ext cx="0" cy="1193800"/>
          </a:xfrm>
          <a:prstGeom prst="line">
            <a:avLst/>
          </a:prstGeom>
          <a:noFill/>
          <a:ln w="76200" algn="ctr">
            <a:solidFill>
              <a:schemeClr val="accent1"/>
            </a:solidFill>
            <a:miter lim="800000"/>
            <a:headEnd/>
            <a:tailEnd/>
          </a:ln>
        </p:spPr>
      </p:cxnSp>
      <p:sp>
        <p:nvSpPr>
          <p:cNvPr id="52" name="矩形 51"/>
          <p:cNvSpPr/>
          <p:nvPr/>
        </p:nvSpPr>
        <p:spPr>
          <a:xfrm>
            <a:off x="7915275" y="1574800"/>
            <a:ext cx="39941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What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盘点人才的标准是什么？</a:t>
            </a:r>
            <a:endParaRPr lang="zh-CN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904163" y="1941513"/>
            <a:ext cx="3646487" cy="7524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latin typeface="+mn-lt"/>
                <a:ea typeface="+mn-ea"/>
                <a:sym typeface="+mn-lt"/>
              </a:rPr>
              <a:t>技术、能力、态度、业绩、加班</a:t>
            </a:r>
            <a:r>
              <a:rPr lang="en-US" altLang="zh-CN" sz="1100" dirty="0">
                <a:latin typeface="+mn-lt"/>
                <a:ea typeface="+mn-ea"/>
                <a:sym typeface="+mn-lt"/>
              </a:rPr>
              <a:t>……</a:t>
            </a: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latin typeface="+mn-lt"/>
                <a:ea typeface="+mn-ea"/>
                <a:sym typeface="+mn-lt"/>
              </a:rPr>
              <a:t>是一成不变的吗？是</a:t>
            </a:r>
            <a:r>
              <a:rPr lang="en-US" altLang="zh-CN" sz="1100" dirty="0">
                <a:latin typeface="+mn-lt"/>
                <a:ea typeface="+mn-ea"/>
                <a:sym typeface="+mn-lt"/>
              </a:rPr>
              <a:t>HR</a:t>
            </a:r>
            <a:r>
              <a:rPr lang="zh-CN" altLang="en-US" sz="1100" dirty="0">
                <a:latin typeface="+mn-lt"/>
                <a:ea typeface="+mn-ea"/>
                <a:sym typeface="+mn-lt"/>
              </a:rPr>
              <a:t>自己定的标准吗？</a:t>
            </a:r>
            <a:endParaRPr lang="en-US" altLang="zh-CN" sz="1100" dirty="0"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100" dirty="0">
                <a:latin typeface="+mn-lt"/>
                <a:ea typeface="+mn-ea"/>
                <a:sym typeface="+mn-lt"/>
              </a:rPr>
              <a:t>要先与</a:t>
            </a:r>
            <a:r>
              <a:rPr lang="en-US" altLang="zh-CN" sz="1100" dirty="0">
                <a:latin typeface="+mn-lt"/>
                <a:ea typeface="+mn-ea"/>
                <a:sym typeface="+mn-lt"/>
              </a:rPr>
              <a:t>BU</a:t>
            </a:r>
            <a:r>
              <a:rPr lang="zh-CN" altLang="zh-CN" sz="1100" dirty="0">
                <a:latin typeface="+mn-lt"/>
                <a:ea typeface="+mn-ea"/>
                <a:sym typeface="+mn-lt"/>
              </a:rPr>
              <a:t>的</a:t>
            </a:r>
            <a:r>
              <a:rPr lang="en-US" altLang="zh-CN" sz="1100" dirty="0">
                <a:latin typeface="+mn-lt"/>
                <a:ea typeface="+mn-ea"/>
                <a:sym typeface="+mn-lt"/>
              </a:rPr>
              <a:t>leader</a:t>
            </a:r>
            <a:r>
              <a:rPr lang="zh-CN" altLang="zh-CN" sz="1100" dirty="0">
                <a:latin typeface="+mn-lt"/>
                <a:ea typeface="+mn-ea"/>
                <a:sym typeface="+mn-lt"/>
              </a:rPr>
              <a:t>同步信息、</a:t>
            </a:r>
            <a:r>
              <a:rPr lang="zh-CN" altLang="en-US" sz="1100" dirty="0">
                <a:latin typeface="+mn-lt"/>
                <a:ea typeface="+mn-ea"/>
                <a:sym typeface="+mn-lt"/>
              </a:rPr>
              <a:t>澄清</a:t>
            </a:r>
            <a:r>
              <a:rPr lang="zh-CN" altLang="zh-CN" sz="1100" dirty="0">
                <a:latin typeface="+mn-lt"/>
                <a:ea typeface="+mn-ea"/>
                <a:sym typeface="+mn-lt"/>
              </a:rPr>
              <a:t>认识、共同建立标准</a:t>
            </a:r>
            <a:endParaRPr lang="zh-CN" altLang="en-US" sz="1100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Page-04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49" grpId="0"/>
      <p:bldP spid="50" grpId="0"/>
      <p:bldP spid="5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01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ONE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人才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盘点流程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652" name="2064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33425" y="1208088"/>
            <a:ext cx="10725150" cy="4870450"/>
            <a:chOff x="733718" y="1208530"/>
            <a:chExt cx="10724564" cy="4869780"/>
          </a:xfrm>
        </p:grpSpPr>
        <p:grpSp>
          <p:nvGrpSpPr>
            <p:cNvPr id="27654" name="iŝḷîḑè"/>
            <p:cNvGrpSpPr>
              <a:grpSpLocks/>
            </p:cNvGrpSpPr>
            <p:nvPr/>
          </p:nvGrpSpPr>
          <p:grpSpPr bwMode="auto">
            <a:xfrm>
              <a:off x="6823526" y="1326044"/>
              <a:ext cx="4634756" cy="4634755"/>
              <a:chOff x="6462702" y="1436129"/>
              <a:chExt cx="4337661" cy="4337661"/>
            </a:xfrm>
          </p:grpSpPr>
          <p:sp>
            <p:nvSpPr>
              <p:cNvPr id="80" name="îSļíḑe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6533554" y="1436078"/>
                <a:ext cx="2785609" cy="1836121"/>
              </a:xfrm>
              <a:custGeom>
                <a:avLst/>
                <a:gdLst>
                  <a:gd name="T0" fmla="*/ 1250 w 1639"/>
                  <a:gd name="T1" fmla="*/ 0 h 1080"/>
                  <a:gd name="T2" fmla="*/ 1248 w 1639"/>
                  <a:gd name="T3" fmla="*/ 0 h 1080"/>
                  <a:gd name="T4" fmla="*/ 1239 w 1639"/>
                  <a:gd name="T5" fmla="*/ 0 h 1080"/>
                  <a:gd name="T6" fmla="*/ 1237 w 1639"/>
                  <a:gd name="T7" fmla="*/ 0 h 1080"/>
                  <a:gd name="T8" fmla="*/ 1234 w 1639"/>
                  <a:gd name="T9" fmla="*/ 0 h 1080"/>
                  <a:gd name="T10" fmla="*/ 918 w 1639"/>
                  <a:gd name="T11" fmla="*/ 40 h 1080"/>
                  <a:gd name="T12" fmla="*/ 68 w 1639"/>
                  <a:gd name="T13" fmla="*/ 756 h 1080"/>
                  <a:gd name="T14" fmla="*/ 0 w 1639"/>
                  <a:gd name="T15" fmla="*/ 952 h 1080"/>
                  <a:gd name="T16" fmla="*/ 358 w 1639"/>
                  <a:gd name="T17" fmla="*/ 793 h 1080"/>
                  <a:gd name="T18" fmla="*/ 799 w 1639"/>
                  <a:gd name="T19" fmla="*/ 1080 h 1080"/>
                  <a:gd name="T20" fmla="*/ 1041 w 1639"/>
                  <a:gd name="T21" fmla="*/ 840 h 1080"/>
                  <a:gd name="T22" fmla="*/ 1234 w 1639"/>
                  <a:gd name="T23" fmla="*/ 799 h 1080"/>
                  <a:gd name="T24" fmla="*/ 1248 w 1639"/>
                  <a:gd name="T25" fmla="*/ 800 h 1080"/>
                  <a:gd name="T26" fmla="*/ 1248 w 1639"/>
                  <a:gd name="T27" fmla="*/ 799 h 1080"/>
                  <a:gd name="T28" fmla="*/ 1639 w 1639"/>
                  <a:gd name="T29" fmla="*/ 400 h 1080"/>
                  <a:gd name="T30" fmla="*/ 1250 w 1639"/>
                  <a:gd name="T31" fmla="*/ 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9" h="1080">
                    <a:moveTo>
                      <a:pt x="1250" y="0"/>
                    </a:moveTo>
                    <a:cubicBezTo>
                      <a:pt x="1249" y="0"/>
                      <a:pt x="1248" y="0"/>
                      <a:pt x="1248" y="0"/>
                    </a:cubicBezTo>
                    <a:cubicBezTo>
                      <a:pt x="1245" y="0"/>
                      <a:pt x="1242" y="0"/>
                      <a:pt x="1239" y="0"/>
                    </a:cubicBezTo>
                    <a:cubicBezTo>
                      <a:pt x="1239" y="0"/>
                      <a:pt x="1238" y="0"/>
                      <a:pt x="1237" y="0"/>
                    </a:cubicBezTo>
                    <a:cubicBezTo>
                      <a:pt x="1236" y="0"/>
                      <a:pt x="1235" y="0"/>
                      <a:pt x="1234" y="0"/>
                    </a:cubicBezTo>
                    <a:cubicBezTo>
                      <a:pt x="1125" y="0"/>
                      <a:pt x="1019" y="14"/>
                      <a:pt x="918" y="40"/>
                    </a:cubicBezTo>
                    <a:cubicBezTo>
                      <a:pt x="537" y="136"/>
                      <a:pt x="226" y="404"/>
                      <a:pt x="68" y="756"/>
                    </a:cubicBezTo>
                    <a:cubicBezTo>
                      <a:pt x="40" y="819"/>
                      <a:pt x="17" y="884"/>
                      <a:pt x="0" y="952"/>
                    </a:cubicBezTo>
                    <a:cubicBezTo>
                      <a:pt x="88" y="854"/>
                      <a:pt x="216" y="793"/>
                      <a:pt x="358" y="793"/>
                    </a:cubicBezTo>
                    <a:cubicBezTo>
                      <a:pt x="554" y="793"/>
                      <a:pt x="724" y="911"/>
                      <a:pt x="799" y="1080"/>
                    </a:cubicBezTo>
                    <a:cubicBezTo>
                      <a:pt x="847" y="973"/>
                      <a:pt x="934" y="887"/>
                      <a:pt x="1041" y="840"/>
                    </a:cubicBezTo>
                    <a:cubicBezTo>
                      <a:pt x="1100" y="814"/>
                      <a:pt x="1165" y="799"/>
                      <a:pt x="1234" y="799"/>
                    </a:cubicBezTo>
                    <a:cubicBezTo>
                      <a:pt x="1239" y="799"/>
                      <a:pt x="1243" y="799"/>
                      <a:pt x="1248" y="800"/>
                    </a:cubicBezTo>
                    <a:cubicBezTo>
                      <a:pt x="1248" y="799"/>
                      <a:pt x="1248" y="799"/>
                      <a:pt x="1248" y="799"/>
                    </a:cubicBezTo>
                    <a:cubicBezTo>
                      <a:pt x="1465" y="795"/>
                      <a:pt x="1639" y="618"/>
                      <a:pt x="1639" y="400"/>
                    </a:cubicBezTo>
                    <a:cubicBezTo>
                      <a:pt x="1639" y="182"/>
                      <a:pt x="1466" y="6"/>
                      <a:pt x="1250" y="0"/>
                    </a:cubicBezTo>
                    <a:close/>
                  </a:path>
                </a:pathLst>
              </a:custGeom>
              <a:solidFill>
                <a:srgbClr val="009FB1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81" name="îṥlíḍè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8172235" y="1603942"/>
                <a:ext cx="1001333" cy="999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>
                <a:normAutofit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b="1" dirty="0">
                    <a:latin typeface="+mn-lt"/>
                    <a:ea typeface="+mn-ea"/>
                    <a:sym typeface="+mn-lt"/>
                  </a:rPr>
                  <a:t>1</a:t>
                </a:r>
              </a:p>
            </p:txBody>
          </p:sp>
          <p:sp>
            <p:nvSpPr>
              <p:cNvPr id="82" name="íSḻíḍé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974642" y="3921377"/>
                <a:ext cx="2764809" cy="1852462"/>
              </a:xfrm>
              <a:custGeom>
                <a:avLst/>
                <a:gdLst>
                  <a:gd name="T0" fmla="*/ 1262 w 1627"/>
                  <a:gd name="T1" fmla="*/ 278 h 1090"/>
                  <a:gd name="T2" fmla="*/ 825 w 1627"/>
                  <a:gd name="T3" fmla="*/ 0 h 1090"/>
                  <a:gd name="T4" fmla="*/ 588 w 1627"/>
                  <a:gd name="T5" fmla="*/ 246 h 1090"/>
                  <a:gd name="T6" fmla="*/ 400 w 1627"/>
                  <a:gd name="T7" fmla="*/ 290 h 1090"/>
                  <a:gd name="T8" fmla="*/ 400 w 1627"/>
                  <a:gd name="T9" fmla="*/ 291 h 1090"/>
                  <a:gd name="T10" fmla="*/ 0 w 1627"/>
                  <a:gd name="T11" fmla="*/ 690 h 1090"/>
                  <a:gd name="T12" fmla="*/ 394 w 1627"/>
                  <a:gd name="T13" fmla="*/ 1090 h 1090"/>
                  <a:gd name="T14" fmla="*/ 400 w 1627"/>
                  <a:gd name="T15" fmla="*/ 1090 h 1090"/>
                  <a:gd name="T16" fmla="*/ 421 w 1627"/>
                  <a:gd name="T17" fmla="*/ 1089 h 1090"/>
                  <a:gd name="T18" fmla="*/ 729 w 1627"/>
                  <a:gd name="T19" fmla="*/ 1043 h 1090"/>
                  <a:gd name="T20" fmla="*/ 1560 w 1627"/>
                  <a:gd name="T21" fmla="*/ 315 h 1090"/>
                  <a:gd name="T22" fmla="*/ 1627 w 1627"/>
                  <a:gd name="T23" fmla="*/ 111 h 1090"/>
                  <a:gd name="T24" fmla="*/ 1262 w 1627"/>
                  <a:gd name="T25" fmla="*/ 278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7" h="1090">
                    <a:moveTo>
                      <a:pt x="1262" y="278"/>
                    </a:moveTo>
                    <a:cubicBezTo>
                      <a:pt x="1069" y="278"/>
                      <a:pt x="902" y="164"/>
                      <a:pt x="825" y="0"/>
                    </a:cubicBezTo>
                    <a:cubicBezTo>
                      <a:pt x="779" y="108"/>
                      <a:pt x="695" y="196"/>
                      <a:pt x="588" y="246"/>
                    </a:cubicBezTo>
                    <a:cubicBezTo>
                      <a:pt x="531" y="273"/>
                      <a:pt x="467" y="288"/>
                      <a:pt x="400" y="290"/>
                    </a:cubicBezTo>
                    <a:cubicBezTo>
                      <a:pt x="400" y="291"/>
                      <a:pt x="400" y="291"/>
                      <a:pt x="400" y="291"/>
                    </a:cubicBezTo>
                    <a:cubicBezTo>
                      <a:pt x="179" y="291"/>
                      <a:pt x="0" y="470"/>
                      <a:pt x="0" y="690"/>
                    </a:cubicBezTo>
                    <a:cubicBezTo>
                      <a:pt x="0" y="909"/>
                      <a:pt x="176" y="1087"/>
                      <a:pt x="394" y="1090"/>
                    </a:cubicBezTo>
                    <a:cubicBezTo>
                      <a:pt x="396" y="1090"/>
                      <a:pt x="398" y="1090"/>
                      <a:pt x="400" y="1090"/>
                    </a:cubicBezTo>
                    <a:cubicBezTo>
                      <a:pt x="407" y="1090"/>
                      <a:pt x="414" y="1090"/>
                      <a:pt x="421" y="1089"/>
                    </a:cubicBezTo>
                    <a:cubicBezTo>
                      <a:pt x="528" y="1086"/>
                      <a:pt x="631" y="1071"/>
                      <a:pt x="729" y="1043"/>
                    </a:cubicBezTo>
                    <a:cubicBezTo>
                      <a:pt x="1104" y="939"/>
                      <a:pt x="1409" y="668"/>
                      <a:pt x="1560" y="315"/>
                    </a:cubicBezTo>
                    <a:cubicBezTo>
                      <a:pt x="1588" y="250"/>
                      <a:pt x="1610" y="182"/>
                      <a:pt x="1627" y="111"/>
                    </a:cubicBezTo>
                    <a:cubicBezTo>
                      <a:pt x="1539" y="213"/>
                      <a:pt x="1408" y="278"/>
                      <a:pt x="1262" y="27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83" name="ïṧlídè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8126179" y="4625520"/>
                <a:ext cx="999848" cy="9982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>
                <a:normAutofit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latin typeface="+mn-lt"/>
                    <a:ea typeface="+mn-ea"/>
                    <a:sym typeface="+mn-lt"/>
                  </a:rPr>
                  <a:t>3</a:t>
                </a:r>
              </a:p>
            </p:txBody>
          </p:sp>
          <p:sp>
            <p:nvSpPr>
              <p:cNvPr id="84" name="isľïďe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6462242" y="2924583"/>
                <a:ext cx="1848158" cy="2785377"/>
              </a:xfrm>
              <a:custGeom>
                <a:avLst/>
                <a:gdLst>
                  <a:gd name="T0" fmla="*/ 807 w 1087"/>
                  <a:gd name="T1" fmla="*/ 1276 h 1639"/>
                  <a:gd name="T2" fmla="*/ 1087 w 1087"/>
                  <a:gd name="T3" fmla="*/ 838 h 1639"/>
                  <a:gd name="T4" fmla="*/ 841 w 1087"/>
                  <a:gd name="T5" fmla="*/ 596 h 1639"/>
                  <a:gd name="T6" fmla="*/ 799 w 1087"/>
                  <a:gd name="T7" fmla="*/ 400 h 1639"/>
                  <a:gd name="T8" fmla="*/ 799 w 1087"/>
                  <a:gd name="T9" fmla="*/ 400 h 1639"/>
                  <a:gd name="T10" fmla="*/ 400 w 1087"/>
                  <a:gd name="T11" fmla="*/ 0 h 1639"/>
                  <a:gd name="T12" fmla="*/ 0 w 1087"/>
                  <a:gd name="T13" fmla="*/ 400 h 1639"/>
                  <a:gd name="T14" fmla="*/ 0 w 1087"/>
                  <a:gd name="T15" fmla="*/ 400 h 1639"/>
                  <a:gd name="T16" fmla="*/ 42 w 1087"/>
                  <a:gd name="T17" fmla="*/ 724 h 1639"/>
                  <a:gd name="T18" fmla="*/ 671 w 1087"/>
                  <a:gd name="T19" fmla="*/ 1524 h 1639"/>
                  <a:gd name="T20" fmla="*/ 971 w 1087"/>
                  <a:gd name="T21" fmla="*/ 1639 h 1639"/>
                  <a:gd name="T22" fmla="*/ 807 w 1087"/>
                  <a:gd name="T23" fmla="*/ 1276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7" h="1639">
                    <a:moveTo>
                      <a:pt x="807" y="1276"/>
                    </a:moveTo>
                    <a:cubicBezTo>
                      <a:pt x="807" y="1082"/>
                      <a:pt x="922" y="915"/>
                      <a:pt x="1087" y="838"/>
                    </a:cubicBezTo>
                    <a:cubicBezTo>
                      <a:pt x="978" y="791"/>
                      <a:pt x="890" y="704"/>
                      <a:pt x="841" y="596"/>
                    </a:cubicBezTo>
                    <a:cubicBezTo>
                      <a:pt x="814" y="536"/>
                      <a:pt x="799" y="470"/>
                      <a:pt x="799" y="400"/>
                    </a:cubicBezTo>
                    <a:cubicBezTo>
                      <a:pt x="799" y="400"/>
                      <a:pt x="799" y="400"/>
                      <a:pt x="799" y="400"/>
                    </a:cubicBezTo>
                    <a:cubicBezTo>
                      <a:pt x="799" y="179"/>
                      <a:pt x="620" y="0"/>
                      <a:pt x="400" y="0"/>
                    </a:cubicBezTo>
                    <a:cubicBezTo>
                      <a:pt x="179" y="0"/>
                      <a:pt x="0" y="179"/>
                      <a:pt x="0" y="400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0" y="512"/>
                      <a:pt x="15" y="620"/>
                      <a:pt x="42" y="724"/>
                    </a:cubicBezTo>
                    <a:cubicBezTo>
                      <a:pt x="132" y="1070"/>
                      <a:pt x="364" y="1358"/>
                      <a:pt x="671" y="1524"/>
                    </a:cubicBezTo>
                    <a:cubicBezTo>
                      <a:pt x="765" y="1575"/>
                      <a:pt x="866" y="1613"/>
                      <a:pt x="971" y="1639"/>
                    </a:cubicBezTo>
                    <a:cubicBezTo>
                      <a:pt x="871" y="1551"/>
                      <a:pt x="807" y="1421"/>
                      <a:pt x="807" y="127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85" name="îsļíḋé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6636065" y="3073137"/>
                <a:ext cx="1001333" cy="9997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>
                <a:normAutofit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latin typeface="+mn-lt"/>
                    <a:ea typeface="+mn-ea"/>
                    <a:sym typeface="+mn-lt"/>
                  </a:rPr>
                  <a:t>4</a:t>
                </a:r>
              </a:p>
            </p:txBody>
          </p:sp>
          <p:sp>
            <p:nvSpPr>
              <p:cNvPr id="86" name="i$lïḍe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8967061" y="1511839"/>
                <a:ext cx="1833302" cy="2739326"/>
              </a:xfrm>
              <a:custGeom>
                <a:avLst/>
                <a:gdLst>
                  <a:gd name="T0" fmla="*/ 1077 w 1078"/>
                  <a:gd name="T1" fmla="*/ 1189 h 1612"/>
                  <a:gd name="T2" fmla="*/ 1029 w 1078"/>
                  <a:gd name="T3" fmla="*/ 881 h 1612"/>
                  <a:gd name="T4" fmla="*/ 451 w 1078"/>
                  <a:gd name="T5" fmla="*/ 133 h 1612"/>
                  <a:gd name="T6" fmla="*/ 133 w 1078"/>
                  <a:gd name="T7" fmla="*/ 0 h 1612"/>
                  <a:gd name="T8" fmla="*/ 290 w 1078"/>
                  <a:gd name="T9" fmla="*/ 356 h 1612"/>
                  <a:gd name="T10" fmla="*/ 0 w 1078"/>
                  <a:gd name="T11" fmla="*/ 798 h 1612"/>
                  <a:gd name="T12" fmla="*/ 23 w 1078"/>
                  <a:gd name="T13" fmla="*/ 809 h 1612"/>
                  <a:gd name="T14" fmla="*/ 233 w 1078"/>
                  <a:gd name="T15" fmla="*/ 1027 h 1612"/>
                  <a:gd name="T16" fmla="*/ 278 w 1078"/>
                  <a:gd name="T17" fmla="*/ 1213 h 1612"/>
                  <a:gd name="T18" fmla="*/ 279 w 1078"/>
                  <a:gd name="T19" fmla="*/ 1213 h 1612"/>
                  <a:gd name="T20" fmla="*/ 678 w 1078"/>
                  <a:gd name="T21" fmla="*/ 1612 h 1612"/>
                  <a:gd name="T22" fmla="*/ 1078 w 1078"/>
                  <a:gd name="T23" fmla="*/ 1221 h 1612"/>
                  <a:gd name="T24" fmla="*/ 1078 w 1078"/>
                  <a:gd name="T25" fmla="*/ 1213 h 1612"/>
                  <a:gd name="T26" fmla="*/ 1077 w 1078"/>
                  <a:gd name="T27" fmla="*/ 1189 h 1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8" h="1612">
                    <a:moveTo>
                      <a:pt x="1077" y="1189"/>
                    </a:moveTo>
                    <a:cubicBezTo>
                      <a:pt x="1074" y="1083"/>
                      <a:pt x="1057" y="980"/>
                      <a:pt x="1029" y="881"/>
                    </a:cubicBezTo>
                    <a:cubicBezTo>
                      <a:pt x="939" y="564"/>
                      <a:pt x="729" y="297"/>
                      <a:pt x="451" y="133"/>
                    </a:cubicBezTo>
                    <a:cubicBezTo>
                      <a:pt x="353" y="75"/>
                      <a:pt x="246" y="30"/>
                      <a:pt x="133" y="0"/>
                    </a:cubicBezTo>
                    <a:cubicBezTo>
                      <a:pt x="230" y="88"/>
                      <a:pt x="290" y="215"/>
                      <a:pt x="290" y="356"/>
                    </a:cubicBezTo>
                    <a:cubicBezTo>
                      <a:pt x="290" y="553"/>
                      <a:pt x="171" y="724"/>
                      <a:pt x="0" y="798"/>
                    </a:cubicBezTo>
                    <a:cubicBezTo>
                      <a:pt x="8" y="802"/>
                      <a:pt x="15" y="805"/>
                      <a:pt x="23" y="809"/>
                    </a:cubicBezTo>
                    <a:cubicBezTo>
                      <a:pt x="114" y="857"/>
                      <a:pt x="188" y="934"/>
                      <a:pt x="233" y="1027"/>
                    </a:cubicBezTo>
                    <a:cubicBezTo>
                      <a:pt x="260" y="1084"/>
                      <a:pt x="276" y="1146"/>
                      <a:pt x="278" y="1213"/>
                    </a:cubicBezTo>
                    <a:cubicBezTo>
                      <a:pt x="279" y="1213"/>
                      <a:pt x="279" y="1213"/>
                      <a:pt x="279" y="1213"/>
                    </a:cubicBezTo>
                    <a:cubicBezTo>
                      <a:pt x="279" y="1434"/>
                      <a:pt x="458" y="1612"/>
                      <a:pt x="678" y="1612"/>
                    </a:cubicBezTo>
                    <a:cubicBezTo>
                      <a:pt x="896" y="1612"/>
                      <a:pt x="1074" y="1438"/>
                      <a:pt x="1078" y="1221"/>
                    </a:cubicBezTo>
                    <a:cubicBezTo>
                      <a:pt x="1078" y="1218"/>
                      <a:pt x="1078" y="1215"/>
                      <a:pt x="1078" y="1213"/>
                    </a:cubicBezTo>
                    <a:cubicBezTo>
                      <a:pt x="1078" y="1205"/>
                      <a:pt x="1078" y="1197"/>
                      <a:pt x="1077" y="1189"/>
                    </a:cubicBezTo>
                    <a:close/>
                  </a:path>
                </a:pathLst>
              </a:custGeom>
              <a:solidFill>
                <a:srgbClr val="E73A1C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sym typeface="+mn-lt"/>
                </a:endParaRPr>
              </a:p>
            </p:txBody>
          </p:sp>
          <p:sp>
            <p:nvSpPr>
              <p:cNvPr id="87" name="iṩ1idè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9631151" y="3105818"/>
                <a:ext cx="1001333" cy="9982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>
                <a:normAutofit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b="1" dirty="0">
                    <a:latin typeface="+mn-lt"/>
                    <a:ea typeface="+mn-ea"/>
                    <a:sym typeface="+mn-lt"/>
                  </a:rPr>
                  <a:t>2</a:t>
                </a:r>
              </a:p>
            </p:txBody>
          </p:sp>
        </p:grpSp>
        <p:grpSp>
          <p:nvGrpSpPr>
            <p:cNvPr id="27655" name="ïṣḻïḑè"/>
            <p:cNvGrpSpPr>
              <a:grpSpLocks/>
            </p:cNvGrpSpPr>
            <p:nvPr/>
          </p:nvGrpSpPr>
          <p:grpSpPr bwMode="auto">
            <a:xfrm>
              <a:off x="733718" y="1208530"/>
              <a:ext cx="5369903" cy="1033163"/>
              <a:chOff x="733718" y="1195559"/>
              <a:chExt cx="5369903" cy="1033163"/>
            </a:xfrm>
          </p:grpSpPr>
          <p:sp>
            <p:nvSpPr>
              <p:cNvPr id="76" name="íşlïḓé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33718" y="1282859"/>
                <a:ext cx="806406" cy="8063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>
                <a:normAutofit lnSpcReduction="10000"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latin typeface="+mn-lt"/>
                    <a:ea typeface="+mn-ea"/>
                    <a:sym typeface="+mn-lt"/>
                  </a:rPr>
                  <a:t>1</a:t>
                </a:r>
              </a:p>
            </p:txBody>
          </p:sp>
          <p:grpSp>
            <p:nvGrpSpPr>
              <p:cNvPr id="27676" name="iŝ1ïde"/>
              <p:cNvGrpSpPr>
                <a:grpSpLocks/>
              </p:cNvGrpSpPr>
              <p:nvPr/>
            </p:nvGrpSpPr>
            <p:grpSpPr bwMode="auto">
              <a:xfrm>
                <a:off x="1717332" y="1195559"/>
                <a:ext cx="4386289" cy="1033163"/>
                <a:chOff x="1717332" y="1130242"/>
                <a:chExt cx="4386289" cy="1033163"/>
              </a:xfrm>
            </p:grpSpPr>
            <p:sp>
              <p:nvSpPr>
                <p:cNvPr id="78" name="îsḻidé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1717914" y="1517539"/>
                  <a:ext cx="4386024" cy="646023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回顾战略与人才需求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确认关键岗位、目标群体（例如部门负责人</a:t>
                  </a:r>
                  <a:r>
                    <a:rPr lang="en-US" altLang="zh-CN" sz="1100" dirty="0" smtClean="0">
                      <a:latin typeface="+mn-lt"/>
                      <a:ea typeface="+mn-ea"/>
                      <a:sym typeface="+mn-lt"/>
                    </a:rPr>
                    <a:t>-1</a:t>
                  </a: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层级的岗位）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确定时间：例如每年</a:t>
                  </a:r>
                  <a:r>
                    <a:rPr lang="en-US" altLang="zh-CN" sz="1100" dirty="0" smtClean="0">
                      <a:latin typeface="+mn-lt"/>
                      <a:ea typeface="+mn-ea"/>
                      <a:sym typeface="+mn-lt"/>
                    </a:rPr>
                    <a:t>Q4</a:t>
                  </a: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进行确定战略</a:t>
                  </a:r>
                  <a:endParaRPr lang="en-US" altLang="zh-CN" sz="1100" dirty="0">
                    <a:latin typeface="+mn-lt"/>
                    <a:ea typeface="+mn-ea"/>
                    <a:sym typeface="+mn-lt"/>
                  </a:endParaRPr>
                </a:p>
              </p:txBody>
            </p:sp>
            <p:sp>
              <p:nvSpPr>
                <p:cNvPr id="79" name="îṥļíḓè">
                  <a:extLst>
                    <a:ext uri="{FF2B5EF4-FFF2-40B4-BE49-F238E27FC236}"/>
                  </a:extLst>
                </p:cNvPr>
                <p:cNvSpPr txBox="1"/>
                <p:nvPr/>
              </p:nvSpPr>
              <p:spPr bwMode="auto">
                <a:xfrm>
                  <a:off x="1717914" y="1130242"/>
                  <a:ext cx="4386024" cy="38729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latin typeface="+mn-lt"/>
                      <a:ea typeface="+mn-ea"/>
                      <a:sym typeface="+mn-lt"/>
                    </a:rPr>
                    <a:t>确定关键岗位</a:t>
                  </a:r>
                  <a:endParaRPr lang="en-US" altLang="zh-CN" sz="2000" b="1" dirty="0">
                    <a:latin typeface="+mn-lt"/>
                    <a:ea typeface="+mn-ea"/>
                    <a:sym typeface="+mn-lt"/>
                  </a:endParaRPr>
                </a:p>
              </p:txBody>
            </p:sp>
          </p:grpSp>
        </p:grpSp>
        <p:grpSp>
          <p:nvGrpSpPr>
            <p:cNvPr id="27656" name="íṩ1idé"/>
            <p:cNvGrpSpPr>
              <a:grpSpLocks/>
            </p:cNvGrpSpPr>
            <p:nvPr/>
          </p:nvGrpSpPr>
          <p:grpSpPr bwMode="auto">
            <a:xfrm>
              <a:off x="733718" y="2487403"/>
              <a:ext cx="5370711" cy="1033163"/>
              <a:chOff x="733718" y="2496057"/>
              <a:chExt cx="5370711" cy="1033163"/>
            </a:xfrm>
          </p:grpSpPr>
          <p:sp>
            <p:nvSpPr>
              <p:cNvPr id="72" name="îşḷiḋe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33718" y="2583833"/>
                <a:ext cx="807994" cy="806339"/>
              </a:xfrm>
              <a:prstGeom prst="ellipse">
                <a:avLst/>
              </a:prstGeom>
              <a:solidFill>
                <a:srgbClr val="E73A1C"/>
              </a:solidFill>
              <a:ln>
                <a:noFill/>
              </a:ln>
              <a:extLst/>
            </p:spPr>
            <p:txBody>
              <a:bodyPr>
                <a:normAutofit lnSpcReduction="10000"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latin typeface="+mn-lt"/>
                    <a:ea typeface="+mn-ea"/>
                    <a:sym typeface="+mn-lt"/>
                  </a:rPr>
                  <a:t>2</a:t>
                </a:r>
              </a:p>
            </p:txBody>
          </p:sp>
          <p:grpSp>
            <p:nvGrpSpPr>
              <p:cNvPr id="27672" name="ïŝľîḓé"/>
              <p:cNvGrpSpPr>
                <a:grpSpLocks/>
              </p:cNvGrpSpPr>
              <p:nvPr/>
            </p:nvGrpSpPr>
            <p:grpSpPr bwMode="auto">
              <a:xfrm>
                <a:off x="1718140" y="2496057"/>
                <a:ext cx="4386289" cy="1033163"/>
                <a:chOff x="1718140" y="2430740"/>
                <a:chExt cx="4386289" cy="1033163"/>
              </a:xfrm>
            </p:grpSpPr>
            <p:sp>
              <p:nvSpPr>
                <p:cNvPr id="74" name="íSľiḋé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1717914" y="2818513"/>
                  <a:ext cx="4386024" cy="646023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确认评估依据：如长期绩效和潜力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评估九宫格并校准效果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确认执行时间：例如每年</a:t>
                  </a:r>
                  <a:r>
                    <a:rPr lang="en-US" altLang="zh-CN" sz="1100" dirty="0" smtClean="0">
                      <a:latin typeface="+mn-lt"/>
                      <a:ea typeface="+mn-ea"/>
                      <a:sym typeface="+mn-lt"/>
                    </a:rPr>
                    <a:t>2-4</a:t>
                  </a: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月进行人才盘点和校准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endParaRPr lang="en-US" altLang="zh-CN" sz="1100" dirty="0">
                    <a:latin typeface="+mn-lt"/>
                    <a:ea typeface="+mn-ea"/>
                    <a:sym typeface="+mn-lt"/>
                  </a:endParaRPr>
                </a:p>
              </p:txBody>
            </p:sp>
            <p:sp>
              <p:nvSpPr>
                <p:cNvPr id="75" name="ísḻiḑê">
                  <a:extLst>
                    <a:ext uri="{FF2B5EF4-FFF2-40B4-BE49-F238E27FC236}"/>
                  </a:extLst>
                </p:cNvPr>
                <p:cNvSpPr txBox="1"/>
                <p:nvPr/>
              </p:nvSpPr>
              <p:spPr bwMode="auto">
                <a:xfrm>
                  <a:off x="1717914" y="2431216"/>
                  <a:ext cx="4386024" cy="38729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latin typeface="+mn-lt"/>
                      <a:ea typeface="+mn-ea"/>
                      <a:sym typeface="+mn-lt"/>
                    </a:rPr>
                    <a:t>评估关键人才</a:t>
                  </a:r>
                  <a:endParaRPr lang="en-US" altLang="zh-CN" sz="2000" b="1" dirty="0">
                    <a:latin typeface="+mn-lt"/>
                    <a:ea typeface="+mn-ea"/>
                    <a:sym typeface="+mn-lt"/>
                  </a:endParaRPr>
                </a:p>
              </p:txBody>
            </p:sp>
          </p:grpSp>
        </p:grpSp>
        <p:grpSp>
          <p:nvGrpSpPr>
            <p:cNvPr id="27657" name="ïšḷîďê"/>
            <p:cNvGrpSpPr>
              <a:grpSpLocks/>
            </p:cNvGrpSpPr>
            <p:nvPr/>
          </p:nvGrpSpPr>
          <p:grpSpPr bwMode="auto">
            <a:xfrm>
              <a:off x="733718" y="3766276"/>
              <a:ext cx="5369093" cy="1033163"/>
              <a:chOff x="733718" y="3796555"/>
              <a:chExt cx="5369093" cy="1033163"/>
            </a:xfrm>
          </p:grpSpPr>
          <p:sp>
            <p:nvSpPr>
              <p:cNvPr id="68" name="ïṣľiḑe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33718" y="3883220"/>
                <a:ext cx="806406" cy="80633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>
                <a:normAutofit lnSpcReduction="10000"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latin typeface="+mn-lt"/>
                    <a:ea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27668" name="ïṥḻíḍè"/>
              <p:cNvGrpSpPr>
                <a:grpSpLocks/>
              </p:cNvGrpSpPr>
              <p:nvPr/>
            </p:nvGrpSpPr>
            <p:grpSpPr bwMode="auto">
              <a:xfrm>
                <a:off x="1716522" y="3796555"/>
                <a:ext cx="4386289" cy="1033163"/>
                <a:chOff x="1716522" y="3731238"/>
                <a:chExt cx="4386289" cy="1033163"/>
              </a:xfrm>
            </p:grpSpPr>
            <p:sp>
              <p:nvSpPr>
                <p:cNvPr id="70" name="ïS1ïḋê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1716327" y="4117899"/>
                  <a:ext cx="4386023" cy="64602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回顾人才梯队状况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确认核心人才准备度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确定目标人群（公司高层及部门层面）及执行时间</a:t>
                  </a:r>
                  <a:endParaRPr lang="en-US" altLang="zh-CN" sz="1100" dirty="0">
                    <a:latin typeface="+mn-lt"/>
                    <a:ea typeface="+mn-ea"/>
                    <a:sym typeface="+mn-lt"/>
                  </a:endParaRPr>
                </a:p>
              </p:txBody>
            </p:sp>
            <p:sp>
              <p:nvSpPr>
                <p:cNvPr id="71" name="íšḷîḋe">
                  <a:extLst>
                    <a:ext uri="{FF2B5EF4-FFF2-40B4-BE49-F238E27FC236}"/>
                  </a:extLst>
                </p:cNvPr>
                <p:cNvSpPr txBox="1"/>
                <p:nvPr/>
              </p:nvSpPr>
              <p:spPr bwMode="auto">
                <a:xfrm>
                  <a:off x="1716327" y="3730602"/>
                  <a:ext cx="4386023" cy="38729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latin typeface="+mn-lt"/>
                      <a:ea typeface="+mn-ea"/>
                      <a:sym typeface="+mn-lt"/>
                    </a:rPr>
                    <a:t>审视人才梯队</a:t>
                  </a:r>
                  <a:endParaRPr lang="en-US" altLang="zh-CN" sz="2000" b="1" dirty="0">
                    <a:latin typeface="+mn-lt"/>
                    <a:ea typeface="+mn-ea"/>
                    <a:sym typeface="+mn-lt"/>
                  </a:endParaRPr>
                </a:p>
              </p:txBody>
            </p:sp>
          </p:grpSp>
        </p:grpSp>
        <p:grpSp>
          <p:nvGrpSpPr>
            <p:cNvPr id="27658" name="iṧḻíḑê"/>
            <p:cNvGrpSpPr>
              <a:grpSpLocks/>
            </p:cNvGrpSpPr>
            <p:nvPr/>
          </p:nvGrpSpPr>
          <p:grpSpPr bwMode="auto">
            <a:xfrm>
              <a:off x="733718" y="5045147"/>
              <a:ext cx="5370711" cy="1033163"/>
              <a:chOff x="733718" y="5097053"/>
              <a:chExt cx="5370711" cy="1033163"/>
            </a:xfrm>
          </p:grpSpPr>
          <p:sp>
            <p:nvSpPr>
              <p:cNvPr id="64" name="îsḷiḑé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33718" y="5184196"/>
                <a:ext cx="807994" cy="80633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/>
            </p:spPr>
            <p:txBody>
              <a:bodyPr>
                <a:normAutofit lnSpcReduction="10000"/>
              </a:bodyPr>
              <a:lstStyle/>
              <a:p>
                <a:pPr algn="ctr" defTabSz="91437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latin typeface="+mn-lt"/>
                    <a:ea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27664" name="ïsļíḍe"/>
              <p:cNvGrpSpPr>
                <a:grpSpLocks/>
              </p:cNvGrpSpPr>
              <p:nvPr/>
            </p:nvGrpSpPr>
            <p:grpSpPr bwMode="auto">
              <a:xfrm>
                <a:off x="1718140" y="5097053"/>
                <a:ext cx="4386289" cy="1033163"/>
                <a:chOff x="1718140" y="5031736"/>
                <a:chExt cx="4386289" cy="1033163"/>
              </a:xfrm>
            </p:grpSpPr>
            <p:sp>
              <p:nvSpPr>
                <p:cNvPr id="66" name="iṥḷíďê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1717914" y="5418875"/>
                  <a:ext cx="4386024" cy="64602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回顾并跟进个人发展计划及挽留计划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关注关键人才的离职风险并制定解决方案</a:t>
                  </a:r>
                  <a:endParaRPr lang="en-US" altLang="zh-CN" sz="1100" dirty="0" smtClean="0">
                    <a:latin typeface="+mn-lt"/>
                    <a:ea typeface="+mn-ea"/>
                    <a:sym typeface="+mn-lt"/>
                  </a:endParaRPr>
                </a:p>
                <a:p>
                  <a:pPr marL="171450" indent="-171450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en-US" sz="1100" dirty="0" smtClean="0">
                      <a:latin typeface="+mn-lt"/>
                      <a:ea typeface="+mn-ea"/>
                      <a:sym typeface="+mn-lt"/>
                    </a:rPr>
                    <a:t>确定目标人群的关键人才及执行时间</a:t>
                  </a:r>
                  <a:endParaRPr lang="en-US" altLang="zh-CN" sz="1100" dirty="0">
                    <a:latin typeface="+mn-lt"/>
                    <a:ea typeface="+mn-ea"/>
                    <a:sym typeface="+mn-lt"/>
                  </a:endParaRPr>
                </a:p>
              </p:txBody>
            </p:sp>
            <p:sp>
              <p:nvSpPr>
                <p:cNvPr id="67" name="îṩḻîḍe">
                  <a:extLst>
                    <a:ext uri="{FF2B5EF4-FFF2-40B4-BE49-F238E27FC236}"/>
                  </a:extLst>
                </p:cNvPr>
                <p:cNvSpPr txBox="1"/>
                <p:nvPr/>
              </p:nvSpPr>
              <p:spPr bwMode="auto">
                <a:xfrm>
                  <a:off x="1717914" y="5031578"/>
                  <a:ext cx="4386024" cy="38729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altLang="zh-CN" sz="2000" b="1" dirty="0" smtClean="0">
                      <a:latin typeface="+mn-lt"/>
                      <a:ea typeface="+mn-ea"/>
                      <a:sym typeface="+mn-lt"/>
                    </a:rPr>
                    <a:t>IDP-</a:t>
                  </a:r>
                  <a:r>
                    <a:rPr lang="zh-CN" altLang="en-US" sz="2000" b="1" dirty="0" smtClean="0">
                      <a:latin typeface="+mn-lt"/>
                      <a:ea typeface="+mn-ea"/>
                      <a:sym typeface="+mn-lt"/>
                    </a:rPr>
                    <a:t>发展人才并持续跟进</a:t>
                  </a:r>
                  <a:endParaRPr lang="en-US" altLang="zh-CN" sz="2000" b="1" dirty="0">
                    <a:latin typeface="+mn-lt"/>
                    <a:ea typeface="+mn-ea"/>
                    <a:sym typeface="+mn-lt"/>
                  </a:endParaRPr>
                </a:p>
              </p:txBody>
            </p:sp>
          </p:grpSp>
        </p:grpSp>
        <p:cxnSp>
          <p:nvCxnSpPr>
            <p:cNvPr id="60" name="直接连接符 5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800460" y="2364071"/>
              <a:ext cx="353675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800460" y="3643420"/>
              <a:ext cx="353675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800460" y="4922769"/>
              <a:ext cx="353675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ïṣľîḍe">
              <a:extLst>
                <a:ext uri="{FF2B5EF4-FFF2-40B4-BE49-F238E27FC236}"/>
              </a:extLst>
            </p:cNvPr>
            <p:cNvSpPr txBox="1"/>
            <p:nvPr/>
          </p:nvSpPr>
          <p:spPr bwMode="auto">
            <a:xfrm>
              <a:off x="8253295" y="3349772"/>
              <a:ext cx="1774728" cy="5872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accent1"/>
                  </a:solidFill>
                  <a:latin typeface="+mn-lt"/>
                  <a:ea typeface="+mn-ea"/>
                  <a:sym typeface="+mn-lt"/>
                </a:rPr>
                <a:t>人才盘点</a:t>
              </a:r>
              <a:endParaRPr lang="en-US" altLang="zh-CN" sz="2400" b="1" dirty="0">
                <a:solidFill>
                  <a:schemeClr val="accent1"/>
                </a:solidFill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Page-05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879725" y="1757363"/>
            <a:ext cx="812800" cy="1965325"/>
          </a:xfrm>
          <a:prstGeom prst="chevron">
            <a:avLst>
              <a:gd name="adj" fmla="val 6581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1" name="矩形 31"/>
          <p:cNvSpPr/>
          <p:nvPr/>
        </p:nvSpPr>
        <p:spPr>
          <a:xfrm>
            <a:off x="3067050" y="2381250"/>
            <a:ext cx="717550" cy="717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308725" y="1757363"/>
            <a:ext cx="812800" cy="1965325"/>
          </a:xfrm>
          <a:prstGeom prst="chevron">
            <a:avLst>
              <a:gd name="adj" fmla="val 6581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9737725" y="1757363"/>
            <a:ext cx="812800" cy="1965325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4" name="矩形 31"/>
          <p:cNvSpPr/>
          <p:nvPr/>
        </p:nvSpPr>
        <p:spPr>
          <a:xfrm>
            <a:off x="6569075" y="2381250"/>
            <a:ext cx="717550" cy="717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5" name="矩形 31"/>
          <p:cNvSpPr/>
          <p:nvPr/>
        </p:nvSpPr>
        <p:spPr>
          <a:xfrm>
            <a:off x="9964738" y="2381250"/>
            <a:ext cx="717550" cy="717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3400" y="1885950"/>
            <a:ext cx="2235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对业务结果的影响</a:t>
            </a:r>
          </a:p>
        </p:txBody>
      </p:sp>
      <p:sp>
        <p:nvSpPr>
          <p:cNvPr id="27" name="矩形 26"/>
          <p:cNvSpPr/>
          <p:nvPr/>
        </p:nvSpPr>
        <p:spPr>
          <a:xfrm>
            <a:off x="522288" y="2286000"/>
            <a:ext cx="2225675" cy="177323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此岗位是否在业务中承担重大销售额或利润结果？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此岗位的人是否负责业务重大发展的潜力和机会？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此岗位是的人是否负责最重要的</a:t>
            </a:r>
            <a:r>
              <a:rPr lang="en-US" altLang="zh-C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有价值的客户（外部、内部客户）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u="sng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检验：</a:t>
            </a:r>
            <a:r>
              <a:rPr lang="zh-CN" altLang="en-US" sz="105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此岗位人员失败业务是否面临巨大风险？</a:t>
            </a:r>
          </a:p>
        </p:txBody>
      </p:sp>
      <p:sp>
        <p:nvSpPr>
          <p:cNvPr id="28" name="矩形 27"/>
          <p:cNvSpPr/>
          <p:nvPr/>
        </p:nvSpPr>
        <p:spPr>
          <a:xfrm>
            <a:off x="3984625" y="1885950"/>
            <a:ext cx="17240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角色的复杂性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513" y="2286000"/>
            <a:ext cx="2147887" cy="177323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此岗位是否需要做出重大并广泛的决定？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此岗位是否需要打破组织界限去工作，面临不同文化的挑战？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此岗位是否需要将工作计划改善并适应变革的环境？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u="sng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检验：</a:t>
            </a:r>
            <a:r>
              <a:rPr lang="zh-CN" altLang="en-US" sz="105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此岗位人员是否需要掌握广泛的能力和技能才能成功</a:t>
            </a:r>
          </a:p>
        </p:txBody>
      </p:sp>
      <p:sp>
        <p:nvSpPr>
          <p:cNvPr id="30" name="矩形 29"/>
          <p:cNvSpPr/>
          <p:nvPr/>
        </p:nvSpPr>
        <p:spPr>
          <a:xfrm>
            <a:off x="7558088" y="1885950"/>
            <a:ext cx="12096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领导能力</a:t>
            </a:r>
          </a:p>
        </p:txBody>
      </p:sp>
      <p:sp>
        <p:nvSpPr>
          <p:cNvPr id="31" name="矩形 30"/>
          <p:cNvSpPr/>
          <p:nvPr/>
        </p:nvSpPr>
        <p:spPr>
          <a:xfrm>
            <a:off x="7546975" y="2286000"/>
            <a:ext cx="2146300" cy="9318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u="sng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最后的检验</a:t>
            </a:r>
            <a:endParaRPr lang="en-US" altLang="zh-CN" sz="1050" u="sng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此岗位人员是否需要哟拥有被证明的领导和发展不同人才的能力，才能成功？</a:t>
            </a:r>
          </a:p>
        </p:txBody>
      </p:sp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02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TWO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step1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：确定关键岗位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4232275" y="4146550"/>
            <a:ext cx="1633538" cy="11207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5865813" y="4146550"/>
            <a:ext cx="1631950" cy="11207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4232275" y="5281613"/>
            <a:ext cx="1633538" cy="11207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5865813" y="5281613"/>
            <a:ext cx="1631950" cy="112077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49838" y="6457950"/>
            <a:ext cx="17224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角色的复杂性</a:t>
            </a:r>
          </a:p>
        </p:txBody>
      </p:sp>
      <p:sp>
        <p:nvSpPr>
          <p:cNvPr id="46" name="矩形 45"/>
          <p:cNvSpPr/>
          <p:nvPr/>
        </p:nvSpPr>
        <p:spPr>
          <a:xfrm>
            <a:off x="1762125" y="5081588"/>
            <a:ext cx="2235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对业务结果的影响</a:t>
            </a:r>
          </a:p>
        </p:txBody>
      </p:sp>
      <p:sp>
        <p:nvSpPr>
          <p:cNvPr id="47" name="矩形 46"/>
          <p:cNvSpPr/>
          <p:nvPr/>
        </p:nvSpPr>
        <p:spPr>
          <a:xfrm>
            <a:off x="3752850" y="4070350"/>
            <a:ext cx="4143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高</a:t>
            </a:r>
          </a:p>
        </p:txBody>
      </p:sp>
      <p:sp>
        <p:nvSpPr>
          <p:cNvPr id="48" name="矩形 47"/>
          <p:cNvSpPr/>
          <p:nvPr/>
        </p:nvSpPr>
        <p:spPr>
          <a:xfrm>
            <a:off x="3752850" y="6092825"/>
            <a:ext cx="4143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低</a:t>
            </a:r>
          </a:p>
        </p:txBody>
      </p:sp>
      <p:sp>
        <p:nvSpPr>
          <p:cNvPr id="50" name="矩形 49"/>
          <p:cNvSpPr/>
          <p:nvPr/>
        </p:nvSpPr>
        <p:spPr>
          <a:xfrm>
            <a:off x="7546975" y="6092825"/>
            <a:ext cx="4143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高</a:t>
            </a:r>
          </a:p>
        </p:txBody>
      </p:sp>
      <p:sp>
        <p:nvSpPr>
          <p:cNvPr id="51" name="矩形 50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Page-02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26175" y="4311650"/>
            <a:ext cx="1108075" cy="369888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关键岗位</a:t>
            </a:r>
          </a:p>
        </p:txBody>
      </p:sp>
      <p:sp>
        <p:nvSpPr>
          <p:cNvPr id="53" name="矩形 52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Page-06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02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TWO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9975850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step1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：确定关键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岗位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Mercer IPE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岗位评估工具为例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Page-02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grpSp>
        <p:nvGrpSpPr>
          <p:cNvPr id="29701" name="组合 3"/>
          <p:cNvGrpSpPr>
            <a:grpSpLocks/>
          </p:cNvGrpSpPr>
          <p:nvPr/>
        </p:nvGrpSpPr>
        <p:grpSpPr bwMode="auto">
          <a:xfrm>
            <a:off x="1160463" y="1706563"/>
            <a:ext cx="1704975" cy="1704975"/>
            <a:chOff x="1160059" y="1705970"/>
            <a:chExt cx="1705970" cy="1705970"/>
          </a:xfrm>
        </p:grpSpPr>
        <p:cxnSp>
          <p:nvCxnSpPr>
            <p:cNvPr id="3" name="直接箭头连接符 2"/>
            <p:cNvCxnSpPr/>
            <p:nvPr/>
          </p:nvCxnSpPr>
          <p:spPr>
            <a:xfrm rot="10800000">
              <a:off x="1160059" y="1705970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>
              <a:off x="2013045" y="2558954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2" name="组合 33"/>
          <p:cNvGrpSpPr>
            <a:grpSpLocks/>
          </p:cNvGrpSpPr>
          <p:nvPr/>
        </p:nvGrpSpPr>
        <p:grpSpPr bwMode="auto">
          <a:xfrm>
            <a:off x="4244975" y="1706563"/>
            <a:ext cx="1704975" cy="1704975"/>
            <a:chOff x="1160059" y="1705970"/>
            <a:chExt cx="1705970" cy="1705970"/>
          </a:xfrm>
        </p:grpSpPr>
        <p:cxnSp>
          <p:nvCxnSpPr>
            <p:cNvPr id="36" name="直接箭头连接符 35"/>
            <p:cNvCxnSpPr/>
            <p:nvPr/>
          </p:nvCxnSpPr>
          <p:spPr>
            <a:xfrm rot="10800000">
              <a:off x="1160059" y="1705970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>
              <a:off x="2013045" y="2558954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3" name="组合 43"/>
          <p:cNvGrpSpPr>
            <a:grpSpLocks/>
          </p:cNvGrpSpPr>
          <p:nvPr/>
        </p:nvGrpSpPr>
        <p:grpSpPr bwMode="auto">
          <a:xfrm>
            <a:off x="7561263" y="1706563"/>
            <a:ext cx="1704975" cy="1704975"/>
            <a:chOff x="1160059" y="1705970"/>
            <a:chExt cx="1705970" cy="1705970"/>
          </a:xfrm>
        </p:grpSpPr>
        <p:cxnSp>
          <p:nvCxnSpPr>
            <p:cNvPr id="49" name="直接箭头连接符 48"/>
            <p:cNvCxnSpPr/>
            <p:nvPr/>
          </p:nvCxnSpPr>
          <p:spPr>
            <a:xfrm rot="10800000">
              <a:off x="1160059" y="1705970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16200000">
              <a:off x="2013045" y="2558954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4" name="组合 53"/>
          <p:cNvGrpSpPr>
            <a:grpSpLocks/>
          </p:cNvGrpSpPr>
          <p:nvPr/>
        </p:nvGrpSpPr>
        <p:grpSpPr bwMode="auto">
          <a:xfrm>
            <a:off x="5854700" y="4265613"/>
            <a:ext cx="1706563" cy="1704975"/>
            <a:chOff x="1160059" y="1705970"/>
            <a:chExt cx="1705970" cy="1705970"/>
          </a:xfrm>
        </p:grpSpPr>
        <p:cxnSp>
          <p:nvCxnSpPr>
            <p:cNvPr id="55" name="直接箭头连接符 54"/>
            <p:cNvCxnSpPr/>
            <p:nvPr/>
          </p:nvCxnSpPr>
          <p:spPr>
            <a:xfrm rot="10800000">
              <a:off x="1160059" y="1705970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16200000">
              <a:off x="2013044" y="2558954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5" name="组合 56"/>
          <p:cNvGrpSpPr>
            <a:grpSpLocks/>
          </p:cNvGrpSpPr>
          <p:nvPr/>
        </p:nvGrpSpPr>
        <p:grpSpPr bwMode="auto">
          <a:xfrm>
            <a:off x="2538413" y="4265613"/>
            <a:ext cx="1706562" cy="1704975"/>
            <a:chOff x="1160059" y="1705970"/>
            <a:chExt cx="1705970" cy="1705970"/>
          </a:xfrm>
        </p:grpSpPr>
        <p:cxnSp>
          <p:nvCxnSpPr>
            <p:cNvPr id="58" name="直接箭头连接符 57"/>
            <p:cNvCxnSpPr/>
            <p:nvPr/>
          </p:nvCxnSpPr>
          <p:spPr>
            <a:xfrm rot="10800000">
              <a:off x="1160059" y="1705970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6200000">
              <a:off x="2013044" y="2558955"/>
              <a:ext cx="0" cy="170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箭头连接符 5"/>
          <p:cNvCxnSpPr/>
          <p:nvPr/>
        </p:nvCxnSpPr>
        <p:spPr>
          <a:xfrm flipH="1">
            <a:off x="749300" y="3411538"/>
            <a:ext cx="411163" cy="4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2128838" y="5970588"/>
            <a:ext cx="409575" cy="4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8063" y="1254125"/>
            <a:ext cx="1216025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400" b="1" kern="0" dirty="0">
                <a:latin typeface="+mn-lt"/>
                <a:ea typeface="+mn-ea"/>
                <a:sym typeface="+mn-lt"/>
              </a:rPr>
              <a:t>Impact</a:t>
            </a: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影响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0188" y="1254125"/>
            <a:ext cx="2189162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400" b="1" kern="0" dirty="0">
                <a:latin typeface="+mn-lt"/>
                <a:ea typeface="+mn-ea"/>
                <a:sym typeface="+mn-lt"/>
              </a:rPr>
              <a:t>Communication</a:t>
            </a:r>
            <a:r>
              <a:rPr lang="zh-CN" altLang="en-US" sz="1400" b="1" kern="0" dirty="0">
                <a:latin typeface="+mn-lt"/>
                <a:ea typeface="+mn-ea"/>
                <a:sym typeface="+mn-lt"/>
              </a:rPr>
              <a:t>沟通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561263" y="1254125"/>
            <a:ext cx="2190750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400" b="1" kern="0" dirty="0">
                <a:latin typeface="+mn-lt"/>
                <a:ea typeface="+mn-ea"/>
                <a:sym typeface="+mn-lt"/>
              </a:rPr>
              <a:t>Innovation</a:t>
            </a: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创新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854700" y="3813175"/>
            <a:ext cx="2190750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400" b="1" kern="0" dirty="0">
                <a:latin typeface="+mn-lt"/>
                <a:ea typeface="+mn-ea"/>
                <a:sym typeface="+mn-lt"/>
              </a:rPr>
              <a:t>Risk</a:t>
            </a:r>
            <a:r>
              <a:rPr lang="zh-CN" altLang="en-US" sz="1400" b="1" kern="0" dirty="0">
                <a:latin typeface="+mn-lt"/>
                <a:ea typeface="+mn-ea"/>
                <a:sym typeface="+mn-lt"/>
              </a:rPr>
              <a:t>风险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538413" y="3813175"/>
            <a:ext cx="2190750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400" b="1" kern="0" dirty="0">
                <a:latin typeface="+mn-lt"/>
                <a:ea typeface="+mn-ea"/>
                <a:sym typeface="+mn-lt"/>
              </a:rPr>
              <a:t>Knowledge</a:t>
            </a:r>
            <a:r>
              <a:rPr lang="zh-CN" altLang="en-US" sz="1400" b="1" kern="0" dirty="0">
                <a:latin typeface="+mn-lt"/>
                <a:ea typeface="+mn-ea"/>
                <a:sym typeface="+mn-lt"/>
              </a:rPr>
              <a:t>知识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228725" y="1709738"/>
            <a:ext cx="1214438" cy="34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贡献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55675" y="3522663"/>
            <a:ext cx="1214438" cy="34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组织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189163" y="3095625"/>
            <a:ext cx="1214437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影响</a:t>
            </a:r>
          </a:p>
        </p:txBody>
      </p:sp>
      <p:sp>
        <p:nvSpPr>
          <p:cNvPr id="9" name="矩形 8"/>
          <p:cNvSpPr/>
          <p:nvPr/>
        </p:nvSpPr>
        <p:spPr>
          <a:xfrm>
            <a:off x="2865438" y="6523038"/>
            <a:ext cx="5475287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参考资料：http://wiki.mbalib.com/wiki/美世国际职位评估法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4313238" y="1697038"/>
            <a:ext cx="1214437" cy="34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框架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308600" y="3067050"/>
            <a:ext cx="1214438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沟通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566025" y="1697038"/>
            <a:ext cx="1214438" cy="34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复杂性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562975" y="3067050"/>
            <a:ext cx="1214438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创新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581275" y="4219575"/>
            <a:ext cx="1214438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团队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308225" y="6030913"/>
            <a:ext cx="1214438" cy="34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广度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541713" y="5603875"/>
            <a:ext cx="1214437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知识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897563" y="4219575"/>
            <a:ext cx="1214437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危险性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858000" y="5603875"/>
            <a:ext cx="1214438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+mn-lt"/>
                <a:ea typeface="+mn-ea"/>
                <a:sym typeface="+mn-lt"/>
              </a:rPr>
              <a:t>环境</a:t>
            </a:r>
          </a:p>
        </p:txBody>
      </p:sp>
      <p:sp>
        <p:nvSpPr>
          <p:cNvPr id="77" name="矩形 76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Page-07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02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ONE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801052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step1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：确定关键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岗位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高管访谈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开启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0724" name="直接连接符 24"/>
          <p:cNvCxnSpPr>
            <a:cxnSpLocks noChangeShapeType="1"/>
          </p:cNvCxnSpPr>
          <p:nvPr/>
        </p:nvCxnSpPr>
        <p:spPr bwMode="auto">
          <a:xfrm>
            <a:off x="338138" y="1617663"/>
            <a:ext cx="0" cy="1473200"/>
          </a:xfrm>
          <a:prstGeom prst="line">
            <a:avLst/>
          </a:prstGeom>
          <a:noFill/>
          <a:ln w="76200" algn="ctr">
            <a:solidFill>
              <a:schemeClr val="accent1"/>
            </a:solidFill>
            <a:miter lim="800000"/>
            <a:headEnd/>
            <a:tailEnd/>
          </a:ln>
        </p:spPr>
      </p:cxnSp>
      <p:sp>
        <p:nvSpPr>
          <p:cNvPr id="52" name="矩形 51"/>
          <p:cNvSpPr/>
          <p:nvPr/>
        </p:nvSpPr>
        <p:spPr>
          <a:xfrm>
            <a:off x="449263" y="1574800"/>
            <a:ext cx="39941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确定关键岗位的工具和手段</a:t>
            </a:r>
            <a:endParaRPr lang="zh-CN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07000" y="1681163"/>
            <a:ext cx="26463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如何进行高管访谈</a:t>
            </a:r>
          </a:p>
        </p:txBody>
      </p:sp>
      <p:sp>
        <p:nvSpPr>
          <p:cNvPr id="55" name="矩形 54"/>
          <p:cNvSpPr/>
          <p:nvPr/>
        </p:nvSpPr>
        <p:spPr>
          <a:xfrm>
            <a:off x="5195888" y="2132013"/>
            <a:ext cx="7240587" cy="812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访谈提纲（范例）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————————————————————————————————————</a:t>
            </a:r>
          </a:p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访谈目的：开展人才发展的项目涉及关键岗位确定、人才标准梳理、中高层人员能力测评等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……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46663" y="1443038"/>
            <a:ext cx="6608762" cy="1647825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pic>
        <p:nvPicPr>
          <p:cNvPr id="30729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6663" y="3378200"/>
            <a:ext cx="28067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48700" y="3378200"/>
            <a:ext cx="30067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spect="1"/>
          </p:cNvSpPr>
          <p:nvPr/>
        </p:nvSpPr>
        <p:spPr>
          <a:xfrm>
            <a:off x="328613" y="3378200"/>
            <a:ext cx="4114800" cy="32194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9263" y="2132013"/>
            <a:ext cx="39941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sym typeface="+mn-lt"/>
              </a:rPr>
              <a:t>高管访谈</a:t>
            </a:r>
            <a:endParaRPr lang="zh-CN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Page-08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00" y="446088"/>
            <a:ext cx="847725" cy="6667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>
                <a:sym typeface="+mn-lt"/>
              </a:rPr>
              <a:t>02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97025" y="446088"/>
            <a:ext cx="2443163" cy="3079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ym typeface="+mn-lt"/>
              </a:rPr>
              <a:t>PART</a:t>
            </a:r>
            <a:r>
              <a:rPr kumimoji="1" lang="zh-CN" altLang="en-US" dirty="0">
                <a:sym typeface="+mn-lt"/>
              </a:rPr>
              <a:t> </a:t>
            </a:r>
            <a:r>
              <a:rPr kumimoji="1" lang="en-US" altLang="zh-CN" dirty="0" smtClean="0">
                <a:sym typeface="+mn-lt"/>
              </a:rPr>
              <a:t>TWO</a:t>
            </a:r>
            <a:endParaRPr kumimoji="1" lang="zh-CN" altLang="en-US" dirty="0">
              <a:sym typeface="+mn-lt"/>
            </a:endParaRP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025" y="712788"/>
            <a:ext cx="5349875" cy="400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人才盘点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：确定关键人才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244600"/>
            <a:ext cx="11109325" cy="2921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我们的目标是：最终输出一个九宫格</a:t>
            </a:r>
          </a:p>
        </p:txBody>
      </p:sp>
      <p:sp>
        <p:nvSpPr>
          <p:cNvPr id="33" name="矩形 32"/>
          <p:cNvSpPr/>
          <p:nvPr/>
        </p:nvSpPr>
        <p:spPr>
          <a:xfrm>
            <a:off x="5661025" y="1662113"/>
            <a:ext cx="6105525" cy="15208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1025" y="3278188"/>
            <a:ext cx="6105525" cy="15224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1025" y="4895850"/>
            <a:ext cx="6105525" cy="15224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525" y="2165350"/>
            <a:ext cx="5330825" cy="931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能力、业绩、潜力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……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各种工具均可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老的九宫格以潜力、绩效区分</a:t>
            </a:r>
            <a:endParaRPr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  <a:p>
            <a:pPr marL="285750" indent="-285750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新的九宫格建议以绩效（中长期绩效）和潜能（广度和深度）</a:t>
            </a:r>
          </a:p>
        </p:txBody>
      </p:sp>
      <p:sp>
        <p:nvSpPr>
          <p:cNvPr id="49" name="矩形 48"/>
          <p:cNvSpPr/>
          <p:nvPr/>
        </p:nvSpPr>
        <p:spPr>
          <a:xfrm>
            <a:off x="5989638" y="3400425"/>
            <a:ext cx="3365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潜力公式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@Korn Ferry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0738" y="3843338"/>
            <a:ext cx="5330825" cy="3794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【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原材料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+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培养能力的经历和机会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】×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sym typeface="+mn-lt"/>
              </a:rPr>
              <a:t>学习敏锐度</a:t>
            </a:r>
            <a:r>
              <a:rPr lang="en-US" altLang="zh-CN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=</a:t>
            </a: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54" name="矩形 53"/>
          <p:cNvSpPr/>
          <p:nvPr/>
        </p:nvSpPr>
        <p:spPr>
          <a:xfrm>
            <a:off x="5989638" y="5083175"/>
            <a:ext cx="1414462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评估绩效</a:t>
            </a:r>
          </a:p>
        </p:txBody>
      </p:sp>
      <p:sp>
        <p:nvSpPr>
          <p:cNvPr id="55" name="矩形 54"/>
          <p:cNvSpPr/>
          <p:nvPr/>
        </p:nvSpPr>
        <p:spPr>
          <a:xfrm>
            <a:off x="6056313" y="5543550"/>
            <a:ext cx="5332412" cy="5492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+mn-lt"/>
                <a:ea typeface="+mn-ea"/>
                <a:sym typeface="+mn-lt"/>
              </a:rPr>
              <a:t>需要关注中长期绩效</a:t>
            </a:r>
            <a:endParaRPr lang="en-US" altLang="zh-CN" sz="1200" dirty="0">
              <a:latin typeface="+mn-lt"/>
              <a:ea typeface="+mn-ea"/>
              <a:sym typeface="+mn-lt"/>
            </a:endParaRPr>
          </a:p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一般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年的绩效评估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65722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289175" y="1662113"/>
            <a:ext cx="1631950" cy="1584325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3921125" y="1662113"/>
            <a:ext cx="1633538" cy="1584325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65722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2289175" y="3246438"/>
            <a:ext cx="1631950" cy="1585912"/>
          </a:xfrm>
          <a:custGeom>
            <a:avLst/>
            <a:gdLst>
              <a:gd name="connsiteX0" fmla="*/ 0 w 1632530"/>
              <a:gd name="connsiteY0" fmla="*/ 0 h 1585387"/>
              <a:gd name="connsiteX1" fmla="*/ 1632530 w 1632530"/>
              <a:gd name="connsiteY1" fmla="*/ 0 h 1585387"/>
              <a:gd name="connsiteX2" fmla="*/ 1632530 w 1632530"/>
              <a:gd name="connsiteY2" fmla="*/ 1585387 h 1585387"/>
              <a:gd name="connsiteX3" fmla="*/ 0 w 1632530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7">
                <a:moveTo>
                  <a:pt x="0" y="0"/>
                </a:moveTo>
                <a:lnTo>
                  <a:pt x="1632530" y="0"/>
                </a:lnTo>
                <a:lnTo>
                  <a:pt x="1632530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3921125" y="3246438"/>
            <a:ext cx="1633538" cy="1585912"/>
          </a:xfrm>
          <a:custGeom>
            <a:avLst/>
            <a:gdLst>
              <a:gd name="connsiteX0" fmla="*/ 0 w 1632531"/>
              <a:gd name="connsiteY0" fmla="*/ 0 h 1585387"/>
              <a:gd name="connsiteX1" fmla="*/ 1632531 w 1632531"/>
              <a:gd name="connsiteY1" fmla="*/ 0 h 1585387"/>
              <a:gd name="connsiteX2" fmla="*/ 1632531 w 1632531"/>
              <a:gd name="connsiteY2" fmla="*/ 1585387 h 1585387"/>
              <a:gd name="connsiteX3" fmla="*/ 0 w 1632531"/>
              <a:gd name="connsiteY3" fmla="*/ 1585387 h 15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7">
                <a:moveTo>
                  <a:pt x="0" y="0"/>
                </a:moveTo>
                <a:lnTo>
                  <a:pt x="1632531" y="0"/>
                </a:lnTo>
                <a:lnTo>
                  <a:pt x="1632531" y="1585387"/>
                </a:lnTo>
                <a:lnTo>
                  <a:pt x="0" y="1585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5722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2289175" y="4832350"/>
            <a:ext cx="1631950" cy="1585913"/>
          </a:xfrm>
          <a:custGeom>
            <a:avLst/>
            <a:gdLst>
              <a:gd name="connsiteX0" fmla="*/ 0 w 1632530"/>
              <a:gd name="connsiteY0" fmla="*/ 0 h 1585386"/>
              <a:gd name="connsiteX1" fmla="*/ 1632530 w 1632530"/>
              <a:gd name="connsiteY1" fmla="*/ 0 h 1585386"/>
              <a:gd name="connsiteX2" fmla="*/ 1632530 w 1632530"/>
              <a:gd name="connsiteY2" fmla="*/ 1585386 h 1585386"/>
              <a:gd name="connsiteX3" fmla="*/ 0 w 1632530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0" h="1585386">
                <a:moveTo>
                  <a:pt x="0" y="0"/>
                </a:moveTo>
                <a:lnTo>
                  <a:pt x="1632530" y="0"/>
                </a:lnTo>
                <a:lnTo>
                  <a:pt x="1632530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3921125" y="4832350"/>
            <a:ext cx="1633538" cy="1585913"/>
          </a:xfrm>
          <a:custGeom>
            <a:avLst/>
            <a:gdLst>
              <a:gd name="connsiteX0" fmla="*/ 0 w 1632531"/>
              <a:gd name="connsiteY0" fmla="*/ 0 h 1585386"/>
              <a:gd name="connsiteX1" fmla="*/ 1632531 w 1632531"/>
              <a:gd name="connsiteY1" fmla="*/ 0 h 1585386"/>
              <a:gd name="connsiteX2" fmla="*/ 1632531 w 1632531"/>
              <a:gd name="connsiteY2" fmla="*/ 1585386 h 1585386"/>
              <a:gd name="connsiteX3" fmla="*/ 0 w 1632531"/>
              <a:gd name="connsiteY3" fmla="*/ 1585386 h 15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31" h="1585386">
                <a:moveTo>
                  <a:pt x="0" y="0"/>
                </a:moveTo>
                <a:lnTo>
                  <a:pt x="1632531" y="0"/>
                </a:lnTo>
                <a:lnTo>
                  <a:pt x="1632531" y="1585386"/>
                </a:lnTo>
                <a:lnTo>
                  <a:pt x="0" y="1585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5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5181600"/>
            <a:ext cx="1068388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1</a:t>
            </a:r>
          </a:p>
        </p:txBody>
      </p:sp>
      <p:sp>
        <p:nvSpPr>
          <p:cNvPr id="66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3519488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2</a:t>
            </a:r>
          </a:p>
        </p:txBody>
      </p:sp>
      <p:sp>
        <p:nvSpPr>
          <p:cNvPr id="67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914400" y="2011363"/>
            <a:ext cx="1068388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4</a:t>
            </a:r>
          </a:p>
        </p:txBody>
      </p:sp>
      <p:sp>
        <p:nvSpPr>
          <p:cNvPr id="68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3</a:t>
            </a:r>
          </a:p>
        </p:txBody>
      </p:sp>
      <p:sp>
        <p:nvSpPr>
          <p:cNvPr id="69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5</a:t>
            </a:r>
          </a:p>
        </p:txBody>
      </p:sp>
      <p:sp>
        <p:nvSpPr>
          <p:cNvPr id="70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25066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7</a:t>
            </a:r>
          </a:p>
        </p:txBody>
      </p:sp>
      <p:sp>
        <p:nvSpPr>
          <p:cNvPr id="71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5181600"/>
            <a:ext cx="1068387" cy="10683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6</a:t>
            </a:r>
          </a:p>
        </p:txBody>
      </p:sp>
      <p:sp>
        <p:nvSpPr>
          <p:cNvPr id="72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3519488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8</a:t>
            </a:r>
          </a:p>
        </p:txBody>
      </p:sp>
      <p:sp>
        <p:nvSpPr>
          <p:cNvPr id="73" name="îṥlíḍè">
            <a:extLst>
              <a:ext uri="{FF2B5EF4-FFF2-40B4-BE49-F238E27FC236}"/>
            </a:extLst>
          </p:cNvPr>
          <p:cNvSpPr/>
          <p:nvPr/>
        </p:nvSpPr>
        <p:spPr bwMode="auto">
          <a:xfrm>
            <a:off x="4170363" y="2011363"/>
            <a:ext cx="1068387" cy="1066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>
            <a:norm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+mn-lt"/>
                <a:ea typeface="+mn-ea"/>
                <a:sym typeface="+mn-lt"/>
              </a:rPr>
              <a:t>9</a:t>
            </a:r>
          </a:p>
        </p:txBody>
      </p:sp>
      <p:sp>
        <p:nvSpPr>
          <p:cNvPr id="74" name="矩形 73"/>
          <p:cNvSpPr/>
          <p:nvPr/>
        </p:nvSpPr>
        <p:spPr>
          <a:xfrm>
            <a:off x="5989638" y="1792288"/>
            <a:ext cx="17224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以什么区分</a:t>
            </a:r>
          </a:p>
        </p:txBody>
      </p:sp>
      <p:sp>
        <p:nvSpPr>
          <p:cNvPr id="75" name="矩形 74"/>
          <p:cNvSpPr/>
          <p:nvPr/>
        </p:nvSpPr>
        <p:spPr>
          <a:xfrm>
            <a:off x="6046788" y="4235450"/>
            <a:ext cx="5332412" cy="381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广度：适合做管理者          深度：更适合专家型角色</a:t>
            </a:r>
            <a:endParaRPr lang="en-US" altLang="zh-CN" sz="1600" b="1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096625" y="6488113"/>
            <a:ext cx="1093788" cy="369887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lt"/>
              </a:rPr>
              <a:t>Page-09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92400" y="6500813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潜力</a:t>
            </a:r>
          </a:p>
        </p:txBody>
      </p:sp>
      <p:sp>
        <p:nvSpPr>
          <p:cNvPr id="40" name="矩形 39"/>
          <p:cNvSpPr/>
          <p:nvPr/>
        </p:nvSpPr>
        <p:spPr>
          <a:xfrm>
            <a:off x="88900" y="3654425"/>
            <a:ext cx="57785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绩效</a:t>
            </a:r>
          </a:p>
        </p:txBody>
      </p:sp>
      <p:sp>
        <p:nvSpPr>
          <p:cNvPr id="41" name="矩形 40"/>
          <p:cNvSpPr/>
          <p:nvPr/>
        </p:nvSpPr>
        <p:spPr>
          <a:xfrm>
            <a:off x="311150" y="1655763"/>
            <a:ext cx="415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高</a:t>
            </a:r>
          </a:p>
        </p:txBody>
      </p:sp>
      <p:sp>
        <p:nvSpPr>
          <p:cNvPr id="42" name="矩形 41"/>
          <p:cNvSpPr/>
          <p:nvPr/>
        </p:nvSpPr>
        <p:spPr>
          <a:xfrm>
            <a:off x="311150" y="6092825"/>
            <a:ext cx="4159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低</a:t>
            </a:r>
          </a:p>
        </p:txBody>
      </p:sp>
      <p:sp>
        <p:nvSpPr>
          <p:cNvPr id="45" name="矩形 44"/>
          <p:cNvSpPr/>
          <p:nvPr/>
        </p:nvSpPr>
        <p:spPr>
          <a:xfrm>
            <a:off x="617538" y="6400800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深度</a:t>
            </a:r>
          </a:p>
        </p:txBody>
      </p:sp>
      <p:sp>
        <p:nvSpPr>
          <p:cNvPr id="46" name="矩形 45"/>
          <p:cNvSpPr/>
          <p:nvPr/>
        </p:nvSpPr>
        <p:spPr>
          <a:xfrm>
            <a:off x="4908550" y="6400800"/>
            <a:ext cx="646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  <a:sym typeface="+mn-lt"/>
              </a:rPr>
              <a:t>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40"/>
</p:tagLst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j3wo0y3b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3wo0y3b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3474</Words>
  <Application>Microsoft Office PowerPoint</Application>
  <PresentationFormat>自定义</PresentationFormat>
  <Paragraphs>604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Windows 用户</cp:lastModifiedBy>
  <cp:revision>86</cp:revision>
  <dcterms:created xsi:type="dcterms:W3CDTF">2015-08-18T02:51:41Z</dcterms:created>
  <dcterms:modified xsi:type="dcterms:W3CDTF">2021-04-15T06:26:21Z</dcterms:modified>
</cp:coreProperties>
</file>